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2" r:id="rId7"/>
    <p:sldId id="261" r:id="rId8"/>
    <p:sldId id="268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20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48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02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22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8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5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5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9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41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47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D8EF-CB4E-47AB-A514-96BF48F85688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E0B2-AC5E-4A28-808B-2418A148A7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77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1886" y="1122363"/>
            <a:ext cx="3847605" cy="2950874"/>
          </a:xfrm>
        </p:spPr>
        <p:txBody>
          <a:bodyPr/>
          <a:lstStyle/>
          <a:p>
            <a:r>
              <a:rPr lang="tr-TR" dirty="0" smtClean="0">
                <a:latin typeface="Baskerville Old Face" panose="02020602080505020303" pitchFamily="18" charset="0"/>
              </a:rPr>
              <a:t>Güdülenme ve Bireysel Farklılıklar </a:t>
            </a:r>
            <a:endParaRPr lang="tr-TR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153392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7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Zeka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182" y="1825625"/>
            <a:ext cx="6180117" cy="4351338"/>
          </a:xfrm>
        </p:spPr>
        <p:txBody>
          <a:bodyPr/>
          <a:lstStyle/>
          <a:p>
            <a:r>
              <a:rPr lang="tr-TR" dirty="0" smtClean="0"/>
              <a:t>Çevreye uyum sağlama</a:t>
            </a:r>
          </a:p>
          <a:p>
            <a:r>
              <a:rPr lang="tr-TR" dirty="0" smtClean="0"/>
              <a:t>Öğrenme yeteneği önbilgileri kullanabilme</a:t>
            </a:r>
          </a:p>
          <a:p>
            <a:r>
              <a:rPr lang="tr-TR" dirty="0" smtClean="0"/>
              <a:t>Farklı zihinsel işlemleri aynı anda ve uyumlu olarak uygulayabilme</a:t>
            </a:r>
          </a:p>
          <a:p>
            <a:r>
              <a:rPr lang="tr-TR" dirty="0" smtClean="0"/>
              <a:t>Farklı alanlarda etkin olma</a:t>
            </a:r>
          </a:p>
          <a:p>
            <a:r>
              <a:rPr lang="tr-TR" dirty="0" smtClean="0"/>
              <a:t>Kültüre ve zamana bağlı olma</a:t>
            </a:r>
          </a:p>
          <a:p>
            <a:endParaRPr lang="tr-TR" dirty="0"/>
          </a:p>
        </p:txBody>
      </p:sp>
      <p:pic>
        <p:nvPicPr>
          <p:cNvPr id="5" name="Picture 2" descr="zeka testi oyun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99" y="162815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8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Zeka kavramına ilişkin tanımlamalar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/>
          <a:lstStyle/>
          <a:p>
            <a:r>
              <a:rPr lang="tr-TR" dirty="0" smtClean="0"/>
              <a:t>Zekanın tek boyutlu olması</a:t>
            </a:r>
            <a:endParaRPr lang="tr-TR" dirty="0"/>
          </a:p>
        </p:txBody>
      </p:sp>
      <p:pic>
        <p:nvPicPr>
          <p:cNvPr id="2052" name="Picture 4" descr="leonardo da vinc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4" y="2625724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53" y="3327131"/>
            <a:ext cx="4048384" cy="26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Zeka kavramına ilişkin tanımlamalar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731327" cy="775071"/>
          </a:xfrm>
        </p:spPr>
        <p:txBody>
          <a:bodyPr/>
          <a:lstStyle/>
          <a:p>
            <a:r>
              <a:rPr lang="tr-TR" dirty="0" err="1" smtClean="0"/>
              <a:t>Guilford</a:t>
            </a:r>
            <a:r>
              <a:rPr lang="tr-TR" dirty="0" smtClean="0"/>
              <a:t>- Zihin Yapısı Modeli</a:t>
            </a:r>
            <a:endParaRPr lang="tr-TR" dirty="0"/>
          </a:p>
        </p:txBody>
      </p:sp>
      <p:pic>
        <p:nvPicPr>
          <p:cNvPr id="3074" name="Picture 2" descr="Guilford- Zihin Yapısı Model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36493" r="23390"/>
          <a:stretch/>
        </p:blipFill>
        <p:spPr bwMode="auto">
          <a:xfrm>
            <a:off x="2925288" y="2502725"/>
            <a:ext cx="6341424" cy="43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0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Zeka kavramına ilişkin tanımlamalar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314" y="1778123"/>
            <a:ext cx="7023265" cy="3981409"/>
          </a:xfrm>
        </p:spPr>
        <p:txBody>
          <a:bodyPr>
            <a:normAutofit/>
          </a:bodyPr>
          <a:lstStyle/>
          <a:p>
            <a:r>
              <a:rPr lang="tr-TR" dirty="0" err="1" smtClean="0"/>
              <a:t>Sternberg</a:t>
            </a:r>
            <a:r>
              <a:rPr lang="tr-TR" dirty="0" smtClean="0"/>
              <a:t>- Üç Boyutlu Zeka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Zekice davranışın üretilmesi sırasında önemli olan süreçler:</a:t>
            </a:r>
          </a:p>
          <a:p>
            <a:pPr marL="0" indent="0">
              <a:buNone/>
            </a:pPr>
            <a:r>
              <a:rPr lang="tr-TR" dirty="0" smtClean="0"/>
              <a:t>Çevresel bağlam-pratik zeka?</a:t>
            </a:r>
          </a:p>
          <a:p>
            <a:pPr marL="0" indent="0">
              <a:buNone/>
            </a:pPr>
            <a:r>
              <a:rPr lang="tr-TR" dirty="0" smtClean="0"/>
              <a:t>Önceki yaşantılar</a:t>
            </a:r>
          </a:p>
          <a:p>
            <a:pPr marL="0" indent="0">
              <a:buNone/>
            </a:pPr>
            <a:r>
              <a:rPr lang="tr-TR" dirty="0" smtClean="0"/>
              <a:t>Bilişsel Süreçler </a:t>
            </a:r>
            <a:endParaRPr lang="tr-TR" dirty="0"/>
          </a:p>
        </p:txBody>
      </p:sp>
      <p:pic>
        <p:nvPicPr>
          <p:cNvPr id="4100" name="Picture 4" descr="çalışma hayat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34" y="2346882"/>
            <a:ext cx="3452707" cy="17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öy yaşam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14" y="4073236"/>
            <a:ext cx="3627682" cy="243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2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3208" y="28143"/>
            <a:ext cx="10515600" cy="1325563"/>
          </a:xfrm>
        </p:spPr>
        <p:txBody>
          <a:bodyPr/>
          <a:lstStyle/>
          <a:p>
            <a:r>
              <a:rPr lang="tr-TR" dirty="0"/>
              <a:t>Zeka kavramına ilişkin tanımlamalar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90688"/>
            <a:ext cx="2475016" cy="166572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Gardner</a:t>
            </a:r>
            <a:r>
              <a:rPr lang="tr-TR" dirty="0" smtClean="0"/>
              <a:t>- </a:t>
            </a:r>
          </a:p>
          <a:p>
            <a:pPr marL="0" indent="0">
              <a:buNone/>
            </a:pPr>
            <a:r>
              <a:rPr lang="tr-TR" dirty="0" smtClean="0"/>
              <a:t>Çoklu</a:t>
            </a:r>
          </a:p>
          <a:p>
            <a:pPr marL="0" indent="0">
              <a:buNone/>
            </a:pPr>
            <a:r>
              <a:rPr lang="tr-TR" dirty="0" smtClean="0"/>
              <a:t> Zeka</a:t>
            </a:r>
          </a:p>
          <a:p>
            <a:pPr marL="0" indent="0">
              <a:buNone/>
            </a:pPr>
            <a:r>
              <a:rPr lang="tr-TR" dirty="0" smtClean="0"/>
              <a:t> Kuramı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14775"/>
          <a:stretch/>
        </p:blipFill>
        <p:spPr bwMode="auto">
          <a:xfrm>
            <a:off x="3076698" y="1353706"/>
            <a:ext cx="6400800" cy="51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580902" y="4381994"/>
            <a:ext cx="2438784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6208783" y="2376447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7804835" y="3143343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7942196" y="4507376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3451728" y="2466204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3019686" y="3925425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3451728" y="5464052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5351780" y="6106640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6496" r="62167" b="2349"/>
          <a:stretch/>
        </p:blipFill>
        <p:spPr bwMode="auto">
          <a:xfrm>
            <a:off x="7488764" y="5919297"/>
            <a:ext cx="1535302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Zeka ve yaş ilişkisi</a:t>
            </a:r>
            <a:endParaRPr lang="tr-TR" dirty="0"/>
          </a:p>
        </p:txBody>
      </p:sp>
      <p:pic>
        <p:nvPicPr>
          <p:cNvPr id="6146" name="Picture 2" descr="age and intelligence rela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4" y="1690688"/>
            <a:ext cx="7955272" cy="48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9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3289" y="97710"/>
            <a:ext cx="2914404" cy="1325563"/>
          </a:xfrm>
        </p:spPr>
        <p:txBody>
          <a:bodyPr/>
          <a:lstStyle/>
          <a:p>
            <a:r>
              <a:rPr lang="tr-TR" dirty="0" smtClean="0"/>
              <a:t>Zeka testleri </a:t>
            </a:r>
            <a:endParaRPr lang="tr-TR" dirty="0"/>
          </a:p>
        </p:txBody>
      </p:sp>
      <p:pic>
        <p:nvPicPr>
          <p:cNvPr id="7170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3" r="13281" b="1943"/>
          <a:stretch/>
        </p:blipFill>
        <p:spPr bwMode="auto">
          <a:xfrm>
            <a:off x="299888" y="1520041"/>
            <a:ext cx="5212071" cy="266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telligence tes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71" y="1009600"/>
            <a:ext cx="4156157" cy="36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İlgili resi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5763"/>
          <a:stretch/>
        </p:blipFill>
        <p:spPr bwMode="auto">
          <a:xfrm>
            <a:off x="4488873" y="4479040"/>
            <a:ext cx="3478242" cy="22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6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Zeka testi puanları sınıflaması</a:t>
            </a:r>
            <a:endParaRPr lang="tr-TR" dirty="0"/>
          </a:p>
        </p:txBody>
      </p:sp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15" y="1690688"/>
            <a:ext cx="7957043" cy="46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3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Bilişüstü</a:t>
            </a:r>
            <a:r>
              <a:rPr lang="tr-TR" dirty="0" smtClean="0"/>
              <a:t> Beceriler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3196"/>
          </a:xfrm>
        </p:spPr>
        <p:txBody>
          <a:bodyPr/>
          <a:lstStyle/>
          <a:p>
            <a:r>
              <a:rPr lang="tr-TR" dirty="0" smtClean="0"/>
              <a:t>Neyi, nasıl, neden öğrendiğimi ya da öğrenmediğimi bilirim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18" name="Picture 2" descr="ilim kendin bilmektir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4943" b="5160"/>
          <a:stretch/>
        </p:blipFill>
        <p:spPr bwMode="auto">
          <a:xfrm>
            <a:off x="3970111" y="2723758"/>
            <a:ext cx="7383689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1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7582" cy="1325563"/>
          </a:xfrm>
        </p:spPr>
        <p:txBody>
          <a:bodyPr/>
          <a:lstStyle/>
          <a:p>
            <a:r>
              <a:rPr lang="tr-TR" dirty="0" smtClean="0"/>
              <a:t>Öğrenme stratejileri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Soru oluşturma</a:t>
            </a:r>
          </a:p>
          <a:p>
            <a:r>
              <a:rPr lang="tr-TR" dirty="0" smtClean="0"/>
              <a:t>Tekrar etme</a:t>
            </a:r>
          </a:p>
          <a:p>
            <a:r>
              <a:rPr lang="tr-TR" dirty="0" smtClean="0"/>
              <a:t>Başka birine anlatma</a:t>
            </a:r>
          </a:p>
          <a:p>
            <a:r>
              <a:rPr lang="tr-TR" dirty="0" smtClean="0"/>
              <a:t>Resimle ifade etme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Bütünsel </a:t>
            </a:r>
          </a:p>
          <a:p>
            <a:r>
              <a:rPr lang="tr-TR" dirty="0" smtClean="0"/>
              <a:t>Analitik 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930735" y="361950"/>
            <a:ext cx="48975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Bilişsel stiller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77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43802"/>
            <a:ext cx="10515600" cy="1325563"/>
          </a:xfrm>
        </p:spPr>
        <p:txBody>
          <a:bodyPr/>
          <a:lstStyle/>
          <a:p>
            <a:r>
              <a:rPr lang="tr-TR" dirty="0" smtClean="0"/>
              <a:t>Güdü,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031" y="1742498"/>
            <a:ext cx="11435938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 smtClean="0"/>
              <a:t>belirli bir durumda, belirli amaçlara ulaşmak ve gerekli davranışları gösterebilmek için bireyi harekete geçiren ve yönlendiren </a:t>
            </a:r>
            <a:r>
              <a:rPr lang="tr-TR" b="1" u="sng" dirty="0" smtClean="0"/>
              <a:t>itici bir güçtür</a:t>
            </a:r>
            <a:r>
              <a:rPr lang="tr-TR" b="1" dirty="0" smtClean="0"/>
              <a:t>.</a:t>
            </a:r>
          </a:p>
          <a:p>
            <a:pPr algn="just"/>
            <a:r>
              <a:rPr lang="tr-TR" dirty="0" smtClean="0"/>
              <a:t>Güdüler genel olarak biyolojik ve sosyal ya da öğrenilmiş güdüler olarak ikiye ayrılmaktadır. </a:t>
            </a:r>
          </a:p>
          <a:p>
            <a:pPr marL="0" indent="0" algn="just">
              <a:buNone/>
            </a:pPr>
            <a:r>
              <a:rPr lang="tr-TR" dirty="0" smtClean="0"/>
              <a:t>Biyolojik güdüler olarak adlandırılabilecek açlık, susuzluk, cinsellik gibi güdüler birincil güdüler şeklinde tanımlanmaktadır. </a:t>
            </a:r>
          </a:p>
          <a:p>
            <a:pPr marL="0" indent="0" algn="just">
              <a:buNone/>
            </a:pPr>
            <a:r>
              <a:rPr lang="tr-TR" dirty="0" smtClean="0"/>
              <a:t>Başarı güdüsü sosyal ya da öğrenilmiş güdü olarak görülmektedir. 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b="1" dirty="0" smtClean="0"/>
              <a:t>Güdü, potansiyel bir enerjiyi tanımlarken, güdülenme bu enerjinin performansı </a:t>
            </a:r>
            <a:r>
              <a:rPr lang="tr-TR" b="1" u="sng" dirty="0" smtClean="0"/>
              <a:t>ortaya çıkarma sürecini </a:t>
            </a:r>
            <a:r>
              <a:rPr lang="tr-TR" b="1" dirty="0" smtClean="0"/>
              <a:t>ifade etmektedir.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8100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72200" y="500062"/>
            <a:ext cx="5181600" cy="1325563"/>
          </a:xfrm>
        </p:spPr>
        <p:txBody>
          <a:bodyPr/>
          <a:lstStyle/>
          <a:p>
            <a:r>
              <a:rPr lang="tr-TR" dirty="0" smtClean="0"/>
              <a:t>Öğrenme stilleri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Bedensel </a:t>
            </a:r>
          </a:p>
          <a:p>
            <a:r>
              <a:rPr lang="tr-TR" dirty="0" smtClean="0"/>
              <a:t>işitsel </a:t>
            </a:r>
          </a:p>
          <a:p>
            <a:r>
              <a:rPr lang="tr-TR" dirty="0" err="1" smtClean="0"/>
              <a:t>kinestetik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Çevresel </a:t>
            </a:r>
          </a:p>
          <a:p>
            <a:r>
              <a:rPr lang="tr-TR" dirty="0" smtClean="0"/>
              <a:t>Duyuşsal</a:t>
            </a:r>
          </a:p>
          <a:p>
            <a:r>
              <a:rPr lang="tr-TR" dirty="0" smtClean="0"/>
              <a:t>Sosyolojik </a:t>
            </a:r>
          </a:p>
          <a:p>
            <a:r>
              <a:rPr lang="tr-TR" dirty="0" smtClean="0"/>
              <a:t>Fizyolojik</a:t>
            </a:r>
          </a:p>
          <a:p>
            <a:r>
              <a:rPr lang="tr-TR" dirty="0" smtClean="0"/>
              <a:t>Psikolojik 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90600" y="5175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Öğrenme biçemleri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76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Kültürel ve sosyal farklılıklar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r-TR" dirty="0" err="1"/>
              <a:t>Sosyo</a:t>
            </a:r>
            <a:r>
              <a:rPr lang="tr-TR" dirty="0"/>
              <a:t>-ekonomik durum</a:t>
            </a:r>
          </a:p>
          <a:p>
            <a:pPr>
              <a:buFontTx/>
              <a:buChar char="-"/>
            </a:pPr>
            <a:r>
              <a:rPr lang="tr-TR" dirty="0"/>
              <a:t>Çocuk yetiştirme stilleri</a:t>
            </a:r>
          </a:p>
          <a:p>
            <a:pPr>
              <a:buFontTx/>
              <a:buChar char="-"/>
            </a:pPr>
            <a:r>
              <a:rPr lang="tr-TR" dirty="0"/>
              <a:t>Cinsiyet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50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Öğrencinin öğrenme sürecinde aktif olarak yer alması için, onun bu sürece katılmaya istekli olması, yani güdülenmiş olması gerekir. </a:t>
            </a:r>
          </a:p>
          <a:p>
            <a:pPr marL="0" indent="0">
              <a:buNone/>
            </a:pPr>
            <a:r>
              <a:rPr lang="tr-TR" dirty="0" smtClean="0"/>
              <a:t>Güdülenme, başarı için gerekli bilişsel ve davranışsal etkinliklere ayrılan enerjinin miktarını belirlemektedir.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İnsan davranışlarını etkileyen çeşitli etkenlerden söz edilebilir. Ancak davranışın </a:t>
            </a:r>
            <a:r>
              <a:rPr lang="tr-TR" b="1" dirty="0" smtClean="0"/>
              <a:t>yönünü</a:t>
            </a:r>
            <a:r>
              <a:rPr lang="tr-TR" dirty="0" smtClean="0"/>
              <a:t>, </a:t>
            </a:r>
            <a:r>
              <a:rPr lang="tr-TR" b="1" dirty="0" smtClean="0"/>
              <a:t>şiddetini</a:t>
            </a:r>
            <a:r>
              <a:rPr lang="tr-TR" dirty="0" smtClean="0"/>
              <a:t> ve </a:t>
            </a:r>
            <a:r>
              <a:rPr lang="tr-TR" b="1" dirty="0" smtClean="0"/>
              <a:t>kararlılığını</a:t>
            </a:r>
            <a:r>
              <a:rPr lang="tr-TR" dirty="0" smtClean="0"/>
              <a:t> belirleyen en önemli güç kaynağı güdülenmedir.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79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Kuramlar ne diyor?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Davranışçı yaklaşım kuramcıları; dürtüden çok </a:t>
            </a:r>
            <a:r>
              <a:rPr lang="tr-TR" u="sng" dirty="0" smtClean="0"/>
              <a:t>uyarıcılarla tepkiler arasında kurulan bağ </a:t>
            </a:r>
            <a:r>
              <a:rPr lang="tr-TR" dirty="0" smtClean="0"/>
              <a:t>sonucu oluşan alışkanlık durumu ile motivasyonu açıklamağa çalışmışlardır. </a:t>
            </a:r>
          </a:p>
          <a:p>
            <a:r>
              <a:rPr lang="tr-TR" dirty="0" smtClean="0"/>
              <a:t>Davranışın </a:t>
            </a:r>
            <a:r>
              <a:rPr lang="tr-TR" b="1" dirty="0" smtClean="0"/>
              <a:t>pekiştirilmesi</a:t>
            </a:r>
            <a:r>
              <a:rPr lang="tr-TR" dirty="0" smtClean="0"/>
              <a:t> ile alışkanlık haline gelmesi güdülenmenin kaynağı olarak görülmektedir. Davranışçı yaklaşıma göre pekiştireçlerle davranışlar biçimlendirilir. </a:t>
            </a:r>
          </a:p>
          <a:p>
            <a:r>
              <a:rPr lang="tr-TR" dirty="0" smtClean="0"/>
              <a:t>Olumlu yaşantılar güdülenmeyi artırır. İnsanın güdülenmesinde dışsal uyarıcılar önemlidir.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1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Sosyal öğrenme </a:t>
            </a:r>
            <a:r>
              <a:rPr lang="tr-TR" dirty="0" smtClean="0"/>
              <a:t>kuramlarında güdülenmeyi etkileyen etmenler:</a:t>
            </a:r>
          </a:p>
          <a:p>
            <a:endParaRPr lang="tr-TR" dirty="0"/>
          </a:p>
          <a:p>
            <a:r>
              <a:rPr lang="tr-TR" dirty="0"/>
              <a:t>başarılı olma gereksinimi, </a:t>
            </a:r>
          </a:p>
          <a:p>
            <a:r>
              <a:rPr lang="tr-TR" dirty="0"/>
              <a:t>okumaya ve öğrenmeye olan ilgisi, </a:t>
            </a:r>
          </a:p>
          <a:p>
            <a:r>
              <a:rPr lang="tr-TR" dirty="0"/>
              <a:t>kendisine bir amaç belirleyip belirlemediği, </a:t>
            </a:r>
          </a:p>
          <a:p>
            <a:r>
              <a:rPr lang="tr-TR" dirty="0"/>
              <a:t>amaçlarının gerçekçiliği ve işlevselliği, </a:t>
            </a:r>
          </a:p>
          <a:p>
            <a:r>
              <a:rPr lang="tr-TR" dirty="0"/>
              <a:t>geçmiş başarı ve başarısızlığını hangi değişkenlere yüklediği, </a:t>
            </a:r>
          </a:p>
          <a:p>
            <a:r>
              <a:rPr lang="tr-TR" dirty="0"/>
              <a:t>öğrenebilme konusunda kendine ilişkin yeterlilik algısı ve </a:t>
            </a:r>
          </a:p>
          <a:p>
            <a:r>
              <a:rPr lang="tr-TR" dirty="0"/>
              <a:t>neden öğrendiğine ilişkin bilişlerinin tümü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421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İnsancıl (</a:t>
            </a:r>
            <a:r>
              <a:rPr lang="tr-TR" dirty="0" err="1" smtClean="0"/>
              <a:t>hümanistik</a:t>
            </a:r>
            <a:r>
              <a:rPr lang="tr-TR" dirty="0" smtClean="0"/>
              <a:t>) yaklaşımcı psikologlar güdülenmeyi gereksinimlerle açıklamışlardır. Güdülenmede gereksinimlerin önemine işaret ederek bireylerin gereksinimlerini sınıflamaya dayalı bir yaklaşım izlemişlerdir. </a:t>
            </a:r>
          </a:p>
          <a:p>
            <a:r>
              <a:rPr lang="tr-TR" dirty="0" err="1" smtClean="0"/>
              <a:t>Hümanistik</a:t>
            </a:r>
            <a:r>
              <a:rPr lang="tr-TR" dirty="0" smtClean="0"/>
              <a:t> yaklaşıma göre güdülenme, insanın doğal bir eğilimidir. Herkes motivasyona sahiptir ancak bizim ona yap dediğimiz şeyi yapmak için güdülenmemiş olabilir. Davranışlar iç ve dış uyarıcılara değil, uyarıcıların algılanış şekline tepkidir.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1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Davranışçı yaklaşıma alternatif olarak geliştirilen bilişsel yaklaşımda güdülenme içsel süreçlerle açıklanmağa çalışılmıştır.</a:t>
            </a:r>
          </a:p>
          <a:p>
            <a:r>
              <a:rPr lang="tr-TR" dirty="0" smtClean="0"/>
              <a:t>Bilişsel yaklaşıma göre düzeni anlama ve denge kurabilmek için güdüleniriz. </a:t>
            </a:r>
          </a:p>
          <a:p>
            <a:r>
              <a:rPr lang="tr-TR" dirty="0" smtClean="0"/>
              <a:t>Güdülenmede inançlar, değerler, beklentiler ve amaçlar son derece önemlidir.</a:t>
            </a:r>
          </a:p>
          <a:p>
            <a:r>
              <a:rPr lang="tr-TR" dirty="0" smtClean="0"/>
              <a:t>İçsel gereksinimler davranışlarda etkilidirler. Bir konuya değer yüklerinin azlığı güdülenmeyi olumsuz etkiler. </a:t>
            </a:r>
          </a:p>
          <a:p>
            <a:r>
              <a:rPr lang="tr-TR" dirty="0" smtClean="0"/>
              <a:t>Bireye belli bir konuda düşünceleri sorularak ve konuyla neden ilgilenildiği açıklanarak güdülenme düzeyi artırılabilir.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102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Çocukları nasıl güdüleyebiliriz?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4439" y="1690688"/>
            <a:ext cx="10515600" cy="4351338"/>
          </a:xfrm>
        </p:spPr>
        <p:txBody>
          <a:bodyPr/>
          <a:lstStyle/>
          <a:p>
            <a:r>
              <a:rPr lang="tr-TR" dirty="0" smtClean="0"/>
              <a:t>Önce kendimizi güdülemeliyiz!</a:t>
            </a:r>
          </a:p>
          <a:p>
            <a:r>
              <a:rPr lang="tr-TR" dirty="0" smtClean="0"/>
              <a:t>Gelişim özelliklerine uygun beklentiler geliştirmeliyiz.</a:t>
            </a:r>
          </a:p>
          <a:p>
            <a:r>
              <a:rPr lang="tr-TR" dirty="0" smtClean="0"/>
              <a:t>İlgi çekici ve yaratıcı etkinlikler ve eğitim materyalleri hazırlamalıyız.</a:t>
            </a:r>
          </a:p>
          <a:p>
            <a:r>
              <a:rPr lang="tr-TR" dirty="0" smtClean="0"/>
              <a:t>Ailelerinden çocuklar hakkında bilgi almalıyız. </a:t>
            </a:r>
          </a:p>
          <a:p>
            <a:r>
              <a:rPr lang="tr-TR" dirty="0" smtClean="0"/>
              <a:t>Pekiştirme sürecini doğru ve anlamlı bir şekilde düzenlemeliyiz.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066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9953"/>
            <a:ext cx="10515600" cy="1012578"/>
          </a:xfrm>
        </p:spPr>
        <p:txBody>
          <a:bodyPr/>
          <a:lstStyle/>
          <a:p>
            <a:pPr algn="ctr"/>
            <a:r>
              <a:rPr lang="tr-TR" b="1" dirty="0" smtClean="0"/>
              <a:t>Bireysel Farklılıklar 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83821" y="1078170"/>
            <a:ext cx="3531919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Bilişsel yetenekler </a:t>
            </a:r>
          </a:p>
          <a:p>
            <a:pPr>
              <a:buFontTx/>
              <a:buChar char="-"/>
            </a:pPr>
            <a:r>
              <a:rPr lang="tr-TR" dirty="0" smtClean="0"/>
              <a:t>Zeka</a:t>
            </a:r>
          </a:p>
          <a:p>
            <a:pPr>
              <a:buFontTx/>
              <a:buChar char="-"/>
            </a:pPr>
            <a:r>
              <a:rPr lang="tr-TR" dirty="0" err="1" smtClean="0"/>
              <a:t>Bilişüstü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Öğrenme stratejileri</a:t>
            </a:r>
          </a:p>
          <a:p>
            <a:pPr>
              <a:buFontTx/>
              <a:buChar char="-"/>
            </a:pPr>
            <a:r>
              <a:rPr lang="tr-TR" dirty="0" smtClean="0"/>
              <a:t>Bilişsel stil</a:t>
            </a:r>
          </a:p>
          <a:p>
            <a:pPr>
              <a:buFontTx/>
              <a:buChar char="-"/>
            </a:pPr>
            <a:r>
              <a:rPr lang="tr-TR" dirty="0" smtClean="0"/>
              <a:t>Öğrenme biçemleri</a:t>
            </a:r>
          </a:p>
          <a:p>
            <a:pPr>
              <a:buFontTx/>
              <a:buChar char="-"/>
            </a:pPr>
            <a:r>
              <a:rPr lang="tr-TR" dirty="0" smtClean="0"/>
              <a:t>Öğrenme stilleri</a:t>
            </a:r>
          </a:p>
          <a:p>
            <a:pPr>
              <a:buFontTx/>
              <a:buChar char="-"/>
            </a:pPr>
            <a:r>
              <a:rPr lang="tr-TR" dirty="0" smtClean="0"/>
              <a:t>Hazırbulunuşluk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7386452" y="1092531"/>
            <a:ext cx="3967348" cy="2161308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 smtClean="0"/>
              <a:t>Kültürel ve sosyal etkiler</a:t>
            </a:r>
          </a:p>
          <a:p>
            <a:pPr>
              <a:buFontTx/>
              <a:buChar char="-"/>
            </a:pPr>
            <a:r>
              <a:rPr lang="tr-TR" dirty="0" err="1" smtClean="0"/>
              <a:t>Sosyo</a:t>
            </a:r>
            <a:r>
              <a:rPr lang="tr-TR" dirty="0" smtClean="0"/>
              <a:t>-ekonomik durum</a:t>
            </a:r>
          </a:p>
          <a:p>
            <a:pPr>
              <a:buFontTx/>
              <a:buChar char="-"/>
            </a:pPr>
            <a:r>
              <a:rPr lang="tr-TR" dirty="0" smtClean="0"/>
              <a:t>Çocuk yetiştirme stilleri</a:t>
            </a:r>
          </a:p>
          <a:p>
            <a:pPr>
              <a:buFontTx/>
              <a:buChar char="-"/>
            </a:pPr>
            <a:r>
              <a:rPr lang="tr-TR" dirty="0" smtClean="0"/>
              <a:t>Cinsiyet</a:t>
            </a:r>
          </a:p>
          <a:p>
            <a:pPr>
              <a:buFontTx/>
              <a:buChar char="-"/>
            </a:pPr>
            <a:endParaRPr lang="tr-TR" dirty="0"/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4964"/>
          <a:stretch/>
        </p:blipFill>
        <p:spPr>
          <a:xfrm>
            <a:off x="4703973" y="3253839"/>
            <a:ext cx="4666153" cy="32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2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566</Words>
  <Application>Microsoft Office PowerPoint</Application>
  <PresentationFormat>Geniş ekran</PresentationFormat>
  <Paragraphs>100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Office Teması</vt:lpstr>
      <vt:lpstr>Güdülenme ve Bireysel Farklılıklar </vt:lpstr>
      <vt:lpstr>Güdü,</vt:lpstr>
      <vt:lpstr>PowerPoint Sunusu</vt:lpstr>
      <vt:lpstr>Kuramlar ne diyor? </vt:lpstr>
      <vt:lpstr>PowerPoint Sunusu</vt:lpstr>
      <vt:lpstr>PowerPoint Sunusu</vt:lpstr>
      <vt:lpstr>PowerPoint Sunusu</vt:lpstr>
      <vt:lpstr>Çocukları nasıl güdüleyebiliriz?</vt:lpstr>
      <vt:lpstr>Bireysel Farklılıklar </vt:lpstr>
      <vt:lpstr>Zeka  </vt:lpstr>
      <vt:lpstr>Zeka kavramına ilişkin tanımlamalar</vt:lpstr>
      <vt:lpstr>Zeka kavramına ilişkin tanımlamalar</vt:lpstr>
      <vt:lpstr>Zeka kavramına ilişkin tanımlamalar</vt:lpstr>
      <vt:lpstr>Zeka kavramına ilişkin tanımlamalar</vt:lpstr>
      <vt:lpstr>Zeka ve yaş ilişkisi</vt:lpstr>
      <vt:lpstr>Zeka testleri </vt:lpstr>
      <vt:lpstr>Zeka testi puanları sınıflaması</vt:lpstr>
      <vt:lpstr>Bilişüstü Beceriler</vt:lpstr>
      <vt:lpstr>Öğrenme stratejileri</vt:lpstr>
      <vt:lpstr>Öğrenme stilleri</vt:lpstr>
      <vt:lpstr>Kültürel ve sosyal farklılıklar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Bd2_bb3</dc:creator>
  <cp:lastModifiedBy>Bd2_bb3</cp:lastModifiedBy>
  <cp:revision>35</cp:revision>
  <dcterms:created xsi:type="dcterms:W3CDTF">2017-12-25T09:10:23Z</dcterms:created>
  <dcterms:modified xsi:type="dcterms:W3CDTF">2017-12-29T08:27:02Z</dcterms:modified>
</cp:coreProperties>
</file>