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3" r:id="rId6"/>
    <p:sldId id="262" r:id="rId7"/>
    <p:sldId id="261" r:id="rId8"/>
    <p:sldId id="268" r:id="rId9"/>
    <p:sldId id="264" r:id="rId10"/>
    <p:sldId id="265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203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48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028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1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22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822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51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54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953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415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47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AD8EF-CB4E-47AB-A514-96BF48F85688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5E0B2-AC5E-4A28-808B-2418A148A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777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91886" y="1122363"/>
            <a:ext cx="3847605" cy="2950874"/>
          </a:xfrm>
        </p:spPr>
        <p:txBody>
          <a:bodyPr/>
          <a:lstStyle/>
          <a:p>
            <a:r>
              <a:rPr lang="tr-TR" dirty="0" smtClean="0">
                <a:latin typeface="Baskerville Old Face" panose="02020602080505020303" pitchFamily="18" charset="0"/>
              </a:rPr>
              <a:t>Güdülenme ve Bireysel Farklılıklar </a:t>
            </a:r>
            <a:endParaRPr lang="tr-TR" dirty="0">
              <a:latin typeface="Baskerville Old Face" panose="02020602080505020303" pitchFamily="18" charset="0"/>
            </a:endParaRPr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2153392"/>
            <a:ext cx="6667500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973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Zeka 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182" y="1825625"/>
            <a:ext cx="6180117" cy="4351338"/>
          </a:xfrm>
        </p:spPr>
        <p:txBody>
          <a:bodyPr/>
          <a:lstStyle/>
          <a:p>
            <a:r>
              <a:rPr lang="tr-TR" dirty="0" smtClean="0"/>
              <a:t>Çevreye uyum sağlama</a:t>
            </a:r>
          </a:p>
          <a:p>
            <a:r>
              <a:rPr lang="tr-TR" dirty="0" smtClean="0"/>
              <a:t>Öğrenme yeteneği önbilgileri kullanabilme</a:t>
            </a:r>
          </a:p>
          <a:p>
            <a:r>
              <a:rPr lang="tr-TR" dirty="0" smtClean="0"/>
              <a:t>Farklı zihinsel işlemleri aynı anda ve uyumlu olarak uygulayabilme</a:t>
            </a:r>
          </a:p>
          <a:p>
            <a:r>
              <a:rPr lang="tr-TR" dirty="0" smtClean="0"/>
              <a:t>Farklı alanlarda etkin olma</a:t>
            </a:r>
          </a:p>
          <a:p>
            <a:r>
              <a:rPr lang="tr-TR" dirty="0" smtClean="0"/>
              <a:t>Kültüre ve zamana bağlı olma</a:t>
            </a:r>
          </a:p>
          <a:p>
            <a:endParaRPr lang="tr-TR" dirty="0"/>
          </a:p>
        </p:txBody>
      </p:sp>
      <p:pic>
        <p:nvPicPr>
          <p:cNvPr id="5" name="Picture 2" descr="zeka testi oyunu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299" y="1628157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688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Zeka kavramına ilişkin tanımlamalar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386943" cy="4351338"/>
          </a:xfrm>
        </p:spPr>
        <p:txBody>
          <a:bodyPr/>
          <a:lstStyle/>
          <a:p>
            <a:r>
              <a:rPr lang="tr-TR" dirty="0" smtClean="0"/>
              <a:t>Zekanın tek boyutlu olması</a:t>
            </a:r>
            <a:endParaRPr lang="tr-TR" dirty="0"/>
          </a:p>
        </p:txBody>
      </p:sp>
      <p:pic>
        <p:nvPicPr>
          <p:cNvPr id="2052" name="Picture 4" descr="leonardo da vinc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24" y="2625724"/>
            <a:ext cx="590550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İ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653" y="3327131"/>
            <a:ext cx="4048384" cy="26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86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Zeka kavramına ilişkin tanımlamalar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731327" cy="775071"/>
          </a:xfrm>
        </p:spPr>
        <p:txBody>
          <a:bodyPr/>
          <a:lstStyle/>
          <a:p>
            <a:r>
              <a:rPr lang="tr-TR" dirty="0" err="1" smtClean="0"/>
              <a:t>Guilford</a:t>
            </a:r>
            <a:r>
              <a:rPr lang="tr-TR" dirty="0" smtClean="0"/>
              <a:t>- Zihin Yapısı Modeli</a:t>
            </a:r>
            <a:endParaRPr lang="tr-TR" dirty="0"/>
          </a:p>
        </p:txBody>
      </p:sp>
      <p:pic>
        <p:nvPicPr>
          <p:cNvPr id="3074" name="Picture 2" descr="Guilford- Zihin Yapısı Modeli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0" t="36493" r="23390"/>
          <a:stretch/>
        </p:blipFill>
        <p:spPr bwMode="auto">
          <a:xfrm>
            <a:off x="2925288" y="2502725"/>
            <a:ext cx="6341424" cy="435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701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Zeka kavramına ilişkin tanımlamalar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314" y="1778123"/>
            <a:ext cx="7023265" cy="3981409"/>
          </a:xfrm>
        </p:spPr>
        <p:txBody>
          <a:bodyPr>
            <a:normAutofit/>
          </a:bodyPr>
          <a:lstStyle/>
          <a:p>
            <a:r>
              <a:rPr lang="tr-TR" dirty="0" err="1" smtClean="0"/>
              <a:t>Sternberg</a:t>
            </a:r>
            <a:r>
              <a:rPr lang="tr-TR" dirty="0" smtClean="0"/>
              <a:t>- Üç Boyutlu Zeka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Zekice davranışın üretilmesi sırasında önemli olan süreçler:</a:t>
            </a:r>
          </a:p>
          <a:p>
            <a:pPr marL="0" indent="0">
              <a:buNone/>
            </a:pPr>
            <a:r>
              <a:rPr lang="tr-TR" dirty="0" smtClean="0"/>
              <a:t>Çevresel bağlam-pratik zeka?</a:t>
            </a:r>
          </a:p>
          <a:p>
            <a:pPr marL="0" indent="0">
              <a:buNone/>
            </a:pPr>
            <a:r>
              <a:rPr lang="tr-TR" dirty="0" smtClean="0"/>
              <a:t>Önceki yaşantılar</a:t>
            </a:r>
          </a:p>
          <a:p>
            <a:pPr marL="0" indent="0">
              <a:buNone/>
            </a:pPr>
            <a:r>
              <a:rPr lang="tr-TR" dirty="0" smtClean="0"/>
              <a:t>Bilişsel Süreçler </a:t>
            </a:r>
            <a:endParaRPr lang="tr-TR" dirty="0"/>
          </a:p>
        </p:txBody>
      </p:sp>
      <p:pic>
        <p:nvPicPr>
          <p:cNvPr id="4100" name="Picture 4" descr="çalışma hayatı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734" y="2346882"/>
            <a:ext cx="3452707" cy="172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köy yaşamı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514" y="4073236"/>
            <a:ext cx="3627682" cy="243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826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23208" y="28143"/>
            <a:ext cx="10515600" cy="1325563"/>
          </a:xfrm>
        </p:spPr>
        <p:txBody>
          <a:bodyPr/>
          <a:lstStyle/>
          <a:p>
            <a:r>
              <a:rPr lang="tr-TR" dirty="0"/>
              <a:t>Zeka kavramına ilişkin tanımlamalar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90688"/>
            <a:ext cx="2475016" cy="1665720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Gardner</a:t>
            </a:r>
            <a:r>
              <a:rPr lang="tr-TR" dirty="0" smtClean="0"/>
              <a:t>- </a:t>
            </a:r>
          </a:p>
          <a:p>
            <a:pPr marL="0" indent="0">
              <a:buNone/>
            </a:pPr>
            <a:r>
              <a:rPr lang="tr-TR" dirty="0" smtClean="0"/>
              <a:t>Çoklu</a:t>
            </a:r>
          </a:p>
          <a:p>
            <a:pPr marL="0" indent="0">
              <a:buNone/>
            </a:pPr>
            <a:r>
              <a:rPr lang="tr-TR" dirty="0" smtClean="0"/>
              <a:t> Zeka</a:t>
            </a:r>
          </a:p>
          <a:p>
            <a:pPr marL="0" indent="0">
              <a:buNone/>
            </a:pPr>
            <a:r>
              <a:rPr lang="tr-TR" dirty="0" smtClean="0"/>
              <a:t> Kuramı</a:t>
            </a:r>
            <a:endParaRPr lang="tr-TR" dirty="0"/>
          </a:p>
        </p:txBody>
      </p:sp>
      <p:pic>
        <p:nvPicPr>
          <p:cNvPr id="5122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r="14775"/>
          <a:stretch/>
        </p:blipFill>
        <p:spPr bwMode="auto">
          <a:xfrm>
            <a:off x="3076698" y="1353706"/>
            <a:ext cx="6400800" cy="514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6496" r="62167" b="2349"/>
          <a:stretch/>
        </p:blipFill>
        <p:spPr bwMode="auto">
          <a:xfrm>
            <a:off x="580902" y="4381994"/>
            <a:ext cx="2438784" cy="67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6496" r="62167" b="2349"/>
          <a:stretch/>
        </p:blipFill>
        <p:spPr bwMode="auto">
          <a:xfrm>
            <a:off x="6208783" y="2376447"/>
            <a:ext cx="1535302" cy="4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6496" r="62167" b="2349"/>
          <a:stretch/>
        </p:blipFill>
        <p:spPr bwMode="auto">
          <a:xfrm>
            <a:off x="7804835" y="3143343"/>
            <a:ext cx="1535302" cy="4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6496" r="62167" b="2349"/>
          <a:stretch/>
        </p:blipFill>
        <p:spPr bwMode="auto">
          <a:xfrm>
            <a:off x="7942196" y="4507376"/>
            <a:ext cx="1535302" cy="4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6496" r="62167" b="2349"/>
          <a:stretch/>
        </p:blipFill>
        <p:spPr bwMode="auto">
          <a:xfrm>
            <a:off x="3451728" y="2466204"/>
            <a:ext cx="1535302" cy="4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6496" r="62167" b="2349"/>
          <a:stretch/>
        </p:blipFill>
        <p:spPr bwMode="auto">
          <a:xfrm>
            <a:off x="3019686" y="3925425"/>
            <a:ext cx="1535302" cy="4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6496" r="62167" b="2349"/>
          <a:stretch/>
        </p:blipFill>
        <p:spPr bwMode="auto">
          <a:xfrm>
            <a:off x="3451728" y="5464052"/>
            <a:ext cx="1535302" cy="4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6496" r="62167" b="2349"/>
          <a:stretch/>
        </p:blipFill>
        <p:spPr bwMode="auto">
          <a:xfrm>
            <a:off x="5351780" y="6106640"/>
            <a:ext cx="1535302" cy="4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6496" r="62167" b="2349"/>
          <a:stretch/>
        </p:blipFill>
        <p:spPr bwMode="auto">
          <a:xfrm>
            <a:off x="7488764" y="5919297"/>
            <a:ext cx="1535302" cy="4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096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Zeka ve yaş ilişkisi</a:t>
            </a:r>
            <a:endParaRPr lang="tr-TR" dirty="0"/>
          </a:p>
        </p:txBody>
      </p:sp>
      <p:pic>
        <p:nvPicPr>
          <p:cNvPr id="6146" name="Picture 2" descr="age and intelligence relatio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364" y="1690688"/>
            <a:ext cx="7955272" cy="48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393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63289" y="97710"/>
            <a:ext cx="2914404" cy="1325563"/>
          </a:xfrm>
        </p:spPr>
        <p:txBody>
          <a:bodyPr/>
          <a:lstStyle/>
          <a:p>
            <a:r>
              <a:rPr lang="tr-TR" dirty="0" smtClean="0"/>
              <a:t>Zeka testleri </a:t>
            </a:r>
            <a:endParaRPr lang="tr-TR" dirty="0"/>
          </a:p>
        </p:txBody>
      </p:sp>
      <p:pic>
        <p:nvPicPr>
          <p:cNvPr id="7170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3" r="13281" b="1943"/>
          <a:stretch/>
        </p:blipFill>
        <p:spPr bwMode="auto">
          <a:xfrm>
            <a:off x="299888" y="1520041"/>
            <a:ext cx="5212071" cy="266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ntelligence test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271" y="1009600"/>
            <a:ext cx="4156157" cy="368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İlgili resi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3" b="5763"/>
          <a:stretch/>
        </p:blipFill>
        <p:spPr bwMode="auto">
          <a:xfrm>
            <a:off x="4488873" y="4479040"/>
            <a:ext cx="3478242" cy="229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560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Zeka testi puanları sınıflaması</a:t>
            </a:r>
            <a:endParaRPr lang="tr-TR" dirty="0"/>
          </a:p>
        </p:txBody>
      </p:sp>
      <p:pic>
        <p:nvPicPr>
          <p:cNvPr id="819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515" y="1690688"/>
            <a:ext cx="7957043" cy="466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231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Bilişüstü</a:t>
            </a:r>
            <a:r>
              <a:rPr lang="tr-TR" dirty="0" smtClean="0"/>
              <a:t> Beceriler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63196"/>
          </a:xfrm>
        </p:spPr>
        <p:txBody>
          <a:bodyPr/>
          <a:lstStyle/>
          <a:p>
            <a:r>
              <a:rPr lang="tr-TR" dirty="0" smtClean="0"/>
              <a:t>Neyi, nasıl, neden öğrendiğimi ya da öğrenmediğimi bilirim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9218" name="Picture 2" descr="ilim kendin bilmektir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24943" b="5160"/>
          <a:stretch/>
        </p:blipFill>
        <p:spPr bwMode="auto">
          <a:xfrm>
            <a:off x="3970111" y="2723758"/>
            <a:ext cx="7383689" cy="378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811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897582" cy="1325563"/>
          </a:xfrm>
        </p:spPr>
        <p:txBody>
          <a:bodyPr/>
          <a:lstStyle/>
          <a:p>
            <a:r>
              <a:rPr lang="tr-TR" dirty="0" smtClean="0"/>
              <a:t>Öğrenme stratejileri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Soru oluşturma</a:t>
            </a:r>
          </a:p>
          <a:p>
            <a:r>
              <a:rPr lang="tr-TR" dirty="0" smtClean="0"/>
              <a:t>Tekrar etme</a:t>
            </a:r>
          </a:p>
          <a:p>
            <a:r>
              <a:rPr lang="tr-TR" dirty="0" smtClean="0"/>
              <a:t>Başka birine anlatma</a:t>
            </a:r>
          </a:p>
          <a:p>
            <a:r>
              <a:rPr lang="tr-TR" dirty="0" smtClean="0"/>
              <a:t>Resimle ifade etme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Bütünsel </a:t>
            </a:r>
          </a:p>
          <a:p>
            <a:r>
              <a:rPr lang="tr-TR" dirty="0" smtClean="0"/>
              <a:t>Analitik 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5930735" y="361950"/>
            <a:ext cx="489758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Bilişsel stiller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7785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43802"/>
            <a:ext cx="10515600" cy="1325563"/>
          </a:xfrm>
        </p:spPr>
        <p:txBody>
          <a:bodyPr/>
          <a:lstStyle/>
          <a:p>
            <a:r>
              <a:rPr lang="tr-TR" dirty="0" smtClean="0"/>
              <a:t>Güdü,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8031" y="1742498"/>
            <a:ext cx="11435938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 smtClean="0"/>
              <a:t>belirli bir durumda, belirli amaçlara ulaşmak ve gerekli davranışları gösterebilmek için bireyi harekete geçiren ve yönlendiren </a:t>
            </a:r>
            <a:r>
              <a:rPr lang="tr-TR" b="1" u="sng" dirty="0" smtClean="0"/>
              <a:t>itici bir güçtür</a:t>
            </a:r>
            <a:r>
              <a:rPr lang="tr-TR" b="1" dirty="0" smtClean="0"/>
              <a:t>.</a:t>
            </a:r>
          </a:p>
          <a:p>
            <a:pPr algn="just"/>
            <a:r>
              <a:rPr lang="tr-TR" dirty="0" smtClean="0"/>
              <a:t>Güdüler genel olarak biyolojik ve sosyal ya da öğrenilmiş güdüler olarak ikiye ayrılmaktadır. </a:t>
            </a:r>
          </a:p>
          <a:p>
            <a:pPr marL="0" indent="0" algn="just">
              <a:buNone/>
            </a:pPr>
            <a:r>
              <a:rPr lang="tr-TR" dirty="0" smtClean="0"/>
              <a:t>Biyolojik güdüler olarak adlandırılabilecek açlık, susuzluk, cinsellik gibi güdüler birincil güdüler şeklinde tanımlanmaktadır. </a:t>
            </a:r>
          </a:p>
          <a:p>
            <a:pPr marL="0" indent="0" algn="just">
              <a:buNone/>
            </a:pPr>
            <a:r>
              <a:rPr lang="tr-TR" dirty="0" smtClean="0"/>
              <a:t>Başarı güdüsü sosyal ya da öğrenilmiş güdü olarak görülmektedir. 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b="1" dirty="0" smtClean="0"/>
              <a:t>Güdü, potansiyel bir enerjiyi tanımlarken, güdülenme bu enerjinin performansı </a:t>
            </a:r>
            <a:r>
              <a:rPr lang="tr-TR" b="1" u="sng" dirty="0" smtClean="0"/>
              <a:t>ortaya çıkarma sürecini </a:t>
            </a:r>
            <a:r>
              <a:rPr lang="tr-TR" b="1" dirty="0" smtClean="0"/>
              <a:t>ifade etmektedir.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81006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72200" y="500062"/>
            <a:ext cx="5181600" cy="1325563"/>
          </a:xfrm>
        </p:spPr>
        <p:txBody>
          <a:bodyPr/>
          <a:lstStyle/>
          <a:p>
            <a:r>
              <a:rPr lang="tr-TR" dirty="0" smtClean="0"/>
              <a:t>Öğrenme stilleri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Bedensel </a:t>
            </a:r>
          </a:p>
          <a:p>
            <a:r>
              <a:rPr lang="tr-TR" dirty="0" smtClean="0"/>
              <a:t>işitsel </a:t>
            </a:r>
          </a:p>
          <a:p>
            <a:r>
              <a:rPr lang="tr-TR" dirty="0" err="1" smtClean="0"/>
              <a:t>kinestetik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Çevresel </a:t>
            </a:r>
          </a:p>
          <a:p>
            <a:r>
              <a:rPr lang="tr-TR" dirty="0" smtClean="0"/>
              <a:t>Duyuşsal</a:t>
            </a:r>
          </a:p>
          <a:p>
            <a:r>
              <a:rPr lang="tr-TR" dirty="0" smtClean="0"/>
              <a:t>Sosyolojik </a:t>
            </a:r>
          </a:p>
          <a:p>
            <a:r>
              <a:rPr lang="tr-TR" dirty="0" smtClean="0"/>
              <a:t>Fizyolojik</a:t>
            </a:r>
          </a:p>
          <a:p>
            <a:r>
              <a:rPr lang="tr-TR" dirty="0" smtClean="0"/>
              <a:t>Psikolojik </a:t>
            </a:r>
            <a:endParaRPr lang="tr-TR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990600" y="517525"/>
            <a:ext cx="5181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Öğrenme biçemleri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5768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Kültürel ve sosyal farklılıklar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 err="1"/>
              <a:t>Sosyo</a:t>
            </a:r>
            <a:r>
              <a:rPr lang="tr-TR" dirty="0"/>
              <a:t>-ekonomik durum</a:t>
            </a:r>
          </a:p>
          <a:p>
            <a:pPr>
              <a:buFontTx/>
              <a:buChar char="-"/>
            </a:pPr>
            <a:r>
              <a:rPr lang="tr-TR" dirty="0"/>
              <a:t>Çocuk yetiştirme stilleri</a:t>
            </a:r>
          </a:p>
          <a:p>
            <a:pPr>
              <a:buFontTx/>
              <a:buChar char="-"/>
            </a:pPr>
            <a:r>
              <a:rPr lang="tr-TR" dirty="0"/>
              <a:t>Cinsiyet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5059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Öğrencinin öğrenme sürecinde aktif olarak yer alması için, onun bu sürece katılmaya istekli olması, yani güdülenmiş olması gerekir. </a:t>
            </a:r>
          </a:p>
          <a:p>
            <a:pPr marL="0" indent="0">
              <a:buNone/>
            </a:pPr>
            <a:r>
              <a:rPr lang="tr-TR" dirty="0" smtClean="0"/>
              <a:t>Güdülenme, başarı için gerekli bilişsel ve davranışsal etkinliklere ayrılan enerjinin miktarını belirlemektedir.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 davranışlarını etkileyen çeşitli etkenlerden söz edilebilir. Ancak davranışın </a:t>
            </a:r>
            <a:r>
              <a:rPr lang="tr-TR" b="1" dirty="0" smtClean="0"/>
              <a:t>yönünü</a:t>
            </a:r>
            <a:r>
              <a:rPr lang="tr-TR" dirty="0" smtClean="0"/>
              <a:t>, </a:t>
            </a:r>
            <a:r>
              <a:rPr lang="tr-TR" b="1" dirty="0" smtClean="0"/>
              <a:t>şiddetini</a:t>
            </a:r>
            <a:r>
              <a:rPr lang="tr-TR" dirty="0" smtClean="0"/>
              <a:t> ve </a:t>
            </a:r>
            <a:r>
              <a:rPr lang="tr-TR" b="1" dirty="0" smtClean="0"/>
              <a:t>kararlılığını</a:t>
            </a:r>
            <a:r>
              <a:rPr lang="tr-TR" dirty="0" smtClean="0"/>
              <a:t> belirleyen en önemli güç kaynağı güdülenmedir.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8792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Kuramlar ne diyor?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Davranışçı yaklaşım kuramcıları; dürtüden çok </a:t>
            </a:r>
            <a:r>
              <a:rPr lang="tr-TR" u="sng" dirty="0" smtClean="0"/>
              <a:t>uyarıcılarla tepkiler arasında kurulan bağ </a:t>
            </a:r>
            <a:r>
              <a:rPr lang="tr-TR" dirty="0" smtClean="0"/>
              <a:t>sonucu oluşan alışkanlık durumu ile motivasyonu açıklamağa çalışmışlardır. </a:t>
            </a:r>
          </a:p>
          <a:p>
            <a:r>
              <a:rPr lang="tr-TR" dirty="0" smtClean="0"/>
              <a:t>Davranışın </a:t>
            </a:r>
            <a:r>
              <a:rPr lang="tr-TR" b="1" dirty="0" smtClean="0"/>
              <a:t>pekiştirilmesi</a:t>
            </a:r>
            <a:r>
              <a:rPr lang="tr-TR" dirty="0" smtClean="0"/>
              <a:t> ile alışkanlık haline gelmesi güdülenmenin kaynağı olarak görülmektedir. Davranışçı yaklaşıma göre pekiştireçlerle davranışlar biçimlendirilir. </a:t>
            </a:r>
          </a:p>
          <a:p>
            <a:r>
              <a:rPr lang="tr-TR" dirty="0" smtClean="0"/>
              <a:t>Olumlu yaşantılar güdülenmeyi artırır. İnsanın güdülenmesinde dışsal uyarıcılar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4129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Sosyal öğrenme </a:t>
            </a:r>
            <a:r>
              <a:rPr lang="tr-TR" dirty="0" smtClean="0"/>
              <a:t>kuramlarında güdülenmeyi etkileyen etmenler:</a:t>
            </a:r>
          </a:p>
          <a:p>
            <a:endParaRPr lang="tr-TR" dirty="0"/>
          </a:p>
          <a:p>
            <a:r>
              <a:rPr lang="tr-TR" dirty="0"/>
              <a:t>başarılı olma gereksinimi, </a:t>
            </a:r>
          </a:p>
          <a:p>
            <a:r>
              <a:rPr lang="tr-TR" dirty="0"/>
              <a:t>okumaya ve öğrenmeye olan ilgisi, </a:t>
            </a:r>
          </a:p>
          <a:p>
            <a:r>
              <a:rPr lang="tr-TR" dirty="0"/>
              <a:t>kendisine bir amaç belirleyip belirlemediği, </a:t>
            </a:r>
          </a:p>
          <a:p>
            <a:r>
              <a:rPr lang="tr-TR" dirty="0"/>
              <a:t>amaçlarının gerçekçiliği ve işlevselliği, </a:t>
            </a:r>
          </a:p>
          <a:p>
            <a:r>
              <a:rPr lang="tr-TR" dirty="0"/>
              <a:t>geçmiş başarı ve başarısızlığını hangi değişkenlere yüklediği, </a:t>
            </a:r>
          </a:p>
          <a:p>
            <a:r>
              <a:rPr lang="tr-TR" dirty="0"/>
              <a:t>öğrenebilme konusunda kendine ilişkin yeterlilik algısı ve </a:t>
            </a:r>
          </a:p>
          <a:p>
            <a:r>
              <a:rPr lang="tr-TR" dirty="0"/>
              <a:t>neden öğrendiğine ilişkin bilişlerinin tümü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421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İnsancıl (</a:t>
            </a:r>
            <a:r>
              <a:rPr lang="tr-TR" dirty="0" err="1" smtClean="0"/>
              <a:t>hümanistik</a:t>
            </a:r>
            <a:r>
              <a:rPr lang="tr-TR" dirty="0" smtClean="0"/>
              <a:t>) yaklaşımcı psikologlar güdülenmeyi gereksinimlerle açıklamışlardır. Güdülenmede gereksinimlerin önemine işaret ederek bireylerin gereksinimlerini sınıflamaya dayalı bir yaklaşım izlemişlerdir. </a:t>
            </a:r>
          </a:p>
          <a:p>
            <a:r>
              <a:rPr lang="tr-TR" dirty="0" err="1" smtClean="0"/>
              <a:t>Hümanistik</a:t>
            </a:r>
            <a:r>
              <a:rPr lang="tr-TR" dirty="0" smtClean="0"/>
              <a:t> yaklaşıma göre güdülenme, insanın doğal bir eğilimidir. Herkes motivasyona sahiptir ancak bizim ona yap dediğimiz şeyi yapmak için güdülenmemiş olabilir. Davranışlar iç ve dış uyarıcılara değil, uyarıcıların algılanış şekline tepkidir.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616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Davranışçı yaklaşıma alternatif olarak geliştirilen bilişsel yaklaşımda güdülenme içsel süreçlerle açıklanmağa çalışılmıştır.</a:t>
            </a:r>
          </a:p>
          <a:p>
            <a:r>
              <a:rPr lang="tr-TR" dirty="0" smtClean="0"/>
              <a:t>Bilişsel yaklaşıma göre düzeni anlama ve denge kurabilmek için güdüleniriz. </a:t>
            </a:r>
          </a:p>
          <a:p>
            <a:r>
              <a:rPr lang="tr-TR" dirty="0" smtClean="0"/>
              <a:t>Güdülenmede inançlar, değerler, beklentiler ve amaçlar son derece önemlidir.</a:t>
            </a:r>
          </a:p>
          <a:p>
            <a:r>
              <a:rPr lang="tr-TR" dirty="0" smtClean="0"/>
              <a:t>İçsel gereksinimler davranışlarda etkilidirler. Bir konuya değer yüklerinin azlığı güdülenmeyi olumsuz etkiler. </a:t>
            </a:r>
          </a:p>
          <a:p>
            <a:r>
              <a:rPr lang="tr-TR" dirty="0" smtClean="0"/>
              <a:t>Bireye belli bir konuda düşünceleri sorularak ve konuyla neden ilgilenildiği açıklanarak güdülenme düzeyi artırılabilir.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1029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Çocukları nasıl güdüleyebiliriz?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4439" y="1690688"/>
            <a:ext cx="10515600" cy="4351338"/>
          </a:xfrm>
        </p:spPr>
        <p:txBody>
          <a:bodyPr/>
          <a:lstStyle/>
          <a:p>
            <a:r>
              <a:rPr lang="tr-TR" dirty="0" smtClean="0"/>
              <a:t>Önce kendimizi güdülemeliyiz!</a:t>
            </a:r>
          </a:p>
          <a:p>
            <a:r>
              <a:rPr lang="tr-TR" dirty="0" smtClean="0"/>
              <a:t>Gelişim özelliklerine uygun beklentiler geliştirmeliyiz.</a:t>
            </a:r>
          </a:p>
          <a:p>
            <a:r>
              <a:rPr lang="tr-TR" dirty="0" smtClean="0"/>
              <a:t>İlgi çekici ve yaratıcı etkinlikler ve eğitim materyalleri hazırlamalıyız.</a:t>
            </a:r>
          </a:p>
          <a:p>
            <a:r>
              <a:rPr lang="tr-TR" dirty="0" smtClean="0"/>
              <a:t>Ailelerinden çocuklar hakkında bilgi almalıyız. </a:t>
            </a:r>
          </a:p>
          <a:p>
            <a:r>
              <a:rPr lang="tr-TR" dirty="0" smtClean="0"/>
              <a:t>Pekiştirme sürecini doğru ve anlamlı bir şekilde düzenlemeliyiz.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0669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9953"/>
            <a:ext cx="10515600" cy="1012578"/>
          </a:xfrm>
        </p:spPr>
        <p:txBody>
          <a:bodyPr/>
          <a:lstStyle/>
          <a:p>
            <a:pPr algn="ctr"/>
            <a:r>
              <a:rPr lang="tr-TR" b="1" dirty="0" smtClean="0"/>
              <a:t>Bireysel Farklılıklar 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683821" y="1078170"/>
            <a:ext cx="3531919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u="sng" dirty="0" smtClean="0"/>
              <a:t>Bilişsel yetenekler </a:t>
            </a:r>
          </a:p>
          <a:p>
            <a:pPr>
              <a:buFontTx/>
              <a:buChar char="-"/>
            </a:pPr>
            <a:r>
              <a:rPr lang="tr-TR" dirty="0" smtClean="0"/>
              <a:t>Zeka</a:t>
            </a:r>
          </a:p>
          <a:p>
            <a:pPr>
              <a:buFontTx/>
              <a:buChar char="-"/>
            </a:pPr>
            <a:r>
              <a:rPr lang="tr-TR" dirty="0" err="1" smtClean="0"/>
              <a:t>Bilişüstü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Öğrenme stratejileri</a:t>
            </a:r>
          </a:p>
          <a:p>
            <a:pPr>
              <a:buFontTx/>
              <a:buChar char="-"/>
            </a:pPr>
            <a:r>
              <a:rPr lang="tr-TR" dirty="0" smtClean="0"/>
              <a:t>Bilişsel stil</a:t>
            </a:r>
          </a:p>
          <a:p>
            <a:pPr>
              <a:buFontTx/>
              <a:buChar char="-"/>
            </a:pPr>
            <a:r>
              <a:rPr lang="tr-TR" dirty="0" smtClean="0"/>
              <a:t>Öğrenme biçemleri</a:t>
            </a:r>
          </a:p>
          <a:p>
            <a:pPr>
              <a:buFontTx/>
              <a:buChar char="-"/>
            </a:pPr>
            <a:r>
              <a:rPr lang="tr-TR" dirty="0" smtClean="0"/>
              <a:t>Öğrenme stilleri</a:t>
            </a:r>
          </a:p>
          <a:p>
            <a:pPr>
              <a:buFontTx/>
              <a:buChar char="-"/>
            </a:pPr>
            <a:r>
              <a:rPr lang="tr-TR" dirty="0" smtClean="0"/>
              <a:t>Hazırbulunuşluk 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7386452" y="1092531"/>
            <a:ext cx="3967348" cy="2161308"/>
          </a:xfrm>
        </p:spPr>
        <p:txBody>
          <a:bodyPr/>
          <a:lstStyle/>
          <a:p>
            <a:pPr marL="0" indent="0">
              <a:buNone/>
            </a:pPr>
            <a:r>
              <a:rPr lang="tr-TR" b="1" u="sng" dirty="0" smtClean="0"/>
              <a:t>Kültürel ve sosyal etkiler</a:t>
            </a:r>
          </a:p>
          <a:p>
            <a:pPr>
              <a:buFontTx/>
              <a:buChar char="-"/>
            </a:pPr>
            <a:r>
              <a:rPr lang="tr-TR" dirty="0" err="1" smtClean="0"/>
              <a:t>Sosyo</a:t>
            </a:r>
            <a:r>
              <a:rPr lang="tr-TR" dirty="0" smtClean="0"/>
              <a:t>-ekonomik durum</a:t>
            </a:r>
          </a:p>
          <a:p>
            <a:pPr>
              <a:buFontTx/>
              <a:buChar char="-"/>
            </a:pPr>
            <a:r>
              <a:rPr lang="tr-TR" dirty="0" smtClean="0"/>
              <a:t>Çocuk yetiştirme stilleri</a:t>
            </a:r>
          </a:p>
          <a:p>
            <a:pPr>
              <a:buFontTx/>
              <a:buChar char="-"/>
            </a:pPr>
            <a:r>
              <a:rPr lang="tr-TR" dirty="0" smtClean="0"/>
              <a:t>Cinsiyet</a:t>
            </a:r>
          </a:p>
          <a:p>
            <a:pPr>
              <a:buFontTx/>
              <a:buChar char="-"/>
            </a:pPr>
            <a:endParaRPr lang="tr-TR" dirty="0"/>
          </a:p>
        </p:txBody>
      </p:sp>
      <p:pic>
        <p:nvPicPr>
          <p:cNvPr id="6" name="İçerik Yer Tutucusu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2" b="4964"/>
          <a:stretch/>
        </p:blipFill>
        <p:spPr>
          <a:xfrm>
            <a:off x="4703973" y="3253839"/>
            <a:ext cx="4666153" cy="327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92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566</Words>
  <Application>Microsoft Office PowerPoint</Application>
  <PresentationFormat>Geniş ekran</PresentationFormat>
  <Paragraphs>100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6" baseType="lpstr">
      <vt:lpstr>Arial</vt:lpstr>
      <vt:lpstr>Baskerville Old Face</vt:lpstr>
      <vt:lpstr>Calibri</vt:lpstr>
      <vt:lpstr>Calibri Light</vt:lpstr>
      <vt:lpstr>Office Teması</vt:lpstr>
      <vt:lpstr>Güdülenme ve Bireysel Farklılıklar </vt:lpstr>
      <vt:lpstr>Güdü,</vt:lpstr>
      <vt:lpstr>PowerPoint Sunusu</vt:lpstr>
      <vt:lpstr>Kuramlar ne diyor? </vt:lpstr>
      <vt:lpstr>PowerPoint Sunusu</vt:lpstr>
      <vt:lpstr>PowerPoint Sunusu</vt:lpstr>
      <vt:lpstr>PowerPoint Sunusu</vt:lpstr>
      <vt:lpstr>Çocukları nasıl güdüleyebiliriz?</vt:lpstr>
      <vt:lpstr>Bireysel Farklılıklar </vt:lpstr>
      <vt:lpstr>Zeka  </vt:lpstr>
      <vt:lpstr>Zeka kavramına ilişkin tanımlamalar</vt:lpstr>
      <vt:lpstr>Zeka kavramına ilişkin tanımlamalar</vt:lpstr>
      <vt:lpstr>Zeka kavramına ilişkin tanımlamalar</vt:lpstr>
      <vt:lpstr>Zeka kavramına ilişkin tanımlamalar</vt:lpstr>
      <vt:lpstr>Zeka ve yaş ilişkisi</vt:lpstr>
      <vt:lpstr>Zeka testleri </vt:lpstr>
      <vt:lpstr>Zeka testi puanları sınıflaması</vt:lpstr>
      <vt:lpstr>Bilişüstü Beceriler</vt:lpstr>
      <vt:lpstr>Öğrenme stratejileri</vt:lpstr>
      <vt:lpstr>Öğrenme stilleri</vt:lpstr>
      <vt:lpstr>Kültürel ve sosyal farklılıklar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Bd2_bb3</dc:creator>
  <cp:lastModifiedBy>Bd2_bb3</cp:lastModifiedBy>
  <cp:revision>35</cp:revision>
  <dcterms:created xsi:type="dcterms:W3CDTF">2017-12-25T09:10:23Z</dcterms:created>
  <dcterms:modified xsi:type="dcterms:W3CDTF">2017-12-29T08:27:02Z</dcterms:modified>
</cp:coreProperties>
</file>