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79" r:id="rId4"/>
    <p:sldId id="277" r:id="rId5"/>
    <p:sldId id="278" r:id="rId6"/>
    <p:sldId id="280" r:id="rId7"/>
    <p:sldId id="270" r:id="rId8"/>
    <p:sldId id="281" r:id="rId9"/>
    <p:sldId id="28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3314" autoAdjust="0"/>
  </p:normalViewPr>
  <p:slideViewPr>
    <p:cSldViewPr snapToGrid="0">
      <p:cViewPr varScale="1">
        <p:scale>
          <a:sx n="58" d="100"/>
          <a:sy n="58" d="100"/>
        </p:scale>
        <p:origin x="964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73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867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0612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260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464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3213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9542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706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86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79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834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32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4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2813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10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056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06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3045D6A-A649-460B-A59A-C809CC847460}" type="datetimeFigureOut">
              <a:rPr lang="tr-TR" smtClean="0"/>
              <a:t>16.09.2021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93A43B-2B8D-4BDF-A104-6385DC93FF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4303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65254"/>
            <a:ext cx="11026718" cy="5829146"/>
          </a:xfrm>
        </p:spPr>
        <p:txBody>
          <a:bodyPr>
            <a:normAutofit/>
          </a:bodyPr>
          <a:lstStyle/>
          <a:p>
            <a:pPr algn="ctr"/>
            <a:br>
              <a:rPr lang="tr-TR" sz="5400" b="1" dirty="0"/>
            </a:br>
            <a:r>
              <a:rPr lang="tr-TR" sz="5400" b="1" dirty="0"/>
              <a:t>SÖZLEŞME özgürlüğü, genel işlem şartları, sözleşmelerde şekil ve sözleşmenin yorumu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202988" cy="12311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5400" b="1" dirty="0"/>
              <a:t>BORÇLAR HUKUKU: 4. HAFTA</a:t>
            </a:r>
          </a:p>
        </p:txBody>
      </p:sp>
    </p:spTree>
    <p:extLst>
      <p:ext uri="{BB962C8B-B14F-4D97-AF65-F5344CB8AC3E}">
        <p14:creationId xmlns:p14="http://schemas.microsoft.com/office/powerpoint/2010/main" val="3040070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911" y="5370724"/>
            <a:ext cx="10267720" cy="1151262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/>
              <a:t>SÖZLEŞME özgürlüğü NEDİR?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/>
          </a:bodyPr>
          <a:lstStyle/>
          <a:p>
            <a:pPr algn="just"/>
            <a:r>
              <a:rPr lang="tr-TR" sz="5000" b="1" dirty="0"/>
              <a:t>Borçlar Hukuku alanında hâkim olan sözleşme özgürlüğü ilkesinin görünüş biçimlerinden birisi de, şekli serbestisi ilkesidir. </a:t>
            </a:r>
          </a:p>
        </p:txBody>
      </p:sp>
    </p:spTree>
    <p:extLst>
      <p:ext uri="{BB962C8B-B14F-4D97-AF65-F5344CB8AC3E}">
        <p14:creationId xmlns:p14="http://schemas.microsoft.com/office/powerpoint/2010/main" val="1734397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911" y="5370724"/>
            <a:ext cx="10267720" cy="1151262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/>
              <a:t>SÖZLEŞME özgürlüğü NEDİR?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/>
          </a:bodyPr>
          <a:lstStyle/>
          <a:p>
            <a:pPr algn="just"/>
            <a:r>
              <a:rPr lang="tr-TR" sz="5000" b="1" dirty="0"/>
              <a:t>Bu ilke, TBK m. 12/T de ifadesini bulmuştur: "Sözleşmenin geçerliliği, Kanunda aksi öngörülmedikçe, hiçbir şekle tabi değildir". </a:t>
            </a:r>
          </a:p>
        </p:txBody>
      </p:sp>
    </p:spTree>
    <p:extLst>
      <p:ext uri="{BB962C8B-B14F-4D97-AF65-F5344CB8AC3E}">
        <p14:creationId xmlns:p14="http://schemas.microsoft.com/office/powerpoint/2010/main" val="1219446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911" y="5370724"/>
            <a:ext cx="10267720" cy="1151262"/>
          </a:xfrm>
        </p:spPr>
        <p:txBody>
          <a:bodyPr>
            <a:normAutofit/>
          </a:bodyPr>
          <a:lstStyle/>
          <a:p>
            <a:r>
              <a:rPr lang="tr-TR" sz="5400" b="1" dirty="0" err="1"/>
              <a:t>SÖZLEŞMelerde</a:t>
            </a:r>
            <a:r>
              <a:rPr lang="tr-TR" sz="5400" b="1" dirty="0"/>
              <a:t> şekil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sz="5000" b="1" dirty="0"/>
              <a:t>Demek ki, Kanunda açıkça sözleşmenin geçerli olması için şekil şartı aranmış olmadıkça, taraflar sözleşmenin (hukuki işlemin) geçerliliğini bir şekle bağlı kılıp kılmamakta serbesttirler. </a:t>
            </a:r>
          </a:p>
          <a:p>
            <a:pPr algn="just"/>
            <a:r>
              <a:rPr lang="tr-TR" sz="5000" b="1" dirty="0"/>
              <a:t>Kanunun sözleşmenin geçerliliğini bir şekle bağladığı durumlarda, kanuni şekilden söz edilir. </a:t>
            </a:r>
          </a:p>
        </p:txBody>
      </p:sp>
    </p:spTree>
    <p:extLst>
      <p:ext uri="{BB962C8B-B14F-4D97-AF65-F5344CB8AC3E}">
        <p14:creationId xmlns:p14="http://schemas.microsoft.com/office/powerpoint/2010/main" val="634196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911" y="5370724"/>
            <a:ext cx="10267720" cy="1151262"/>
          </a:xfrm>
        </p:spPr>
        <p:txBody>
          <a:bodyPr>
            <a:normAutofit/>
          </a:bodyPr>
          <a:lstStyle/>
          <a:p>
            <a:r>
              <a:rPr lang="tr-TR" sz="5400" b="1" dirty="0" err="1"/>
              <a:t>SÖZLEŞMelerde</a:t>
            </a:r>
            <a:r>
              <a:rPr lang="tr-TR" sz="5400" b="1" dirty="0"/>
              <a:t> şekil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5000" b="1" dirty="0"/>
              <a:t>Kanunun geçerlilik şartı olarak şekli aradığı durumlarda, üç tür şekil öngörülmüştür: </a:t>
            </a:r>
          </a:p>
          <a:p>
            <a:pPr algn="just"/>
            <a:r>
              <a:rPr lang="tr-TR" sz="5000" b="1" dirty="0"/>
              <a:t>Sözlü şekil </a:t>
            </a:r>
          </a:p>
          <a:p>
            <a:pPr algn="just"/>
            <a:r>
              <a:rPr lang="tr-TR" sz="5000" b="1" dirty="0"/>
              <a:t>Yazılı şekil </a:t>
            </a:r>
          </a:p>
          <a:p>
            <a:pPr algn="just"/>
            <a:r>
              <a:rPr lang="tr-TR" sz="5000" b="1" dirty="0"/>
              <a:t>Resmi şekil. </a:t>
            </a:r>
          </a:p>
        </p:txBody>
      </p:sp>
    </p:spTree>
    <p:extLst>
      <p:ext uri="{BB962C8B-B14F-4D97-AF65-F5344CB8AC3E}">
        <p14:creationId xmlns:p14="http://schemas.microsoft.com/office/powerpoint/2010/main" val="751816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70" y="5370724"/>
            <a:ext cx="11920249" cy="1151262"/>
          </a:xfrm>
        </p:spPr>
        <p:txBody>
          <a:bodyPr>
            <a:normAutofit/>
          </a:bodyPr>
          <a:lstStyle/>
          <a:p>
            <a:r>
              <a:rPr lang="tr-TR" sz="4000" b="1" dirty="0" err="1"/>
              <a:t>SÖZLEŞMelerde</a:t>
            </a:r>
            <a:r>
              <a:rPr lang="tr-TR" sz="4000" b="1" dirty="0"/>
              <a:t> şekil türleri: resmi şekil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73" y="132203"/>
            <a:ext cx="11501610" cy="53211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5000" b="1" dirty="0"/>
              <a:t>Resmi şekilden amaç, işlemin yetkili bir makam veya şahıs (örneğin noter, tapu memuru, sulh yargıcı vs.) önünde yasaların aradığı usul ve koşullara uyularak yapılmasıdır.</a:t>
            </a:r>
          </a:p>
        </p:txBody>
      </p:sp>
    </p:spTree>
    <p:extLst>
      <p:ext uri="{BB962C8B-B14F-4D97-AF65-F5344CB8AC3E}">
        <p14:creationId xmlns:p14="http://schemas.microsoft.com/office/powerpoint/2010/main" val="2652360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12" y="231354"/>
            <a:ext cx="11703587" cy="1002535"/>
          </a:xfrm>
        </p:spPr>
        <p:txBody>
          <a:bodyPr>
            <a:normAutofit/>
          </a:bodyPr>
          <a:lstStyle/>
          <a:p>
            <a:pPr algn="ctr"/>
            <a:r>
              <a:rPr lang="tr-TR" sz="4500" b="1" dirty="0"/>
              <a:t>SÖZLEŞME YAPMA VAADİ (ÖN SÖZLEŞME)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405" y="1233889"/>
            <a:ext cx="11810082" cy="522199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sz="4800" b="1" dirty="0"/>
              <a:t>Bir sözleşmenin ileride yapılması mecburiyetini doğuran sözleşmelere, sözleşme yapma vaadi veya ön sözleşme denir. </a:t>
            </a:r>
          </a:p>
          <a:p>
            <a:pPr algn="just"/>
            <a:r>
              <a:rPr lang="tr-TR" sz="4800" b="1" dirty="0"/>
              <a:t>Bir sözleşme vaadinden söz edilebilmesi için, daha sonra yapılacağı </a:t>
            </a:r>
            <a:r>
              <a:rPr lang="tr-TR" sz="4800" b="1" dirty="0" err="1"/>
              <a:t>vaadedilen</a:t>
            </a:r>
            <a:r>
              <a:rPr lang="tr-TR" sz="4800" b="1" dirty="0"/>
              <a:t> asıl sözleşmenin borçlandırıcı işlem niteliğini taşıması gerekir. </a:t>
            </a:r>
          </a:p>
          <a:p>
            <a:pPr algn="just"/>
            <a:r>
              <a:rPr lang="tr-TR" sz="4800" b="1" dirty="0"/>
              <a:t>Ön sözleşmenin geçerli olabilmesi için, ileride yapılacak sözleşmenin esaslı unsurlarını içermesi ve -yapılacak sözleşmeyi yasa bir şekle tabi kılmışsa- ön sözleşmenin de bu şekle uyularak yapılması gerekir (BK m. 29). </a:t>
            </a:r>
          </a:p>
        </p:txBody>
      </p:sp>
    </p:spTree>
    <p:extLst>
      <p:ext uri="{BB962C8B-B14F-4D97-AF65-F5344CB8AC3E}">
        <p14:creationId xmlns:p14="http://schemas.microsoft.com/office/powerpoint/2010/main" val="3726196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12" y="231354"/>
            <a:ext cx="11703587" cy="1002535"/>
          </a:xfrm>
        </p:spPr>
        <p:txBody>
          <a:bodyPr>
            <a:normAutofit/>
          </a:bodyPr>
          <a:lstStyle/>
          <a:p>
            <a:pPr algn="ctr"/>
            <a:r>
              <a:rPr lang="tr-TR" sz="4500" b="1" dirty="0"/>
              <a:t>SÖZLEŞMENİN YORUMU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405" y="1233889"/>
            <a:ext cx="11810082" cy="522199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sz="4800" b="1" dirty="0"/>
              <a:t>Bir sözleşmenin meydana gelmesi, için, karşılıklı irade beyanlarının birbirine uygun olması gerekir. İrade beyanlarının anlamlarının açık olduğu durumlarda, bu uygunluğun araştırılması sorun yaratmaz. </a:t>
            </a:r>
          </a:p>
          <a:p>
            <a:pPr algn="just"/>
            <a:r>
              <a:rPr lang="tr-TR" sz="4800" b="1" dirty="0"/>
              <a:t>Ancak irade beyanlarının anlamları açıkça anlaşılamıyorsa, o zaman bu beyanların yorumlanması ve gerçek anlamlarının saptanması gerekir. </a:t>
            </a:r>
          </a:p>
        </p:txBody>
      </p:sp>
    </p:spTree>
    <p:extLst>
      <p:ext uri="{BB962C8B-B14F-4D97-AF65-F5344CB8AC3E}">
        <p14:creationId xmlns:p14="http://schemas.microsoft.com/office/powerpoint/2010/main" val="3650171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C9655A-3E4E-40DA-AEF9-F733744F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12" y="231354"/>
            <a:ext cx="11703587" cy="1002535"/>
          </a:xfrm>
        </p:spPr>
        <p:txBody>
          <a:bodyPr>
            <a:normAutofit/>
          </a:bodyPr>
          <a:lstStyle/>
          <a:p>
            <a:pPr algn="ctr"/>
            <a:r>
              <a:rPr lang="tr-TR" sz="4500" b="1" dirty="0"/>
              <a:t>SÖZLEŞMENİN YORUMU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2D7BC-833B-488F-8518-86851E004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405" y="1079653"/>
            <a:ext cx="11810082" cy="537623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sz="4800" b="1" dirty="0"/>
              <a:t>BK m. 19, «Bir sözleşmenin şekil ve şartlarının tayininde (belirlenmesinde), tarafların gerek yanlışlıkla gerekse gerçek amaçlarını gizlemek için kullandıkları deyim ve isimlere bakılmaz, aksine onların gerçek ve ortak amaçları araştırılır" demektedir. </a:t>
            </a:r>
          </a:p>
          <a:p>
            <a:pPr algn="just"/>
            <a:r>
              <a:rPr lang="tr-TR" sz="4800" b="1" dirty="0"/>
              <a:t>Bu gerçek ve ortak amaç araştırılırken, güven ilkesi gereğince, beyan muhatabının dürüstlük kuralı (MK m. 2) çerçevesinde bildiği ve bilmesi gereken tüm olguları değerlendirerek beyana vermesi gereken anlam esas alınacaktır. </a:t>
            </a:r>
          </a:p>
        </p:txBody>
      </p:sp>
    </p:spTree>
    <p:extLst>
      <p:ext uri="{BB962C8B-B14F-4D97-AF65-F5344CB8AC3E}">
        <p14:creationId xmlns:p14="http://schemas.microsoft.com/office/powerpoint/2010/main" val="1530711721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361</Words>
  <Application>Microsoft Office PowerPoint</Application>
  <PresentationFormat>Geniş ekran</PresentationFormat>
  <Paragraphs>26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Dilim</vt:lpstr>
      <vt:lpstr> SÖZLEŞME özgürlüğü, genel işlem şartları, sözleşmelerde şekil ve sözleşmenin yorumu</vt:lpstr>
      <vt:lpstr>SÖZLEŞME özgürlüğü NEDİR?</vt:lpstr>
      <vt:lpstr>SÖZLEŞME özgürlüğü NEDİR?</vt:lpstr>
      <vt:lpstr>SÖZLEŞMelerde şekil</vt:lpstr>
      <vt:lpstr>SÖZLEŞMelerde şekil türleri</vt:lpstr>
      <vt:lpstr>SÖZLEŞMelerde şekil türleri: resmi şekil</vt:lpstr>
      <vt:lpstr>SÖZLEŞME YAPMA VAADİ (ÖN SÖZLEŞME)</vt:lpstr>
      <vt:lpstr>SÖZLEŞMENİN YORUMU</vt:lpstr>
      <vt:lpstr>SÖZLEŞMENİN YORUMU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Reside.Adal.Dundar</dc:creator>
  <cp:lastModifiedBy>Reside.Adal.Dundar</cp:lastModifiedBy>
  <cp:revision>37</cp:revision>
  <dcterms:created xsi:type="dcterms:W3CDTF">2021-09-15T13:57:36Z</dcterms:created>
  <dcterms:modified xsi:type="dcterms:W3CDTF">2021-09-16T08:46:38Z</dcterms:modified>
</cp:coreProperties>
</file>