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sldIdLst>
    <p:sldId id="256" r:id="rId2"/>
    <p:sldId id="257" r:id="rId3"/>
    <p:sldId id="279" r:id="rId4"/>
    <p:sldId id="277" r:id="rId5"/>
    <p:sldId id="278" r:id="rId6"/>
    <p:sldId id="280" r:id="rId7"/>
    <p:sldId id="270" r:id="rId8"/>
    <p:sldId id="281" r:id="rId9"/>
    <p:sldId id="282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93314" autoAdjust="0"/>
  </p:normalViewPr>
  <p:slideViewPr>
    <p:cSldViewPr snapToGrid="0">
      <p:cViewPr varScale="1">
        <p:scale>
          <a:sx n="58" d="100"/>
          <a:sy n="58" d="100"/>
        </p:scale>
        <p:origin x="964" y="4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45D6A-A649-460B-A59A-C809CC847460}" type="datetimeFigureOut">
              <a:rPr lang="tr-TR" smtClean="0"/>
              <a:t>16.09.2021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3A43B-2B8D-4BDF-A104-6385DC93FFFA}" type="slidenum">
              <a:rPr lang="tr-TR" smtClean="0"/>
              <a:t>‹#›</a:t>
            </a:fld>
            <a:endParaRPr lang="tr-TR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27391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45D6A-A649-460B-A59A-C809CC847460}" type="datetimeFigureOut">
              <a:rPr lang="tr-TR" smtClean="0"/>
              <a:t>16.09.2021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3A43B-2B8D-4BDF-A104-6385DC93FFF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786737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45D6A-A649-460B-A59A-C809CC847460}" type="datetimeFigureOut">
              <a:rPr lang="tr-TR" smtClean="0"/>
              <a:t>16.09.2021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3A43B-2B8D-4BDF-A104-6385DC93FFF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906126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45D6A-A649-460B-A59A-C809CC847460}" type="datetimeFigureOut">
              <a:rPr lang="tr-TR" smtClean="0"/>
              <a:t>16.09.2021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3A43B-2B8D-4BDF-A104-6385DC93FFFA}" type="slidenum">
              <a:rPr lang="tr-TR" smtClean="0"/>
              <a:t>‹#›</a:t>
            </a:fld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432605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45D6A-A649-460B-A59A-C809CC847460}" type="datetimeFigureOut">
              <a:rPr lang="tr-TR" smtClean="0"/>
              <a:t>16.09.2021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3A43B-2B8D-4BDF-A104-6385DC93FFF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84645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tr-TR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45D6A-A649-460B-A59A-C809CC847460}" type="datetimeFigureOut">
              <a:rPr lang="tr-TR" smtClean="0"/>
              <a:t>16.09.2021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3A43B-2B8D-4BDF-A104-6385DC93FFFA}" type="slidenum">
              <a:rPr lang="tr-TR" smtClean="0"/>
              <a:t>‹#›</a:t>
            </a:fld>
            <a:endParaRPr lang="tr-TR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232135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tr-TR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45D6A-A649-460B-A59A-C809CC847460}" type="datetimeFigureOut">
              <a:rPr lang="tr-TR" smtClean="0"/>
              <a:t>16.09.2021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3A43B-2B8D-4BDF-A104-6385DC93FFF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939542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45D6A-A649-460B-A59A-C809CC847460}" type="datetimeFigureOut">
              <a:rPr lang="tr-TR" smtClean="0"/>
              <a:t>16.09.2021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3A43B-2B8D-4BDF-A104-6385DC93FFF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517067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45D6A-A649-460B-A59A-C809CC847460}" type="datetimeFigureOut">
              <a:rPr lang="tr-TR" smtClean="0"/>
              <a:t>16.09.2021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3A43B-2B8D-4BDF-A104-6385DC93FFF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128675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45D6A-A649-460B-A59A-C809CC847460}" type="datetimeFigureOut">
              <a:rPr lang="tr-TR" smtClean="0"/>
              <a:t>16.09.2021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3A43B-2B8D-4BDF-A104-6385DC93FFF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977943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45D6A-A649-460B-A59A-C809CC847460}" type="datetimeFigureOut">
              <a:rPr lang="tr-TR" smtClean="0"/>
              <a:t>16.09.2021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3A43B-2B8D-4BDF-A104-6385DC93FFF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71834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45D6A-A649-460B-A59A-C809CC847460}" type="datetimeFigureOut">
              <a:rPr lang="tr-TR" smtClean="0"/>
              <a:t>16.09.2021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3A43B-2B8D-4BDF-A104-6385DC93FFF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883233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45D6A-A649-460B-A59A-C809CC847460}" type="datetimeFigureOut">
              <a:rPr lang="tr-TR" smtClean="0"/>
              <a:t>16.09.2021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3A43B-2B8D-4BDF-A104-6385DC93FFF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004500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45D6A-A649-460B-A59A-C809CC847460}" type="datetimeFigureOut">
              <a:rPr lang="tr-TR" smtClean="0"/>
              <a:t>16.09.2021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3A43B-2B8D-4BDF-A104-6385DC93FFF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42813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45D6A-A649-460B-A59A-C809CC847460}" type="datetimeFigureOut">
              <a:rPr lang="tr-TR" smtClean="0"/>
              <a:t>16.09.2021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3A43B-2B8D-4BDF-A104-6385DC93FFF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92103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45D6A-A649-460B-A59A-C809CC847460}" type="datetimeFigureOut">
              <a:rPr lang="tr-TR" smtClean="0"/>
              <a:t>16.09.2021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3A43B-2B8D-4BDF-A104-6385DC93FFF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705628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45D6A-A649-460B-A59A-C809CC847460}" type="datetimeFigureOut">
              <a:rPr lang="tr-TR" smtClean="0"/>
              <a:t>16.09.2021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3A43B-2B8D-4BDF-A104-6385DC93FFF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670669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53045D6A-A649-460B-A59A-C809CC847460}" type="datetimeFigureOut">
              <a:rPr lang="tr-TR" smtClean="0"/>
              <a:t>16.09.2021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2893A43B-2B8D-4BDF-A104-6385DC93FFF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8543038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  <p:sldLayoutId id="2147483876" r:id="rId12"/>
    <p:sldLayoutId id="2147483877" r:id="rId13"/>
    <p:sldLayoutId id="2147483878" r:id="rId14"/>
    <p:sldLayoutId id="2147483879" r:id="rId15"/>
    <p:sldLayoutId id="2147483880" r:id="rId16"/>
    <p:sldLayoutId id="2147483881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38C9655A-3E4E-40DA-AEF9-F733744FA5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165254"/>
            <a:ext cx="11026718" cy="5829146"/>
          </a:xfrm>
        </p:spPr>
        <p:txBody>
          <a:bodyPr>
            <a:normAutofit/>
          </a:bodyPr>
          <a:lstStyle/>
          <a:p>
            <a:pPr algn="ctr"/>
            <a:br>
              <a:rPr lang="tr-TR" sz="5400" b="1" dirty="0"/>
            </a:br>
            <a:r>
              <a:rPr lang="tr-TR" sz="5400" b="1" dirty="0"/>
              <a:t>SÖZLEŞME özgürlüğü, genel işlem şartları, sözleşmelerde şekil ve sözleşmenin yorumu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2D2D7BC-833B-488F-8518-86851E004C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685800"/>
            <a:ext cx="11202988" cy="123113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tr-TR" sz="5400" b="1" dirty="0"/>
              <a:t>BORÇLAR HUKUKU: 4. HAFTA</a:t>
            </a:r>
          </a:p>
        </p:txBody>
      </p:sp>
    </p:spTree>
    <p:extLst>
      <p:ext uri="{BB962C8B-B14F-4D97-AF65-F5344CB8AC3E}">
        <p14:creationId xmlns:p14="http://schemas.microsoft.com/office/powerpoint/2010/main" val="30400708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38C9655A-3E4E-40DA-AEF9-F733744FA5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911" y="5370724"/>
            <a:ext cx="10267720" cy="1151262"/>
          </a:xfrm>
        </p:spPr>
        <p:txBody>
          <a:bodyPr>
            <a:normAutofit/>
          </a:bodyPr>
          <a:lstStyle/>
          <a:p>
            <a:pPr algn="ctr"/>
            <a:r>
              <a:rPr lang="tr-TR" sz="5400" b="1" dirty="0"/>
              <a:t>SÖZLEŞME özgürlüğü NEDİR?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2D2D7BC-833B-488F-8518-86851E004C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4573" y="132203"/>
            <a:ext cx="11501610" cy="5321146"/>
          </a:xfrm>
        </p:spPr>
        <p:txBody>
          <a:bodyPr>
            <a:normAutofit/>
          </a:bodyPr>
          <a:lstStyle/>
          <a:p>
            <a:pPr algn="just"/>
            <a:r>
              <a:rPr lang="tr-TR" sz="5000" b="1" dirty="0"/>
              <a:t>Borçlar Hukuku alanında hâkim olan sözleşme özgürlüğü ilkesinin görünüş biçimlerinden birisi de, şekli serbestisi ilkesidir. </a:t>
            </a:r>
          </a:p>
        </p:txBody>
      </p:sp>
    </p:spTree>
    <p:extLst>
      <p:ext uri="{BB962C8B-B14F-4D97-AF65-F5344CB8AC3E}">
        <p14:creationId xmlns:p14="http://schemas.microsoft.com/office/powerpoint/2010/main" val="17343973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38C9655A-3E4E-40DA-AEF9-F733744FA5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911" y="5370724"/>
            <a:ext cx="10267720" cy="1151262"/>
          </a:xfrm>
        </p:spPr>
        <p:txBody>
          <a:bodyPr>
            <a:normAutofit/>
          </a:bodyPr>
          <a:lstStyle/>
          <a:p>
            <a:pPr algn="ctr"/>
            <a:r>
              <a:rPr lang="tr-TR" sz="5400" b="1" dirty="0"/>
              <a:t>SÖZLEŞME özgürlüğü NEDİR?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2D2D7BC-833B-488F-8518-86851E004C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4573" y="132203"/>
            <a:ext cx="11501610" cy="5321146"/>
          </a:xfrm>
        </p:spPr>
        <p:txBody>
          <a:bodyPr>
            <a:normAutofit/>
          </a:bodyPr>
          <a:lstStyle/>
          <a:p>
            <a:pPr algn="just"/>
            <a:r>
              <a:rPr lang="tr-TR" sz="5000" b="1" dirty="0"/>
              <a:t>Bu ilke, TBK m. 12/T de ifadesini bulmuştur: "Sözleşmenin geçerliliği, Kanunda aksi öngörülmedikçe, hiçbir şekle tabi değildir". </a:t>
            </a:r>
          </a:p>
        </p:txBody>
      </p:sp>
    </p:spTree>
    <p:extLst>
      <p:ext uri="{BB962C8B-B14F-4D97-AF65-F5344CB8AC3E}">
        <p14:creationId xmlns:p14="http://schemas.microsoft.com/office/powerpoint/2010/main" val="12194461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38C9655A-3E4E-40DA-AEF9-F733744FA5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911" y="5370724"/>
            <a:ext cx="10267720" cy="1151262"/>
          </a:xfrm>
        </p:spPr>
        <p:txBody>
          <a:bodyPr>
            <a:normAutofit/>
          </a:bodyPr>
          <a:lstStyle/>
          <a:p>
            <a:r>
              <a:rPr lang="tr-TR" sz="5400" b="1" dirty="0" err="1"/>
              <a:t>SÖZLEŞMelerde</a:t>
            </a:r>
            <a:r>
              <a:rPr lang="tr-TR" sz="5400" b="1" dirty="0"/>
              <a:t> şekil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2D2D7BC-833B-488F-8518-86851E004C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4573" y="132203"/>
            <a:ext cx="11501610" cy="5321146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tr-TR" sz="5000" b="1" dirty="0"/>
              <a:t>Demek ki, Kanunda açıkça sözleşmenin geçerli olması için şekil şartı aranmış olmadıkça, taraflar sözleşmenin (hukuki işlemin) geçerliliğini bir şekle bağlı kılıp kılmamakta serbesttirler. </a:t>
            </a:r>
          </a:p>
          <a:p>
            <a:pPr algn="just"/>
            <a:r>
              <a:rPr lang="tr-TR" sz="5000" b="1" dirty="0"/>
              <a:t>Kanunun sözleşmenin geçerliliğini bir şekle bağladığı durumlarda, kanuni şekilden söz edilir. </a:t>
            </a:r>
          </a:p>
        </p:txBody>
      </p:sp>
    </p:spTree>
    <p:extLst>
      <p:ext uri="{BB962C8B-B14F-4D97-AF65-F5344CB8AC3E}">
        <p14:creationId xmlns:p14="http://schemas.microsoft.com/office/powerpoint/2010/main" val="6341968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38C9655A-3E4E-40DA-AEF9-F733744FA5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911" y="5370724"/>
            <a:ext cx="10267720" cy="1151262"/>
          </a:xfrm>
        </p:spPr>
        <p:txBody>
          <a:bodyPr>
            <a:normAutofit/>
          </a:bodyPr>
          <a:lstStyle/>
          <a:p>
            <a:r>
              <a:rPr lang="tr-TR" sz="5400" b="1" dirty="0" err="1"/>
              <a:t>SÖZLEŞMelerde</a:t>
            </a:r>
            <a:r>
              <a:rPr lang="tr-TR" sz="5400" b="1" dirty="0"/>
              <a:t> şekil türleri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2D2D7BC-833B-488F-8518-86851E004C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4573" y="132203"/>
            <a:ext cx="11501610" cy="5321146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tr-TR" sz="5000" b="1" dirty="0"/>
              <a:t>Kanunun geçerlilik şartı olarak şekli aradığı durumlarda, üç tür şekil öngörülmüştür: </a:t>
            </a:r>
          </a:p>
          <a:p>
            <a:pPr algn="just"/>
            <a:r>
              <a:rPr lang="tr-TR" sz="5000" b="1" dirty="0"/>
              <a:t>Sözlü şekil </a:t>
            </a:r>
          </a:p>
          <a:p>
            <a:pPr algn="just"/>
            <a:r>
              <a:rPr lang="tr-TR" sz="5000" b="1" dirty="0"/>
              <a:t>Yazılı şekil </a:t>
            </a:r>
          </a:p>
          <a:p>
            <a:pPr algn="just"/>
            <a:r>
              <a:rPr lang="tr-TR" sz="5000" b="1" dirty="0"/>
              <a:t>Resmi şekil. </a:t>
            </a:r>
          </a:p>
        </p:txBody>
      </p:sp>
    </p:spTree>
    <p:extLst>
      <p:ext uri="{BB962C8B-B14F-4D97-AF65-F5344CB8AC3E}">
        <p14:creationId xmlns:p14="http://schemas.microsoft.com/office/powerpoint/2010/main" val="7518164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38C9655A-3E4E-40DA-AEF9-F733744FA5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6270" y="5370724"/>
            <a:ext cx="11920249" cy="1151262"/>
          </a:xfrm>
        </p:spPr>
        <p:txBody>
          <a:bodyPr>
            <a:normAutofit/>
          </a:bodyPr>
          <a:lstStyle/>
          <a:p>
            <a:r>
              <a:rPr lang="tr-TR" sz="4000" b="1" dirty="0" err="1"/>
              <a:t>SÖZLEŞMelerde</a:t>
            </a:r>
            <a:r>
              <a:rPr lang="tr-TR" sz="4000" b="1" dirty="0"/>
              <a:t> şekil türleri: resmi şekil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2D2D7BC-833B-488F-8518-86851E004C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4573" y="132203"/>
            <a:ext cx="11501610" cy="532114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sz="5000" b="1" dirty="0"/>
              <a:t>Resmi şekilden amaç, işlemin yetkili bir makam veya şahıs (örneğin noter, tapu memuru, sulh yargıcı vs.) önünde yasaların aradığı usul ve koşullara uyularak yapılmasıdır.</a:t>
            </a:r>
          </a:p>
        </p:txBody>
      </p:sp>
    </p:spTree>
    <p:extLst>
      <p:ext uri="{BB962C8B-B14F-4D97-AF65-F5344CB8AC3E}">
        <p14:creationId xmlns:p14="http://schemas.microsoft.com/office/powerpoint/2010/main" val="26523607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38C9655A-3E4E-40DA-AEF9-F733744FA5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512" y="231354"/>
            <a:ext cx="11703587" cy="1002535"/>
          </a:xfrm>
        </p:spPr>
        <p:txBody>
          <a:bodyPr>
            <a:normAutofit/>
          </a:bodyPr>
          <a:lstStyle/>
          <a:p>
            <a:pPr algn="ctr"/>
            <a:r>
              <a:rPr lang="tr-TR" sz="4500" b="1" dirty="0"/>
              <a:t>SÖZLEŞME YAPMA VAADİ (ÖN SÖZLEŞME)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2D2D7BC-833B-488F-8518-86851E004C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4405" y="1233889"/>
            <a:ext cx="11810082" cy="5221995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tr-TR" sz="4800" b="1" dirty="0"/>
              <a:t>Bir sözleşmenin ileride yapılması mecburiyetini doğuran sözleşmelere, sözleşme yapma vaadi veya ön sözleşme denir. </a:t>
            </a:r>
          </a:p>
          <a:p>
            <a:pPr algn="just"/>
            <a:r>
              <a:rPr lang="tr-TR" sz="4800" b="1" dirty="0"/>
              <a:t>Bir sözleşme vaadinden söz edilebilmesi için, daha sonra yapılacağı </a:t>
            </a:r>
            <a:r>
              <a:rPr lang="tr-TR" sz="4800" b="1" dirty="0" err="1"/>
              <a:t>vaadedilen</a:t>
            </a:r>
            <a:r>
              <a:rPr lang="tr-TR" sz="4800" b="1" dirty="0"/>
              <a:t> asıl sözleşmenin borçlandırıcı işlem niteliğini taşıması gerekir. </a:t>
            </a:r>
          </a:p>
          <a:p>
            <a:pPr algn="just"/>
            <a:r>
              <a:rPr lang="tr-TR" sz="4800" b="1" dirty="0"/>
              <a:t>Ön sözleşmenin geçerli olabilmesi için, ileride yapılacak sözleşmenin esaslı unsurlarını içermesi ve -yapılacak sözleşmeyi yasa bir şekle tabi kılmışsa- ön sözleşmenin de bu şekle uyularak yapılması gerekir (BK m. 29). </a:t>
            </a:r>
          </a:p>
        </p:txBody>
      </p:sp>
    </p:spTree>
    <p:extLst>
      <p:ext uri="{BB962C8B-B14F-4D97-AF65-F5344CB8AC3E}">
        <p14:creationId xmlns:p14="http://schemas.microsoft.com/office/powerpoint/2010/main" val="37261963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38C9655A-3E4E-40DA-AEF9-F733744FA5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512" y="231354"/>
            <a:ext cx="11703587" cy="1002535"/>
          </a:xfrm>
        </p:spPr>
        <p:txBody>
          <a:bodyPr>
            <a:normAutofit/>
          </a:bodyPr>
          <a:lstStyle/>
          <a:p>
            <a:pPr algn="ctr"/>
            <a:r>
              <a:rPr lang="tr-TR" sz="4500" b="1" dirty="0"/>
              <a:t>SÖZLEŞMENİN YORUMU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2D2D7BC-833B-488F-8518-86851E004C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4405" y="1233889"/>
            <a:ext cx="11810082" cy="5221995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tr-TR" sz="4800" b="1" dirty="0"/>
              <a:t>Bir sözleşmenin meydana gelmesi, için, karşılıklı irade beyanlarının birbirine uygun olması gerekir. İrade beyanlarının anlamlarının açık olduğu durumlarda, bu uygunluğun araştırılması sorun yaratmaz. </a:t>
            </a:r>
          </a:p>
          <a:p>
            <a:pPr algn="just"/>
            <a:r>
              <a:rPr lang="tr-TR" sz="4800" b="1" dirty="0"/>
              <a:t>Ancak irade beyanlarının anlamları açıkça anlaşılamıyorsa, o zaman bu beyanların yorumlanması ve gerçek anlamlarının saptanması gerekir. </a:t>
            </a:r>
          </a:p>
        </p:txBody>
      </p:sp>
    </p:spTree>
    <p:extLst>
      <p:ext uri="{BB962C8B-B14F-4D97-AF65-F5344CB8AC3E}">
        <p14:creationId xmlns:p14="http://schemas.microsoft.com/office/powerpoint/2010/main" val="36501714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38C9655A-3E4E-40DA-AEF9-F733744FA5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512" y="231354"/>
            <a:ext cx="11703587" cy="1002535"/>
          </a:xfrm>
        </p:spPr>
        <p:txBody>
          <a:bodyPr>
            <a:normAutofit/>
          </a:bodyPr>
          <a:lstStyle/>
          <a:p>
            <a:pPr algn="ctr"/>
            <a:r>
              <a:rPr lang="tr-TR" sz="4500" b="1" dirty="0"/>
              <a:t>SÖZLEŞMENİN YORUMU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2D2D7BC-833B-488F-8518-86851E004C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4405" y="1079653"/>
            <a:ext cx="11810082" cy="5376231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tr-TR" sz="4800" b="1" dirty="0"/>
              <a:t>BK m. 19, «Bir sözleşmenin şekil ve şartlarının tayininde (belirlenmesinde), tarafların gerek yanlışlıkla gerekse gerçek amaçlarını gizlemek için kullandıkları deyim ve isimlere bakılmaz, aksine onların gerçek ve ortak amaçları araştırılır" demektedir. </a:t>
            </a:r>
          </a:p>
          <a:p>
            <a:pPr algn="just"/>
            <a:r>
              <a:rPr lang="tr-TR" sz="4800" b="1" dirty="0"/>
              <a:t>Bu gerçek ve ortak amaç araştırılırken, güven ilkesi gereğince, beyan muhatabının dürüstlük kuralı (MK m. 2) çerçevesinde bildiği ve bilmesi gereken tüm olguları değerlendirerek beyana vermesi gereken anlam esas alınacaktır. </a:t>
            </a:r>
          </a:p>
        </p:txBody>
      </p:sp>
    </p:spTree>
    <p:extLst>
      <p:ext uri="{BB962C8B-B14F-4D97-AF65-F5344CB8AC3E}">
        <p14:creationId xmlns:p14="http://schemas.microsoft.com/office/powerpoint/2010/main" val="1530711721"/>
      </p:ext>
    </p:extLst>
  </p:cSld>
  <p:clrMapOvr>
    <a:masterClrMapping/>
  </p:clrMapOvr>
</p:sld>
</file>

<file path=ppt/theme/theme1.xml><?xml version="1.0" encoding="utf-8"?>
<a:theme xmlns:a="http://schemas.openxmlformats.org/drawingml/2006/main" name="Dilim">
  <a:themeElements>
    <a:clrScheme name="Dilim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Dilim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lim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228</TotalTime>
  <Words>361</Words>
  <Application>Microsoft Office PowerPoint</Application>
  <PresentationFormat>Geniş ekran</PresentationFormat>
  <Paragraphs>26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2" baseType="lpstr">
      <vt:lpstr>Century Gothic</vt:lpstr>
      <vt:lpstr>Wingdings 3</vt:lpstr>
      <vt:lpstr>Dilim</vt:lpstr>
      <vt:lpstr> SÖZLEŞME özgürlüğü, genel işlem şartları, sözleşmelerde şekil ve sözleşmenin yorumu</vt:lpstr>
      <vt:lpstr>SÖZLEŞME özgürlüğü NEDİR?</vt:lpstr>
      <vt:lpstr>SÖZLEŞME özgürlüğü NEDİR?</vt:lpstr>
      <vt:lpstr>SÖZLEŞMelerde şekil</vt:lpstr>
      <vt:lpstr>SÖZLEŞMelerde şekil türleri</vt:lpstr>
      <vt:lpstr>SÖZLEŞMelerde şekil türleri: resmi şekil</vt:lpstr>
      <vt:lpstr>SÖZLEŞME YAPMA VAADİ (ÖN SÖZLEŞME)</vt:lpstr>
      <vt:lpstr>SÖZLEŞMENİN YORUMU</vt:lpstr>
      <vt:lpstr>SÖZLEŞMENİN YORUMU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Reside.Adal.Dundar</dc:creator>
  <cp:lastModifiedBy>Reside.Adal.Dundar</cp:lastModifiedBy>
  <cp:revision>37</cp:revision>
  <dcterms:created xsi:type="dcterms:W3CDTF">2021-09-15T13:57:36Z</dcterms:created>
  <dcterms:modified xsi:type="dcterms:W3CDTF">2021-09-16T08:46:38Z</dcterms:modified>
</cp:coreProperties>
</file>