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277" r:id="rId3"/>
    <p:sldId id="279" r:id="rId4"/>
    <p:sldId id="538" r:id="rId5"/>
    <p:sldId id="539" r:id="rId6"/>
    <p:sldId id="544" r:id="rId7"/>
    <p:sldId id="545" r:id="rId8"/>
    <p:sldId id="540" r:id="rId9"/>
    <p:sldId id="546" r:id="rId10"/>
    <p:sldId id="542" r:id="rId11"/>
    <p:sldId id="543" r:id="rId12"/>
    <p:sldId id="311" r:id="rId13"/>
    <p:sldId id="502" r:id="rId14"/>
    <p:sldId id="259" r:id="rId15"/>
    <p:sldId id="260" r:id="rId16"/>
    <p:sldId id="292" r:id="rId17"/>
    <p:sldId id="293" r:id="rId18"/>
    <p:sldId id="266" r:id="rId19"/>
    <p:sldId id="468" r:id="rId20"/>
    <p:sldId id="314" r:id="rId21"/>
    <p:sldId id="483" r:id="rId22"/>
    <p:sldId id="484" r:id="rId23"/>
    <p:sldId id="485" r:id="rId24"/>
    <p:sldId id="488" r:id="rId25"/>
    <p:sldId id="489" r:id="rId26"/>
    <p:sldId id="551" r:id="rId27"/>
    <p:sldId id="552" r:id="rId28"/>
    <p:sldId id="553" r:id="rId29"/>
    <p:sldId id="559" r:id="rId30"/>
    <p:sldId id="560" r:id="rId31"/>
    <p:sldId id="547" r:id="rId32"/>
    <p:sldId id="548" r:id="rId33"/>
    <p:sldId id="549" r:id="rId34"/>
    <p:sldId id="550" r:id="rId35"/>
    <p:sldId id="490" r:id="rId36"/>
    <p:sldId id="491" r:id="rId37"/>
    <p:sldId id="501" r:id="rId38"/>
    <p:sldId id="500" r:id="rId39"/>
    <p:sldId id="301" r:id="rId40"/>
    <p:sldId id="302" r:id="rId41"/>
    <p:sldId id="303" r:id="rId42"/>
    <p:sldId id="304" r:id="rId43"/>
    <p:sldId id="513" r:id="rId44"/>
    <p:sldId id="514" r:id="rId45"/>
    <p:sldId id="305" r:id="rId46"/>
    <p:sldId id="512" r:id="rId47"/>
    <p:sldId id="499" r:id="rId48"/>
    <p:sldId id="493" r:id="rId49"/>
    <p:sldId id="494" r:id="rId50"/>
    <p:sldId id="495" r:id="rId51"/>
    <p:sldId id="496" r:id="rId52"/>
    <p:sldId id="497" r:id="rId53"/>
    <p:sldId id="506" r:id="rId54"/>
    <p:sldId id="507" r:id="rId55"/>
    <p:sldId id="306" r:id="rId56"/>
    <p:sldId id="498" r:id="rId57"/>
    <p:sldId id="307" r:id="rId58"/>
    <p:sldId id="510" r:id="rId59"/>
    <p:sldId id="509" r:id="rId60"/>
    <p:sldId id="511" r:id="rId61"/>
    <p:sldId id="308" r:id="rId62"/>
    <p:sldId id="392" r:id="rId63"/>
    <p:sldId id="516" r:id="rId64"/>
    <p:sldId id="517" r:id="rId65"/>
    <p:sldId id="518" r:id="rId66"/>
    <p:sldId id="519" r:id="rId67"/>
    <p:sldId id="520" r:id="rId68"/>
    <p:sldId id="521" r:id="rId69"/>
    <p:sldId id="561" r:id="rId70"/>
    <p:sldId id="562" r:id="rId71"/>
    <p:sldId id="522" r:id="rId72"/>
    <p:sldId id="523" r:id="rId73"/>
    <p:sldId id="524" r:id="rId74"/>
    <p:sldId id="528" r:id="rId75"/>
    <p:sldId id="525" r:id="rId76"/>
    <p:sldId id="526" r:id="rId77"/>
    <p:sldId id="527" r:id="rId78"/>
    <p:sldId id="529" r:id="rId79"/>
    <p:sldId id="530" r:id="rId80"/>
    <p:sldId id="531" r:id="rId81"/>
    <p:sldId id="532" r:id="rId82"/>
    <p:sldId id="533" r:id="rId83"/>
    <p:sldId id="534" r:id="rId84"/>
    <p:sldId id="535" r:id="rId85"/>
    <p:sldId id="536" r:id="rId86"/>
    <p:sldId id="537" r:id="rId8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31" d="100"/>
          <a:sy n="131" d="100"/>
        </p:scale>
        <p:origin x="352" y="184"/>
      </p:cViewPr>
      <p:guideLst>
        <p:guide orient="horz" pos="2160"/>
        <p:guide pos="3840"/>
      </p:guideLst>
    </p:cSldViewPr>
  </p:slideViewPr>
  <p:notesTextViewPr>
    <p:cViewPr>
      <p:scale>
        <a:sx n="1" d="1"/>
        <a:sy n="1" d="1"/>
      </p:scale>
      <p:origin x="0" y="0"/>
    </p:cViewPr>
  </p:notesTextViewPr>
  <p:sorterViewPr>
    <p:cViewPr>
      <p:scale>
        <a:sx n="100" d="100"/>
        <a:sy n="100" d="100"/>
      </p:scale>
      <p:origin x="0" y="68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0F5C5-281A-47BD-9608-BCD9C9577892}" type="datetimeFigureOut">
              <a:rPr lang="tr-TR" smtClean="0"/>
              <a:pPr/>
              <a:t>27.02.2018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A260B-5D77-4F28-90FA-867E93D87110}" type="slidenum">
              <a:rPr lang="tr-TR" smtClean="0"/>
              <a:pPr/>
              <a:t>‹#›</a:t>
            </a:fld>
            <a:endParaRPr lang="tr-TR"/>
          </a:p>
        </p:txBody>
      </p:sp>
    </p:spTree>
    <p:extLst>
      <p:ext uri="{BB962C8B-B14F-4D97-AF65-F5344CB8AC3E}">
        <p14:creationId xmlns:p14="http://schemas.microsoft.com/office/powerpoint/2010/main" val="165085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5AE71A-4BDF-4013-92E1-60771926C41A}" type="slidenum">
              <a:rPr lang="en-US" altLang="tr-TR" sz="1200"/>
              <a:pPr/>
              <a:t>3</a:t>
            </a:fld>
            <a:endParaRPr lang="en-US" altLang="tr-TR" sz="1200"/>
          </a:p>
        </p:txBody>
      </p:sp>
      <p:sp>
        <p:nvSpPr>
          <p:cNvPr id="3686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tr-TR" altLang="tr-TR">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27598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A7C05F-34C7-4288-8278-FAC299FB4EE5}" type="slidenum">
              <a:rPr lang="en-US"/>
              <a:pPr/>
              <a:t>25</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506446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FEBE7-11B2-4F29-8CBC-98698EC211D6}" type="slidenum">
              <a:rPr lang="en-US"/>
              <a:pPr/>
              <a:t>31</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639833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3EFB5A6-70A5-427C-9149-020046BE4740}" type="slidenum">
              <a:rPr lang="en-US" altLang="tr-TR"/>
              <a:pPr/>
              <a:t>32</a:t>
            </a:fld>
            <a:endParaRPr lang="en-US" altLang="tr-TR"/>
          </a:p>
        </p:txBody>
      </p:sp>
    </p:spTree>
    <p:extLst>
      <p:ext uri="{BB962C8B-B14F-4D97-AF65-F5344CB8AC3E}">
        <p14:creationId xmlns:p14="http://schemas.microsoft.com/office/powerpoint/2010/main" val="3896149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1CFEE-FA79-438A-9FD5-54BE264C0588}" type="slidenum">
              <a:rPr lang="en-US"/>
              <a:pPr/>
              <a:t>39</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386369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B87B47-EDE4-4649-B19B-708DBAE8496C}" type="slidenum">
              <a:rPr lang="en-US"/>
              <a:pPr/>
              <a:t>40</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968976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281E6-A12D-4AB3-BAE3-C20620C74407}" type="slidenum">
              <a:rPr lang="en-US"/>
              <a:pPr/>
              <a:t>41</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744404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3BBEA-3F6F-48E5-A1F2-06486EB72E75}" type="slidenum">
              <a:rPr lang="en-US"/>
              <a:pPr/>
              <a:t>42</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875315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492979-E348-455B-9C30-A2042587E060}" type="slidenum">
              <a:rPr lang="en-US"/>
              <a:pPr/>
              <a:t>45</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750841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86A5C-1DFC-48A3-90FE-EEF128B20B8B}" type="slidenum">
              <a:rPr lang="en-US"/>
              <a:pPr/>
              <a:t>55</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497128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EA27E-1D16-4786-B1C8-D9882DEE9EE0}" type="slidenum">
              <a:rPr lang="en-US"/>
              <a:pPr/>
              <a:t>57</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85807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10EA8-AE1D-4812-868E-6D578B577177}" type="slidenum">
              <a:rPr lang="en-US"/>
              <a:pPr/>
              <a:t>12</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422182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4108A-3C4D-440B-B297-B001E303563C}" type="slidenum">
              <a:rPr lang="en-US"/>
              <a:pPr/>
              <a:t>61</a:t>
            </a:fld>
            <a:endParaRPr 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090242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486A5C-1DFC-48A3-90FE-EEF128B20B8B}" type="slidenum">
              <a:rPr lang="en-US"/>
              <a:pPr/>
              <a:t>64</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05895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C8EB5-92D5-4477-BC63-787E94E8368C}" type="slidenum">
              <a:rPr lang="en-US"/>
              <a:pPr/>
              <a:t>14</a:t>
            </a:fld>
            <a:endParaRPr lang="en-US"/>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08369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8397EE-6C83-45AE-9B4C-B295ADCE88C8}" type="slidenum">
              <a:rPr lang="en-US"/>
              <a:pPr/>
              <a:t>15</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05429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409A9-E0AF-434C-ADEF-BD3A5B598B10}" type="slidenum">
              <a:rPr lang="en-US"/>
              <a:pPr/>
              <a:t>18</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41782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096330-535C-4D85-B6D3-9B3FEE846B13}" type="slidenum">
              <a:rPr lang="en-US"/>
              <a:pPr/>
              <a:t>21</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29823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4DAF1-55C2-4168-AADA-690657564F52}" type="slidenum">
              <a:rPr lang="en-US"/>
              <a:pPr/>
              <a:t>22</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511202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DC44B-1826-41B8-A583-932CD096CFF4}" type="slidenum">
              <a:rPr lang="en-US"/>
              <a:pPr/>
              <a:t>23</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3171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60B35-D657-42B1-9DF5-69DACCE7E3A9}" type="slidenum">
              <a:rPr lang="en-US"/>
              <a:pPr/>
              <a:t>24</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00832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C6C2ECC-1599-4A7F-AC84-4671DFC9E393}" type="datetimeFigureOut">
              <a:rPr lang="tr-TR" smtClean="0"/>
              <a:pPr/>
              <a:t>27.02.2018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9BD95AB-A0DE-4BE7-A3C9-FCBB21D00139}" type="slidenum">
              <a:rPr lang="tr-TR" smtClean="0"/>
              <a:pPr/>
              <a:t>‹#›</a:t>
            </a:fld>
            <a:endParaRPr lang="tr-TR"/>
          </a:p>
        </p:txBody>
      </p:sp>
    </p:spTree>
    <p:extLst>
      <p:ext uri="{BB962C8B-B14F-4D97-AF65-F5344CB8AC3E}">
        <p14:creationId xmlns:p14="http://schemas.microsoft.com/office/powerpoint/2010/main" val="178179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C6C2ECC-1599-4A7F-AC84-4671DFC9E393}" type="datetimeFigureOut">
              <a:rPr lang="tr-TR" smtClean="0"/>
              <a:pPr/>
              <a:t>27.02.2018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9BD95AB-A0DE-4BE7-A3C9-FCBB21D00139}" type="slidenum">
              <a:rPr lang="tr-TR" smtClean="0"/>
              <a:pPr/>
              <a:t>‹#›</a:t>
            </a:fld>
            <a:endParaRPr lang="tr-TR"/>
          </a:p>
        </p:txBody>
      </p:sp>
    </p:spTree>
    <p:extLst>
      <p:ext uri="{BB962C8B-B14F-4D97-AF65-F5344CB8AC3E}">
        <p14:creationId xmlns:p14="http://schemas.microsoft.com/office/powerpoint/2010/main" val="322581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C6C2ECC-1599-4A7F-AC84-4671DFC9E393}" type="datetimeFigureOut">
              <a:rPr lang="tr-TR" smtClean="0"/>
              <a:pPr/>
              <a:t>27.02.2018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9BD95AB-A0DE-4BE7-A3C9-FCBB21D00139}" type="slidenum">
              <a:rPr lang="tr-TR" smtClean="0"/>
              <a:pPr/>
              <a:t>‹#›</a:t>
            </a:fld>
            <a:endParaRPr lang="tr-TR"/>
          </a:p>
        </p:txBody>
      </p:sp>
    </p:spTree>
    <p:extLst>
      <p:ext uri="{BB962C8B-B14F-4D97-AF65-F5344CB8AC3E}">
        <p14:creationId xmlns:p14="http://schemas.microsoft.com/office/powerpoint/2010/main" val="70847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C6C2ECC-1599-4A7F-AC84-4671DFC9E393}" type="datetimeFigureOut">
              <a:rPr lang="tr-TR" smtClean="0"/>
              <a:pPr/>
              <a:t>27.02.2018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9BD95AB-A0DE-4BE7-A3C9-FCBB21D00139}" type="slidenum">
              <a:rPr lang="tr-TR" smtClean="0"/>
              <a:pPr/>
              <a:t>‹#›</a:t>
            </a:fld>
            <a:endParaRPr lang="tr-TR"/>
          </a:p>
        </p:txBody>
      </p:sp>
    </p:spTree>
    <p:extLst>
      <p:ext uri="{BB962C8B-B14F-4D97-AF65-F5344CB8AC3E}">
        <p14:creationId xmlns:p14="http://schemas.microsoft.com/office/powerpoint/2010/main" val="367446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C6C2ECC-1599-4A7F-AC84-4671DFC9E393}" type="datetimeFigureOut">
              <a:rPr lang="tr-TR" smtClean="0"/>
              <a:pPr/>
              <a:t>27.02.2018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9BD95AB-A0DE-4BE7-A3C9-FCBB21D00139}" type="slidenum">
              <a:rPr lang="tr-TR" smtClean="0"/>
              <a:pPr/>
              <a:t>‹#›</a:t>
            </a:fld>
            <a:endParaRPr lang="tr-TR"/>
          </a:p>
        </p:txBody>
      </p:sp>
    </p:spTree>
    <p:extLst>
      <p:ext uri="{BB962C8B-B14F-4D97-AF65-F5344CB8AC3E}">
        <p14:creationId xmlns:p14="http://schemas.microsoft.com/office/powerpoint/2010/main" val="354560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C6C2ECC-1599-4A7F-AC84-4671DFC9E393}" type="datetimeFigureOut">
              <a:rPr lang="tr-TR" smtClean="0"/>
              <a:pPr/>
              <a:t>27.02.2018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9BD95AB-A0DE-4BE7-A3C9-FCBB21D00139}" type="slidenum">
              <a:rPr lang="tr-TR" smtClean="0"/>
              <a:pPr/>
              <a:t>‹#›</a:t>
            </a:fld>
            <a:endParaRPr lang="tr-TR"/>
          </a:p>
        </p:txBody>
      </p:sp>
    </p:spTree>
    <p:extLst>
      <p:ext uri="{BB962C8B-B14F-4D97-AF65-F5344CB8AC3E}">
        <p14:creationId xmlns:p14="http://schemas.microsoft.com/office/powerpoint/2010/main" val="257163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C6C2ECC-1599-4A7F-AC84-4671DFC9E393}" type="datetimeFigureOut">
              <a:rPr lang="tr-TR" smtClean="0"/>
              <a:pPr/>
              <a:t>27.02.2018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9BD95AB-A0DE-4BE7-A3C9-FCBB21D00139}" type="slidenum">
              <a:rPr lang="tr-TR" smtClean="0"/>
              <a:pPr/>
              <a:t>‹#›</a:t>
            </a:fld>
            <a:endParaRPr lang="tr-TR"/>
          </a:p>
        </p:txBody>
      </p:sp>
    </p:spTree>
    <p:extLst>
      <p:ext uri="{BB962C8B-B14F-4D97-AF65-F5344CB8AC3E}">
        <p14:creationId xmlns:p14="http://schemas.microsoft.com/office/powerpoint/2010/main" val="254662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C6C2ECC-1599-4A7F-AC84-4671DFC9E393}" type="datetimeFigureOut">
              <a:rPr lang="tr-TR" smtClean="0"/>
              <a:pPr/>
              <a:t>27.02.2018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9BD95AB-A0DE-4BE7-A3C9-FCBB21D00139}" type="slidenum">
              <a:rPr lang="tr-TR" smtClean="0"/>
              <a:pPr/>
              <a:t>‹#›</a:t>
            </a:fld>
            <a:endParaRPr lang="tr-TR"/>
          </a:p>
        </p:txBody>
      </p:sp>
    </p:spTree>
    <p:extLst>
      <p:ext uri="{BB962C8B-B14F-4D97-AF65-F5344CB8AC3E}">
        <p14:creationId xmlns:p14="http://schemas.microsoft.com/office/powerpoint/2010/main" val="228063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C6C2ECC-1599-4A7F-AC84-4671DFC9E393}" type="datetimeFigureOut">
              <a:rPr lang="tr-TR" smtClean="0"/>
              <a:pPr/>
              <a:t>27.02.2018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9BD95AB-A0DE-4BE7-A3C9-FCBB21D00139}" type="slidenum">
              <a:rPr lang="tr-TR" smtClean="0"/>
              <a:pPr/>
              <a:t>‹#›</a:t>
            </a:fld>
            <a:endParaRPr lang="tr-TR"/>
          </a:p>
        </p:txBody>
      </p:sp>
    </p:spTree>
    <p:extLst>
      <p:ext uri="{BB962C8B-B14F-4D97-AF65-F5344CB8AC3E}">
        <p14:creationId xmlns:p14="http://schemas.microsoft.com/office/powerpoint/2010/main" val="143377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C6C2ECC-1599-4A7F-AC84-4671DFC9E393}" type="datetimeFigureOut">
              <a:rPr lang="tr-TR" smtClean="0"/>
              <a:pPr/>
              <a:t>27.02.2018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9BD95AB-A0DE-4BE7-A3C9-FCBB21D00139}" type="slidenum">
              <a:rPr lang="tr-TR" smtClean="0"/>
              <a:pPr/>
              <a:t>‹#›</a:t>
            </a:fld>
            <a:endParaRPr lang="tr-TR"/>
          </a:p>
        </p:txBody>
      </p:sp>
    </p:spTree>
    <p:extLst>
      <p:ext uri="{BB962C8B-B14F-4D97-AF65-F5344CB8AC3E}">
        <p14:creationId xmlns:p14="http://schemas.microsoft.com/office/powerpoint/2010/main" val="1583875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C6C2ECC-1599-4A7F-AC84-4671DFC9E393}" type="datetimeFigureOut">
              <a:rPr lang="tr-TR" smtClean="0"/>
              <a:pPr/>
              <a:t>27.02.2018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9BD95AB-A0DE-4BE7-A3C9-FCBB21D00139}" type="slidenum">
              <a:rPr lang="tr-TR" smtClean="0"/>
              <a:pPr/>
              <a:t>‹#›</a:t>
            </a:fld>
            <a:endParaRPr lang="tr-TR"/>
          </a:p>
        </p:txBody>
      </p:sp>
    </p:spTree>
    <p:extLst>
      <p:ext uri="{BB962C8B-B14F-4D97-AF65-F5344CB8AC3E}">
        <p14:creationId xmlns:p14="http://schemas.microsoft.com/office/powerpoint/2010/main" val="55613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6C2ECC-1599-4A7F-AC84-4671DFC9E393}" type="datetimeFigureOut">
              <a:rPr lang="tr-TR" smtClean="0"/>
              <a:pPr/>
              <a:t>27.02.2018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D95AB-A0DE-4BE7-A3C9-FCBB21D00139}" type="slidenum">
              <a:rPr lang="tr-TR" smtClean="0"/>
              <a:pPr/>
              <a:t>‹#›</a:t>
            </a:fld>
            <a:endParaRPr lang="tr-TR"/>
          </a:p>
        </p:txBody>
      </p:sp>
    </p:spTree>
    <p:extLst>
      <p:ext uri="{BB962C8B-B14F-4D97-AF65-F5344CB8AC3E}">
        <p14:creationId xmlns:p14="http://schemas.microsoft.com/office/powerpoint/2010/main" val="3415453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5.jpeg"/><Relationship Id="rId4" Type="http://schemas.openxmlformats.org/officeDocument/2006/relationships/image" Target="../media/image4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emf"/></Relationships>
</file>

<file path=ppt/slides/_rels/slide7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jpeg"/></Relationships>
</file>

<file path=ppt/slides/_rels/slide7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8" Type="http://schemas.openxmlformats.org/officeDocument/2006/relationships/hyperlink" Target="http://en.wikipedia.org/wiki/Bipolar_cell" TargetMode="External"/><Relationship Id="rId13" Type="http://schemas.openxmlformats.org/officeDocument/2006/relationships/hyperlink" Target="http://en.wikipedia.org/wiki/Diabetic_retinopathy" TargetMode="External"/><Relationship Id="rId3" Type="http://schemas.openxmlformats.org/officeDocument/2006/relationships/hyperlink" Target="http://en.wikipedia.org/wiki/Leber's_congenital_amaurosis" TargetMode="External"/><Relationship Id="rId7" Type="http://schemas.openxmlformats.org/officeDocument/2006/relationships/hyperlink" Target="http://en.wikipedia.org/wiki/Photoreceptor_cell" TargetMode="External"/><Relationship Id="rId12" Type="http://schemas.openxmlformats.org/officeDocument/2006/relationships/hyperlink" Target="http://en.wikipedia.org/wiki/Usher_Syndrome" TargetMode="External"/><Relationship Id="rId2" Type="http://schemas.openxmlformats.org/officeDocument/2006/relationships/hyperlink" Target="http://en.wikipedia.org/wiki/Retinitis_pigmentosa" TargetMode="External"/><Relationship Id="rId1" Type="http://schemas.openxmlformats.org/officeDocument/2006/relationships/slideLayout" Target="../slideLayouts/slideLayout2.xml"/><Relationship Id="rId6" Type="http://schemas.openxmlformats.org/officeDocument/2006/relationships/hyperlink" Target="http://en.wikipedia.org/wiki/Nyctalopia" TargetMode="External"/><Relationship Id="rId11" Type="http://schemas.openxmlformats.org/officeDocument/2006/relationships/hyperlink" Target="http://en.wikipedia.org/wiki/Cone_dystrophy" TargetMode="External"/><Relationship Id="rId5" Type="http://schemas.openxmlformats.org/officeDocument/2006/relationships/hyperlink" Target="http://en.wikipedia.org/wiki/Ornithine_aminotransferase_deficiency" TargetMode="External"/><Relationship Id="rId10" Type="http://schemas.openxmlformats.org/officeDocument/2006/relationships/hyperlink" Target="http://en.wikipedia.org/wiki/Achromatopsia" TargetMode="External"/><Relationship Id="rId4" Type="http://schemas.openxmlformats.org/officeDocument/2006/relationships/hyperlink" Target="http://en.wikipedia.org/wiki/Choroideremia" TargetMode="External"/><Relationship Id="rId9" Type="http://schemas.openxmlformats.org/officeDocument/2006/relationships/hyperlink" Target="http://en.wikipedia.org/wiki/Retinoschisis"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gif"/><Relationship Id="rId1" Type="http://schemas.openxmlformats.org/officeDocument/2006/relationships/slideLayout" Target="../slideLayouts/slideLayout4.xml"/><Relationship Id="rId4" Type="http://schemas.openxmlformats.org/officeDocument/2006/relationships/image" Target="../media/image75.jpeg"/></Relationships>
</file>

<file path=ppt/slides/_rels/slide8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b="1" dirty="0"/>
              <a:t>GÖRME DUYUSU ve </a:t>
            </a:r>
            <a:br>
              <a:rPr lang="tr-TR" b="1" dirty="0"/>
            </a:br>
            <a:r>
              <a:rPr lang="tr-TR" b="1" dirty="0"/>
              <a:t>GÖRME KUSURLARININ TEMELLERİ</a:t>
            </a:r>
          </a:p>
        </p:txBody>
      </p:sp>
      <p:sp>
        <p:nvSpPr>
          <p:cNvPr id="3" name="Alt Başlık 2"/>
          <p:cNvSpPr>
            <a:spLocks noGrp="1"/>
          </p:cNvSpPr>
          <p:nvPr>
            <p:ph type="subTitle" idx="1"/>
          </p:nvPr>
        </p:nvSpPr>
        <p:spPr>
          <a:xfrm>
            <a:off x="1524000" y="4730622"/>
            <a:ext cx="9144000" cy="1655762"/>
          </a:xfrm>
        </p:spPr>
        <p:txBody>
          <a:bodyPr>
            <a:normAutofit/>
          </a:bodyPr>
          <a:lstStyle/>
          <a:p>
            <a:r>
              <a:rPr lang="tr-TR" sz="3600" dirty="0"/>
              <a:t>Prof. Dr. Can Akçalı </a:t>
            </a:r>
          </a:p>
          <a:p>
            <a:r>
              <a:rPr lang="tr-TR" sz="3600" dirty="0"/>
              <a:t>(</a:t>
            </a:r>
            <a:r>
              <a:rPr lang="tr-TR" sz="3600" dirty="0" err="1"/>
              <a:t>akcali</a:t>
            </a:r>
            <a:r>
              <a:rPr lang="tr-TR" sz="3600" dirty="0"/>
              <a:t>@</a:t>
            </a:r>
            <a:r>
              <a:rPr lang="tr-TR" sz="3600" dirty="0" err="1"/>
              <a:t>ankara</a:t>
            </a:r>
            <a:r>
              <a:rPr lang="tr-TR" sz="3600" dirty="0"/>
              <a:t>.edu.tr)</a:t>
            </a:r>
          </a:p>
        </p:txBody>
      </p:sp>
    </p:spTree>
    <p:extLst>
      <p:ext uri="{BB962C8B-B14F-4D97-AF65-F5344CB8AC3E}">
        <p14:creationId xmlns:p14="http://schemas.microsoft.com/office/powerpoint/2010/main" val="344973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Girişim</a:t>
            </a:r>
            <a:endParaRPr lang="tr-TR" dirty="0"/>
          </a:p>
        </p:txBody>
      </p:sp>
      <p:sp>
        <p:nvSpPr>
          <p:cNvPr id="3" name="2 İçerik Yer Tutucusu"/>
          <p:cNvSpPr>
            <a:spLocks noGrp="1"/>
          </p:cNvSpPr>
          <p:nvPr>
            <p:ph idx="1"/>
          </p:nvPr>
        </p:nvSpPr>
        <p:spPr>
          <a:xfrm>
            <a:off x="197224" y="1476002"/>
            <a:ext cx="10515600" cy="4351338"/>
          </a:xfrm>
        </p:spPr>
        <p:txBody>
          <a:bodyPr/>
          <a:lstStyle/>
          <a:p>
            <a:r>
              <a:rPr lang="tr-TR" b="1" dirty="0"/>
              <a:t>Girişim</a:t>
            </a:r>
            <a:r>
              <a:rPr lang="tr-TR" dirty="0"/>
              <a:t>, iki veya daha çok dalga hareketinin, aynı noktaya aynı anda gelmesiyle birbirini yok edebilmesi veya kuvvetlendirebilmesi olayıdır. Bu olayın temelini üst üste binme (</a:t>
            </a:r>
            <a:r>
              <a:rPr lang="tr-TR" dirty="0" err="1"/>
              <a:t>süperpozisyon</a:t>
            </a:r>
            <a:r>
              <a:rPr lang="tr-TR" dirty="0"/>
              <a:t>) ilkesi oluşturur.</a:t>
            </a:r>
          </a:p>
        </p:txBody>
      </p:sp>
      <p:pic>
        <p:nvPicPr>
          <p:cNvPr id="4" name="Picture 9" descr="07598C545AC040CD8D51F0636C354D2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150" y="3173506"/>
            <a:ext cx="316865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Kırınım</a:t>
            </a:r>
          </a:p>
        </p:txBody>
      </p:sp>
      <p:sp>
        <p:nvSpPr>
          <p:cNvPr id="3" name="2 İçerik Yer Tutucusu"/>
          <p:cNvSpPr>
            <a:spLocks noGrp="1"/>
          </p:cNvSpPr>
          <p:nvPr>
            <p:ph idx="1"/>
          </p:nvPr>
        </p:nvSpPr>
        <p:spPr>
          <a:xfrm>
            <a:off x="174812" y="1700119"/>
            <a:ext cx="10515600" cy="4351338"/>
          </a:xfrm>
        </p:spPr>
        <p:txBody>
          <a:bodyPr/>
          <a:lstStyle/>
          <a:p>
            <a:r>
              <a:rPr lang="tr-TR" dirty="0"/>
              <a:t>Dalgaların küçük aralıklardan (yarıklardan), engellerden veya keskin kenarlı yerlerden geçişi ile oluşur. Dalgalar böyle yerlerden geçerken doğrusal olan yollarından saparlar. </a:t>
            </a:r>
          </a:p>
          <a:p>
            <a:r>
              <a:rPr lang="tr-TR" dirty="0"/>
              <a:t>Kırınım kristalleştirilmiş moleküllerin atom düzeyindeki ayrıntılarını çözümlemek için </a:t>
            </a:r>
            <a:r>
              <a:rPr lang="tr-TR" dirty="0" err="1"/>
              <a:t>kullanılanabilir</a:t>
            </a:r>
            <a:r>
              <a:rPr lang="tr-TR" dirty="0"/>
              <a:t>. Elektron kırınımı, nötron kırınımı veya X-ışını kırınımı teknikleriyle protein,DNA gibi karmaşık moleküllerin üç boyutlu şekilleri anlaşılabilir.</a:t>
            </a:r>
          </a:p>
        </p:txBody>
      </p:sp>
      <p:pic>
        <p:nvPicPr>
          <p:cNvPr id="4" name="Picture 6" descr="image0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9502" y="4563035"/>
            <a:ext cx="230505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8" name="Picture 2" descr="https://upload.wikimedia.org/wikipedia/commons/thumb/0/01/Two-Slit_Diffraction.png/300px-Two-Slit_Diffraction.png"/>
          <p:cNvPicPr>
            <a:picLocks noChangeAspect="1" noChangeArrowheads="1"/>
          </p:cNvPicPr>
          <p:nvPr/>
        </p:nvPicPr>
        <p:blipFill>
          <a:blip r:embed="rId3" cstate="print"/>
          <a:srcRect/>
          <a:stretch>
            <a:fillRect/>
          </a:stretch>
        </p:blipFill>
        <p:spPr bwMode="auto">
          <a:xfrm>
            <a:off x="8204947" y="4383741"/>
            <a:ext cx="2857500" cy="228600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2" name="Rectangle 12"/>
          <p:cNvSpPr>
            <a:spLocks noGrp="1" noChangeArrowheads="1"/>
          </p:cNvSpPr>
          <p:nvPr>
            <p:ph type="title"/>
          </p:nvPr>
        </p:nvSpPr>
        <p:spPr>
          <a:xfrm>
            <a:off x="2500184" y="-140581"/>
            <a:ext cx="8229600" cy="1143000"/>
          </a:xfrm>
        </p:spPr>
        <p:txBody>
          <a:bodyPr/>
          <a:lstStyle/>
          <a:p>
            <a:r>
              <a:rPr lang="en-US" dirty="0" err="1"/>
              <a:t>Ele</a:t>
            </a:r>
            <a:r>
              <a:rPr lang="tr-TR" dirty="0"/>
              <a:t>k</a:t>
            </a:r>
            <a:r>
              <a:rPr lang="en-US" dirty="0" err="1"/>
              <a:t>tromagneti</a:t>
            </a:r>
            <a:r>
              <a:rPr lang="tr-TR" dirty="0"/>
              <a:t>k</a:t>
            </a:r>
            <a:r>
              <a:rPr lang="en-US" dirty="0"/>
              <a:t> </a:t>
            </a:r>
            <a:r>
              <a:rPr lang="en-US" dirty="0" err="1"/>
              <a:t>Spe</a:t>
            </a:r>
            <a:r>
              <a:rPr lang="tr-TR" dirty="0"/>
              <a:t>k</a:t>
            </a:r>
            <a:r>
              <a:rPr lang="en-US" dirty="0" err="1"/>
              <a:t>trum</a:t>
            </a:r>
            <a:r>
              <a:rPr lang="en-US" dirty="0"/>
              <a:t> </a:t>
            </a:r>
          </a:p>
        </p:txBody>
      </p:sp>
      <p:pic>
        <p:nvPicPr>
          <p:cNvPr id="225295" name="Picture 15" descr="figure_10_36_labeled.jpg                                       001A2296ServDisk_05                    BE4022FB:"/>
          <p:cNvPicPr>
            <a:picLocks noChangeAspect="1" noChangeArrowheads="1"/>
          </p:cNvPicPr>
          <p:nvPr/>
        </p:nvPicPr>
        <p:blipFill>
          <a:blip r:embed="rId3" cstate="print"/>
          <a:srcRect t="2107" b="4710"/>
          <a:stretch>
            <a:fillRect/>
          </a:stretch>
        </p:blipFill>
        <p:spPr bwMode="auto">
          <a:xfrm>
            <a:off x="0" y="753878"/>
            <a:ext cx="6796087" cy="5965825"/>
          </a:xfrm>
          <a:prstGeom prst="rect">
            <a:avLst/>
          </a:prstGeom>
          <a:noFill/>
        </p:spPr>
      </p:pic>
      <p:sp>
        <p:nvSpPr>
          <p:cNvPr id="4" name="3 Dikdörtgen"/>
          <p:cNvSpPr/>
          <p:nvPr/>
        </p:nvSpPr>
        <p:spPr>
          <a:xfrm>
            <a:off x="6096000" y="1346537"/>
            <a:ext cx="6096000" cy="3416320"/>
          </a:xfrm>
          <a:prstGeom prst="rect">
            <a:avLst/>
          </a:prstGeom>
        </p:spPr>
        <p:txBody>
          <a:bodyPr wrap="square">
            <a:spAutoFit/>
          </a:bodyPr>
          <a:lstStyle/>
          <a:p>
            <a:r>
              <a:rPr lang="tr-TR" sz="2400" dirty="0"/>
              <a:t>Tüm elektromanyetik radyasyonu ve farklı ışınım türevlerinin dalga boyları veya frekanslarına göre bu tayftaki rölatif yerlerini ifade eden kavramdır. </a:t>
            </a:r>
          </a:p>
          <a:p>
            <a:endParaRPr lang="tr-TR" sz="2400" dirty="0"/>
          </a:p>
          <a:p>
            <a:r>
              <a:rPr lang="tr-TR" sz="2400" dirty="0"/>
              <a:t>Herhangi bir </a:t>
            </a:r>
            <a:r>
              <a:rPr lang="tr-TR" sz="2400" i="1" dirty="0"/>
              <a:t>cismin elektromanyetik tayfı</a:t>
            </a:r>
            <a:r>
              <a:rPr lang="tr-TR" sz="2400" dirty="0"/>
              <a:t> veya </a:t>
            </a:r>
            <a:r>
              <a:rPr lang="tr-TR" sz="2400" i="1" dirty="0"/>
              <a:t>spektrumu</a:t>
            </a:r>
            <a:r>
              <a:rPr lang="tr-TR" sz="2400" dirty="0"/>
              <a:t>, o cisim tarafından çevresine yayılan karakteristik net elektromanyetik radyasyonu tabir eder.</a:t>
            </a:r>
          </a:p>
        </p:txBody>
      </p:sp>
    </p:spTree>
    <p:extLst>
      <p:ext uri="{BB962C8B-B14F-4D97-AF65-F5344CB8AC3E}">
        <p14:creationId xmlns:p14="http://schemas.microsoft.com/office/powerpoint/2010/main" val="405953265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AutoShape 7">
            <a:hlinkClick r:id="" action="ppaction://noaction" highlightClick="1"/>
          </p:cNvPr>
          <p:cNvSpPr>
            <a:spLocks noChangeArrowheads="1"/>
          </p:cNvSpPr>
          <p:nvPr/>
        </p:nvSpPr>
        <p:spPr bwMode="auto">
          <a:xfrm>
            <a:off x="1847851" y="1341438"/>
            <a:ext cx="1439863" cy="412750"/>
          </a:xfrm>
          <a:prstGeom prst="actionButtonBlank">
            <a:avLst/>
          </a:prstGeom>
          <a:solidFill>
            <a:srgbClr val="808000"/>
          </a:solidFill>
          <a:ln w="9525">
            <a:solidFill>
              <a:schemeClr val="bg1"/>
            </a:solidFill>
            <a:miter lim="800000"/>
            <a:headEnd/>
            <a:tailEnd/>
          </a:ln>
          <a:effectLst/>
        </p:spPr>
        <p:txBody>
          <a:bodyPr anchor="ctr"/>
          <a:lstStyle/>
          <a:p>
            <a:pPr algn="ctr">
              <a:defRPr/>
            </a:pPr>
            <a:r>
              <a:rPr lang="tr-TR" sz="1700" b="1">
                <a:solidFill>
                  <a:schemeClr val="bg1"/>
                </a:solidFill>
                <a:effectLst>
                  <a:outerShdw blurRad="38100" dist="38100" dir="2700000" algn="tl">
                    <a:srgbClr val="000000"/>
                  </a:outerShdw>
                </a:effectLst>
                <a:latin typeface="FormalScrp421 BT" pitchFamily="66" charset="0"/>
                <a:cs typeface="Arial" charset="0"/>
              </a:rPr>
              <a:t>Işık</a:t>
            </a:r>
          </a:p>
        </p:txBody>
      </p:sp>
      <p:sp>
        <p:nvSpPr>
          <p:cNvPr id="8200" name="AutoShape 8"/>
          <p:cNvSpPr>
            <a:spLocks noChangeArrowheads="1"/>
          </p:cNvSpPr>
          <p:nvPr/>
        </p:nvSpPr>
        <p:spPr bwMode="auto">
          <a:xfrm>
            <a:off x="3360739" y="1188126"/>
            <a:ext cx="256193" cy="7336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bg1"/>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01" name="AutoShape 9">
            <a:hlinkClick r:id="" action="ppaction://noaction" highlightClick="1"/>
          </p:cNvPr>
          <p:cNvSpPr>
            <a:spLocks noChangeArrowheads="1"/>
          </p:cNvSpPr>
          <p:nvPr/>
        </p:nvSpPr>
        <p:spPr bwMode="auto">
          <a:xfrm>
            <a:off x="3937001" y="1341438"/>
            <a:ext cx="1439863" cy="412750"/>
          </a:xfrm>
          <a:prstGeom prst="actionButtonBlank">
            <a:avLst/>
          </a:prstGeom>
          <a:solidFill>
            <a:srgbClr val="808000"/>
          </a:solidFill>
          <a:ln w="9525">
            <a:solidFill>
              <a:schemeClr val="bg1"/>
            </a:solidFill>
            <a:miter lim="800000"/>
            <a:headEnd/>
            <a:tailEnd/>
          </a:ln>
          <a:effectLst/>
        </p:spPr>
        <p:txBody>
          <a:bodyPr anchor="ctr"/>
          <a:lstStyle/>
          <a:p>
            <a:pPr algn="ctr">
              <a:defRPr/>
            </a:pPr>
            <a:r>
              <a:rPr lang="tr-TR" sz="1700" b="1">
                <a:solidFill>
                  <a:schemeClr val="bg1"/>
                </a:solidFill>
                <a:effectLst>
                  <a:outerShdw blurRad="38100" dist="38100" dir="2700000" algn="tl">
                    <a:srgbClr val="000000"/>
                  </a:outerShdw>
                </a:effectLst>
                <a:latin typeface="FormalScrp421 BT" pitchFamily="66" charset="0"/>
                <a:cs typeface="Arial" charset="0"/>
              </a:rPr>
              <a:t>Kornea</a:t>
            </a:r>
          </a:p>
        </p:txBody>
      </p:sp>
      <p:sp>
        <p:nvSpPr>
          <p:cNvPr id="8202" name="AutoShape 10"/>
          <p:cNvSpPr>
            <a:spLocks noChangeArrowheads="1"/>
          </p:cNvSpPr>
          <p:nvPr/>
        </p:nvSpPr>
        <p:spPr bwMode="auto">
          <a:xfrm>
            <a:off x="5459414" y="1188126"/>
            <a:ext cx="256193" cy="7336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bg1"/>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03" name="AutoShape 11">
            <a:hlinkClick r:id="" action="ppaction://noaction" highlightClick="1"/>
          </p:cNvPr>
          <p:cNvSpPr>
            <a:spLocks noChangeArrowheads="1"/>
          </p:cNvSpPr>
          <p:nvPr/>
        </p:nvSpPr>
        <p:spPr bwMode="auto">
          <a:xfrm>
            <a:off x="6046788" y="1341438"/>
            <a:ext cx="1439862" cy="412750"/>
          </a:xfrm>
          <a:prstGeom prst="actionButtonBlank">
            <a:avLst/>
          </a:prstGeom>
          <a:solidFill>
            <a:srgbClr val="808000"/>
          </a:solidFill>
          <a:ln w="9525">
            <a:solidFill>
              <a:schemeClr val="bg1"/>
            </a:solidFill>
            <a:miter lim="800000"/>
            <a:headEnd/>
            <a:tailEnd/>
          </a:ln>
          <a:effectLst/>
        </p:spPr>
        <p:txBody>
          <a:bodyPr anchor="ctr"/>
          <a:lstStyle/>
          <a:p>
            <a:pPr algn="ctr">
              <a:defRPr/>
            </a:pPr>
            <a:r>
              <a:rPr lang="tr-TR" sz="1700" b="1">
                <a:solidFill>
                  <a:schemeClr val="bg1"/>
                </a:solidFill>
                <a:effectLst>
                  <a:outerShdw blurRad="38100" dist="38100" dir="2700000" algn="tl">
                    <a:srgbClr val="000000"/>
                  </a:outerShdw>
                </a:effectLst>
                <a:latin typeface="FormalScrp421 BT" pitchFamily="66" charset="0"/>
                <a:cs typeface="Arial" charset="0"/>
              </a:rPr>
              <a:t>Ön Oda</a:t>
            </a:r>
          </a:p>
        </p:txBody>
      </p:sp>
      <p:sp>
        <p:nvSpPr>
          <p:cNvPr id="8204" name="AutoShape 12"/>
          <p:cNvSpPr>
            <a:spLocks noChangeArrowheads="1"/>
          </p:cNvSpPr>
          <p:nvPr/>
        </p:nvSpPr>
        <p:spPr bwMode="auto">
          <a:xfrm>
            <a:off x="7535864" y="1177014"/>
            <a:ext cx="256193" cy="7336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bg1"/>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05" name="AutoShape 13">
            <a:hlinkClick r:id="" action="ppaction://noaction" highlightClick="1"/>
          </p:cNvPr>
          <p:cNvSpPr>
            <a:spLocks noChangeArrowheads="1"/>
          </p:cNvSpPr>
          <p:nvPr/>
        </p:nvSpPr>
        <p:spPr bwMode="auto">
          <a:xfrm>
            <a:off x="8112126" y="1341438"/>
            <a:ext cx="1584325" cy="412750"/>
          </a:xfrm>
          <a:prstGeom prst="actionButtonBlank">
            <a:avLst/>
          </a:prstGeom>
          <a:solidFill>
            <a:srgbClr val="808000"/>
          </a:solidFill>
          <a:ln w="9525">
            <a:solidFill>
              <a:schemeClr val="bg1"/>
            </a:solidFill>
            <a:miter lim="800000"/>
            <a:headEnd/>
            <a:tailEnd/>
          </a:ln>
          <a:effectLst/>
        </p:spPr>
        <p:txBody>
          <a:bodyPr anchor="ctr"/>
          <a:lstStyle/>
          <a:p>
            <a:pPr algn="ctr">
              <a:defRPr/>
            </a:pPr>
            <a:r>
              <a:rPr lang="tr-TR" sz="1700" b="1">
                <a:solidFill>
                  <a:schemeClr val="bg1"/>
                </a:solidFill>
                <a:effectLst>
                  <a:outerShdw blurRad="38100" dist="38100" dir="2700000" algn="tl">
                    <a:srgbClr val="000000"/>
                  </a:outerShdw>
                </a:effectLst>
                <a:latin typeface="FormalScrp421 BT" pitchFamily="66" charset="0"/>
                <a:cs typeface="Arial" charset="0"/>
              </a:rPr>
              <a:t>Göz Bebeği</a:t>
            </a:r>
          </a:p>
        </p:txBody>
      </p:sp>
      <p:sp>
        <p:nvSpPr>
          <p:cNvPr id="8206" name="AutoShape 14"/>
          <p:cNvSpPr>
            <a:spLocks noChangeArrowheads="1"/>
          </p:cNvSpPr>
          <p:nvPr/>
        </p:nvSpPr>
        <p:spPr bwMode="auto">
          <a:xfrm>
            <a:off x="9769475" y="2092603"/>
            <a:ext cx="719138" cy="369332"/>
          </a:xfrm>
          <a:prstGeom prst="curvedLeftArrow">
            <a:avLst>
              <a:gd name="adj1" fmla="val 40044"/>
              <a:gd name="adj2" fmla="val 80088"/>
              <a:gd name="adj3" fmla="val 33333"/>
            </a:avLst>
          </a:prstGeom>
          <a:solidFill>
            <a:srgbClr val="FF6600"/>
          </a:solidFill>
          <a:ln w="9525">
            <a:solidFill>
              <a:schemeClr val="bg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07" name="AutoShape 15">
            <a:hlinkClick r:id="" action="ppaction://noaction" highlightClick="1"/>
          </p:cNvPr>
          <p:cNvSpPr>
            <a:spLocks noChangeArrowheads="1"/>
          </p:cNvSpPr>
          <p:nvPr/>
        </p:nvSpPr>
        <p:spPr bwMode="auto">
          <a:xfrm>
            <a:off x="7824788" y="2501900"/>
            <a:ext cx="1873250" cy="412750"/>
          </a:xfrm>
          <a:prstGeom prst="actionButtonBlank">
            <a:avLst/>
          </a:prstGeom>
          <a:solidFill>
            <a:srgbClr val="808000"/>
          </a:solidFill>
          <a:ln w="9525">
            <a:solidFill>
              <a:schemeClr val="bg1"/>
            </a:solidFill>
            <a:miter lim="800000"/>
            <a:headEnd/>
            <a:tailEnd/>
          </a:ln>
          <a:effectLst/>
        </p:spPr>
        <p:txBody>
          <a:bodyPr anchor="ctr"/>
          <a:lstStyle/>
          <a:p>
            <a:pPr algn="ctr">
              <a:defRPr/>
            </a:pPr>
            <a:r>
              <a:rPr lang="tr-TR" sz="1700" b="1">
                <a:solidFill>
                  <a:schemeClr val="bg1"/>
                </a:solidFill>
                <a:effectLst>
                  <a:outerShdw blurRad="38100" dist="38100" dir="2700000" algn="tl">
                    <a:srgbClr val="000000"/>
                  </a:outerShdw>
                </a:effectLst>
                <a:latin typeface="FormalScrp421 BT" pitchFamily="66" charset="0"/>
                <a:cs typeface="Arial" charset="0"/>
              </a:rPr>
              <a:t>Arka Oda</a:t>
            </a:r>
          </a:p>
        </p:txBody>
      </p:sp>
      <p:sp>
        <p:nvSpPr>
          <p:cNvPr id="8208" name="AutoShape 16">
            <a:hlinkClick r:id="" action="ppaction://noaction" highlightClick="1"/>
          </p:cNvPr>
          <p:cNvSpPr>
            <a:spLocks noChangeArrowheads="1"/>
          </p:cNvSpPr>
          <p:nvPr/>
        </p:nvSpPr>
        <p:spPr bwMode="auto">
          <a:xfrm>
            <a:off x="5281613" y="2493963"/>
            <a:ext cx="1873250" cy="412750"/>
          </a:xfrm>
          <a:prstGeom prst="actionButtonBlank">
            <a:avLst/>
          </a:prstGeom>
          <a:solidFill>
            <a:srgbClr val="808000"/>
          </a:solidFill>
          <a:ln w="9525">
            <a:solidFill>
              <a:schemeClr val="bg1"/>
            </a:solidFill>
            <a:miter lim="800000"/>
            <a:headEnd/>
            <a:tailEnd/>
          </a:ln>
          <a:effectLst/>
        </p:spPr>
        <p:txBody>
          <a:bodyPr anchor="ctr"/>
          <a:lstStyle/>
          <a:p>
            <a:pPr algn="ctr">
              <a:lnSpc>
                <a:spcPct val="110000"/>
              </a:lnSpc>
              <a:defRPr/>
            </a:pPr>
            <a:r>
              <a:rPr lang="tr-TR" sz="1700" b="1" dirty="0">
                <a:solidFill>
                  <a:schemeClr val="bg1"/>
                </a:solidFill>
                <a:effectLst>
                  <a:outerShdw blurRad="38100" dist="38100" dir="2700000" algn="tl">
                    <a:srgbClr val="000000"/>
                  </a:outerShdw>
                </a:effectLst>
                <a:latin typeface="FormalScrp421 BT" pitchFamily="66" charset="0"/>
                <a:cs typeface="Arial" charset="0"/>
              </a:rPr>
              <a:t>Göz Merceği</a:t>
            </a:r>
          </a:p>
        </p:txBody>
      </p:sp>
      <p:sp>
        <p:nvSpPr>
          <p:cNvPr id="8209" name="AutoShape 17"/>
          <p:cNvSpPr>
            <a:spLocks noChangeArrowheads="1"/>
          </p:cNvSpPr>
          <p:nvPr/>
        </p:nvSpPr>
        <p:spPr bwMode="auto">
          <a:xfrm rot="10800000">
            <a:off x="7361730" y="2378751"/>
            <a:ext cx="256193" cy="7336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bg1"/>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10" name="AutoShape 18"/>
          <p:cNvSpPr>
            <a:spLocks noChangeArrowheads="1"/>
          </p:cNvSpPr>
          <p:nvPr/>
        </p:nvSpPr>
        <p:spPr bwMode="auto">
          <a:xfrm rot="10800000">
            <a:off x="4829667" y="2356526"/>
            <a:ext cx="256193" cy="7336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bg1"/>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11" name="AutoShape 19">
            <a:hlinkClick r:id="" action="ppaction://noaction" highlightClick="1"/>
          </p:cNvPr>
          <p:cNvSpPr>
            <a:spLocks noChangeArrowheads="1"/>
          </p:cNvSpPr>
          <p:nvPr/>
        </p:nvSpPr>
        <p:spPr bwMode="auto">
          <a:xfrm>
            <a:off x="3071814" y="2493963"/>
            <a:ext cx="1512887" cy="412750"/>
          </a:xfrm>
          <a:prstGeom prst="actionButtonBlank">
            <a:avLst/>
          </a:prstGeom>
          <a:solidFill>
            <a:srgbClr val="808000"/>
          </a:solidFill>
          <a:ln w="9525">
            <a:solidFill>
              <a:schemeClr val="bg1"/>
            </a:solidFill>
            <a:miter lim="800000"/>
            <a:headEnd/>
            <a:tailEnd/>
          </a:ln>
          <a:effectLst/>
        </p:spPr>
        <p:txBody>
          <a:bodyPr anchor="ctr"/>
          <a:lstStyle/>
          <a:p>
            <a:pPr algn="ctr">
              <a:lnSpc>
                <a:spcPct val="110000"/>
              </a:lnSpc>
              <a:defRPr/>
            </a:pPr>
            <a:r>
              <a:rPr lang="tr-TR" sz="1700" b="1">
                <a:solidFill>
                  <a:schemeClr val="bg1"/>
                </a:solidFill>
                <a:effectLst>
                  <a:outerShdw blurRad="38100" dist="38100" dir="2700000" algn="tl">
                    <a:srgbClr val="000000"/>
                  </a:outerShdw>
                </a:effectLst>
                <a:latin typeface="FormalScrp421 BT" pitchFamily="66" charset="0"/>
                <a:cs typeface="Arial" charset="0"/>
              </a:rPr>
              <a:t>Camsı Sıvı</a:t>
            </a:r>
          </a:p>
        </p:txBody>
      </p:sp>
      <p:sp>
        <p:nvSpPr>
          <p:cNvPr id="8212" name="AutoShape 20"/>
          <p:cNvSpPr>
            <a:spLocks noChangeArrowheads="1"/>
          </p:cNvSpPr>
          <p:nvPr/>
        </p:nvSpPr>
        <p:spPr bwMode="auto">
          <a:xfrm>
            <a:off x="1992314" y="3137178"/>
            <a:ext cx="184731" cy="369332"/>
          </a:xfrm>
          <a:prstGeom prst="curvedRightArrow">
            <a:avLst>
              <a:gd name="adj1" fmla="val 30902"/>
              <a:gd name="adj2" fmla="val 61804"/>
              <a:gd name="adj3" fmla="val 33333"/>
            </a:avLst>
          </a:prstGeom>
          <a:solidFill>
            <a:srgbClr val="FF6600"/>
          </a:solidFill>
          <a:ln w="9525">
            <a:solidFill>
              <a:schemeClr val="bg1"/>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13" name="AutoShape 21">
            <a:hlinkClick r:id="" action="ppaction://noaction" highlightClick="1"/>
          </p:cNvPr>
          <p:cNvSpPr>
            <a:spLocks noChangeArrowheads="1"/>
          </p:cNvSpPr>
          <p:nvPr/>
        </p:nvSpPr>
        <p:spPr bwMode="auto">
          <a:xfrm>
            <a:off x="2927351" y="3521075"/>
            <a:ext cx="1584325" cy="412750"/>
          </a:xfrm>
          <a:prstGeom prst="actionButtonBlank">
            <a:avLst/>
          </a:prstGeom>
          <a:solidFill>
            <a:srgbClr val="808000"/>
          </a:solidFill>
          <a:ln w="9525">
            <a:solidFill>
              <a:schemeClr val="bg1"/>
            </a:solidFill>
            <a:miter lim="800000"/>
            <a:headEnd/>
            <a:tailEnd/>
          </a:ln>
          <a:effectLst/>
        </p:spPr>
        <p:txBody>
          <a:bodyPr anchor="ctr"/>
          <a:lstStyle/>
          <a:p>
            <a:pPr algn="ctr">
              <a:lnSpc>
                <a:spcPct val="110000"/>
              </a:lnSpc>
              <a:defRPr/>
            </a:pPr>
            <a:r>
              <a:rPr lang="tr-TR" sz="1700" b="1">
                <a:solidFill>
                  <a:schemeClr val="bg1"/>
                </a:solidFill>
                <a:effectLst>
                  <a:outerShdw blurRad="38100" dist="38100" dir="2700000" algn="tl">
                    <a:srgbClr val="000000"/>
                  </a:outerShdw>
                </a:effectLst>
                <a:latin typeface="FormalScrp421 BT" pitchFamily="66" charset="0"/>
                <a:cs typeface="Arial" charset="0"/>
              </a:rPr>
              <a:t>Retina</a:t>
            </a:r>
          </a:p>
        </p:txBody>
      </p:sp>
      <p:sp>
        <p:nvSpPr>
          <p:cNvPr id="8214" name="AutoShape 22"/>
          <p:cNvSpPr>
            <a:spLocks noChangeArrowheads="1"/>
          </p:cNvSpPr>
          <p:nvPr/>
        </p:nvSpPr>
        <p:spPr bwMode="auto">
          <a:xfrm>
            <a:off x="4656139" y="3386814"/>
            <a:ext cx="256193" cy="7336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bg1"/>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15" name="AutoShape 23">
            <a:hlinkClick r:id="" action="ppaction://noaction" highlightClick="1"/>
          </p:cNvPr>
          <p:cNvSpPr>
            <a:spLocks noChangeArrowheads="1"/>
          </p:cNvSpPr>
          <p:nvPr/>
        </p:nvSpPr>
        <p:spPr bwMode="auto">
          <a:xfrm>
            <a:off x="5281614" y="3524250"/>
            <a:ext cx="1679575" cy="412750"/>
          </a:xfrm>
          <a:prstGeom prst="actionButtonBlank">
            <a:avLst/>
          </a:prstGeom>
          <a:solidFill>
            <a:srgbClr val="808000"/>
          </a:solidFill>
          <a:ln w="9525">
            <a:solidFill>
              <a:schemeClr val="bg1"/>
            </a:solidFill>
            <a:miter lim="800000"/>
            <a:headEnd/>
            <a:tailEnd/>
          </a:ln>
          <a:effectLst/>
        </p:spPr>
        <p:txBody>
          <a:bodyPr anchor="ctr"/>
          <a:lstStyle/>
          <a:p>
            <a:pPr algn="ctr">
              <a:lnSpc>
                <a:spcPct val="110000"/>
              </a:lnSpc>
              <a:defRPr/>
            </a:pPr>
            <a:r>
              <a:rPr lang="tr-TR" sz="1700" b="1">
                <a:solidFill>
                  <a:schemeClr val="bg1"/>
                </a:solidFill>
                <a:effectLst>
                  <a:outerShdw blurRad="38100" dist="38100" dir="2700000" algn="tl">
                    <a:srgbClr val="000000"/>
                  </a:outerShdw>
                </a:effectLst>
                <a:latin typeface="FormalScrp421 BT" pitchFamily="66" charset="0"/>
                <a:cs typeface="Arial" charset="0"/>
              </a:rPr>
              <a:t>Sarı Benek</a:t>
            </a:r>
          </a:p>
        </p:txBody>
      </p:sp>
      <p:sp>
        <p:nvSpPr>
          <p:cNvPr id="8216" name="AutoShape 24"/>
          <p:cNvSpPr>
            <a:spLocks noChangeArrowheads="1"/>
          </p:cNvSpPr>
          <p:nvPr/>
        </p:nvSpPr>
        <p:spPr bwMode="auto">
          <a:xfrm>
            <a:off x="7034214" y="3385226"/>
            <a:ext cx="256193" cy="7336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bg1"/>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17" name="AutoShape 25">
            <a:hlinkClick r:id="" action="ppaction://noaction" highlightClick="1"/>
          </p:cNvPr>
          <p:cNvSpPr>
            <a:spLocks noChangeArrowheads="1"/>
          </p:cNvSpPr>
          <p:nvPr/>
        </p:nvSpPr>
        <p:spPr bwMode="auto">
          <a:xfrm>
            <a:off x="7659689" y="3522663"/>
            <a:ext cx="1965325" cy="412750"/>
          </a:xfrm>
          <a:prstGeom prst="actionButtonBlank">
            <a:avLst/>
          </a:prstGeom>
          <a:solidFill>
            <a:srgbClr val="808000"/>
          </a:solidFill>
          <a:ln w="9525">
            <a:solidFill>
              <a:schemeClr val="bg1"/>
            </a:solidFill>
            <a:miter lim="800000"/>
            <a:headEnd/>
            <a:tailEnd/>
          </a:ln>
          <a:effectLst/>
        </p:spPr>
        <p:txBody>
          <a:bodyPr anchor="ctr"/>
          <a:lstStyle/>
          <a:p>
            <a:pPr algn="ctr">
              <a:lnSpc>
                <a:spcPct val="110000"/>
              </a:lnSpc>
              <a:defRPr/>
            </a:pPr>
            <a:r>
              <a:rPr lang="tr-TR" sz="1700" b="1">
                <a:solidFill>
                  <a:schemeClr val="bg1"/>
                </a:solidFill>
                <a:effectLst>
                  <a:outerShdw blurRad="38100" dist="38100" dir="2700000" algn="tl">
                    <a:srgbClr val="000000"/>
                  </a:outerShdw>
                </a:effectLst>
                <a:latin typeface="FormalScrp421 BT" pitchFamily="66" charset="0"/>
                <a:cs typeface="Arial" charset="0"/>
              </a:rPr>
              <a:t>Görme Sinirleri</a:t>
            </a:r>
          </a:p>
        </p:txBody>
      </p:sp>
      <p:sp>
        <p:nvSpPr>
          <p:cNvPr id="8218" name="AutoShape 26"/>
          <p:cNvSpPr>
            <a:spLocks noChangeArrowheads="1"/>
          </p:cNvSpPr>
          <p:nvPr/>
        </p:nvSpPr>
        <p:spPr bwMode="auto">
          <a:xfrm>
            <a:off x="9840914" y="4108728"/>
            <a:ext cx="719137" cy="369332"/>
          </a:xfrm>
          <a:prstGeom prst="curvedLeftArrow">
            <a:avLst>
              <a:gd name="adj1" fmla="val 40044"/>
              <a:gd name="adj2" fmla="val 80088"/>
              <a:gd name="adj3" fmla="val 33333"/>
            </a:avLst>
          </a:prstGeom>
          <a:solidFill>
            <a:srgbClr val="FF6600"/>
          </a:solidFill>
          <a:ln w="9525">
            <a:solidFill>
              <a:schemeClr val="bg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19" name="AutoShape 27">
            <a:hlinkClick r:id="" action="ppaction://noaction" highlightClick="1"/>
          </p:cNvPr>
          <p:cNvSpPr>
            <a:spLocks noChangeArrowheads="1"/>
          </p:cNvSpPr>
          <p:nvPr/>
        </p:nvSpPr>
        <p:spPr bwMode="auto">
          <a:xfrm>
            <a:off x="6961188" y="4529138"/>
            <a:ext cx="2684462" cy="412750"/>
          </a:xfrm>
          <a:prstGeom prst="actionButtonBlank">
            <a:avLst/>
          </a:prstGeom>
          <a:solidFill>
            <a:srgbClr val="808000"/>
          </a:solidFill>
          <a:ln w="9525">
            <a:solidFill>
              <a:schemeClr val="bg1"/>
            </a:solidFill>
            <a:miter lim="800000"/>
            <a:headEnd/>
            <a:tailEnd/>
          </a:ln>
          <a:effectLst/>
        </p:spPr>
        <p:txBody>
          <a:bodyPr anchor="ctr"/>
          <a:lstStyle/>
          <a:p>
            <a:pPr algn="ctr">
              <a:lnSpc>
                <a:spcPct val="110000"/>
              </a:lnSpc>
              <a:defRPr/>
            </a:pPr>
            <a:r>
              <a:rPr lang="tr-TR" sz="1700" b="1">
                <a:solidFill>
                  <a:schemeClr val="bg1"/>
                </a:solidFill>
                <a:effectLst>
                  <a:outerShdw blurRad="38100" dist="38100" dir="2700000" algn="tl">
                    <a:srgbClr val="000000"/>
                  </a:outerShdw>
                </a:effectLst>
                <a:latin typeface="FormalScrp421 BT" pitchFamily="66" charset="0"/>
                <a:cs typeface="Arial" charset="0"/>
              </a:rPr>
              <a:t>Beynin Görme Merkezi</a:t>
            </a:r>
          </a:p>
        </p:txBody>
      </p:sp>
      <p:pic>
        <p:nvPicPr>
          <p:cNvPr id="11291" name="Picture 32"/>
          <p:cNvPicPr>
            <a:picLocks noChangeAspect="1" noChangeArrowheads="1"/>
          </p:cNvPicPr>
          <p:nvPr/>
        </p:nvPicPr>
        <p:blipFill>
          <a:blip r:embed="rId2" cstate="print">
            <a:lum bright="-12000" contrast="12000"/>
            <a:extLst>
              <a:ext uri="{28A0092B-C50C-407E-A947-70E740481C1C}">
                <a14:useLocalDpi xmlns:a14="http://schemas.microsoft.com/office/drawing/2010/main" val="0"/>
              </a:ext>
            </a:extLst>
          </a:blip>
          <a:srcRect/>
          <a:stretch>
            <a:fillRect/>
          </a:stretch>
        </p:blipFill>
        <p:spPr bwMode="auto">
          <a:xfrm>
            <a:off x="2640014" y="4076700"/>
            <a:ext cx="4186237"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494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2000" fill="hold"/>
                                        <p:tgtEl>
                                          <p:spTgt spid="8199"/>
                                        </p:tgtEl>
                                        <p:attrNameLst>
                                          <p:attrName>ppt_w</p:attrName>
                                        </p:attrNameLst>
                                      </p:cBhvr>
                                      <p:tavLst>
                                        <p:tav tm="0">
                                          <p:val>
                                            <p:fltVal val="0"/>
                                          </p:val>
                                        </p:tav>
                                        <p:tav tm="100000">
                                          <p:val>
                                            <p:strVal val="#ppt_w"/>
                                          </p:val>
                                        </p:tav>
                                      </p:tavLst>
                                    </p:anim>
                                    <p:anim calcmode="lin" valueType="num">
                                      <p:cBhvr>
                                        <p:cTn id="8" dur="2000" fill="hold"/>
                                        <p:tgtEl>
                                          <p:spTgt spid="8199"/>
                                        </p:tgtEl>
                                        <p:attrNameLst>
                                          <p:attrName>ppt_h</p:attrName>
                                        </p:attrNameLst>
                                      </p:cBhvr>
                                      <p:tavLst>
                                        <p:tav tm="0">
                                          <p:val>
                                            <p:fltVal val="0"/>
                                          </p:val>
                                        </p:tav>
                                        <p:tav tm="100000">
                                          <p:val>
                                            <p:strVal val="#ppt_h"/>
                                          </p:val>
                                        </p:tav>
                                      </p:tavLst>
                                    </p:anim>
                                    <p:animEffect transition="in" filter="fade">
                                      <p:cBhvr>
                                        <p:cTn id="9" dur="2000"/>
                                        <p:tgtEl>
                                          <p:spTgt spid="8199"/>
                                        </p:tgtEl>
                                      </p:cBhvr>
                                    </p:animEffect>
                                  </p:childTnLst>
                                </p:cTn>
                              </p:par>
                            </p:childTnLst>
                          </p:cTn>
                        </p:par>
                        <p:par>
                          <p:cTn id="10" fill="hold" nodeType="afterGroup">
                            <p:stCondLst>
                              <p:cond delay="2000"/>
                            </p:stCondLst>
                            <p:childTnLst>
                              <p:par>
                                <p:cTn id="11" presetID="6" presetClass="entr" presetSubtype="16" fill="hold" grpId="0" nodeType="after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circle(in)">
                                      <p:cBhvr>
                                        <p:cTn id="13" dur="1000"/>
                                        <p:tgtEl>
                                          <p:spTgt spid="8200"/>
                                        </p:tgtEl>
                                      </p:cBhvr>
                                    </p:animEffect>
                                  </p:childTnLst>
                                </p:cTn>
                              </p:par>
                            </p:childTnLst>
                          </p:cTn>
                        </p:par>
                        <p:par>
                          <p:cTn id="14" fill="hold" nodeType="afterGroup">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circle(in)">
                                      <p:cBhvr>
                                        <p:cTn id="17" dur="1000"/>
                                        <p:tgtEl>
                                          <p:spTgt spid="8201"/>
                                        </p:tgtEl>
                                      </p:cBhvr>
                                    </p:animEffect>
                                  </p:childTnLst>
                                </p:cTn>
                              </p:par>
                            </p:childTnLst>
                          </p:cTn>
                        </p:par>
                        <p:par>
                          <p:cTn id="18" fill="hold" nodeType="afterGroup">
                            <p:stCondLst>
                              <p:cond delay="4000"/>
                            </p:stCondLst>
                            <p:childTnLst>
                              <p:par>
                                <p:cTn id="19" presetID="6" presetClass="entr" presetSubtype="16" fill="hold" grpId="0" nodeType="afterEffect">
                                  <p:stCondLst>
                                    <p:cond delay="0"/>
                                  </p:stCondLst>
                                  <p:childTnLst>
                                    <p:set>
                                      <p:cBhvr>
                                        <p:cTn id="20" dur="1" fill="hold">
                                          <p:stCondLst>
                                            <p:cond delay="0"/>
                                          </p:stCondLst>
                                        </p:cTn>
                                        <p:tgtEl>
                                          <p:spTgt spid="8202"/>
                                        </p:tgtEl>
                                        <p:attrNameLst>
                                          <p:attrName>style.visibility</p:attrName>
                                        </p:attrNameLst>
                                      </p:cBhvr>
                                      <p:to>
                                        <p:strVal val="visible"/>
                                      </p:to>
                                    </p:set>
                                    <p:animEffect transition="in" filter="circle(in)">
                                      <p:cBhvr>
                                        <p:cTn id="21" dur="1000"/>
                                        <p:tgtEl>
                                          <p:spTgt spid="8202"/>
                                        </p:tgtEl>
                                      </p:cBhvr>
                                    </p:animEffect>
                                  </p:childTnLst>
                                </p:cTn>
                              </p:par>
                            </p:childTnLst>
                          </p:cTn>
                        </p:par>
                        <p:par>
                          <p:cTn id="22" fill="hold" nodeType="afterGroup">
                            <p:stCondLst>
                              <p:cond delay="5000"/>
                            </p:stCondLst>
                            <p:childTnLst>
                              <p:par>
                                <p:cTn id="23" presetID="6" presetClass="entr" presetSubtype="16" fill="hold" grpId="0" nodeType="afterEffect">
                                  <p:stCondLst>
                                    <p:cond delay="0"/>
                                  </p:stCondLst>
                                  <p:childTnLst>
                                    <p:set>
                                      <p:cBhvr>
                                        <p:cTn id="24" dur="1" fill="hold">
                                          <p:stCondLst>
                                            <p:cond delay="0"/>
                                          </p:stCondLst>
                                        </p:cTn>
                                        <p:tgtEl>
                                          <p:spTgt spid="8203"/>
                                        </p:tgtEl>
                                        <p:attrNameLst>
                                          <p:attrName>style.visibility</p:attrName>
                                        </p:attrNameLst>
                                      </p:cBhvr>
                                      <p:to>
                                        <p:strVal val="visible"/>
                                      </p:to>
                                    </p:set>
                                    <p:animEffect transition="in" filter="circle(in)">
                                      <p:cBhvr>
                                        <p:cTn id="25" dur="1000"/>
                                        <p:tgtEl>
                                          <p:spTgt spid="8203"/>
                                        </p:tgtEl>
                                      </p:cBhvr>
                                    </p:animEffect>
                                  </p:childTnLst>
                                </p:cTn>
                              </p:par>
                            </p:childTnLst>
                          </p:cTn>
                        </p:par>
                        <p:par>
                          <p:cTn id="26" fill="hold" nodeType="afterGroup">
                            <p:stCondLst>
                              <p:cond delay="6000"/>
                            </p:stCondLst>
                            <p:childTnLst>
                              <p:par>
                                <p:cTn id="27" presetID="6" presetClass="entr" presetSubtype="16" fill="hold" grpId="0" nodeType="afterEffect">
                                  <p:stCondLst>
                                    <p:cond delay="0"/>
                                  </p:stCondLst>
                                  <p:childTnLst>
                                    <p:set>
                                      <p:cBhvr>
                                        <p:cTn id="28" dur="1" fill="hold">
                                          <p:stCondLst>
                                            <p:cond delay="0"/>
                                          </p:stCondLst>
                                        </p:cTn>
                                        <p:tgtEl>
                                          <p:spTgt spid="8204"/>
                                        </p:tgtEl>
                                        <p:attrNameLst>
                                          <p:attrName>style.visibility</p:attrName>
                                        </p:attrNameLst>
                                      </p:cBhvr>
                                      <p:to>
                                        <p:strVal val="visible"/>
                                      </p:to>
                                    </p:set>
                                    <p:animEffect transition="in" filter="circle(in)">
                                      <p:cBhvr>
                                        <p:cTn id="29" dur="1000"/>
                                        <p:tgtEl>
                                          <p:spTgt spid="8204"/>
                                        </p:tgtEl>
                                      </p:cBhvr>
                                    </p:animEffect>
                                  </p:childTnLst>
                                </p:cTn>
                              </p:par>
                            </p:childTnLst>
                          </p:cTn>
                        </p:par>
                        <p:par>
                          <p:cTn id="30" fill="hold" nodeType="afterGroup">
                            <p:stCondLst>
                              <p:cond delay="7000"/>
                            </p:stCondLst>
                            <p:childTnLst>
                              <p:par>
                                <p:cTn id="31" presetID="6" presetClass="entr" presetSubtype="16" fill="hold" grpId="0" nodeType="afterEffect">
                                  <p:stCondLst>
                                    <p:cond delay="0"/>
                                  </p:stCondLst>
                                  <p:childTnLst>
                                    <p:set>
                                      <p:cBhvr>
                                        <p:cTn id="32" dur="1" fill="hold">
                                          <p:stCondLst>
                                            <p:cond delay="0"/>
                                          </p:stCondLst>
                                        </p:cTn>
                                        <p:tgtEl>
                                          <p:spTgt spid="8205"/>
                                        </p:tgtEl>
                                        <p:attrNameLst>
                                          <p:attrName>style.visibility</p:attrName>
                                        </p:attrNameLst>
                                      </p:cBhvr>
                                      <p:to>
                                        <p:strVal val="visible"/>
                                      </p:to>
                                    </p:set>
                                    <p:animEffect transition="in" filter="circle(in)">
                                      <p:cBhvr>
                                        <p:cTn id="33" dur="1000"/>
                                        <p:tgtEl>
                                          <p:spTgt spid="8205"/>
                                        </p:tgtEl>
                                      </p:cBhvr>
                                    </p:animEffect>
                                  </p:childTnLst>
                                </p:cTn>
                              </p:par>
                            </p:childTnLst>
                          </p:cTn>
                        </p:par>
                        <p:par>
                          <p:cTn id="34" fill="hold" nodeType="afterGroup">
                            <p:stCondLst>
                              <p:cond delay="8000"/>
                            </p:stCondLst>
                            <p:childTnLst>
                              <p:par>
                                <p:cTn id="35" presetID="6" presetClass="entr" presetSubtype="16" fill="hold" grpId="0" nodeType="afterEffect">
                                  <p:stCondLst>
                                    <p:cond delay="0"/>
                                  </p:stCondLst>
                                  <p:childTnLst>
                                    <p:set>
                                      <p:cBhvr>
                                        <p:cTn id="36" dur="1" fill="hold">
                                          <p:stCondLst>
                                            <p:cond delay="0"/>
                                          </p:stCondLst>
                                        </p:cTn>
                                        <p:tgtEl>
                                          <p:spTgt spid="8206"/>
                                        </p:tgtEl>
                                        <p:attrNameLst>
                                          <p:attrName>style.visibility</p:attrName>
                                        </p:attrNameLst>
                                      </p:cBhvr>
                                      <p:to>
                                        <p:strVal val="visible"/>
                                      </p:to>
                                    </p:set>
                                    <p:animEffect transition="in" filter="circle(in)">
                                      <p:cBhvr>
                                        <p:cTn id="37" dur="1000"/>
                                        <p:tgtEl>
                                          <p:spTgt spid="8206"/>
                                        </p:tgtEl>
                                      </p:cBhvr>
                                    </p:animEffect>
                                  </p:childTnLst>
                                </p:cTn>
                              </p:par>
                            </p:childTnLst>
                          </p:cTn>
                        </p:par>
                        <p:par>
                          <p:cTn id="38" fill="hold" nodeType="afterGroup">
                            <p:stCondLst>
                              <p:cond delay="9000"/>
                            </p:stCondLst>
                            <p:childTnLst>
                              <p:par>
                                <p:cTn id="39" presetID="6" presetClass="entr" presetSubtype="16" fill="hold" grpId="0" nodeType="afterEffect">
                                  <p:stCondLst>
                                    <p:cond delay="0"/>
                                  </p:stCondLst>
                                  <p:childTnLst>
                                    <p:set>
                                      <p:cBhvr>
                                        <p:cTn id="40" dur="1" fill="hold">
                                          <p:stCondLst>
                                            <p:cond delay="0"/>
                                          </p:stCondLst>
                                        </p:cTn>
                                        <p:tgtEl>
                                          <p:spTgt spid="8207"/>
                                        </p:tgtEl>
                                        <p:attrNameLst>
                                          <p:attrName>style.visibility</p:attrName>
                                        </p:attrNameLst>
                                      </p:cBhvr>
                                      <p:to>
                                        <p:strVal val="visible"/>
                                      </p:to>
                                    </p:set>
                                    <p:animEffect transition="in" filter="circle(in)">
                                      <p:cBhvr>
                                        <p:cTn id="41" dur="1000"/>
                                        <p:tgtEl>
                                          <p:spTgt spid="8207"/>
                                        </p:tgtEl>
                                      </p:cBhvr>
                                    </p:animEffect>
                                  </p:childTnLst>
                                </p:cTn>
                              </p:par>
                            </p:childTnLst>
                          </p:cTn>
                        </p:par>
                        <p:par>
                          <p:cTn id="42" fill="hold" nodeType="afterGroup">
                            <p:stCondLst>
                              <p:cond delay="10000"/>
                            </p:stCondLst>
                            <p:childTnLst>
                              <p:par>
                                <p:cTn id="43" presetID="6" presetClass="entr" presetSubtype="16" fill="hold" grpId="0" nodeType="afterEffect">
                                  <p:stCondLst>
                                    <p:cond delay="0"/>
                                  </p:stCondLst>
                                  <p:childTnLst>
                                    <p:set>
                                      <p:cBhvr>
                                        <p:cTn id="44" dur="1" fill="hold">
                                          <p:stCondLst>
                                            <p:cond delay="0"/>
                                          </p:stCondLst>
                                        </p:cTn>
                                        <p:tgtEl>
                                          <p:spTgt spid="8209"/>
                                        </p:tgtEl>
                                        <p:attrNameLst>
                                          <p:attrName>style.visibility</p:attrName>
                                        </p:attrNameLst>
                                      </p:cBhvr>
                                      <p:to>
                                        <p:strVal val="visible"/>
                                      </p:to>
                                    </p:set>
                                    <p:animEffect transition="in" filter="circle(in)">
                                      <p:cBhvr>
                                        <p:cTn id="45" dur="1000"/>
                                        <p:tgtEl>
                                          <p:spTgt spid="8209"/>
                                        </p:tgtEl>
                                      </p:cBhvr>
                                    </p:animEffect>
                                  </p:childTnLst>
                                </p:cTn>
                              </p:par>
                            </p:childTnLst>
                          </p:cTn>
                        </p:par>
                        <p:par>
                          <p:cTn id="46" fill="hold" nodeType="afterGroup">
                            <p:stCondLst>
                              <p:cond delay="11000"/>
                            </p:stCondLst>
                            <p:childTnLst>
                              <p:par>
                                <p:cTn id="47" presetID="6" presetClass="entr" presetSubtype="16" fill="hold" grpId="0" nodeType="afterEffect">
                                  <p:stCondLst>
                                    <p:cond delay="0"/>
                                  </p:stCondLst>
                                  <p:childTnLst>
                                    <p:set>
                                      <p:cBhvr>
                                        <p:cTn id="48" dur="1" fill="hold">
                                          <p:stCondLst>
                                            <p:cond delay="0"/>
                                          </p:stCondLst>
                                        </p:cTn>
                                        <p:tgtEl>
                                          <p:spTgt spid="8208"/>
                                        </p:tgtEl>
                                        <p:attrNameLst>
                                          <p:attrName>style.visibility</p:attrName>
                                        </p:attrNameLst>
                                      </p:cBhvr>
                                      <p:to>
                                        <p:strVal val="visible"/>
                                      </p:to>
                                    </p:set>
                                    <p:animEffect transition="in" filter="circle(in)">
                                      <p:cBhvr>
                                        <p:cTn id="49" dur="1000"/>
                                        <p:tgtEl>
                                          <p:spTgt spid="8208"/>
                                        </p:tgtEl>
                                      </p:cBhvr>
                                    </p:animEffect>
                                  </p:childTnLst>
                                </p:cTn>
                              </p:par>
                            </p:childTnLst>
                          </p:cTn>
                        </p:par>
                        <p:par>
                          <p:cTn id="50" fill="hold" nodeType="afterGroup">
                            <p:stCondLst>
                              <p:cond delay="12000"/>
                            </p:stCondLst>
                            <p:childTnLst>
                              <p:par>
                                <p:cTn id="51" presetID="6" presetClass="entr" presetSubtype="16" fill="hold" grpId="0" nodeType="afterEffect">
                                  <p:stCondLst>
                                    <p:cond delay="0"/>
                                  </p:stCondLst>
                                  <p:childTnLst>
                                    <p:set>
                                      <p:cBhvr>
                                        <p:cTn id="52" dur="1" fill="hold">
                                          <p:stCondLst>
                                            <p:cond delay="0"/>
                                          </p:stCondLst>
                                        </p:cTn>
                                        <p:tgtEl>
                                          <p:spTgt spid="8210"/>
                                        </p:tgtEl>
                                        <p:attrNameLst>
                                          <p:attrName>style.visibility</p:attrName>
                                        </p:attrNameLst>
                                      </p:cBhvr>
                                      <p:to>
                                        <p:strVal val="visible"/>
                                      </p:to>
                                    </p:set>
                                    <p:animEffect transition="in" filter="circle(in)">
                                      <p:cBhvr>
                                        <p:cTn id="53" dur="1000"/>
                                        <p:tgtEl>
                                          <p:spTgt spid="8210"/>
                                        </p:tgtEl>
                                      </p:cBhvr>
                                    </p:animEffect>
                                  </p:childTnLst>
                                </p:cTn>
                              </p:par>
                            </p:childTnLst>
                          </p:cTn>
                        </p:par>
                        <p:par>
                          <p:cTn id="54" fill="hold" nodeType="afterGroup">
                            <p:stCondLst>
                              <p:cond delay="13000"/>
                            </p:stCondLst>
                            <p:childTnLst>
                              <p:par>
                                <p:cTn id="55" presetID="6" presetClass="entr" presetSubtype="16" fill="hold" grpId="0" nodeType="afterEffect">
                                  <p:stCondLst>
                                    <p:cond delay="0"/>
                                  </p:stCondLst>
                                  <p:childTnLst>
                                    <p:set>
                                      <p:cBhvr>
                                        <p:cTn id="56" dur="1" fill="hold">
                                          <p:stCondLst>
                                            <p:cond delay="0"/>
                                          </p:stCondLst>
                                        </p:cTn>
                                        <p:tgtEl>
                                          <p:spTgt spid="8211"/>
                                        </p:tgtEl>
                                        <p:attrNameLst>
                                          <p:attrName>style.visibility</p:attrName>
                                        </p:attrNameLst>
                                      </p:cBhvr>
                                      <p:to>
                                        <p:strVal val="visible"/>
                                      </p:to>
                                    </p:set>
                                    <p:animEffect transition="in" filter="circle(in)">
                                      <p:cBhvr>
                                        <p:cTn id="57" dur="1000"/>
                                        <p:tgtEl>
                                          <p:spTgt spid="8211"/>
                                        </p:tgtEl>
                                      </p:cBhvr>
                                    </p:animEffect>
                                  </p:childTnLst>
                                </p:cTn>
                              </p:par>
                            </p:childTnLst>
                          </p:cTn>
                        </p:par>
                        <p:par>
                          <p:cTn id="58" fill="hold" nodeType="afterGroup">
                            <p:stCondLst>
                              <p:cond delay="14000"/>
                            </p:stCondLst>
                            <p:childTnLst>
                              <p:par>
                                <p:cTn id="59" presetID="6" presetClass="entr" presetSubtype="16" fill="hold" grpId="0" nodeType="afterEffect">
                                  <p:stCondLst>
                                    <p:cond delay="0"/>
                                  </p:stCondLst>
                                  <p:childTnLst>
                                    <p:set>
                                      <p:cBhvr>
                                        <p:cTn id="60" dur="1" fill="hold">
                                          <p:stCondLst>
                                            <p:cond delay="0"/>
                                          </p:stCondLst>
                                        </p:cTn>
                                        <p:tgtEl>
                                          <p:spTgt spid="8212"/>
                                        </p:tgtEl>
                                        <p:attrNameLst>
                                          <p:attrName>style.visibility</p:attrName>
                                        </p:attrNameLst>
                                      </p:cBhvr>
                                      <p:to>
                                        <p:strVal val="visible"/>
                                      </p:to>
                                    </p:set>
                                    <p:animEffect transition="in" filter="circle(in)">
                                      <p:cBhvr>
                                        <p:cTn id="61" dur="1000"/>
                                        <p:tgtEl>
                                          <p:spTgt spid="8212"/>
                                        </p:tgtEl>
                                      </p:cBhvr>
                                    </p:animEffect>
                                  </p:childTnLst>
                                </p:cTn>
                              </p:par>
                            </p:childTnLst>
                          </p:cTn>
                        </p:par>
                        <p:par>
                          <p:cTn id="62" fill="hold" nodeType="afterGroup">
                            <p:stCondLst>
                              <p:cond delay="15000"/>
                            </p:stCondLst>
                            <p:childTnLst>
                              <p:par>
                                <p:cTn id="63" presetID="6" presetClass="entr" presetSubtype="16" fill="hold" grpId="0" nodeType="afterEffect">
                                  <p:stCondLst>
                                    <p:cond delay="0"/>
                                  </p:stCondLst>
                                  <p:childTnLst>
                                    <p:set>
                                      <p:cBhvr>
                                        <p:cTn id="64" dur="1" fill="hold">
                                          <p:stCondLst>
                                            <p:cond delay="0"/>
                                          </p:stCondLst>
                                        </p:cTn>
                                        <p:tgtEl>
                                          <p:spTgt spid="8213"/>
                                        </p:tgtEl>
                                        <p:attrNameLst>
                                          <p:attrName>style.visibility</p:attrName>
                                        </p:attrNameLst>
                                      </p:cBhvr>
                                      <p:to>
                                        <p:strVal val="visible"/>
                                      </p:to>
                                    </p:set>
                                    <p:animEffect transition="in" filter="circle(in)">
                                      <p:cBhvr>
                                        <p:cTn id="65" dur="1000"/>
                                        <p:tgtEl>
                                          <p:spTgt spid="8213"/>
                                        </p:tgtEl>
                                      </p:cBhvr>
                                    </p:animEffect>
                                  </p:childTnLst>
                                </p:cTn>
                              </p:par>
                            </p:childTnLst>
                          </p:cTn>
                        </p:par>
                        <p:par>
                          <p:cTn id="66" fill="hold" nodeType="afterGroup">
                            <p:stCondLst>
                              <p:cond delay="16000"/>
                            </p:stCondLst>
                            <p:childTnLst>
                              <p:par>
                                <p:cTn id="67" presetID="6" presetClass="entr" presetSubtype="16" fill="hold" grpId="0" nodeType="afterEffect">
                                  <p:stCondLst>
                                    <p:cond delay="0"/>
                                  </p:stCondLst>
                                  <p:childTnLst>
                                    <p:set>
                                      <p:cBhvr>
                                        <p:cTn id="68" dur="1" fill="hold">
                                          <p:stCondLst>
                                            <p:cond delay="0"/>
                                          </p:stCondLst>
                                        </p:cTn>
                                        <p:tgtEl>
                                          <p:spTgt spid="8214"/>
                                        </p:tgtEl>
                                        <p:attrNameLst>
                                          <p:attrName>style.visibility</p:attrName>
                                        </p:attrNameLst>
                                      </p:cBhvr>
                                      <p:to>
                                        <p:strVal val="visible"/>
                                      </p:to>
                                    </p:set>
                                    <p:animEffect transition="in" filter="circle(in)">
                                      <p:cBhvr>
                                        <p:cTn id="69" dur="1000"/>
                                        <p:tgtEl>
                                          <p:spTgt spid="8214"/>
                                        </p:tgtEl>
                                      </p:cBhvr>
                                    </p:animEffect>
                                  </p:childTnLst>
                                </p:cTn>
                              </p:par>
                            </p:childTnLst>
                          </p:cTn>
                        </p:par>
                        <p:par>
                          <p:cTn id="70" fill="hold" nodeType="afterGroup">
                            <p:stCondLst>
                              <p:cond delay="17000"/>
                            </p:stCondLst>
                            <p:childTnLst>
                              <p:par>
                                <p:cTn id="71" presetID="6" presetClass="entr" presetSubtype="16" fill="hold" grpId="0" nodeType="afterEffect">
                                  <p:stCondLst>
                                    <p:cond delay="0"/>
                                  </p:stCondLst>
                                  <p:childTnLst>
                                    <p:set>
                                      <p:cBhvr>
                                        <p:cTn id="72" dur="1" fill="hold">
                                          <p:stCondLst>
                                            <p:cond delay="0"/>
                                          </p:stCondLst>
                                        </p:cTn>
                                        <p:tgtEl>
                                          <p:spTgt spid="8215"/>
                                        </p:tgtEl>
                                        <p:attrNameLst>
                                          <p:attrName>style.visibility</p:attrName>
                                        </p:attrNameLst>
                                      </p:cBhvr>
                                      <p:to>
                                        <p:strVal val="visible"/>
                                      </p:to>
                                    </p:set>
                                    <p:animEffect transition="in" filter="circle(in)">
                                      <p:cBhvr>
                                        <p:cTn id="73" dur="1000"/>
                                        <p:tgtEl>
                                          <p:spTgt spid="8215"/>
                                        </p:tgtEl>
                                      </p:cBhvr>
                                    </p:animEffect>
                                  </p:childTnLst>
                                </p:cTn>
                              </p:par>
                            </p:childTnLst>
                          </p:cTn>
                        </p:par>
                        <p:par>
                          <p:cTn id="74" fill="hold" nodeType="afterGroup">
                            <p:stCondLst>
                              <p:cond delay="18000"/>
                            </p:stCondLst>
                            <p:childTnLst>
                              <p:par>
                                <p:cTn id="75" presetID="6" presetClass="entr" presetSubtype="16" fill="hold" grpId="0" nodeType="afterEffect">
                                  <p:stCondLst>
                                    <p:cond delay="0"/>
                                  </p:stCondLst>
                                  <p:childTnLst>
                                    <p:set>
                                      <p:cBhvr>
                                        <p:cTn id="76" dur="1" fill="hold">
                                          <p:stCondLst>
                                            <p:cond delay="0"/>
                                          </p:stCondLst>
                                        </p:cTn>
                                        <p:tgtEl>
                                          <p:spTgt spid="8216"/>
                                        </p:tgtEl>
                                        <p:attrNameLst>
                                          <p:attrName>style.visibility</p:attrName>
                                        </p:attrNameLst>
                                      </p:cBhvr>
                                      <p:to>
                                        <p:strVal val="visible"/>
                                      </p:to>
                                    </p:set>
                                    <p:animEffect transition="in" filter="circle(in)">
                                      <p:cBhvr>
                                        <p:cTn id="77" dur="1000"/>
                                        <p:tgtEl>
                                          <p:spTgt spid="8216"/>
                                        </p:tgtEl>
                                      </p:cBhvr>
                                    </p:animEffect>
                                  </p:childTnLst>
                                </p:cTn>
                              </p:par>
                            </p:childTnLst>
                          </p:cTn>
                        </p:par>
                        <p:par>
                          <p:cTn id="78" fill="hold" nodeType="afterGroup">
                            <p:stCondLst>
                              <p:cond delay="19000"/>
                            </p:stCondLst>
                            <p:childTnLst>
                              <p:par>
                                <p:cTn id="79" presetID="6" presetClass="entr" presetSubtype="16" fill="hold" grpId="0" nodeType="afterEffect">
                                  <p:stCondLst>
                                    <p:cond delay="0"/>
                                  </p:stCondLst>
                                  <p:childTnLst>
                                    <p:set>
                                      <p:cBhvr>
                                        <p:cTn id="80" dur="1" fill="hold">
                                          <p:stCondLst>
                                            <p:cond delay="0"/>
                                          </p:stCondLst>
                                        </p:cTn>
                                        <p:tgtEl>
                                          <p:spTgt spid="8217"/>
                                        </p:tgtEl>
                                        <p:attrNameLst>
                                          <p:attrName>style.visibility</p:attrName>
                                        </p:attrNameLst>
                                      </p:cBhvr>
                                      <p:to>
                                        <p:strVal val="visible"/>
                                      </p:to>
                                    </p:set>
                                    <p:animEffect transition="in" filter="circle(in)">
                                      <p:cBhvr>
                                        <p:cTn id="81" dur="1000"/>
                                        <p:tgtEl>
                                          <p:spTgt spid="8217"/>
                                        </p:tgtEl>
                                      </p:cBhvr>
                                    </p:animEffect>
                                  </p:childTnLst>
                                </p:cTn>
                              </p:par>
                            </p:childTnLst>
                          </p:cTn>
                        </p:par>
                        <p:par>
                          <p:cTn id="82" fill="hold" nodeType="afterGroup">
                            <p:stCondLst>
                              <p:cond delay="20000"/>
                            </p:stCondLst>
                            <p:childTnLst>
                              <p:par>
                                <p:cTn id="83" presetID="6" presetClass="entr" presetSubtype="16" fill="hold" grpId="0" nodeType="afterEffect">
                                  <p:stCondLst>
                                    <p:cond delay="0"/>
                                  </p:stCondLst>
                                  <p:childTnLst>
                                    <p:set>
                                      <p:cBhvr>
                                        <p:cTn id="84" dur="1" fill="hold">
                                          <p:stCondLst>
                                            <p:cond delay="0"/>
                                          </p:stCondLst>
                                        </p:cTn>
                                        <p:tgtEl>
                                          <p:spTgt spid="8218"/>
                                        </p:tgtEl>
                                        <p:attrNameLst>
                                          <p:attrName>style.visibility</p:attrName>
                                        </p:attrNameLst>
                                      </p:cBhvr>
                                      <p:to>
                                        <p:strVal val="visible"/>
                                      </p:to>
                                    </p:set>
                                    <p:animEffect transition="in" filter="circle(in)">
                                      <p:cBhvr>
                                        <p:cTn id="85" dur="1000"/>
                                        <p:tgtEl>
                                          <p:spTgt spid="8218"/>
                                        </p:tgtEl>
                                      </p:cBhvr>
                                    </p:animEffect>
                                  </p:childTnLst>
                                </p:cTn>
                              </p:par>
                            </p:childTnLst>
                          </p:cTn>
                        </p:par>
                        <p:par>
                          <p:cTn id="86" fill="hold" nodeType="afterGroup">
                            <p:stCondLst>
                              <p:cond delay="21000"/>
                            </p:stCondLst>
                            <p:childTnLst>
                              <p:par>
                                <p:cTn id="87" presetID="6" presetClass="entr" presetSubtype="16" fill="hold" grpId="0" nodeType="afterEffect">
                                  <p:stCondLst>
                                    <p:cond delay="0"/>
                                  </p:stCondLst>
                                  <p:childTnLst>
                                    <p:set>
                                      <p:cBhvr>
                                        <p:cTn id="88" dur="1" fill="hold">
                                          <p:stCondLst>
                                            <p:cond delay="0"/>
                                          </p:stCondLst>
                                        </p:cTn>
                                        <p:tgtEl>
                                          <p:spTgt spid="8219"/>
                                        </p:tgtEl>
                                        <p:attrNameLst>
                                          <p:attrName>style.visibility</p:attrName>
                                        </p:attrNameLst>
                                      </p:cBhvr>
                                      <p:to>
                                        <p:strVal val="visible"/>
                                      </p:to>
                                    </p:set>
                                    <p:animEffect transition="in" filter="circle(in)">
                                      <p:cBhvr>
                                        <p:cTn id="89" dur="1000"/>
                                        <p:tgtEl>
                                          <p:spTgt spid="8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00" grpId="0" animBg="1"/>
      <p:bldP spid="8201" grpId="0" animBg="1"/>
      <p:bldP spid="8202" grpId="0" animBg="1"/>
      <p:bldP spid="8203" grpId="0" animBg="1"/>
      <p:bldP spid="8204" grpId="0" animBg="1"/>
      <p:bldP spid="8205" grpId="0" animBg="1"/>
      <p:bldP spid="8206" grpId="0" animBg="1"/>
      <p:bldP spid="8207" grpId="0" animBg="1"/>
      <p:bldP spid="8208" grpId="0" animBg="1"/>
      <p:bldP spid="8209" grpId="0" animBg="1"/>
      <p:bldP spid="8210" grpId="0" animBg="1"/>
      <p:bldP spid="8211" grpId="0" animBg="1"/>
      <p:bldP spid="8212" grpId="0" animBg="1"/>
      <p:bldP spid="8213" grpId="0" animBg="1"/>
      <p:bldP spid="8214" grpId="0" animBg="1"/>
      <p:bldP spid="8215" grpId="0" animBg="1"/>
      <p:bldP spid="8216" grpId="0" animBg="1"/>
      <p:bldP spid="8217" grpId="0" animBg="1"/>
      <p:bldP spid="8218" grpId="0" animBg="1"/>
      <p:bldP spid="82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8" name="Rectangle 12"/>
          <p:cNvSpPr>
            <a:spLocks noGrp="1" noChangeArrowheads="1"/>
          </p:cNvSpPr>
          <p:nvPr>
            <p:ph type="title"/>
          </p:nvPr>
        </p:nvSpPr>
        <p:spPr>
          <a:xfrm>
            <a:off x="1981200" y="-171400"/>
            <a:ext cx="8229600" cy="936104"/>
          </a:xfrm>
        </p:spPr>
        <p:txBody>
          <a:bodyPr/>
          <a:lstStyle/>
          <a:p>
            <a:r>
              <a:rPr lang="tr-TR" dirty="0"/>
              <a:t>Gözün Anatomisi</a:t>
            </a:r>
            <a:endParaRPr lang="en-US" dirty="0"/>
          </a:p>
        </p:txBody>
      </p:sp>
      <p:pic>
        <p:nvPicPr>
          <p:cNvPr id="208911" name="Picture 15" descr="figure_10_29-jLE"/>
          <p:cNvPicPr>
            <a:picLocks noChangeAspect="1" noChangeArrowheads="1"/>
          </p:cNvPicPr>
          <p:nvPr/>
        </p:nvPicPr>
        <p:blipFill>
          <a:blip r:embed="rId3" cstate="print"/>
          <a:srcRect l="17010" t="9549" r="27521" b="10576"/>
          <a:stretch>
            <a:fillRect/>
          </a:stretch>
        </p:blipFill>
        <p:spPr bwMode="auto">
          <a:xfrm>
            <a:off x="3379788" y="1341439"/>
            <a:ext cx="4565650" cy="4687887"/>
          </a:xfrm>
          <a:prstGeom prst="rect">
            <a:avLst/>
          </a:prstGeom>
          <a:noFill/>
        </p:spPr>
      </p:pic>
      <p:sp>
        <p:nvSpPr>
          <p:cNvPr id="208912" name="Freeform 16"/>
          <p:cNvSpPr>
            <a:spLocks/>
          </p:cNvSpPr>
          <p:nvPr/>
        </p:nvSpPr>
        <p:spPr bwMode="auto">
          <a:xfrm>
            <a:off x="5961063" y="1316038"/>
            <a:ext cx="849312" cy="882650"/>
          </a:xfrm>
          <a:custGeom>
            <a:avLst/>
            <a:gdLst/>
            <a:ahLst/>
            <a:cxnLst>
              <a:cxn ang="0">
                <a:pos x="0" y="556"/>
              </a:cxn>
              <a:cxn ang="0">
                <a:pos x="535" y="192"/>
              </a:cxn>
              <a:cxn ang="0">
                <a:pos x="535" y="0"/>
              </a:cxn>
            </a:cxnLst>
            <a:rect l="0" t="0" r="r" b="b"/>
            <a:pathLst>
              <a:path w="535" h="556">
                <a:moveTo>
                  <a:pt x="0" y="556"/>
                </a:moveTo>
                <a:lnTo>
                  <a:pt x="535" y="192"/>
                </a:lnTo>
                <a:lnTo>
                  <a:pt x="535" y="0"/>
                </a:lnTo>
              </a:path>
            </a:pathLst>
          </a:custGeom>
          <a:noFill/>
          <a:ln w="9525">
            <a:solidFill>
              <a:srgbClr val="231F20"/>
            </a:solidFill>
            <a:prstDash val="solid"/>
            <a:round/>
            <a:headEnd/>
            <a:tailEnd/>
          </a:ln>
        </p:spPr>
        <p:txBody>
          <a:bodyPr/>
          <a:lstStyle/>
          <a:p>
            <a:endParaRPr lang="tr-TR"/>
          </a:p>
        </p:txBody>
      </p:sp>
      <p:sp>
        <p:nvSpPr>
          <p:cNvPr id="208913" name="Freeform 17"/>
          <p:cNvSpPr>
            <a:spLocks/>
          </p:cNvSpPr>
          <p:nvPr/>
        </p:nvSpPr>
        <p:spPr bwMode="auto">
          <a:xfrm>
            <a:off x="5938839" y="2179639"/>
            <a:ext cx="41275" cy="41275"/>
          </a:xfrm>
          <a:custGeom>
            <a:avLst/>
            <a:gdLst/>
            <a:ahLst/>
            <a:cxnLst>
              <a:cxn ang="0">
                <a:pos x="0" y="12"/>
              </a:cxn>
              <a:cxn ang="0">
                <a:pos x="2" y="18"/>
              </a:cxn>
              <a:cxn ang="0">
                <a:pos x="4" y="22"/>
              </a:cxn>
              <a:cxn ang="0">
                <a:pos x="8" y="24"/>
              </a:cxn>
              <a:cxn ang="0">
                <a:pos x="14" y="26"/>
              </a:cxn>
              <a:cxn ang="0">
                <a:pos x="18" y="24"/>
              </a:cxn>
              <a:cxn ang="0">
                <a:pos x="22" y="22"/>
              </a:cxn>
              <a:cxn ang="0">
                <a:pos x="26" y="18"/>
              </a:cxn>
              <a:cxn ang="0">
                <a:pos x="26" y="12"/>
              </a:cxn>
              <a:cxn ang="0">
                <a:pos x="26" y="8"/>
              </a:cxn>
              <a:cxn ang="0">
                <a:pos x="22" y="4"/>
              </a:cxn>
              <a:cxn ang="0">
                <a:pos x="18" y="0"/>
              </a:cxn>
              <a:cxn ang="0">
                <a:pos x="14" y="0"/>
              </a:cxn>
              <a:cxn ang="0">
                <a:pos x="8" y="0"/>
              </a:cxn>
              <a:cxn ang="0">
                <a:pos x="4" y="4"/>
              </a:cxn>
              <a:cxn ang="0">
                <a:pos x="2" y="8"/>
              </a:cxn>
              <a:cxn ang="0">
                <a:pos x="2" y="12"/>
              </a:cxn>
              <a:cxn ang="0">
                <a:pos x="0" y="12"/>
              </a:cxn>
            </a:cxnLst>
            <a:rect l="0" t="0" r="r" b="b"/>
            <a:pathLst>
              <a:path w="26" h="26">
                <a:moveTo>
                  <a:pt x="0" y="12"/>
                </a:moveTo>
                <a:lnTo>
                  <a:pt x="2" y="18"/>
                </a:lnTo>
                <a:lnTo>
                  <a:pt x="4" y="22"/>
                </a:lnTo>
                <a:lnTo>
                  <a:pt x="8" y="24"/>
                </a:lnTo>
                <a:lnTo>
                  <a:pt x="14" y="26"/>
                </a:lnTo>
                <a:lnTo>
                  <a:pt x="18" y="24"/>
                </a:lnTo>
                <a:lnTo>
                  <a:pt x="22" y="22"/>
                </a:lnTo>
                <a:lnTo>
                  <a:pt x="26" y="18"/>
                </a:lnTo>
                <a:lnTo>
                  <a:pt x="26" y="12"/>
                </a:lnTo>
                <a:lnTo>
                  <a:pt x="26" y="8"/>
                </a:lnTo>
                <a:lnTo>
                  <a:pt x="22" y="4"/>
                </a:lnTo>
                <a:lnTo>
                  <a:pt x="18" y="0"/>
                </a:lnTo>
                <a:lnTo>
                  <a:pt x="14" y="0"/>
                </a:lnTo>
                <a:lnTo>
                  <a:pt x="8" y="0"/>
                </a:lnTo>
                <a:lnTo>
                  <a:pt x="4" y="4"/>
                </a:lnTo>
                <a:lnTo>
                  <a:pt x="2" y="8"/>
                </a:lnTo>
                <a:lnTo>
                  <a:pt x="2" y="12"/>
                </a:lnTo>
                <a:lnTo>
                  <a:pt x="0" y="12"/>
                </a:lnTo>
                <a:close/>
              </a:path>
            </a:pathLst>
          </a:custGeom>
          <a:solidFill>
            <a:srgbClr val="231F20"/>
          </a:solidFill>
          <a:ln w="9525">
            <a:noFill/>
            <a:round/>
            <a:headEnd/>
            <a:tailEnd/>
          </a:ln>
        </p:spPr>
        <p:txBody>
          <a:bodyPr/>
          <a:lstStyle/>
          <a:p>
            <a:endParaRPr lang="tr-TR"/>
          </a:p>
        </p:txBody>
      </p:sp>
      <p:sp>
        <p:nvSpPr>
          <p:cNvPr id="208914" name="Freeform 18"/>
          <p:cNvSpPr>
            <a:spLocks/>
          </p:cNvSpPr>
          <p:nvPr/>
        </p:nvSpPr>
        <p:spPr bwMode="auto">
          <a:xfrm>
            <a:off x="7051676" y="5019676"/>
            <a:ext cx="41275" cy="41275"/>
          </a:xfrm>
          <a:custGeom>
            <a:avLst/>
            <a:gdLst/>
            <a:ahLst/>
            <a:cxnLst>
              <a:cxn ang="0">
                <a:pos x="0" y="14"/>
              </a:cxn>
              <a:cxn ang="0">
                <a:pos x="0" y="18"/>
              </a:cxn>
              <a:cxn ang="0">
                <a:pos x="4" y="24"/>
              </a:cxn>
              <a:cxn ang="0">
                <a:pos x="8" y="26"/>
              </a:cxn>
              <a:cxn ang="0">
                <a:pos x="12" y="26"/>
              </a:cxn>
              <a:cxn ang="0">
                <a:pos x="18" y="26"/>
              </a:cxn>
              <a:cxn ang="0">
                <a:pos x="22" y="24"/>
              </a:cxn>
              <a:cxn ang="0">
                <a:pos x="24" y="18"/>
              </a:cxn>
              <a:cxn ang="0">
                <a:pos x="26" y="14"/>
              </a:cxn>
              <a:cxn ang="0">
                <a:pos x="24" y="8"/>
              </a:cxn>
              <a:cxn ang="0">
                <a:pos x="22" y="4"/>
              </a:cxn>
              <a:cxn ang="0">
                <a:pos x="18" y="2"/>
              </a:cxn>
              <a:cxn ang="0">
                <a:pos x="12" y="0"/>
              </a:cxn>
              <a:cxn ang="0">
                <a:pos x="8" y="2"/>
              </a:cxn>
              <a:cxn ang="0">
                <a:pos x="4" y="4"/>
              </a:cxn>
              <a:cxn ang="0">
                <a:pos x="0" y="8"/>
              </a:cxn>
              <a:cxn ang="0">
                <a:pos x="0" y="12"/>
              </a:cxn>
              <a:cxn ang="0">
                <a:pos x="0" y="14"/>
              </a:cxn>
            </a:cxnLst>
            <a:rect l="0" t="0" r="r" b="b"/>
            <a:pathLst>
              <a:path w="26" h="26">
                <a:moveTo>
                  <a:pt x="0" y="14"/>
                </a:moveTo>
                <a:lnTo>
                  <a:pt x="0" y="18"/>
                </a:lnTo>
                <a:lnTo>
                  <a:pt x="4" y="24"/>
                </a:lnTo>
                <a:lnTo>
                  <a:pt x="8" y="26"/>
                </a:lnTo>
                <a:lnTo>
                  <a:pt x="12" y="26"/>
                </a:lnTo>
                <a:lnTo>
                  <a:pt x="18" y="26"/>
                </a:lnTo>
                <a:lnTo>
                  <a:pt x="22" y="24"/>
                </a:lnTo>
                <a:lnTo>
                  <a:pt x="24" y="18"/>
                </a:lnTo>
                <a:lnTo>
                  <a:pt x="26" y="14"/>
                </a:lnTo>
                <a:lnTo>
                  <a:pt x="24" y="8"/>
                </a:lnTo>
                <a:lnTo>
                  <a:pt x="22" y="4"/>
                </a:lnTo>
                <a:lnTo>
                  <a:pt x="18" y="2"/>
                </a:lnTo>
                <a:lnTo>
                  <a:pt x="12" y="0"/>
                </a:lnTo>
                <a:lnTo>
                  <a:pt x="8" y="2"/>
                </a:lnTo>
                <a:lnTo>
                  <a:pt x="4" y="4"/>
                </a:lnTo>
                <a:lnTo>
                  <a:pt x="0" y="8"/>
                </a:lnTo>
                <a:lnTo>
                  <a:pt x="0" y="12"/>
                </a:lnTo>
                <a:lnTo>
                  <a:pt x="0" y="14"/>
                </a:lnTo>
                <a:close/>
              </a:path>
            </a:pathLst>
          </a:custGeom>
          <a:solidFill>
            <a:srgbClr val="231F20"/>
          </a:solidFill>
          <a:ln w="9525">
            <a:noFill/>
            <a:round/>
            <a:headEnd/>
            <a:tailEnd/>
          </a:ln>
        </p:spPr>
        <p:txBody>
          <a:bodyPr/>
          <a:lstStyle/>
          <a:p>
            <a:endParaRPr lang="tr-TR"/>
          </a:p>
        </p:txBody>
      </p:sp>
      <p:sp>
        <p:nvSpPr>
          <p:cNvPr id="208915" name="Line 19"/>
          <p:cNvSpPr>
            <a:spLocks noChangeShapeType="1"/>
          </p:cNvSpPr>
          <p:nvPr/>
        </p:nvSpPr>
        <p:spPr bwMode="auto">
          <a:xfrm>
            <a:off x="7070725" y="5041900"/>
            <a:ext cx="1588" cy="1028700"/>
          </a:xfrm>
          <a:prstGeom prst="line">
            <a:avLst/>
          </a:prstGeom>
          <a:noFill/>
          <a:ln w="9525">
            <a:solidFill>
              <a:srgbClr val="231F20"/>
            </a:solidFill>
            <a:round/>
            <a:headEnd/>
            <a:tailEnd/>
          </a:ln>
        </p:spPr>
        <p:txBody>
          <a:bodyPr/>
          <a:lstStyle/>
          <a:p>
            <a:endParaRPr lang="tr-TR"/>
          </a:p>
        </p:txBody>
      </p:sp>
      <p:sp>
        <p:nvSpPr>
          <p:cNvPr id="208916" name="Line 20"/>
          <p:cNvSpPr>
            <a:spLocks noChangeShapeType="1"/>
          </p:cNvSpPr>
          <p:nvPr/>
        </p:nvSpPr>
        <p:spPr bwMode="auto">
          <a:xfrm>
            <a:off x="4706939" y="1316038"/>
            <a:ext cx="1587" cy="1308100"/>
          </a:xfrm>
          <a:prstGeom prst="line">
            <a:avLst/>
          </a:prstGeom>
          <a:noFill/>
          <a:ln w="9525">
            <a:solidFill>
              <a:srgbClr val="231F20"/>
            </a:solidFill>
            <a:round/>
            <a:headEnd/>
            <a:tailEnd/>
          </a:ln>
        </p:spPr>
        <p:txBody>
          <a:bodyPr/>
          <a:lstStyle/>
          <a:p>
            <a:endParaRPr lang="tr-TR"/>
          </a:p>
        </p:txBody>
      </p:sp>
      <p:sp>
        <p:nvSpPr>
          <p:cNvPr id="208917" name="Freeform 21"/>
          <p:cNvSpPr>
            <a:spLocks/>
          </p:cNvSpPr>
          <p:nvPr/>
        </p:nvSpPr>
        <p:spPr bwMode="auto">
          <a:xfrm>
            <a:off x="4691064" y="2605089"/>
            <a:ext cx="41275" cy="41275"/>
          </a:xfrm>
          <a:custGeom>
            <a:avLst/>
            <a:gdLst/>
            <a:ahLst/>
            <a:cxnLst>
              <a:cxn ang="0">
                <a:pos x="0" y="12"/>
              </a:cxn>
              <a:cxn ang="0">
                <a:pos x="2" y="18"/>
              </a:cxn>
              <a:cxn ang="0">
                <a:pos x="4" y="22"/>
              </a:cxn>
              <a:cxn ang="0">
                <a:pos x="8" y="24"/>
              </a:cxn>
              <a:cxn ang="0">
                <a:pos x="14" y="26"/>
              </a:cxn>
              <a:cxn ang="0">
                <a:pos x="18" y="24"/>
              </a:cxn>
              <a:cxn ang="0">
                <a:pos x="22" y="22"/>
              </a:cxn>
              <a:cxn ang="0">
                <a:pos x="26" y="18"/>
              </a:cxn>
              <a:cxn ang="0">
                <a:pos x="26" y="12"/>
              </a:cxn>
              <a:cxn ang="0">
                <a:pos x="26" y="8"/>
              </a:cxn>
              <a:cxn ang="0">
                <a:pos x="22" y="4"/>
              </a:cxn>
              <a:cxn ang="0">
                <a:pos x="18" y="0"/>
              </a:cxn>
              <a:cxn ang="0">
                <a:pos x="14" y="0"/>
              </a:cxn>
              <a:cxn ang="0">
                <a:pos x="8" y="0"/>
              </a:cxn>
              <a:cxn ang="0">
                <a:pos x="4" y="4"/>
              </a:cxn>
              <a:cxn ang="0">
                <a:pos x="2" y="8"/>
              </a:cxn>
              <a:cxn ang="0">
                <a:pos x="2" y="12"/>
              </a:cxn>
              <a:cxn ang="0">
                <a:pos x="0" y="12"/>
              </a:cxn>
            </a:cxnLst>
            <a:rect l="0" t="0" r="r" b="b"/>
            <a:pathLst>
              <a:path w="26" h="26">
                <a:moveTo>
                  <a:pt x="0" y="12"/>
                </a:moveTo>
                <a:lnTo>
                  <a:pt x="2" y="18"/>
                </a:lnTo>
                <a:lnTo>
                  <a:pt x="4" y="22"/>
                </a:lnTo>
                <a:lnTo>
                  <a:pt x="8" y="24"/>
                </a:lnTo>
                <a:lnTo>
                  <a:pt x="14" y="26"/>
                </a:lnTo>
                <a:lnTo>
                  <a:pt x="18" y="24"/>
                </a:lnTo>
                <a:lnTo>
                  <a:pt x="22" y="22"/>
                </a:lnTo>
                <a:lnTo>
                  <a:pt x="26" y="18"/>
                </a:lnTo>
                <a:lnTo>
                  <a:pt x="26" y="12"/>
                </a:lnTo>
                <a:lnTo>
                  <a:pt x="26" y="8"/>
                </a:lnTo>
                <a:lnTo>
                  <a:pt x="22" y="4"/>
                </a:lnTo>
                <a:lnTo>
                  <a:pt x="18" y="0"/>
                </a:lnTo>
                <a:lnTo>
                  <a:pt x="14" y="0"/>
                </a:lnTo>
                <a:lnTo>
                  <a:pt x="8" y="0"/>
                </a:lnTo>
                <a:lnTo>
                  <a:pt x="4" y="4"/>
                </a:lnTo>
                <a:lnTo>
                  <a:pt x="2" y="8"/>
                </a:lnTo>
                <a:lnTo>
                  <a:pt x="2" y="12"/>
                </a:lnTo>
                <a:lnTo>
                  <a:pt x="0" y="12"/>
                </a:lnTo>
                <a:close/>
              </a:path>
            </a:pathLst>
          </a:custGeom>
          <a:solidFill>
            <a:srgbClr val="231F20"/>
          </a:solidFill>
          <a:ln w="9525">
            <a:noFill/>
            <a:round/>
            <a:headEnd/>
            <a:tailEnd/>
          </a:ln>
        </p:spPr>
        <p:txBody>
          <a:bodyPr/>
          <a:lstStyle/>
          <a:p>
            <a:endParaRPr lang="tr-TR"/>
          </a:p>
        </p:txBody>
      </p:sp>
      <p:sp>
        <p:nvSpPr>
          <p:cNvPr id="208918" name="Freeform 22"/>
          <p:cNvSpPr>
            <a:spLocks/>
          </p:cNvSpPr>
          <p:nvPr/>
        </p:nvSpPr>
        <p:spPr bwMode="auto">
          <a:xfrm>
            <a:off x="4960939" y="4191001"/>
            <a:ext cx="41275" cy="41275"/>
          </a:xfrm>
          <a:custGeom>
            <a:avLst/>
            <a:gdLst/>
            <a:ahLst/>
            <a:cxnLst>
              <a:cxn ang="0">
                <a:pos x="0" y="14"/>
              </a:cxn>
              <a:cxn ang="0">
                <a:pos x="0" y="18"/>
              </a:cxn>
              <a:cxn ang="0">
                <a:pos x="2" y="22"/>
              </a:cxn>
              <a:cxn ang="0">
                <a:pos x="8" y="26"/>
              </a:cxn>
              <a:cxn ang="0">
                <a:pos x="12" y="26"/>
              </a:cxn>
              <a:cxn ang="0">
                <a:pos x="18" y="26"/>
              </a:cxn>
              <a:cxn ang="0">
                <a:pos x="22" y="22"/>
              </a:cxn>
              <a:cxn ang="0">
                <a:pos x="24" y="18"/>
              </a:cxn>
              <a:cxn ang="0">
                <a:pos x="26" y="14"/>
              </a:cxn>
              <a:cxn ang="0">
                <a:pos x="24" y="8"/>
              </a:cxn>
              <a:cxn ang="0">
                <a:pos x="22" y="4"/>
              </a:cxn>
              <a:cxn ang="0">
                <a:pos x="18" y="2"/>
              </a:cxn>
              <a:cxn ang="0">
                <a:pos x="12" y="0"/>
              </a:cxn>
              <a:cxn ang="0">
                <a:pos x="8" y="2"/>
              </a:cxn>
              <a:cxn ang="0">
                <a:pos x="2" y="4"/>
              </a:cxn>
              <a:cxn ang="0">
                <a:pos x="0" y="8"/>
              </a:cxn>
              <a:cxn ang="0">
                <a:pos x="0" y="12"/>
              </a:cxn>
              <a:cxn ang="0">
                <a:pos x="0" y="14"/>
              </a:cxn>
            </a:cxnLst>
            <a:rect l="0" t="0" r="r" b="b"/>
            <a:pathLst>
              <a:path w="26" h="26">
                <a:moveTo>
                  <a:pt x="0" y="14"/>
                </a:moveTo>
                <a:lnTo>
                  <a:pt x="0" y="18"/>
                </a:lnTo>
                <a:lnTo>
                  <a:pt x="2" y="22"/>
                </a:lnTo>
                <a:lnTo>
                  <a:pt x="8" y="26"/>
                </a:lnTo>
                <a:lnTo>
                  <a:pt x="12" y="26"/>
                </a:lnTo>
                <a:lnTo>
                  <a:pt x="18" y="26"/>
                </a:lnTo>
                <a:lnTo>
                  <a:pt x="22" y="22"/>
                </a:lnTo>
                <a:lnTo>
                  <a:pt x="24" y="18"/>
                </a:lnTo>
                <a:lnTo>
                  <a:pt x="26" y="14"/>
                </a:lnTo>
                <a:lnTo>
                  <a:pt x="24" y="8"/>
                </a:lnTo>
                <a:lnTo>
                  <a:pt x="22" y="4"/>
                </a:lnTo>
                <a:lnTo>
                  <a:pt x="18" y="2"/>
                </a:lnTo>
                <a:lnTo>
                  <a:pt x="12" y="0"/>
                </a:lnTo>
                <a:lnTo>
                  <a:pt x="8" y="2"/>
                </a:lnTo>
                <a:lnTo>
                  <a:pt x="2" y="4"/>
                </a:lnTo>
                <a:lnTo>
                  <a:pt x="0" y="8"/>
                </a:lnTo>
                <a:lnTo>
                  <a:pt x="0" y="12"/>
                </a:lnTo>
                <a:lnTo>
                  <a:pt x="0" y="14"/>
                </a:lnTo>
                <a:close/>
              </a:path>
            </a:pathLst>
          </a:custGeom>
          <a:solidFill>
            <a:srgbClr val="231F20"/>
          </a:solidFill>
          <a:ln w="9525">
            <a:noFill/>
            <a:round/>
            <a:headEnd/>
            <a:tailEnd/>
          </a:ln>
        </p:spPr>
        <p:txBody>
          <a:bodyPr/>
          <a:lstStyle/>
          <a:p>
            <a:endParaRPr lang="tr-TR"/>
          </a:p>
        </p:txBody>
      </p:sp>
      <p:sp>
        <p:nvSpPr>
          <p:cNvPr id="208919" name="Line 23"/>
          <p:cNvSpPr>
            <a:spLocks noChangeShapeType="1"/>
          </p:cNvSpPr>
          <p:nvPr/>
        </p:nvSpPr>
        <p:spPr bwMode="auto">
          <a:xfrm flipV="1">
            <a:off x="4979989" y="4213226"/>
            <a:ext cx="1587" cy="1857375"/>
          </a:xfrm>
          <a:prstGeom prst="line">
            <a:avLst/>
          </a:prstGeom>
          <a:noFill/>
          <a:ln w="9525">
            <a:solidFill>
              <a:srgbClr val="231F20"/>
            </a:solidFill>
            <a:round/>
            <a:headEnd/>
            <a:tailEnd/>
          </a:ln>
        </p:spPr>
        <p:txBody>
          <a:bodyPr/>
          <a:lstStyle/>
          <a:p>
            <a:endParaRPr lang="tr-TR"/>
          </a:p>
        </p:txBody>
      </p:sp>
      <p:sp>
        <p:nvSpPr>
          <p:cNvPr id="208920" name="Line 24"/>
          <p:cNvSpPr>
            <a:spLocks noChangeShapeType="1"/>
          </p:cNvSpPr>
          <p:nvPr/>
        </p:nvSpPr>
        <p:spPr bwMode="auto">
          <a:xfrm>
            <a:off x="5868988" y="3224214"/>
            <a:ext cx="2335212" cy="1587"/>
          </a:xfrm>
          <a:prstGeom prst="line">
            <a:avLst/>
          </a:prstGeom>
          <a:noFill/>
          <a:ln w="9525">
            <a:solidFill>
              <a:srgbClr val="231F20"/>
            </a:solidFill>
            <a:round/>
            <a:headEnd/>
            <a:tailEnd/>
          </a:ln>
        </p:spPr>
        <p:txBody>
          <a:bodyPr/>
          <a:lstStyle/>
          <a:p>
            <a:endParaRPr lang="tr-TR"/>
          </a:p>
        </p:txBody>
      </p:sp>
      <p:sp>
        <p:nvSpPr>
          <p:cNvPr id="208921" name="Freeform 25"/>
          <p:cNvSpPr>
            <a:spLocks/>
          </p:cNvSpPr>
          <p:nvPr/>
        </p:nvSpPr>
        <p:spPr bwMode="auto">
          <a:xfrm>
            <a:off x="5846764" y="3201989"/>
            <a:ext cx="41275" cy="41275"/>
          </a:xfrm>
          <a:custGeom>
            <a:avLst/>
            <a:gdLst/>
            <a:ahLst/>
            <a:cxnLst>
              <a:cxn ang="0">
                <a:pos x="0" y="14"/>
              </a:cxn>
              <a:cxn ang="0">
                <a:pos x="2" y="18"/>
              </a:cxn>
              <a:cxn ang="0">
                <a:pos x="4" y="22"/>
              </a:cxn>
              <a:cxn ang="0">
                <a:pos x="8" y="26"/>
              </a:cxn>
              <a:cxn ang="0">
                <a:pos x="14" y="26"/>
              </a:cxn>
              <a:cxn ang="0">
                <a:pos x="18" y="26"/>
              </a:cxn>
              <a:cxn ang="0">
                <a:pos x="22" y="22"/>
              </a:cxn>
              <a:cxn ang="0">
                <a:pos x="26" y="18"/>
              </a:cxn>
              <a:cxn ang="0">
                <a:pos x="26" y="14"/>
              </a:cxn>
              <a:cxn ang="0">
                <a:pos x="26" y="8"/>
              </a:cxn>
              <a:cxn ang="0">
                <a:pos x="22" y="4"/>
              </a:cxn>
              <a:cxn ang="0">
                <a:pos x="18" y="2"/>
              </a:cxn>
              <a:cxn ang="0">
                <a:pos x="14" y="0"/>
              </a:cxn>
              <a:cxn ang="0">
                <a:pos x="8" y="2"/>
              </a:cxn>
              <a:cxn ang="0">
                <a:pos x="4" y="4"/>
              </a:cxn>
              <a:cxn ang="0">
                <a:pos x="2" y="8"/>
              </a:cxn>
              <a:cxn ang="0">
                <a:pos x="2" y="14"/>
              </a:cxn>
              <a:cxn ang="0">
                <a:pos x="0" y="14"/>
              </a:cxn>
            </a:cxnLst>
            <a:rect l="0" t="0" r="r" b="b"/>
            <a:pathLst>
              <a:path w="26" h="26">
                <a:moveTo>
                  <a:pt x="0" y="14"/>
                </a:moveTo>
                <a:lnTo>
                  <a:pt x="2" y="18"/>
                </a:lnTo>
                <a:lnTo>
                  <a:pt x="4" y="22"/>
                </a:lnTo>
                <a:lnTo>
                  <a:pt x="8" y="26"/>
                </a:lnTo>
                <a:lnTo>
                  <a:pt x="14" y="26"/>
                </a:lnTo>
                <a:lnTo>
                  <a:pt x="18" y="26"/>
                </a:lnTo>
                <a:lnTo>
                  <a:pt x="22" y="22"/>
                </a:lnTo>
                <a:lnTo>
                  <a:pt x="26" y="18"/>
                </a:lnTo>
                <a:lnTo>
                  <a:pt x="26" y="14"/>
                </a:lnTo>
                <a:lnTo>
                  <a:pt x="26" y="8"/>
                </a:lnTo>
                <a:lnTo>
                  <a:pt x="22" y="4"/>
                </a:lnTo>
                <a:lnTo>
                  <a:pt x="18" y="2"/>
                </a:lnTo>
                <a:lnTo>
                  <a:pt x="14" y="0"/>
                </a:lnTo>
                <a:lnTo>
                  <a:pt x="8" y="2"/>
                </a:lnTo>
                <a:lnTo>
                  <a:pt x="4" y="4"/>
                </a:lnTo>
                <a:lnTo>
                  <a:pt x="2" y="8"/>
                </a:lnTo>
                <a:lnTo>
                  <a:pt x="2" y="14"/>
                </a:lnTo>
                <a:lnTo>
                  <a:pt x="0" y="14"/>
                </a:lnTo>
                <a:close/>
              </a:path>
            </a:pathLst>
          </a:custGeom>
          <a:solidFill>
            <a:srgbClr val="FFFFFF"/>
          </a:solidFill>
          <a:ln w="9525">
            <a:noFill/>
            <a:round/>
            <a:headEnd/>
            <a:tailEnd/>
          </a:ln>
        </p:spPr>
        <p:txBody>
          <a:bodyPr/>
          <a:lstStyle/>
          <a:p>
            <a:endParaRPr lang="tr-TR"/>
          </a:p>
        </p:txBody>
      </p:sp>
      <p:sp>
        <p:nvSpPr>
          <p:cNvPr id="208922" name="Freeform 26"/>
          <p:cNvSpPr>
            <a:spLocks/>
          </p:cNvSpPr>
          <p:nvPr/>
        </p:nvSpPr>
        <p:spPr bwMode="auto">
          <a:xfrm>
            <a:off x="6149976" y="3290889"/>
            <a:ext cx="2054225" cy="390525"/>
          </a:xfrm>
          <a:custGeom>
            <a:avLst/>
            <a:gdLst/>
            <a:ahLst/>
            <a:cxnLst>
              <a:cxn ang="0">
                <a:pos x="0" y="0"/>
              </a:cxn>
              <a:cxn ang="0">
                <a:pos x="990" y="246"/>
              </a:cxn>
              <a:cxn ang="0">
                <a:pos x="1294" y="246"/>
              </a:cxn>
            </a:cxnLst>
            <a:rect l="0" t="0" r="r" b="b"/>
            <a:pathLst>
              <a:path w="1294" h="246">
                <a:moveTo>
                  <a:pt x="0" y="0"/>
                </a:moveTo>
                <a:lnTo>
                  <a:pt x="990" y="246"/>
                </a:lnTo>
                <a:lnTo>
                  <a:pt x="1294" y="246"/>
                </a:lnTo>
              </a:path>
            </a:pathLst>
          </a:custGeom>
          <a:noFill/>
          <a:ln w="9525">
            <a:solidFill>
              <a:srgbClr val="231F20"/>
            </a:solidFill>
            <a:prstDash val="solid"/>
            <a:round/>
            <a:headEnd/>
            <a:tailEnd/>
          </a:ln>
        </p:spPr>
        <p:txBody>
          <a:bodyPr/>
          <a:lstStyle/>
          <a:p>
            <a:endParaRPr lang="tr-TR"/>
          </a:p>
        </p:txBody>
      </p:sp>
      <p:sp>
        <p:nvSpPr>
          <p:cNvPr id="208923" name="Freeform 27"/>
          <p:cNvSpPr>
            <a:spLocks/>
          </p:cNvSpPr>
          <p:nvPr/>
        </p:nvSpPr>
        <p:spPr bwMode="auto">
          <a:xfrm>
            <a:off x="6130926" y="3271839"/>
            <a:ext cx="41275" cy="41275"/>
          </a:xfrm>
          <a:custGeom>
            <a:avLst/>
            <a:gdLst/>
            <a:ahLst/>
            <a:cxnLst>
              <a:cxn ang="0">
                <a:pos x="0" y="12"/>
              </a:cxn>
              <a:cxn ang="0">
                <a:pos x="0" y="18"/>
              </a:cxn>
              <a:cxn ang="0">
                <a:pos x="2" y="22"/>
              </a:cxn>
              <a:cxn ang="0">
                <a:pos x="8" y="24"/>
              </a:cxn>
              <a:cxn ang="0">
                <a:pos x="12" y="26"/>
              </a:cxn>
              <a:cxn ang="0">
                <a:pos x="18" y="24"/>
              </a:cxn>
              <a:cxn ang="0">
                <a:pos x="22" y="22"/>
              </a:cxn>
              <a:cxn ang="0">
                <a:pos x="24" y="18"/>
              </a:cxn>
              <a:cxn ang="0">
                <a:pos x="26" y="12"/>
              </a:cxn>
              <a:cxn ang="0">
                <a:pos x="24" y="8"/>
              </a:cxn>
              <a:cxn ang="0">
                <a:pos x="22" y="4"/>
              </a:cxn>
              <a:cxn ang="0">
                <a:pos x="18" y="0"/>
              </a:cxn>
              <a:cxn ang="0">
                <a:pos x="12" y="0"/>
              </a:cxn>
              <a:cxn ang="0">
                <a:pos x="8" y="0"/>
              </a:cxn>
              <a:cxn ang="0">
                <a:pos x="2" y="4"/>
              </a:cxn>
              <a:cxn ang="0">
                <a:pos x="0" y="8"/>
              </a:cxn>
              <a:cxn ang="0">
                <a:pos x="0" y="10"/>
              </a:cxn>
              <a:cxn ang="0">
                <a:pos x="0" y="12"/>
              </a:cxn>
            </a:cxnLst>
            <a:rect l="0" t="0" r="r" b="b"/>
            <a:pathLst>
              <a:path w="26" h="26">
                <a:moveTo>
                  <a:pt x="0" y="12"/>
                </a:moveTo>
                <a:lnTo>
                  <a:pt x="0" y="18"/>
                </a:lnTo>
                <a:lnTo>
                  <a:pt x="2" y="22"/>
                </a:lnTo>
                <a:lnTo>
                  <a:pt x="8" y="24"/>
                </a:lnTo>
                <a:lnTo>
                  <a:pt x="12" y="26"/>
                </a:lnTo>
                <a:lnTo>
                  <a:pt x="18" y="24"/>
                </a:lnTo>
                <a:lnTo>
                  <a:pt x="22" y="22"/>
                </a:lnTo>
                <a:lnTo>
                  <a:pt x="24" y="18"/>
                </a:lnTo>
                <a:lnTo>
                  <a:pt x="26" y="12"/>
                </a:lnTo>
                <a:lnTo>
                  <a:pt x="24" y="8"/>
                </a:lnTo>
                <a:lnTo>
                  <a:pt x="22" y="4"/>
                </a:lnTo>
                <a:lnTo>
                  <a:pt x="18" y="0"/>
                </a:lnTo>
                <a:lnTo>
                  <a:pt x="12" y="0"/>
                </a:lnTo>
                <a:lnTo>
                  <a:pt x="8" y="0"/>
                </a:lnTo>
                <a:lnTo>
                  <a:pt x="2" y="4"/>
                </a:lnTo>
                <a:lnTo>
                  <a:pt x="0" y="8"/>
                </a:lnTo>
                <a:lnTo>
                  <a:pt x="0" y="10"/>
                </a:lnTo>
                <a:lnTo>
                  <a:pt x="0" y="12"/>
                </a:lnTo>
                <a:close/>
              </a:path>
            </a:pathLst>
          </a:custGeom>
          <a:solidFill>
            <a:srgbClr val="231F20"/>
          </a:solidFill>
          <a:ln w="9525">
            <a:noFill/>
            <a:round/>
            <a:headEnd/>
            <a:tailEnd/>
          </a:ln>
        </p:spPr>
        <p:txBody>
          <a:bodyPr/>
          <a:lstStyle/>
          <a:p>
            <a:endParaRPr lang="tr-TR"/>
          </a:p>
        </p:txBody>
      </p:sp>
      <p:sp>
        <p:nvSpPr>
          <p:cNvPr id="208924" name="Freeform 28"/>
          <p:cNvSpPr>
            <a:spLocks/>
          </p:cNvSpPr>
          <p:nvPr/>
        </p:nvSpPr>
        <p:spPr bwMode="auto">
          <a:xfrm>
            <a:off x="6305550" y="2681289"/>
            <a:ext cx="1898650" cy="466725"/>
          </a:xfrm>
          <a:custGeom>
            <a:avLst/>
            <a:gdLst/>
            <a:ahLst/>
            <a:cxnLst>
              <a:cxn ang="0">
                <a:pos x="0" y="294"/>
              </a:cxn>
              <a:cxn ang="0">
                <a:pos x="892" y="0"/>
              </a:cxn>
              <a:cxn ang="0">
                <a:pos x="1196" y="0"/>
              </a:cxn>
            </a:cxnLst>
            <a:rect l="0" t="0" r="r" b="b"/>
            <a:pathLst>
              <a:path w="1196" h="294">
                <a:moveTo>
                  <a:pt x="0" y="294"/>
                </a:moveTo>
                <a:lnTo>
                  <a:pt x="892" y="0"/>
                </a:lnTo>
                <a:lnTo>
                  <a:pt x="1196" y="0"/>
                </a:lnTo>
              </a:path>
            </a:pathLst>
          </a:custGeom>
          <a:noFill/>
          <a:ln w="9525">
            <a:solidFill>
              <a:srgbClr val="231F20"/>
            </a:solidFill>
            <a:prstDash val="solid"/>
            <a:round/>
            <a:headEnd/>
            <a:tailEnd/>
          </a:ln>
        </p:spPr>
        <p:txBody>
          <a:bodyPr/>
          <a:lstStyle/>
          <a:p>
            <a:endParaRPr lang="tr-TR"/>
          </a:p>
        </p:txBody>
      </p:sp>
      <p:sp>
        <p:nvSpPr>
          <p:cNvPr id="208925" name="Freeform 29"/>
          <p:cNvSpPr>
            <a:spLocks/>
          </p:cNvSpPr>
          <p:nvPr/>
        </p:nvSpPr>
        <p:spPr bwMode="auto">
          <a:xfrm>
            <a:off x="6283326" y="3128964"/>
            <a:ext cx="41275" cy="41275"/>
          </a:xfrm>
          <a:custGeom>
            <a:avLst/>
            <a:gdLst/>
            <a:ahLst/>
            <a:cxnLst>
              <a:cxn ang="0">
                <a:pos x="0" y="12"/>
              </a:cxn>
              <a:cxn ang="0">
                <a:pos x="2" y="18"/>
              </a:cxn>
              <a:cxn ang="0">
                <a:pos x="4" y="22"/>
              </a:cxn>
              <a:cxn ang="0">
                <a:pos x="8" y="24"/>
              </a:cxn>
              <a:cxn ang="0">
                <a:pos x="14" y="26"/>
              </a:cxn>
              <a:cxn ang="0">
                <a:pos x="18" y="24"/>
              </a:cxn>
              <a:cxn ang="0">
                <a:pos x="22" y="22"/>
              </a:cxn>
              <a:cxn ang="0">
                <a:pos x="26" y="18"/>
              </a:cxn>
              <a:cxn ang="0">
                <a:pos x="26" y="12"/>
              </a:cxn>
              <a:cxn ang="0">
                <a:pos x="26" y="8"/>
              </a:cxn>
              <a:cxn ang="0">
                <a:pos x="22" y="4"/>
              </a:cxn>
              <a:cxn ang="0">
                <a:pos x="18" y="0"/>
              </a:cxn>
              <a:cxn ang="0">
                <a:pos x="14" y="0"/>
              </a:cxn>
              <a:cxn ang="0">
                <a:pos x="8" y="0"/>
              </a:cxn>
              <a:cxn ang="0">
                <a:pos x="4" y="4"/>
              </a:cxn>
              <a:cxn ang="0">
                <a:pos x="2" y="8"/>
              </a:cxn>
              <a:cxn ang="0">
                <a:pos x="2" y="12"/>
              </a:cxn>
              <a:cxn ang="0">
                <a:pos x="0" y="12"/>
              </a:cxn>
            </a:cxnLst>
            <a:rect l="0" t="0" r="r" b="b"/>
            <a:pathLst>
              <a:path w="26" h="26">
                <a:moveTo>
                  <a:pt x="0" y="12"/>
                </a:moveTo>
                <a:lnTo>
                  <a:pt x="2" y="18"/>
                </a:lnTo>
                <a:lnTo>
                  <a:pt x="4" y="22"/>
                </a:lnTo>
                <a:lnTo>
                  <a:pt x="8" y="24"/>
                </a:lnTo>
                <a:lnTo>
                  <a:pt x="14" y="26"/>
                </a:lnTo>
                <a:lnTo>
                  <a:pt x="18" y="24"/>
                </a:lnTo>
                <a:lnTo>
                  <a:pt x="22" y="22"/>
                </a:lnTo>
                <a:lnTo>
                  <a:pt x="26" y="18"/>
                </a:lnTo>
                <a:lnTo>
                  <a:pt x="26" y="12"/>
                </a:lnTo>
                <a:lnTo>
                  <a:pt x="26" y="8"/>
                </a:lnTo>
                <a:lnTo>
                  <a:pt x="22" y="4"/>
                </a:lnTo>
                <a:lnTo>
                  <a:pt x="18" y="0"/>
                </a:lnTo>
                <a:lnTo>
                  <a:pt x="14" y="0"/>
                </a:lnTo>
                <a:lnTo>
                  <a:pt x="8" y="0"/>
                </a:lnTo>
                <a:lnTo>
                  <a:pt x="4" y="4"/>
                </a:lnTo>
                <a:lnTo>
                  <a:pt x="2" y="8"/>
                </a:lnTo>
                <a:lnTo>
                  <a:pt x="2" y="12"/>
                </a:lnTo>
                <a:lnTo>
                  <a:pt x="0" y="12"/>
                </a:lnTo>
                <a:close/>
              </a:path>
            </a:pathLst>
          </a:custGeom>
          <a:solidFill>
            <a:srgbClr val="231F20"/>
          </a:solidFill>
          <a:ln w="9525">
            <a:noFill/>
            <a:round/>
            <a:headEnd/>
            <a:tailEnd/>
          </a:ln>
        </p:spPr>
        <p:txBody>
          <a:bodyPr/>
          <a:lstStyle/>
          <a:p>
            <a:endParaRPr lang="tr-TR"/>
          </a:p>
        </p:txBody>
      </p:sp>
      <p:sp>
        <p:nvSpPr>
          <p:cNvPr id="208926" name="Freeform 30"/>
          <p:cNvSpPr>
            <a:spLocks/>
          </p:cNvSpPr>
          <p:nvPr/>
        </p:nvSpPr>
        <p:spPr bwMode="auto">
          <a:xfrm>
            <a:off x="6426200" y="3694113"/>
            <a:ext cx="1778000" cy="328612"/>
          </a:xfrm>
          <a:custGeom>
            <a:avLst/>
            <a:gdLst/>
            <a:ahLst/>
            <a:cxnLst>
              <a:cxn ang="0">
                <a:pos x="1120" y="207"/>
              </a:cxn>
              <a:cxn ang="0">
                <a:pos x="816" y="207"/>
              </a:cxn>
              <a:cxn ang="0">
                <a:pos x="0" y="0"/>
              </a:cxn>
            </a:cxnLst>
            <a:rect l="0" t="0" r="r" b="b"/>
            <a:pathLst>
              <a:path w="1120" h="207">
                <a:moveTo>
                  <a:pt x="1120" y="207"/>
                </a:moveTo>
                <a:lnTo>
                  <a:pt x="816" y="207"/>
                </a:lnTo>
                <a:lnTo>
                  <a:pt x="0" y="0"/>
                </a:lnTo>
              </a:path>
            </a:pathLst>
          </a:custGeom>
          <a:noFill/>
          <a:ln w="9525">
            <a:solidFill>
              <a:srgbClr val="231F20"/>
            </a:solidFill>
            <a:prstDash val="solid"/>
            <a:round/>
            <a:headEnd/>
            <a:tailEnd/>
          </a:ln>
        </p:spPr>
        <p:txBody>
          <a:bodyPr/>
          <a:lstStyle/>
          <a:p>
            <a:endParaRPr lang="tr-TR"/>
          </a:p>
        </p:txBody>
      </p:sp>
      <p:sp>
        <p:nvSpPr>
          <p:cNvPr id="208927" name="Freeform 31"/>
          <p:cNvSpPr>
            <a:spLocks/>
          </p:cNvSpPr>
          <p:nvPr/>
        </p:nvSpPr>
        <p:spPr bwMode="auto">
          <a:xfrm>
            <a:off x="6403976" y="3671889"/>
            <a:ext cx="41275" cy="41275"/>
          </a:xfrm>
          <a:custGeom>
            <a:avLst/>
            <a:gdLst/>
            <a:ahLst/>
            <a:cxnLst>
              <a:cxn ang="0">
                <a:pos x="0" y="14"/>
              </a:cxn>
              <a:cxn ang="0">
                <a:pos x="2" y="18"/>
              </a:cxn>
              <a:cxn ang="0">
                <a:pos x="4" y="24"/>
              </a:cxn>
              <a:cxn ang="0">
                <a:pos x="8" y="26"/>
              </a:cxn>
              <a:cxn ang="0">
                <a:pos x="14" y="26"/>
              </a:cxn>
              <a:cxn ang="0">
                <a:pos x="18" y="26"/>
              </a:cxn>
              <a:cxn ang="0">
                <a:pos x="22" y="24"/>
              </a:cxn>
              <a:cxn ang="0">
                <a:pos x="26" y="18"/>
              </a:cxn>
              <a:cxn ang="0">
                <a:pos x="26" y="14"/>
              </a:cxn>
              <a:cxn ang="0">
                <a:pos x="26" y="8"/>
              </a:cxn>
              <a:cxn ang="0">
                <a:pos x="22" y="4"/>
              </a:cxn>
              <a:cxn ang="0">
                <a:pos x="18" y="2"/>
              </a:cxn>
              <a:cxn ang="0">
                <a:pos x="14" y="0"/>
              </a:cxn>
              <a:cxn ang="0">
                <a:pos x="8" y="2"/>
              </a:cxn>
              <a:cxn ang="0">
                <a:pos x="4" y="4"/>
              </a:cxn>
              <a:cxn ang="0">
                <a:pos x="2" y="8"/>
              </a:cxn>
              <a:cxn ang="0">
                <a:pos x="2" y="14"/>
              </a:cxn>
              <a:cxn ang="0">
                <a:pos x="0" y="14"/>
              </a:cxn>
            </a:cxnLst>
            <a:rect l="0" t="0" r="r" b="b"/>
            <a:pathLst>
              <a:path w="26" h="26">
                <a:moveTo>
                  <a:pt x="0" y="14"/>
                </a:moveTo>
                <a:lnTo>
                  <a:pt x="2" y="18"/>
                </a:lnTo>
                <a:lnTo>
                  <a:pt x="4" y="24"/>
                </a:lnTo>
                <a:lnTo>
                  <a:pt x="8" y="26"/>
                </a:lnTo>
                <a:lnTo>
                  <a:pt x="14" y="26"/>
                </a:lnTo>
                <a:lnTo>
                  <a:pt x="18" y="26"/>
                </a:lnTo>
                <a:lnTo>
                  <a:pt x="22" y="24"/>
                </a:lnTo>
                <a:lnTo>
                  <a:pt x="26" y="18"/>
                </a:lnTo>
                <a:lnTo>
                  <a:pt x="26" y="14"/>
                </a:lnTo>
                <a:lnTo>
                  <a:pt x="26" y="8"/>
                </a:lnTo>
                <a:lnTo>
                  <a:pt x="22" y="4"/>
                </a:lnTo>
                <a:lnTo>
                  <a:pt x="18" y="2"/>
                </a:lnTo>
                <a:lnTo>
                  <a:pt x="14" y="0"/>
                </a:lnTo>
                <a:lnTo>
                  <a:pt x="8" y="2"/>
                </a:lnTo>
                <a:lnTo>
                  <a:pt x="4" y="4"/>
                </a:lnTo>
                <a:lnTo>
                  <a:pt x="2" y="8"/>
                </a:lnTo>
                <a:lnTo>
                  <a:pt x="2" y="14"/>
                </a:lnTo>
                <a:lnTo>
                  <a:pt x="0" y="14"/>
                </a:lnTo>
                <a:close/>
              </a:path>
            </a:pathLst>
          </a:custGeom>
          <a:solidFill>
            <a:srgbClr val="231F20"/>
          </a:solidFill>
          <a:ln w="9525">
            <a:noFill/>
            <a:round/>
            <a:headEnd/>
            <a:tailEnd/>
          </a:ln>
        </p:spPr>
        <p:txBody>
          <a:bodyPr/>
          <a:lstStyle/>
          <a:p>
            <a:endParaRPr lang="tr-TR"/>
          </a:p>
        </p:txBody>
      </p:sp>
      <p:sp>
        <p:nvSpPr>
          <p:cNvPr id="208928" name="Freeform 32"/>
          <p:cNvSpPr>
            <a:spLocks/>
          </p:cNvSpPr>
          <p:nvPr/>
        </p:nvSpPr>
        <p:spPr bwMode="auto">
          <a:xfrm>
            <a:off x="6194426" y="2259013"/>
            <a:ext cx="2009775" cy="527050"/>
          </a:xfrm>
          <a:custGeom>
            <a:avLst/>
            <a:gdLst/>
            <a:ahLst/>
            <a:cxnLst>
              <a:cxn ang="0">
                <a:pos x="0" y="332"/>
              </a:cxn>
              <a:cxn ang="0">
                <a:pos x="962" y="0"/>
              </a:cxn>
              <a:cxn ang="0">
                <a:pos x="1266" y="0"/>
              </a:cxn>
            </a:cxnLst>
            <a:rect l="0" t="0" r="r" b="b"/>
            <a:pathLst>
              <a:path w="1266" h="332">
                <a:moveTo>
                  <a:pt x="0" y="332"/>
                </a:moveTo>
                <a:lnTo>
                  <a:pt x="962" y="0"/>
                </a:lnTo>
                <a:lnTo>
                  <a:pt x="1266" y="0"/>
                </a:lnTo>
              </a:path>
            </a:pathLst>
          </a:custGeom>
          <a:noFill/>
          <a:ln w="9525">
            <a:solidFill>
              <a:srgbClr val="231F20"/>
            </a:solidFill>
            <a:prstDash val="solid"/>
            <a:round/>
            <a:headEnd/>
            <a:tailEnd/>
          </a:ln>
        </p:spPr>
        <p:txBody>
          <a:bodyPr/>
          <a:lstStyle/>
          <a:p>
            <a:endParaRPr lang="tr-TR"/>
          </a:p>
        </p:txBody>
      </p:sp>
      <p:sp>
        <p:nvSpPr>
          <p:cNvPr id="208929" name="Freeform 33"/>
          <p:cNvSpPr>
            <a:spLocks/>
          </p:cNvSpPr>
          <p:nvPr/>
        </p:nvSpPr>
        <p:spPr bwMode="auto">
          <a:xfrm>
            <a:off x="6172201" y="2767014"/>
            <a:ext cx="41275" cy="41275"/>
          </a:xfrm>
          <a:custGeom>
            <a:avLst/>
            <a:gdLst/>
            <a:ahLst/>
            <a:cxnLst>
              <a:cxn ang="0">
                <a:pos x="0" y="12"/>
              </a:cxn>
              <a:cxn ang="0">
                <a:pos x="2" y="18"/>
              </a:cxn>
              <a:cxn ang="0">
                <a:pos x="4" y="22"/>
              </a:cxn>
              <a:cxn ang="0">
                <a:pos x="8" y="24"/>
              </a:cxn>
              <a:cxn ang="0">
                <a:pos x="14" y="26"/>
              </a:cxn>
              <a:cxn ang="0">
                <a:pos x="18" y="24"/>
              </a:cxn>
              <a:cxn ang="0">
                <a:pos x="22" y="22"/>
              </a:cxn>
              <a:cxn ang="0">
                <a:pos x="26" y="18"/>
              </a:cxn>
              <a:cxn ang="0">
                <a:pos x="26" y="12"/>
              </a:cxn>
              <a:cxn ang="0">
                <a:pos x="26" y="8"/>
              </a:cxn>
              <a:cxn ang="0">
                <a:pos x="22" y="4"/>
              </a:cxn>
              <a:cxn ang="0">
                <a:pos x="18" y="0"/>
              </a:cxn>
              <a:cxn ang="0">
                <a:pos x="14" y="0"/>
              </a:cxn>
              <a:cxn ang="0">
                <a:pos x="8" y="0"/>
              </a:cxn>
              <a:cxn ang="0">
                <a:pos x="4" y="4"/>
              </a:cxn>
              <a:cxn ang="0">
                <a:pos x="2" y="8"/>
              </a:cxn>
              <a:cxn ang="0">
                <a:pos x="2" y="12"/>
              </a:cxn>
              <a:cxn ang="0">
                <a:pos x="0" y="12"/>
              </a:cxn>
            </a:cxnLst>
            <a:rect l="0" t="0" r="r" b="b"/>
            <a:pathLst>
              <a:path w="26" h="26">
                <a:moveTo>
                  <a:pt x="0" y="12"/>
                </a:moveTo>
                <a:lnTo>
                  <a:pt x="2" y="18"/>
                </a:lnTo>
                <a:lnTo>
                  <a:pt x="4" y="22"/>
                </a:lnTo>
                <a:lnTo>
                  <a:pt x="8" y="24"/>
                </a:lnTo>
                <a:lnTo>
                  <a:pt x="14" y="26"/>
                </a:lnTo>
                <a:lnTo>
                  <a:pt x="18" y="24"/>
                </a:lnTo>
                <a:lnTo>
                  <a:pt x="22" y="22"/>
                </a:lnTo>
                <a:lnTo>
                  <a:pt x="26" y="18"/>
                </a:lnTo>
                <a:lnTo>
                  <a:pt x="26" y="12"/>
                </a:lnTo>
                <a:lnTo>
                  <a:pt x="26" y="8"/>
                </a:lnTo>
                <a:lnTo>
                  <a:pt x="22" y="4"/>
                </a:lnTo>
                <a:lnTo>
                  <a:pt x="18" y="0"/>
                </a:lnTo>
                <a:lnTo>
                  <a:pt x="14" y="0"/>
                </a:lnTo>
                <a:lnTo>
                  <a:pt x="8" y="0"/>
                </a:lnTo>
                <a:lnTo>
                  <a:pt x="4" y="4"/>
                </a:lnTo>
                <a:lnTo>
                  <a:pt x="2" y="8"/>
                </a:lnTo>
                <a:lnTo>
                  <a:pt x="2" y="12"/>
                </a:lnTo>
                <a:lnTo>
                  <a:pt x="0" y="12"/>
                </a:lnTo>
                <a:close/>
              </a:path>
            </a:pathLst>
          </a:custGeom>
          <a:solidFill>
            <a:srgbClr val="231F20"/>
          </a:solidFill>
          <a:ln w="9525">
            <a:noFill/>
            <a:round/>
            <a:headEnd/>
            <a:tailEnd/>
          </a:ln>
        </p:spPr>
        <p:txBody>
          <a:bodyPr/>
          <a:lstStyle/>
          <a:p>
            <a:endParaRPr lang="tr-TR"/>
          </a:p>
        </p:txBody>
      </p:sp>
      <p:sp>
        <p:nvSpPr>
          <p:cNvPr id="208930" name="Rectangle 34"/>
          <p:cNvSpPr>
            <a:spLocks noChangeArrowheads="1"/>
          </p:cNvSpPr>
          <p:nvPr/>
        </p:nvSpPr>
        <p:spPr bwMode="auto">
          <a:xfrm>
            <a:off x="3986213" y="849314"/>
            <a:ext cx="1284006" cy="215444"/>
          </a:xfrm>
          <a:prstGeom prst="rect">
            <a:avLst/>
          </a:prstGeom>
          <a:noFill/>
          <a:ln w="9525">
            <a:noFill/>
            <a:miter lim="800000"/>
            <a:headEnd/>
            <a:tailEnd/>
          </a:ln>
        </p:spPr>
        <p:txBody>
          <a:bodyPr wrap="none" lIns="0" tIns="0" rIns="0" bIns="0">
            <a:spAutoFit/>
          </a:bodyPr>
          <a:lstStyle/>
          <a:p>
            <a:pPr eaLnBrk="0" hangingPunct="0">
              <a:lnSpc>
                <a:spcPct val="100000"/>
              </a:lnSpc>
            </a:pPr>
            <a:r>
              <a:rPr lang="tr-TR" sz="1400" dirty="0">
                <a:solidFill>
                  <a:srgbClr val="231F20"/>
                </a:solidFill>
                <a:latin typeface="Arial Black" pitchFamily="34" charset="0"/>
              </a:rPr>
              <a:t>Göz yaşı bezi</a:t>
            </a:r>
            <a:endParaRPr lang="en-US" sz="1400" dirty="0"/>
          </a:p>
        </p:txBody>
      </p:sp>
      <p:sp>
        <p:nvSpPr>
          <p:cNvPr id="208931" name="Rectangle 35"/>
          <p:cNvSpPr>
            <a:spLocks noChangeArrowheads="1"/>
          </p:cNvSpPr>
          <p:nvPr/>
        </p:nvSpPr>
        <p:spPr bwMode="auto">
          <a:xfrm>
            <a:off x="8264525" y="2155826"/>
            <a:ext cx="1044517" cy="215444"/>
          </a:xfrm>
          <a:prstGeom prst="rect">
            <a:avLst/>
          </a:prstGeom>
          <a:noFill/>
          <a:ln w="9525">
            <a:noFill/>
            <a:miter lim="800000"/>
            <a:headEnd/>
            <a:tailEnd/>
          </a:ln>
        </p:spPr>
        <p:txBody>
          <a:bodyPr wrap="none" lIns="0" tIns="0" rIns="0" bIns="0">
            <a:spAutoFit/>
          </a:bodyPr>
          <a:lstStyle/>
          <a:p>
            <a:pPr eaLnBrk="0" hangingPunct="0">
              <a:lnSpc>
                <a:spcPct val="100000"/>
              </a:lnSpc>
            </a:pPr>
            <a:r>
              <a:rPr lang="tr-TR" sz="1400" dirty="0">
                <a:solidFill>
                  <a:srgbClr val="231F20"/>
                </a:solidFill>
              </a:rPr>
              <a:t>Üst göz kapağı</a:t>
            </a:r>
            <a:endParaRPr lang="en-US" sz="1400" dirty="0"/>
          </a:p>
        </p:txBody>
      </p:sp>
      <p:sp>
        <p:nvSpPr>
          <p:cNvPr id="208932" name="Rectangle 36"/>
          <p:cNvSpPr>
            <a:spLocks noChangeArrowheads="1"/>
          </p:cNvSpPr>
          <p:nvPr/>
        </p:nvSpPr>
        <p:spPr bwMode="auto">
          <a:xfrm>
            <a:off x="8264525" y="3917951"/>
            <a:ext cx="1046505" cy="215444"/>
          </a:xfrm>
          <a:prstGeom prst="rect">
            <a:avLst/>
          </a:prstGeom>
          <a:noFill/>
          <a:ln w="9525">
            <a:noFill/>
            <a:miter lim="800000"/>
            <a:headEnd/>
            <a:tailEnd/>
          </a:ln>
        </p:spPr>
        <p:txBody>
          <a:bodyPr wrap="none" lIns="0" tIns="0" rIns="0" bIns="0">
            <a:spAutoFit/>
          </a:bodyPr>
          <a:lstStyle/>
          <a:p>
            <a:pPr eaLnBrk="0" hangingPunct="0">
              <a:lnSpc>
                <a:spcPct val="100000"/>
              </a:lnSpc>
            </a:pPr>
            <a:r>
              <a:rPr lang="tr-TR" sz="1400" dirty="0">
                <a:solidFill>
                  <a:srgbClr val="231F20"/>
                </a:solidFill>
              </a:rPr>
              <a:t>Alt göz kapağı</a:t>
            </a:r>
            <a:endParaRPr lang="en-US" sz="1400" dirty="0"/>
          </a:p>
        </p:txBody>
      </p:sp>
      <p:sp>
        <p:nvSpPr>
          <p:cNvPr id="208933" name="Rectangle 37"/>
          <p:cNvSpPr>
            <a:spLocks noChangeArrowheads="1"/>
          </p:cNvSpPr>
          <p:nvPr/>
        </p:nvSpPr>
        <p:spPr bwMode="auto">
          <a:xfrm>
            <a:off x="8264526" y="3124200"/>
            <a:ext cx="365485" cy="215444"/>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400">
                <a:solidFill>
                  <a:srgbClr val="231F20"/>
                </a:solidFill>
              </a:rPr>
              <a:t>Pupil</a:t>
            </a:r>
            <a:endParaRPr lang="en-US" sz="1400"/>
          </a:p>
        </p:txBody>
      </p:sp>
      <p:sp>
        <p:nvSpPr>
          <p:cNvPr id="208934" name="Rectangle 38"/>
          <p:cNvSpPr>
            <a:spLocks noChangeArrowheads="1"/>
          </p:cNvSpPr>
          <p:nvPr/>
        </p:nvSpPr>
        <p:spPr bwMode="auto">
          <a:xfrm>
            <a:off x="8264525" y="3575050"/>
            <a:ext cx="219612" cy="215444"/>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400">
                <a:solidFill>
                  <a:srgbClr val="231F20"/>
                </a:solidFill>
              </a:rPr>
              <a:t>Iris</a:t>
            </a:r>
            <a:endParaRPr lang="en-US" sz="1400"/>
          </a:p>
        </p:txBody>
      </p:sp>
      <p:sp>
        <p:nvSpPr>
          <p:cNvPr id="208935" name="Rectangle 39"/>
          <p:cNvSpPr>
            <a:spLocks noChangeArrowheads="1"/>
          </p:cNvSpPr>
          <p:nvPr/>
        </p:nvSpPr>
        <p:spPr bwMode="auto">
          <a:xfrm>
            <a:off x="8264526" y="2598738"/>
            <a:ext cx="440377" cy="215444"/>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400" dirty="0">
                <a:solidFill>
                  <a:srgbClr val="231F20"/>
                </a:solidFill>
              </a:rPr>
              <a:t>S</a:t>
            </a:r>
            <a:r>
              <a:rPr lang="tr-TR" sz="1400" dirty="0" err="1">
                <a:solidFill>
                  <a:srgbClr val="231F20"/>
                </a:solidFill>
              </a:rPr>
              <a:t>klera</a:t>
            </a:r>
            <a:endParaRPr lang="en-US" sz="1400" dirty="0"/>
          </a:p>
        </p:txBody>
      </p:sp>
      <p:sp>
        <p:nvSpPr>
          <p:cNvPr id="208936" name="Rectangle 40"/>
          <p:cNvSpPr>
            <a:spLocks noChangeArrowheads="1"/>
          </p:cNvSpPr>
          <p:nvPr/>
        </p:nvSpPr>
        <p:spPr bwMode="auto">
          <a:xfrm>
            <a:off x="5864226" y="650876"/>
            <a:ext cx="1395382" cy="430887"/>
          </a:xfrm>
          <a:prstGeom prst="rect">
            <a:avLst/>
          </a:prstGeom>
          <a:noFill/>
          <a:ln w="9525">
            <a:noFill/>
            <a:miter lim="800000"/>
            <a:headEnd/>
            <a:tailEnd/>
          </a:ln>
        </p:spPr>
        <p:txBody>
          <a:bodyPr wrap="none" lIns="0" tIns="0" rIns="0" bIns="0">
            <a:spAutoFit/>
          </a:bodyPr>
          <a:lstStyle/>
          <a:p>
            <a:pPr eaLnBrk="0" hangingPunct="0">
              <a:lnSpc>
                <a:spcPct val="100000"/>
              </a:lnSpc>
            </a:pPr>
            <a:r>
              <a:rPr lang="tr-TR" sz="1400" dirty="0">
                <a:solidFill>
                  <a:srgbClr val="231F20"/>
                </a:solidFill>
              </a:rPr>
              <a:t>Göz hareketlerini </a:t>
            </a:r>
          </a:p>
          <a:p>
            <a:pPr eaLnBrk="0" hangingPunct="0">
              <a:lnSpc>
                <a:spcPct val="100000"/>
              </a:lnSpc>
            </a:pPr>
            <a:r>
              <a:rPr lang="tr-TR" sz="1400" dirty="0">
                <a:solidFill>
                  <a:srgbClr val="231F20"/>
                </a:solidFill>
              </a:rPr>
              <a:t>kontrol eden kaslar</a:t>
            </a:r>
            <a:endParaRPr lang="en-US" sz="1400" dirty="0"/>
          </a:p>
        </p:txBody>
      </p:sp>
      <p:sp>
        <p:nvSpPr>
          <p:cNvPr id="208937" name="Rectangle 41"/>
          <p:cNvSpPr>
            <a:spLocks noChangeArrowheads="1"/>
          </p:cNvSpPr>
          <p:nvPr/>
        </p:nvSpPr>
        <p:spPr bwMode="auto">
          <a:xfrm>
            <a:off x="4352925" y="6105526"/>
            <a:ext cx="1913088" cy="430887"/>
          </a:xfrm>
          <a:prstGeom prst="rect">
            <a:avLst/>
          </a:prstGeom>
          <a:noFill/>
          <a:ln w="9525">
            <a:noFill/>
            <a:miter lim="800000"/>
            <a:headEnd/>
            <a:tailEnd/>
          </a:ln>
        </p:spPr>
        <p:txBody>
          <a:bodyPr wrap="none" lIns="0" tIns="0" rIns="0" bIns="0">
            <a:spAutoFit/>
          </a:bodyPr>
          <a:lstStyle/>
          <a:p>
            <a:pPr eaLnBrk="0" hangingPunct="0">
              <a:lnSpc>
                <a:spcPct val="100000"/>
              </a:lnSpc>
            </a:pPr>
            <a:r>
              <a:rPr lang="tr-TR" sz="1400" dirty="0" err="1">
                <a:solidFill>
                  <a:srgbClr val="231F20"/>
                </a:solidFill>
                <a:latin typeface="Arial Black" pitchFamily="34" charset="0"/>
              </a:rPr>
              <a:t>Orbita</a:t>
            </a:r>
            <a:r>
              <a:rPr lang="en-US" sz="1400" dirty="0">
                <a:solidFill>
                  <a:srgbClr val="231F20"/>
                </a:solidFill>
              </a:rPr>
              <a:t> </a:t>
            </a:r>
            <a:r>
              <a:rPr lang="tr-TR" sz="1400" dirty="0">
                <a:solidFill>
                  <a:srgbClr val="231F20"/>
                </a:solidFill>
              </a:rPr>
              <a:t>gözü koruyan </a:t>
            </a:r>
          </a:p>
          <a:p>
            <a:pPr eaLnBrk="0" hangingPunct="0">
              <a:lnSpc>
                <a:spcPct val="100000"/>
              </a:lnSpc>
            </a:pPr>
            <a:r>
              <a:rPr lang="tr-TR" sz="1400" dirty="0">
                <a:solidFill>
                  <a:srgbClr val="231F20"/>
                </a:solidFill>
              </a:rPr>
              <a:t>kemiklerden oluşan çukur</a:t>
            </a:r>
            <a:endParaRPr lang="en-US" sz="1400" dirty="0">
              <a:solidFill>
                <a:srgbClr val="231F20"/>
              </a:solidFill>
            </a:endParaRPr>
          </a:p>
        </p:txBody>
      </p:sp>
      <p:sp>
        <p:nvSpPr>
          <p:cNvPr id="208938" name="Rectangle 42"/>
          <p:cNvSpPr>
            <a:spLocks noChangeArrowheads="1"/>
          </p:cNvSpPr>
          <p:nvPr/>
        </p:nvSpPr>
        <p:spPr bwMode="auto">
          <a:xfrm>
            <a:off x="6804026" y="6105526"/>
            <a:ext cx="2239139" cy="646331"/>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400" dirty="0">
                <a:solidFill>
                  <a:srgbClr val="231F20"/>
                </a:solidFill>
                <a:latin typeface="Arial Black" pitchFamily="34" charset="0"/>
              </a:rPr>
              <a:t>Na</a:t>
            </a:r>
            <a:r>
              <a:rPr lang="tr-TR" sz="1400" dirty="0">
                <a:solidFill>
                  <a:srgbClr val="231F20"/>
                </a:solidFill>
                <a:latin typeface="Arial Black" pitchFamily="34" charset="0"/>
              </a:rPr>
              <a:t>z</a:t>
            </a:r>
            <a:r>
              <a:rPr lang="en-US" sz="1400" dirty="0" err="1">
                <a:solidFill>
                  <a:srgbClr val="231F20"/>
                </a:solidFill>
                <a:latin typeface="Arial Black" pitchFamily="34" charset="0"/>
              </a:rPr>
              <a:t>ola</a:t>
            </a:r>
            <a:r>
              <a:rPr lang="tr-TR" sz="1400" dirty="0">
                <a:solidFill>
                  <a:srgbClr val="231F20"/>
                </a:solidFill>
                <a:latin typeface="Arial Black" pitchFamily="34" charset="0"/>
              </a:rPr>
              <a:t>k</a:t>
            </a:r>
            <a:r>
              <a:rPr lang="en-US" sz="1400" dirty="0" err="1">
                <a:solidFill>
                  <a:srgbClr val="231F20"/>
                </a:solidFill>
                <a:latin typeface="Arial Black" pitchFamily="34" charset="0"/>
              </a:rPr>
              <a:t>rimal</a:t>
            </a:r>
            <a:r>
              <a:rPr lang="en-US" sz="1400" dirty="0">
                <a:solidFill>
                  <a:srgbClr val="231F20"/>
                </a:solidFill>
                <a:latin typeface="Arial Black" pitchFamily="34" charset="0"/>
              </a:rPr>
              <a:t> </a:t>
            </a:r>
            <a:r>
              <a:rPr lang="tr-TR" sz="1400" dirty="0">
                <a:solidFill>
                  <a:srgbClr val="231F20"/>
                </a:solidFill>
                <a:latin typeface="Arial Black" pitchFamily="34" charset="0"/>
              </a:rPr>
              <a:t>kanal</a:t>
            </a:r>
            <a:br>
              <a:rPr lang="en-US" sz="1400" dirty="0">
                <a:solidFill>
                  <a:srgbClr val="231F20"/>
                </a:solidFill>
                <a:latin typeface="Arial Black" pitchFamily="34" charset="0"/>
              </a:rPr>
            </a:br>
            <a:r>
              <a:rPr lang="tr-TR" sz="1400" dirty="0">
                <a:solidFill>
                  <a:srgbClr val="231F20"/>
                </a:solidFill>
              </a:rPr>
              <a:t>Göz yaşlarını burun boşluğuna </a:t>
            </a:r>
          </a:p>
          <a:p>
            <a:pPr eaLnBrk="0" hangingPunct="0">
              <a:lnSpc>
                <a:spcPct val="100000"/>
              </a:lnSpc>
            </a:pPr>
            <a:r>
              <a:rPr lang="tr-TR" sz="1400" dirty="0">
                <a:solidFill>
                  <a:srgbClr val="231F20"/>
                </a:solidFill>
              </a:rPr>
              <a:t>boşaltan kanal</a:t>
            </a:r>
            <a:endParaRPr lang="en-US" sz="1400" dirty="0"/>
          </a:p>
        </p:txBody>
      </p:sp>
    </p:spTree>
    <p:extLst>
      <p:ext uri="{BB962C8B-B14F-4D97-AF65-F5344CB8AC3E}">
        <p14:creationId xmlns:p14="http://schemas.microsoft.com/office/powerpoint/2010/main" val="8160929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6" name="Rectangle 12"/>
          <p:cNvSpPr>
            <a:spLocks noGrp="1" noChangeArrowheads="1"/>
          </p:cNvSpPr>
          <p:nvPr>
            <p:ph type="title"/>
          </p:nvPr>
        </p:nvSpPr>
        <p:spPr/>
        <p:txBody>
          <a:bodyPr/>
          <a:lstStyle/>
          <a:p>
            <a:r>
              <a:rPr lang="tr-TR" dirty="0"/>
              <a:t>Göz Anatomisi</a:t>
            </a:r>
            <a:endParaRPr lang="en-US" dirty="0"/>
          </a:p>
        </p:txBody>
      </p:sp>
      <p:pic>
        <p:nvPicPr>
          <p:cNvPr id="210959" name="Picture 15" descr="figure_10_30_0-jLE"/>
          <p:cNvPicPr>
            <a:picLocks noChangeAspect="1" noChangeArrowheads="1"/>
          </p:cNvPicPr>
          <p:nvPr/>
        </p:nvPicPr>
        <p:blipFill>
          <a:blip r:embed="rId3" cstate="print"/>
          <a:srcRect t="26318"/>
          <a:stretch>
            <a:fillRect/>
          </a:stretch>
        </p:blipFill>
        <p:spPr bwMode="auto">
          <a:xfrm>
            <a:off x="1979614" y="1435100"/>
            <a:ext cx="8231187" cy="4324350"/>
          </a:xfrm>
          <a:prstGeom prst="rect">
            <a:avLst/>
          </a:prstGeom>
          <a:noFill/>
        </p:spPr>
      </p:pic>
      <p:sp>
        <p:nvSpPr>
          <p:cNvPr id="210960" name="Freeform 16"/>
          <p:cNvSpPr>
            <a:spLocks/>
          </p:cNvSpPr>
          <p:nvPr/>
        </p:nvSpPr>
        <p:spPr bwMode="auto">
          <a:xfrm>
            <a:off x="7937501" y="3324226"/>
            <a:ext cx="174625" cy="73025"/>
          </a:xfrm>
          <a:custGeom>
            <a:avLst/>
            <a:gdLst/>
            <a:ahLst/>
            <a:cxnLst>
              <a:cxn ang="0">
                <a:pos x="0" y="0"/>
              </a:cxn>
              <a:cxn ang="0">
                <a:pos x="0" y="46"/>
              </a:cxn>
              <a:cxn ang="0">
                <a:pos x="110" y="46"/>
              </a:cxn>
              <a:cxn ang="0">
                <a:pos x="110" y="0"/>
              </a:cxn>
            </a:cxnLst>
            <a:rect l="0" t="0" r="r" b="b"/>
            <a:pathLst>
              <a:path w="110" h="46">
                <a:moveTo>
                  <a:pt x="0" y="0"/>
                </a:moveTo>
                <a:lnTo>
                  <a:pt x="0" y="46"/>
                </a:lnTo>
                <a:lnTo>
                  <a:pt x="110" y="46"/>
                </a:lnTo>
                <a:lnTo>
                  <a:pt x="110" y="0"/>
                </a:lnTo>
              </a:path>
            </a:pathLst>
          </a:custGeom>
          <a:noFill/>
          <a:ln w="25400">
            <a:solidFill>
              <a:schemeClr val="bg1"/>
            </a:solidFill>
            <a:round/>
            <a:headEnd/>
            <a:tailEnd/>
          </a:ln>
          <a:effectLst/>
        </p:spPr>
        <p:txBody>
          <a:bodyPr wrap="none" anchor="ctr"/>
          <a:lstStyle/>
          <a:p>
            <a:endParaRPr lang="tr-TR"/>
          </a:p>
        </p:txBody>
      </p:sp>
      <p:sp>
        <p:nvSpPr>
          <p:cNvPr id="210961" name="Freeform 17"/>
          <p:cNvSpPr>
            <a:spLocks/>
          </p:cNvSpPr>
          <p:nvPr/>
        </p:nvSpPr>
        <p:spPr bwMode="auto">
          <a:xfrm>
            <a:off x="5095876" y="3286126"/>
            <a:ext cx="987425" cy="288925"/>
          </a:xfrm>
          <a:custGeom>
            <a:avLst/>
            <a:gdLst/>
            <a:ahLst/>
            <a:cxnLst>
              <a:cxn ang="0">
                <a:pos x="0" y="0"/>
              </a:cxn>
              <a:cxn ang="0">
                <a:pos x="318" y="182"/>
              </a:cxn>
              <a:cxn ang="0">
                <a:pos x="622" y="182"/>
              </a:cxn>
            </a:cxnLst>
            <a:rect l="0" t="0" r="r" b="b"/>
            <a:pathLst>
              <a:path w="622" h="182">
                <a:moveTo>
                  <a:pt x="0" y="0"/>
                </a:moveTo>
                <a:lnTo>
                  <a:pt x="318" y="182"/>
                </a:lnTo>
                <a:lnTo>
                  <a:pt x="622" y="182"/>
                </a:lnTo>
              </a:path>
            </a:pathLst>
          </a:custGeom>
          <a:noFill/>
          <a:ln w="9525">
            <a:solidFill>
              <a:srgbClr val="231F20"/>
            </a:solidFill>
            <a:prstDash val="solid"/>
            <a:round/>
            <a:headEnd/>
            <a:tailEnd/>
          </a:ln>
        </p:spPr>
        <p:txBody>
          <a:bodyPr/>
          <a:lstStyle/>
          <a:p>
            <a:endParaRPr lang="tr-TR"/>
          </a:p>
        </p:txBody>
      </p:sp>
      <p:sp>
        <p:nvSpPr>
          <p:cNvPr id="210962" name="Freeform 18"/>
          <p:cNvSpPr>
            <a:spLocks/>
          </p:cNvSpPr>
          <p:nvPr/>
        </p:nvSpPr>
        <p:spPr bwMode="auto">
          <a:xfrm>
            <a:off x="5832476" y="3346450"/>
            <a:ext cx="34925" cy="31750"/>
          </a:xfrm>
          <a:custGeom>
            <a:avLst/>
            <a:gdLst/>
            <a:ahLst/>
            <a:cxnLst>
              <a:cxn ang="0">
                <a:pos x="0" y="10"/>
              </a:cxn>
              <a:cxn ang="0">
                <a:pos x="2" y="14"/>
              </a:cxn>
              <a:cxn ang="0">
                <a:pos x="4" y="18"/>
              </a:cxn>
              <a:cxn ang="0">
                <a:pos x="6" y="20"/>
              </a:cxn>
              <a:cxn ang="0">
                <a:pos x="12" y="20"/>
              </a:cxn>
              <a:cxn ang="0">
                <a:pos x="16" y="20"/>
              </a:cxn>
              <a:cxn ang="0">
                <a:pos x="18" y="18"/>
              </a:cxn>
              <a:cxn ang="0">
                <a:pos x="20" y="14"/>
              </a:cxn>
              <a:cxn ang="0">
                <a:pos x="22" y="10"/>
              </a:cxn>
              <a:cxn ang="0">
                <a:pos x="20" y="6"/>
              </a:cxn>
              <a:cxn ang="0">
                <a:pos x="18" y="2"/>
              </a:cxn>
              <a:cxn ang="0">
                <a:pos x="16" y="0"/>
              </a:cxn>
              <a:cxn ang="0">
                <a:pos x="12" y="0"/>
              </a:cxn>
              <a:cxn ang="0">
                <a:pos x="6" y="0"/>
              </a:cxn>
              <a:cxn ang="0">
                <a:pos x="4" y="2"/>
              </a:cxn>
              <a:cxn ang="0">
                <a:pos x="2" y="6"/>
              </a:cxn>
              <a:cxn ang="0">
                <a:pos x="2" y="10"/>
              </a:cxn>
              <a:cxn ang="0">
                <a:pos x="0" y="10"/>
              </a:cxn>
            </a:cxnLst>
            <a:rect l="0" t="0" r="r" b="b"/>
            <a:pathLst>
              <a:path w="22" h="20">
                <a:moveTo>
                  <a:pt x="0" y="10"/>
                </a:moveTo>
                <a:lnTo>
                  <a:pt x="2" y="14"/>
                </a:lnTo>
                <a:lnTo>
                  <a:pt x="4" y="18"/>
                </a:lnTo>
                <a:lnTo>
                  <a:pt x="6" y="20"/>
                </a:lnTo>
                <a:lnTo>
                  <a:pt x="12" y="20"/>
                </a:lnTo>
                <a:lnTo>
                  <a:pt x="16" y="20"/>
                </a:lnTo>
                <a:lnTo>
                  <a:pt x="18" y="18"/>
                </a:lnTo>
                <a:lnTo>
                  <a:pt x="20" y="14"/>
                </a:lnTo>
                <a:lnTo>
                  <a:pt x="22" y="10"/>
                </a:lnTo>
                <a:lnTo>
                  <a:pt x="20" y="6"/>
                </a:lnTo>
                <a:lnTo>
                  <a:pt x="18" y="2"/>
                </a:lnTo>
                <a:lnTo>
                  <a:pt x="16" y="0"/>
                </a:lnTo>
                <a:lnTo>
                  <a:pt x="12" y="0"/>
                </a:lnTo>
                <a:lnTo>
                  <a:pt x="6" y="0"/>
                </a:lnTo>
                <a:lnTo>
                  <a:pt x="4" y="2"/>
                </a:lnTo>
                <a:lnTo>
                  <a:pt x="2" y="6"/>
                </a:lnTo>
                <a:lnTo>
                  <a:pt x="2" y="10"/>
                </a:lnTo>
                <a:lnTo>
                  <a:pt x="0" y="10"/>
                </a:lnTo>
                <a:close/>
              </a:path>
            </a:pathLst>
          </a:custGeom>
          <a:solidFill>
            <a:srgbClr val="231F20"/>
          </a:solidFill>
          <a:ln w="9525">
            <a:noFill/>
            <a:round/>
            <a:headEnd/>
            <a:tailEnd/>
          </a:ln>
        </p:spPr>
        <p:txBody>
          <a:bodyPr/>
          <a:lstStyle/>
          <a:p>
            <a:endParaRPr lang="tr-TR"/>
          </a:p>
        </p:txBody>
      </p:sp>
      <p:sp>
        <p:nvSpPr>
          <p:cNvPr id="210963" name="Freeform 19"/>
          <p:cNvSpPr>
            <a:spLocks/>
          </p:cNvSpPr>
          <p:nvPr/>
        </p:nvSpPr>
        <p:spPr bwMode="auto">
          <a:xfrm>
            <a:off x="5378450" y="2049464"/>
            <a:ext cx="546100" cy="1119187"/>
          </a:xfrm>
          <a:custGeom>
            <a:avLst/>
            <a:gdLst/>
            <a:ahLst/>
            <a:cxnLst>
              <a:cxn ang="0">
                <a:pos x="0" y="705"/>
              </a:cxn>
              <a:cxn ang="0">
                <a:pos x="212" y="0"/>
              </a:cxn>
              <a:cxn ang="0">
                <a:pos x="344" y="0"/>
              </a:cxn>
            </a:cxnLst>
            <a:rect l="0" t="0" r="r" b="b"/>
            <a:pathLst>
              <a:path w="344" h="705">
                <a:moveTo>
                  <a:pt x="0" y="705"/>
                </a:moveTo>
                <a:lnTo>
                  <a:pt x="212" y="0"/>
                </a:lnTo>
                <a:lnTo>
                  <a:pt x="344" y="0"/>
                </a:lnTo>
              </a:path>
            </a:pathLst>
          </a:custGeom>
          <a:noFill/>
          <a:ln w="9525">
            <a:solidFill>
              <a:srgbClr val="231F20"/>
            </a:solidFill>
            <a:prstDash val="solid"/>
            <a:round/>
            <a:headEnd/>
            <a:tailEnd/>
          </a:ln>
        </p:spPr>
        <p:txBody>
          <a:bodyPr/>
          <a:lstStyle/>
          <a:p>
            <a:endParaRPr lang="tr-TR"/>
          </a:p>
        </p:txBody>
      </p:sp>
      <p:sp>
        <p:nvSpPr>
          <p:cNvPr id="210964" name="Freeform 20"/>
          <p:cNvSpPr>
            <a:spLocks/>
          </p:cNvSpPr>
          <p:nvPr/>
        </p:nvSpPr>
        <p:spPr bwMode="auto">
          <a:xfrm>
            <a:off x="5359401" y="3149601"/>
            <a:ext cx="34925" cy="34925"/>
          </a:xfrm>
          <a:custGeom>
            <a:avLst/>
            <a:gdLst/>
            <a:ahLst/>
            <a:cxnLst>
              <a:cxn ang="0">
                <a:pos x="0" y="12"/>
              </a:cxn>
              <a:cxn ang="0">
                <a:pos x="2" y="16"/>
              </a:cxn>
              <a:cxn ang="0">
                <a:pos x="4" y="20"/>
              </a:cxn>
              <a:cxn ang="0">
                <a:pos x="8" y="22"/>
              </a:cxn>
              <a:cxn ang="0">
                <a:pos x="12" y="22"/>
              </a:cxn>
              <a:cxn ang="0">
                <a:pos x="16" y="22"/>
              </a:cxn>
              <a:cxn ang="0">
                <a:pos x="20" y="20"/>
              </a:cxn>
              <a:cxn ang="0">
                <a:pos x="22" y="16"/>
              </a:cxn>
              <a:cxn ang="0">
                <a:pos x="22" y="12"/>
              </a:cxn>
              <a:cxn ang="0">
                <a:pos x="22" y="8"/>
              </a:cxn>
              <a:cxn ang="0">
                <a:pos x="20" y="4"/>
              </a:cxn>
              <a:cxn ang="0">
                <a:pos x="16" y="2"/>
              </a:cxn>
              <a:cxn ang="0">
                <a:pos x="12" y="0"/>
              </a:cxn>
              <a:cxn ang="0">
                <a:pos x="8" y="2"/>
              </a:cxn>
              <a:cxn ang="0">
                <a:pos x="4" y="4"/>
              </a:cxn>
              <a:cxn ang="0">
                <a:pos x="2" y="8"/>
              </a:cxn>
              <a:cxn ang="0">
                <a:pos x="2" y="12"/>
              </a:cxn>
              <a:cxn ang="0">
                <a:pos x="0" y="12"/>
              </a:cxn>
            </a:cxnLst>
            <a:rect l="0" t="0" r="r" b="b"/>
            <a:pathLst>
              <a:path w="22" h="22">
                <a:moveTo>
                  <a:pt x="0" y="12"/>
                </a:moveTo>
                <a:lnTo>
                  <a:pt x="2" y="16"/>
                </a:lnTo>
                <a:lnTo>
                  <a:pt x="4" y="20"/>
                </a:lnTo>
                <a:lnTo>
                  <a:pt x="8" y="22"/>
                </a:lnTo>
                <a:lnTo>
                  <a:pt x="12" y="22"/>
                </a:lnTo>
                <a:lnTo>
                  <a:pt x="16" y="22"/>
                </a:lnTo>
                <a:lnTo>
                  <a:pt x="20" y="20"/>
                </a:lnTo>
                <a:lnTo>
                  <a:pt x="22" y="16"/>
                </a:lnTo>
                <a:lnTo>
                  <a:pt x="22" y="12"/>
                </a:lnTo>
                <a:lnTo>
                  <a:pt x="22" y="8"/>
                </a:lnTo>
                <a:lnTo>
                  <a:pt x="20" y="4"/>
                </a:lnTo>
                <a:lnTo>
                  <a:pt x="16" y="2"/>
                </a:lnTo>
                <a:lnTo>
                  <a:pt x="12" y="0"/>
                </a:lnTo>
                <a:lnTo>
                  <a:pt x="8" y="2"/>
                </a:lnTo>
                <a:lnTo>
                  <a:pt x="4" y="4"/>
                </a:lnTo>
                <a:lnTo>
                  <a:pt x="2" y="8"/>
                </a:lnTo>
                <a:lnTo>
                  <a:pt x="2" y="12"/>
                </a:lnTo>
                <a:lnTo>
                  <a:pt x="0" y="12"/>
                </a:lnTo>
                <a:close/>
              </a:path>
            </a:pathLst>
          </a:custGeom>
          <a:solidFill>
            <a:srgbClr val="231F20"/>
          </a:solidFill>
          <a:ln w="9525">
            <a:noFill/>
            <a:round/>
            <a:headEnd/>
            <a:tailEnd/>
          </a:ln>
        </p:spPr>
        <p:txBody>
          <a:bodyPr/>
          <a:lstStyle/>
          <a:p>
            <a:endParaRPr lang="tr-TR"/>
          </a:p>
        </p:txBody>
      </p:sp>
      <p:sp>
        <p:nvSpPr>
          <p:cNvPr id="210965" name="Freeform 21"/>
          <p:cNvSpPr>
            <a:spLocks/>
          </p:cNvSpPr>
          <p:nvPr/>
        </p:nvSpPr>
        <p:spPr bwMode="auto">
          <a:xfrm>
            <a:off x="5654675" y="2789238"/>
            <a:ext cx="228600" cy="512762"/>
          </a:xfrm>
          <a:custGeom>
            <a:avLst/>
            <a:gdLst/>
            <a:ahLst/>
            <a:cxnLst>
              <a:cxn ang="0">
                <a:pos x="144" y="0"/>
              </a:cxn>
              <a:cxn ang="0">
                <a:pos x="90" y="0"/>
              </a:cxn>
              <a:cxn ang="0">
                <a:pos x="0" y="323"/>
              </a:cxn>
            </a:cxnLst>
            <a:rect l="0" t="0" r="r" b="b"/>
            <a:pathLst>
              <a:path w="144" h="323">
                <a:moveTo>
                  <a:pt x="144" y="0"/>
                </a:moveTo>
                <a:lnTo>
                  <a:pt x="90" y="0"/>
                </a:lnTo>
                <a:lnTo>
                  <a:pt x="0" y="323"/>
                </a:lnTo>
              </a:path>
            </a:pathLst>
          </a:custGeom>
          <a:noFill/>
          <a:ln w="9525">
            <a:solidFill>
              <a:srgbClr val="231F20"/>
            </a:solidFill>
            <a:prstDash val="solid"/>
            <a:round/>
            <a:headEnd/>
            <a:tailEnd/>
          </a:ln>
        </p:spPr>
        <p:txBody>
          <a:bodyPr/>
          <a:lstStyle/>
          <a:p>
            <a:endParaRPr lang="tr-TR"/>
          </a:p>
        </p:txBody>
      </p:sp>
      <p:sp>
        <p:nvSpPr>
          <p:cNvPr id="210966" name="Freeform 22"/>
          <p:cNvSpPr>
            <a:spLocks/>
          </p:cNvSpPr>
          <p:nvPr/>
        </p:nvSpPr>
        <p:spPr bwMode="auto">
          <a:xfrm>
            <a:off x="5635626" y="3286126"/>
            <a:ext cx="34925" cy="34925"/>
          </a:xfrm>
          <a:custGeom>
            <a:avLst/>
            <a:gdLst/>
            <a:ahLst/>
            <a:cxnLst>
              <a:cxn ang="0">
                <a:pos x="0" y="10"/>
              </a:cxn>
              <a:cxn ang="0">
                <a:pos x="2" y="16"/>
              </a:cxn>
              <a:cxn ang="0">
                <a:pos x="4" y="18"/>
              </a:cxn>
              <a:cxn ang="0">
                <a:pos x="8" y="20"/>
              </a:cxn>
              <a:cxn ang="0">
                <a:pos x="12" y="22"/>
              </a:cxn>
              <a:cxn ang="0">
                <a:pos x="16" y="20"/>
              </a:cxn>
              <a:cxn ang="0">
                <a:pos x="18" y="18"/>
              </a:cxn>
              <a:cxn ang="0">
                <a:pos x="22" y="16"/>
              </a:cxn>
              <a:cxn ang="0">
                <a:pos x="22" y="10"/>
              </a:cxn>
              <a:cxn ang="0">
                <a:pos x="22" y="6"/>
              </a:cxn>
              <a:cxn ang="0">
                <a:pos x="18" y="4"/>
              </a:cxn>
              <a:cxn ang="0">
                <a:pos x="16" y="0"/>
              </a:cxn>
              <a:cxn ang="0">
                <a:pos x="12" y="0"/>
              </a:cxn>
              <a:cxn ang="0">
                <a:pos x="8" y="0"/>
              </a:cxn>
              <a:cxn ang="0">
                <a:pos x="4" y="4"/>
              </a:cxn>
              <a:cxn ang="0">
                <a:pos x="2" y="6"/>
              </a:cxn>
              <a:cxn ang="0">
                <a:pos x="2" y="10"/>
              </a:cxn>
              <a:cxn ang="0">
                <a:pos x="0" y="10"/>
              </a:cxn>
            </a:cxnLst>
            <a:rect l="0" t="0" r="r" b="b"/>
            <a:pathLst>
              <a:path w="22" h="22">
                <a:moveTo>
                  <a:pt x="0" y="10"/>
                </a:moveTo>
                <a:lnTo>
                  <a:pt x="2" y="16"/>
                </a:lnTo>
                <a:lnTo>
                  <a:pt x="4" y="18"/>
                </a:lnTo>
                <a:lnTo>
                  <a:pt x="8" y="20"/>
                </a:lnTo>
                <a:lnTo>
                  <a:pt x="12" y="22"/>
                </a:lnTo>
                <a:lnTo>
                  <a:pt x="16" y="20"/>
                </a:lnTo>
                <a:lnTo>
                  <a:pt x="18" y="18"/>
                </a:lnTo>
                <a:lnTo>
                  <a:pt x="22" y="16"/>
                </a:lnTo>
                <a:lnTo>
                  <a:pt x="22" y="10"/>
                </a:lnTo>
                <a:lnTo>
                  <a:pt x="22" y="6"/>
                </a:lnTo>
                <a:lnTo>
                  <a:pt x="18" y="4"/>
                </a:lnTo>
                <a:lnTo>
                  <a:pt x="16" y="0"/>
                </a:lnTo>
                <a:lnTo>
                  <a:pt x="12" y="0"/>
                </a:lnTo>
                <a:lnTo>
                  <a:pt x="8" y="0"/>
                </a:lnTo>
                <a:lnTo>
                  <a:pt x="4" y="4"/>
                </a:lnTo>
                <a:lnTo>
                  <a:pt x="2" y="6"/>
                </a:lnTo>
                <a:lnTo>
                  <a:pt x="2" y="10"/>
                </a:lnTo>
                <a:lnTo>
                  <a:pt x="0" y="10"/>
                </a:lnTo>
                <a:close/>
              </a:path>
            </a:pathLst>
          </a:custGeom>
          <a:solidFill>
            <a:srgbClr val="231F20"/>
          </a:solidFill>
          <a:ln w="9525">
            <a:noFill/>
            <a:round/>
            <a:headEnd/>
            <a:tailEnd/>
          </a:ln>
        </p:spPr>
        <p:txBody>
          <a:bodyPr/>
          <a:lstStyle/>
          <a:p>
            <a:endParaRPr lang="tr-TR"/>
          </a:p>
        </p:txBody>
      </p:sp>
      <p:sp>
        <p:nvSpPr>
          <p:cNvPr id="210967" name="Freeform 23"/>
          <p:cNvSpPr>
            <a:spLocks/>
          </p:cNvSpPr>
          <p:nvPr/>
        </p:nvSpPr>
        <p:spPr bwMode="auto">
          <a:xfrm>
            <a:off x="4641850" y="4403726"/>
            <a:ext cx="400050" cy="358775"/>
          </a:xfrm>
          <a:custGeom>
            <a:avLst/>
            <a:gdLst/>
            <a:ahLst/>
            <a:cxnLst>
              <a:cxn ang="0">
                <a:pos x="0" y="0"/>
              </a:cxn>
              <a:cxn ang="0">
                <a:pos x="138" y="226"/>
              </a:cxn>
              <a:cxn ang="0">
                <a:pos x="252" y="226"/>
              </a:cxn>
            </a:cxnLst>
            <a:rect l="0" t="0" r="r" b="b"/>
            <a:pathLst>
              <a:path w="252" h="226">
                <a:moveTo>
                  <a:pt x="0" y="0"/>
                </a:moveTo>
                <a:lnTo>
                  <a:pt x="138" y="226"/>
                </a:lnTo>
                <a:lnTo>
                  <a:pt x="252" y="226"/>
                </a:lnTo>
              </a:path>
            </a:pathLst>
          </a:custGeom>
          <a:noFill/>
          <a:ln w="9525">
            <a:solidFill>
              <a:srgbClr val="231F20"/>
            </a:solidFill>
            <a:prstDash val="solid"/>
            <a:round/>
            <a:headEnd/>
            <a:tailEnd/>
          </a:ln>
        </p:spPr>
        <p:txBody>
          <a:bodyPr/>
          <a:lstStyle/>
          <a:p>
            <a:endParaRPr lang="tr-TR"/>
          </a:p>
        </p:txBody>
      </p:sp>
      <p:sp>
        <p:nvSpPr>
          <p:cNvPr id="210968" name="Freeform 24"/>
          <p:cNvSpPr>
            <a:spLocks/>
          </p:cNvSpPr>
          <p:nvPr/>
        </p:nvSpPr>
        <p:spPr bwMode="auto">
          <a:xfrm>
            <a:off x="4625976" y="4387850"/>
            <a:ext cx="34925" cy="31750"/>
          </a:xfrm>
          <a:custGeom>
            <a:avLst/>
            <a:gdLst/>
            <a:ahLst/>
            <a:cxnLst>
              <a:cxn ang="0">
                <a:pos x="0" y="10"/>
              </a:cxn>
              <a:cxn ang="0">
                <a:pos x="0" y="14"/>
              </a:cxn>
              <a:cxn ang="0">
                <a:pos x="2" y="18"/>
              </a:cxn>
              <a:cxn ang="0">
                <a:pos x="6" y="20"/>
              </a:cxn>
              <a:cxn ang="0">
                <a:pos x="10" y="20"/>
              </a:cxn>
              <a:cxn ang="0">
                <a:pos x="14" y="20"/>
              </a:cxn>
              <a:cxn ang="0">
                <a:pos x="18" y="18"/>
              </a:cxn>
              <a:cxn ang="0">
                <a:pos x="20" y="14"/>
              </a:cxn>
              <a:cxn ang="0">
                <a:pos x="22" y="10"/>
              </a:cxn>
              <a:cxn ang="0">
                <a:pos x="20" y="6"/>
              </a:cxn>
              <a:cxn ang="0">
                <a:pos x="18" y="2"/>
              </a:cxn>
              <a:cxn ang="0">
                <a:pos x="14" y="0"/>
              </a:cxn>
              <a:cxn ang="0">
                <a:pos x="10" y="0"/>
              </a:cxn>
              <a:cxn ang="0">
                <a:pos x="6" y="0"/>
              </a:cxn>
              <a:cxn ang="0">
                <a:pos x="2" y="2"/>
              </a:cxn>
              <a:cxn ang="0">
                <a:pos x="0" y="6"/>
              </a:cxn>
              <a:cxn ang="0">
                <a:pos x="0" y="8"/>
              </a:cxn>
              <a:cxn ang="0">
                <a:pos x="0" y="10"/>
              </a:cxn>
            </a:cxnLst>
            <a:rect l="0" t="0" r="r" b="b"/>
            <a:pathLst>
              <a:path w="22" h="20">
                <a:moveTo>
                  <a:pt x="0" y="10"/>
                </a:moveTo>
                <a:lnTo>
                  <a:pt x="0" y="14"/>
                </a:lnTo>
                <a:lnTo>
                  <a:pt x="2" y="18"/>
                </a:lnTo>
                <a:lnTo>
                  <a:pt x="6" y="20"/>
                </a:lnTo>
                <a:lnTo>
                  <a:pt x="10" y="20"/>
                </a:lnTo>
                <a:lnTo>
                  <a:pt x="14" y="20"/>
                </a:lnTo>
                <a:lnTo>
                  <a:pt x="18" y="18"/>
                </a:lnTo>
                <a:lnTo>
                  <a:pt x="20" y="14"/>
                </a:lnTo>
                <a:lnTo>
                  <a:pt x="22" y="10"/>
                </a:lnTo>
                <a:lnTo>
                  <a:pt x="20" y="6"/>
                </a:lnTo>
                <a:lnTo>
                  <a:pt x="18" y="2"/>
                </a:lnTo>
                <a:lnTo>
                  <a:pt x="14" y="0"/>
                </a:lnTo>
                <a:lnTo>
                  <a:pt x="10" y="0"/>
                </a:lnTo>
                <a:lnTo>
                  <a:pt x="6" y="0"/>
                </a:lnTo>
                <a:lnTo>
                  <a:pt x="2" y="2"/>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210969" name="Freeform 25"/>
          <p:cNvSpPr>
            <a:spLocks/>
          </p:cNvSpPr>
          <p:nvPr/>
        </p:nvSpPr>
        <p:spPr bwMode="auto">
          <a:xfrm>
            <a:off x="4260850" y="4603751"/>
            <a:ext cx="781050" cy="574675"/>
          </a:xfrm>
          <a:custGeom>
            <a:avLst/>
            <a:gdLst/>
            <a:ahLst/>
            <a:cxnLst>
              <a:cxn ang="0">
                <a:pos x="0" y="0"/>
              </a:cxn>
              <a:cxn ang="0">
                <a:pos x="310" y="362"/>
              </a:cxn>
              <a:cxn ang="0">
                <a:pos x="492" y="362"/>
              </a:cxn>
            </a:cxnLst>
            <a:rect l="0" t="0" r="r" b="b"/>
            <a:pathLst>
              <a:path w="492" h="362">
                <a:moveTo>
                  <a:pt x="0" y="0"/>
                </a:moveTo>
                <a:lnTo>
                  <a:pt x="310" y="362"/>
                </a:lnTo>
                <a:lnTo>
                  <a:pt x="492" y="362"/>
                </a:lnTo>
              </a:path>
            </a:pathLst>
          </a:custGeom>
          <a:noFill/>
          <a:ln w="9525">
            <a:solidFill>
              <a:srgbClr val="231F20"/>
            </a:solidFill>
            <a:prstDash val="solid"/>
            <a:round/>
            <a:headEnd/>
            <a:tailEnd/>
          </a:ln>
        </p:spPr>
        <p:txBody>
          <a:bodyPr/>
          <a:lstStyle/>
          <a:p>
            <a:endParaRPr lang="tr-TR"/>
          </a:p>
        </p:txBody>
      </p:sp>
      <p:sp>
        <p:nvSpPr>
          <p:cNvPr id="210970" name="Line 26"/>
          <p:cNvSpPr>
            <a:spLocks noChangeShapeType="1"/>
          </p:cNvSpPr>
          <p:nvPr/>
        </p:nvSpPr>
        <p:spPr bwMode="auto">
          <a:xfrm>
            <a:off x="5851526" y="3362325"/>
            <a:ext cx="231775" cy="1588"/>
          </a:xfrm>
          <a:prstGeom prst="line">
            <a:avLst/>
          </a:prstGeom>
          <a:noFill/>
          <a:ln w="9525">
            <a:solidFill>
              <a:srgbClr val="231F20"/>
            </a:solidFill>
            <a:round/>
            <a:headEnd/>
            <a:tailEnd/>
          </a:ln>
        </p:spPr>
        <p:txBody>
          <a:bodyPr/>
          <a:lstStyle/>
          <a:p>
            <a:endParaRPr lang="tr-TR"/>
          </a:p>
        </p:txBody>
      </p:sp>
      <p:sp>
        <p:nvSpPr>
          <p:cNvPr id="210971" name="Line 27"/>
          <p:cNvSpPr>
            <a:spLocks noChangeShapeType="1"/>
          </p:cNvSpPr>
          <p:nvPr/>
        </p:nvSpPr>
        <p:spPr bwMode="auto">
          <a:xfrm>
            <a:off x="3384550" y="4121151"/>
            <a:ext cx="1588" cy="917575"/>
          </a:xfrm>
          <a:prstGeom prst="line">
            <a:avLst/>
          </a:prstGeom>
          <a:noFill/>
          <a:ln w="9525">
            <a:solidFill>
              <a:srgbClr val="231F20"/>
            </a:solidFill>
            <a:round/>
            <a:headEnd/>
            <a:tailEnd/>
          </a:ln>
        </p:spPr>
        <p:txBody>
          <a:bodyPr/>
          <a:lstStyle/>
          <a:p>
            <a:endParaRPr lang="tr-TR"/>
          </a:p>
        </p:txBody>
      </p:sp>
      <p:sp>
        <p:nvSpPr>
          <p:cNvPr id="210972" name="Freeform 28"/>
          <p:cNvSpPr>
            <a:spLocks/>
          </p:cNvSpPr>
          <p:nvPr/>
        </p:nvSpPr>
        <p:spPr bwMode="auto">
          <a:xfrm>
            <a:off x="3368676" y="4102101"/>
            <a:ext cx="34925" cy="34925"/>
          </a:xfrm>
          <a:custGeom>
            <a:avLst/>
            <a:gdLst/>
            <a:ahLst/>
            <a:cxnLst>
              <a:cxn ang="0">
                <a:pos x="0" y="12"/>
              </a:cxn>
              <a:cxn ang="0">
                <a:pos x="0" y="16"/>
              </a:cxn>
              <a:cxn ang="0">
                <a:pos x="4" y="20"/>
              </a:cxn>
              <a:cxn ang="0">
                <a:pos x="6" y="22"/>
              </a:cxn>
              <a:cxn ang="0">
                <a:pos x="10" y="22"/>
              </a:cxn>
              <a:cxn ang="0">
                <a:pos x="14" y="22"/>
              </a:cxn>
              <a:cxn ang="0">
                <a:pos x="18" y="20"/>
              </a:cxn>
              <a:cxn ang="0">
                <a:pos x="20" y="16"/>
              </a:cxn>
              <a:cxn ang="0">
                <a:pos x="22" y="12"/>
              </a:cxn>
              <a:cxn ang="0">
                <a:pos x="20" y="8"/>
              </a:cxn>
              <a:cxn ang="0">
                <a:pos x="18" y="4"/>
              </a:cxn>
              <a:cxn ang="0">
                <a:pos x="14" y="2"/>
              </a:cxn>
              <a:cxn ang="0">
                <a:pos x="10" y="0"/>
              </a:cxn>
              <a:cxn ang="0">
                <a:pos x="6" y="2"/>
              </a:cxn>
              <a:cxn ang="0">
                <a:pos x="4" y="4"/>
              </a:cxn>
              <a:cxn ang="0">
                <a:pos x="0" y="8"/>
              </a:cxn>
              <a:cxn ang="0">
                <a:pos x="0" y="10"/>
              </a:cxn>
              <a:cxn ang="0">
                <a:pos x="0" y="12"/>
              </a:cxn>
            </a:cxnLst>
            <a:rect l="0" t="0" r="r" b="b"/>
            <a:pathLst>
              <a:path w="22" h="22">
                <a:moveTo>
                  <a:pt x="0" y="12"/>
                </a:moveTo>
                <a:lnTo>
                  <a:pt x="0" y="16"/>
                </a:lnTo>
                <a:lnTo>
                  <a:pt x="4" y="20"/>
                </a:lnTo>
                <a:lnTo>
                  <a:pt x="6" y="22"/>
                </a:lnTo>
                <a:lnTo>
                  <a:pt x="10" y="22"/>
                </a:lnTo>
                <a:lnTo>
                  <a:pt x="14" y="22"/>
                </a:lnTo>
                <a:lnTo>
                  <a:pt x="18" y="20"/>
                </a:lnTo>
                <a:lnTo>
                  <a:pt x="20" y="16"/>
                </a:lnTo>
                <a:lnTo>
                  <a:pt x="22" y="12"/>
                </a:lnTo>
                <a:lnTo>
                  <a:pt x="20" y="8"/>
                </a:lnTo>
                <a:lnTo>
                  <a:pt x="18" y="4"/>
                </a:lnTo>
                <a:lnTo>
                  <a:pt x="14" y="2"/>
                </a:lnTo>
                <a:lnTo>
                  <a:pt x="10" y="0"/>
                </a:lnTo>
                <a:lnTo>
                  <a:pt x="6" y="2"/>
                </a:lnTo>
                <a:lnTo>
                  <a:pt x="4" y="4"/>
                </a:lnTo>
                <a:lnTo>
                  <a:pt x="0" y="8"/>
                </a:lnTo>
                <a:lnTo>
                  <a:pt x="0" y="10"/>
                </a:lnTo>
                <a:lnTo>
                  <a:pt x="0" y="12"/>
                </a:lnTo>
                <a:close/>
              </a:path>
            </a:pathLst>
          </a:custGeom>
          <a:solidFill>
            <a:srgbClr val="231F20"/>
          </a:solidFill>
          <a:ln w="9525">
            <a:noFill/>
            <a:round/>
            <a:headEnd/>
            <a:tailEnd/>
          </a:ln>
        </p:spPr>
        <p:txBody>
          <a:bodyPr/>
          <a:lstStyle/>
          <a:p>
            <a:endParaRPr lang="tr-TR"/>
          </a:p>
        </p:txBody>
      </p:sp>
      <p:sp>
        <p:nvSpPr>
          <p:cNvPr id="210973" name="Freeform 29"/>
          <p:cNvSpPr>
            <a:spLocks/>
          </p:cNvSpPr>
          <p:nvPr/>
        </p:nvSpPr>
        <p:spPr bwMode="auto">
          <a:xfrm>
            <a:off x="3419476" y="1636714"/>
            <a:ext cx="1412875" cy="1747837"/>
          </a:xfrm>
          <a:custGeom>
            <a:avLst/>
            <a:gdLst/>
            <a:ahLst/>
            <a:cxnLst>
              <a:cxn ang="0">
                <a:pos x="890" y="0"/>
              </a:cxn>
              <a:cxn ang="0">
                <a:pos x="890" y="446"/>
              </a:cxn>
              <a:cxn ang="0">
                <a:pos x="0" y="1101"/>
              </a:cxn>
            </a:cxnLst>
            <a:rect l="0" t="0" r="r" b="b"/>
            <a:pathLst>
              <a:path w="890" h="1101">
                <a:moveTo>
                  <a:pt x="890" y="0"/>
                </a:moveTo>
                <a:lnTo>
                  <a:pt x="890" y="446"/>
                </a:lnTo>
                <a:lnTo>
                  <a:pt x="0" y="1101"/>
                </a:lnTo>
              </a:path>
            </a:pathLst>
          </a:custGeom>
          <a:noFill/>
          <a:ln w="9525">
            <a:solidFill>
              <a:srgbClr val="231F20"/>
            </a:solidFill>
            <a:prstDash val="solid"/>
            <a:round/>
            <a:headEnd/>
            <a:tailEnd/>
          </a:ln>
        </p:spPr>
        <p:txBody>
          <a:bodyPr/>
          <a:lstStyle/>
          <a:p>
            <a:endParaRPr lang="tr-TR"/>
          </a:p>
        </p:txBody>
      </p:sp>
      <p:sp>
        <p:nvSpPr>
          <p:cNvPr id="210974" name="Freeform 30"/>
          <p:cNvSpPr>
            <a:spLocks/>
          </p:cNvSpPr>
          <p:nvPr/>
        </p:nvSpPr>
        <p:spPr bwMode="auto">
          <a:xfrm>
            <a:off x="2635250" y="3209926"/>
            <a:ext cx="209550" cy="142875"/>
          </a:xfrm>
          <a:custGeom>
            <a:avLst/>
            <a:gdLst/>
            <a:ahLst/>
            <a:cxnLst>
              <a:cxn ang="0">
                <a:pos x="0" y="0"/>
              </a:cxn>
              <a:cxn ang="0">
                <a:pos x="52" y="0"/>
              </a:cxn>
              <a:cxn ang="0">
                <a:pos x="132" y="90"/>
              </a:cxn>
            </a:cxnLst>
            <a:rect l="0" t="0" r="r" b="b"/>
            <a:pathLst>
              <a:path w="132" h="90">
                <a:moveTo>
                  <a:pt x="0" y="0"/>
                </a:moveTo>
                <a:lnTo>
                  <a:pt x="52" y="0"/>
                </a:lnTo>
                <a:lnTo>
                  <a:pt x="132" y="90"/>
                </a:lnTo>
              </a:path>
            </a:pathLst>
          </a:custGeom>
          <a:noFill/>
          <a:ln w="9525">
            <a:solidFill>
              <a:srgbClr val="231F20"/>
            </a:solidFill>
            <a:prstDash val="solid"/>
            <a:round/>
            <a:headEnd/>
            <a:tailEnd/>
          </a:ln>
        </p:spPr>
        <p:txBody>
          <a:bodyPr/>
          <a:lstStyle/>
          <a:p>
            <a:endParaRPr lang="tr-TR"/>
          </a:p>
        </p:txBody>
      </p:sp>
      <p:sp>
        <p:nvSpPr>
          <p:cNvPr id="210975" name="Freeform 31"/>
          <p:cNvSpPr>
            <a:spLocks/>
          </p:cNvSpPr>
          <p:nvPr/>
        </p:nvSpPr>
        <p:spPr bwMode="auto">
          <a:xfrm>
            <a:off x="2828926" y="3336926"/>
            <a:ext cx="34925" cy="34925"/>
          </a:xfrm>
          <a:custGeom>
            <a:avLst/>
            <a:gdLst/>
            <a:ahLst/>
            <a:cxnLst>
              <a:cxn ang="0">
                <a:pos x="0" y="10"/>
              </a:cxn>
              <a:cxn ang="0">
                <a:pos x="0" y="14"/>
              </a:cxn>
              <a:cxn ang="0">
                <a:pos x="2" y="18"/>
              </a:cxn>
              <a:cxn ang="0">
                <a:pos x="6" y="20"/>
              </a:cxn>
              <a:cxn ang="0">
                <a:pos x="10" y="22"/>
              </a:cxn>
              <a:cxn ang="0">
                <a:pos x="14" y="20"/>
              </a:cxn>
              <a:cxn ang="0">
                <a:pos x="18" y="18"/>
              </a:cxn>
              <a:cxn ang="0">
                <a:pos x="20" y="14"/>
              </a:cxn>
              <a:cxn ang="0">
                <a:pos x="22" y="10"/>
              </a:cxn>
              <a:cxn ang="0">
                <a:pos x="20" y="6"/>
              </a:cxn>
              <a:cxn ang="0">
                <a:pos x="18" y="2"/>
              </a:cxn>
              <a:cxn ang="0">
                <a:pos x="14" y="0"/>
              </a:cxn>
              <a:cxn ang="0">
                <a:pos x="10" y="0"/>
              </a:cxn>
              <a:cxn ang="0">
                <a:pos x="6" y="0"/>
              </a:cxn>
              <a:cxn ang="0">
                <a:pos x="2" y="2"/>
              </a:cxn>
              <a:cxn ang="0">
                <a:pos x="0" y="6"/>
              </a:cxn>
              <a:cxn ang="0">
                <a:pos x="0" y="8"/>
              </a:cxn>
              <a:cxn ang="0">
                <a:pos x="0" y="10"/>
              </a:cxn>
            </a:cxnLst>
            <a:rect l="0" t="0" r="r" b="b"/>
            <a:pathLst>
              <a:path w="22" h="22">
                <a:moveTo>
                  <a:pt x="0" y="10"/>
                </a:moveTo>
                <a:lnTo>
                  <a:pt x="0" y="14"/>
                </a:lnTo>
                <a:lnTo>
                  <a:pt x="2" y="18"/>
                </a:lnTo>
                <a:lnTo>
                  <a:pt x="6" y="20"/>
                </a:lnTo>
                <a:lnTo>
                  <a:pt x="10" y="22"/>
                </a:lnTo>
                <a:lnTo>
                  <a:pt x="14" y="20"/>
                </a:lnTo>
                <a:lnTo>
                  <a:pt x="18" y="18"/>
                </a:lnTo>
                <a:lnTo>
                  <a:pt x="20" y="14"/>
                </a:lnTo>
                <a:lnTo>
                  <a:pt x="22" y="10"/>
                </a:lnTo>
                <a:lnTo>
                  <a:pt x="20" y="6"/>
                </a:lnTo>
                <a:lnTo>
                  <a:pt x="18" y="2"/>
                </a:lnTo>
                <a:lnTo>
                  <a:pt x="14" y="0"/>
                </a:lnTo>
                <a:lnTo>
                  <a:pt x="10" y="0"/>
                </a:lnTo>
                <a:lnTo>
                  <a:pt x="6" y="0"/>
                </a:lnTo>
                <a:lnTo>
                  <a:pt x="2" y="2"/>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210976" name="Freeform 32"/>
          <p:cNvSpPr>
            <a:spLocks/>
          </p:cNvSpPr>
          <p:nvPr/>
        </p:nvSpPr>
        <p:spPr bwMode="auto">
          <a:xfrm>
            <a:off x="2625725" y="2830513"/>
            <a:ext cx="412750" cy="328612"/>
          </a:xfrm>
          <a:custGeom>
            <a:avLst/>
            <a:gdLst/>
            <a:ahLst/>
            <a:cxnLst>
              <a:cxn ang="0">
                <a:pos x="0" y="0"/>
              </a:cxn>
              <a:cxn ang="0">
                <a:pos x="100" y="0"/>
              </a:cxn>
              <a:cxn ang="0">
                <a:pos x="260" y="207"/>
              </a:cxn>
            </a:cxnLst>
            <a:rect l="0" t="0" r="r" b="b"/>
            <a:pathLst>
              <a:path w="260" h="207">
                <a:moveTo>
                  <a:pt x="0" y="0"/>
                </a:moveTo>
                <a:lnTo>
                  <a:pt x="100" y="0"/>
                </a:lnTo>
                <a:lnTo>
                  <a:pt x="260" y="207"/>
                </a:lnTo>
              </a:path>
            </a:pathLst>
          </a:custGeom>
          <a:noFill/>
          <a:ln w="9525">
            <a:solidFill>
              <a:srgbClr val="231F20"/>
            </a:solidFill>
            <a:prstDash val="solid"/>
            <a:round/>
            <a:headEnd/>
            <a:tailEnd/>
          </a:ln>
        </p:spPr>
        <p:txBody>
          <a:bodyPr/>
          <a:lstStyle/>
          <a:p>
            <a:endParaRPr lang="tr-TR"/>
          </a:p>
        </p:txBody>
      </p:sp>
      <p:sp>
        <p:nvSpPr>
          <p:cNvPr id="210977" name="Freeform 33"/>
          <p:cNvSpPr>
            <a:spLocks/>
          </p:cNvSpPr>
          <p:nvPr/>
        </p:nvSpPr>
        <p:spPr bwMode="auto">
          <a:xfrm>
            <a:off x="3022601" y="3143250"/>
            <a:ext cx="34925" cy="31750"/>
          </a:xfrm>
          <a:custGeom>
            <a:avLst/>
            <a:gdLst/>
            <a:ahLst/>
            <a:cxnLst>
              <a:cxn ang="0">
                <a:pos x="0" y="10"/>
              </a:cxn>
              <a:cxn ang="0">
                <a:pos x="0" y="14"/>
              </a:cxn>
              <a:cxn ang="0">
                <a:pos x="2" y="18"/>
              </a:cxn>
              <a:cxn ang="0">
                <a:pos x="6" y="20"/>
              </a:cxn>
              <a:cxn ang="0">
                <a:pos x="10" y="20"/>
              </a:cxn>
              <a:cxn ang="0">
                <a:pos x="14" y="20"/>
              </a:cxn>
              <a:cxn ang="0">
                <a:pos x="18" y="18"/>
              </a:cxn>
              <a:cxn ang="0">
                <a:pos x="20" y="14"/>
              </a:cxn>
              <a:cxn ang="0">
                <a:pos x="22" y="10"/>
              </a:cxn>
              <a:cxn ang="0">
                <a:pos x="20" y="6"/>
              </a:cxn>
              <a:cxn ang="0">
                <a:pos x="18" y="2"/>
              </a:cxn>
              <a:cxn ang="0">
                <a:pos x="14" y="0"/>
              </a:cxn>
              <a:cxn ang="0">
                <a:pos x="10" y="0"/>
              </a:cxn>
              <a:cxn ang="0">
                <a:pos x="6" y="0"/>
              </a:cxn>
              <a:cxn ang="0">
                <a:pos x="2" y="2"/>
              </a:cxn>
              <a:cxn ang="0">
                <a:pos x="0" y="6"/>
              </a:cxn>
              <a:cxn ang="0">
                <a:pos x="0" y="8"/>
              </a:cxn>
              <a:cxn ang="0">
                <a:pos x="0" y="10"/>
              </a:cxn>
            </a:cxnLst>
            <a:rect l="0" t="0" r="r" b="b"/>
            <a:pathLst>
              <a:path w="22" h="20">
                <a:moveTo>
                  <a:pt x="0" y="10"/>
                </a:moveTo>
                <a:lnTo>
                  <a:pt x="0" y="14"/>
                </a:lnTo>
                <a:lnTo>
                  <a:pt x="2" y="18"/>
                </a:lnTo>
                <a:lnTo>
                  <a:pt x="6" y="20"/>
                </a:lnTo>
                <a:lnTo>
                  <a:pt x="10" y="20"/>
                </a:lnTo>
                <a:lnTo>
                  <a:pt x="14" y="20"/>
                </a:lnTo>
                <a:lnTo>
                  <a:pt x="18" y="18"/>
                </a:lnTo>
                <a:lnTo>
                  <a:pt x="20" y="14"/>
                </a:lnTo>
                <a:lnTo>
                  <a:pt x="22" y="10"/>
                </a:lnTo>
                <a:lnTo>
                  <a:pt x="20" y="6"/>
                </a:lnTo>
                <a:lnTo>
                  <a:pt x="18" y="2"/>
                </a:lnTo>
                <a:lnTo>
                  <a:pt x="14" y="0"/>
                </a:lnTo>
                <a:lnTo>
                  <a:pt x="10" y="0"/>
                </a:lnTo>
                <a:lnTo>
                  <a:pt x="6" y="0"/>
                </a:lnTo>
                <a:lnTo>
                  <a:pt x="2" y="2"/>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210978" name="Freeform 34"/>
          <p:cNvSpPr>
            <a:spLocks/>
          </p:cNvSpPr>
          <p:nvPr/>
        </p:nvSpPr>
        <p:spPr bwMode="auto">
          <a:xfrm>
            <a:off x="2619375" y="2465389"/>
            <a:ext cx="450850" cy="358775"/>
          </a:xfrm>
          <a:custGeom>
            <a:avLst/>
            <a:gdLst/>
            <a:ahLst/>
            <a:cxnLst>
              <a:cxn ang="0">
                <a:pos x="0" y="0"/>
              </a:cxn>
              <a:cxn ang="0">
                <a:pos x="164" y="0"/>
              </a:cxn>
              <a:cxn ang="0">
                <a:pos x="284" y="226"/>
              </a:cxn>
            </a:cxnLst>
            <a:rect l="0" t="0" r="r" b="b"/>
            <a:pathLst>
              <a:path w="284" h="226">
                <a:moveTo>
                  <a:pt x="0" y="0"/>
                </a:moveTo>
                <a:lnTo>
                  <a:pt x="164" y="0"/>
                </a:lnTo>
                <a:lnTo>
                  <a:pt x="284" y="226"/>
                </a:lnTo>
              </a:path>
            </a:pathLst>
          </a:custGeom>
          <a:noFill/>
          <a:ln w="9525">
            <a:solidFill>
              <a:srgbClr val="231F20"/>
            </a:solidFill>
            <a:prstDash val="solid"/>
            <a:round/>
            <a:headEnd/>
            <a:tailEnd/>
          </a:ln>
        </p:spPr>
        <p:txBody>
          <a:bodyPr/>
          <a:lstStyle/>
          <a:p>
            <a:endParaRPr lang="tr-TR"/>
          </a:p>
        </p:txBody>
      </p:sp>
      <p:sp>
        <p:nvSpPr>
          <p:cNvPr id="210979" name="Freeform 35"/>
          <p:cNvSpPr>
            <a:spLocks/>
          </p:cNvSpPr>
          <p:nvPr/>
        </p:nvSpPr>
        <p:spPr bwMode="auto">
          <a:xfrm>
            <a:off x="3054351" y="2805113"/>
            <a:ext cx="34925" cy="36512"/>
          </a:xfrm>
          <a:custGeom>
            <a:avLst/>
            <a:gdLst/>
            <a:ahLst/>
            <a:cxnLst>
              <a:cxn ang="0">
                <a:pos x="0" y="12"/>
              </a:cxn>
              <a:cxn ang="0">
                <a:pos x="0" y="16"/>
              </a:cxn>
              <a:cxn ang="0">
                <a:pos x="4" y="18"/>
              </a:cxn>
              <a:cxn ang="0">
                <a:pos x="6" y="20"/>
              </a:cxn>
              <a:cxn ang="0">
                <a:pos x="10" y="23"/>
              </a:cxn>
              <a:cxn ang="0">
                <a:pos x="14" y="20"/>
              </a:cxn>
              <a:cxn ang="0">
                <a:pos x="18" y="18"/>
              </a:cxn>
              <a:cxn ang="0">
                <a:pos x="20" y="16"/>
              </a:cxn>
              <a:cxn ang="0">
                <a:pos x="22" y="12"/>
              </a:cxn>
              <a:cxn ang="0">
                <a:pos x="20" y="6"/>
              </a:cxn>
              <a:cxn ang="0">
                <a:pos x="18" y="4"/>
              </a:cxn>
              <a:cxn ang="0">
                <a:pos x="14" y="2"/>
              </a:cxn>
              <a:cxn ang="0">
                <a:pos x="10" y="0"/>
              </a:cxn>
              <a:cxn ang="0">
                <a:pos x="6" y="2"/>
              </a:cxn>
              <a:cxn ang="0">
                <a:pos x="4" y="4"/>
              </a:cxn>
              <a:cxn ang="0">
                <a:pos x="0" y="6"/>
              </a:cxn>
              <a:cxn ang="0">
                <a:pos x="0" y="10"/>
              </a:cxn>
              <a:cxn ang="0">
                <a:pos x="0" y="12"/>
              </a:cxn>
            </a:cxnLst>
            <a:rect l="0" t="0" r="r" b="b"/>
            <a:pathLst>
              <a:path w="22" h="23">
                <a:moveTo>
                  <a:pt x="0" y="12"/>
                </a:moveTo>
                <a:lnTo>
                  <a:pt x="0" y="16"/>
                </a:lnTo>
                <a:lnTo>
                  <a:pt x="4" y="18"/>
                </a:lnTo>
                <a:lnTo>
                  <a:pt x="6" y="20"/>
                </a:lnTo>
                <a:lnTo>
                  <a:pt x="10" y="23"/>
                </a:lnTo>
                <a:lnTo>
                  <a:pt x="14" y="20"/>
                </a:lnTo>
                <a:lnTo>
                  <a:pt x="18" y="18"/>
                </a:lnTo>
                <a:lnTo>
                  <a:pt x="20" y="16"/>
                </a:lnTo>
                <a:lnTo>
                  <a:pt x="22" y="12"/>
                </a:lnTo>
                <a:lnTo>
                  <a:pt x="20" y="6"/>
                </a:lnTo>
                <a:lnTo>
                  <a:pt x="18" y="4"/>
                </a:lnTo>
                <a:lnTo>
                  <a:pt x="14" y="2"/>
                </a:lnTo>
                <a:lnTo>
                  <a:pt x="10" y="0"/>
                </a:lnTo>
                <a:lnTo>
                  <a:pt x="6" y="2"/>
                </a:lnTo>
                <a:lnTo>
                  <a:pt x="4" y="4"/>
                </a:lnTo>
                <a:lnTo>
                  <a:pt x="0" y="6"/>
                </a:lnTo>
                <a:lnTo>
                  <a:pt x="0" y="10"/>
                </a:lnTo>
                <a:lnTo>
                  <a:pt x="0" y="12"/>
                </a:lnTo>
                <a:close/>
              </a:path>
            </a:pathLst>
          </a:custGeom>
          <a:solidFill>
            <a:srgbClr val="231F20"/>
          </a:solidFill>
          <a:ln w="9525">
            <a:noFill/>
            <a:round/>
            <a:headEnd/>
            <a:tailEnd/>
          </a:ln>
        </p:spPr>
        <p:txBody>
          <a:bodyPr/>
          <a:lstStyle/>
          <a:p>
            <a:endParaRPr lang="tr-TR"/>
          </a:p>
        </p:txBody>
      </p:sp>
      <p:sp>
        <p:nvSpPr>
          <p:cNvPr id="210980" name="Freeform 36"/>
          <p:cNvSpPr>
            <a:spLocks/>
          </p:cNvSpPr>
          <p:nvPr/>
        </p:nvSpPr>
        <p:spPr bwMode="auto">
          <a:xfrm>
            <a:off x="3289301" y="1643063"/>
            <a:ext cx="727075" cy="1187450"/>
          </a:xfrm>
          <a:custGeom>
            <a:avLst/>
            <a:gdLst/>
            <a:ahLst/>
            <a:cxnLst>
              <a:cxn ang="0">
                <a:pos x="458" y="0"/>
              </a:cxn>
              <a:cxn ang="0">
                <a:pos x="458" y="424"/>
              </a:cxn>
              <a:cxn ang="0">
                <a:pos x="0" y="748"/>
              </a:cxn>
            </a:cxnLst>
            <a:rect l="0" t="0" r="r" b="b"/>
            <a:pathLst>
              <a:path w="458" h="748">
                <a:moveTo>
                  <a:pt x="458" y="0"/>
                </a:moveTo>
                <a:lnTo>
                  <a:pt x="458" y="424"/>
                </a:lnTo>
                <a:lnTo>
                  <a:pt x="0" y="748"/>
                </a:lnTo>
              </a:path>
            </a:pathLst>
          </a:custGeom>
          <a:noFill/>
          <a:ln w="9525">
            <a:solidFill>
              <a:srgbClr val="231F20"/>
            </a:solidFill>
            <a:prstDash val="solid"/>
            <a:round/>
            <a:headEnd/>
            <a:tailEnd/>
          </a:ln>
        </p:spPr>
        <p:txBody>
          <a:bodyPr/>
          <a:lstStyle/>
          <a:p>
            <a:endParaRPr lang="tr-TR"/>
          </a:p>
        </p:txBody>
      </p:sp>
      <p:sp>
        <p:nvSpPr>
          <p:cNvPr id="210981" name="Freeform 37"/>
          <p:cNvSpPr>
            <a:spLocks/>
          </p:cNvSpPr>
          <p:nvPr/>
        </p:nvSpPr>
        <p:spPr bwMode="auto">
          <a:xfrm>
            <a:off x="3975100" y="3343275"/>
            <a:ext cx="1066800" cy="1143000"/>
          </a:xfrm>
          <a:custGeom>
            <a:avLst/>
            <a:gdLst/>
            <a:ahLst/>
            <a:cxnLst>
              <a:cxn ang="0">
                <a:pos x="672" y="720"/>
              </a:cxn>
              <a:cxn ang="0">
                <a:pos x="582" y="720"/>
              </a:cxn>
              <a:cxn ang="0">
                <a:pos x="0" y="0"/>
              </a:cxn>
            </a:cxnLst>
            <a:rect l="0" t="0" r="r" b="b"/>
            <a:pathLst>
              <a:path w="672" h="720">
                <a:moveTo>
                  <a:pt x="672" y="720"/>
                </a:moveTo>
                <a:lnTo>
                  <a:pt x="582" y="720"/>
                </a:lnTo>
                <a:lnTo>
                  <a:pt x="0" y="0"/>
                </a:lnTo>
              </a:path>
            </a:pathLst>
          </a:custGeom>
          <a:noFill/>
          <a:ln w="9525">
            <a:solidFill>
              <a:srgbClr val="231F20"/>
            </a:solidFill>
            <a:prstDash val="solid"/>
            <a:round/>
            <a:headEnd/>
            <a:tailEnd/>
          </a:ln>
        </p:spPr>
        <p:txBody>
          <a:bodyPr/>
          <a:lstStyle/>
          <a:p>
            <a:endParaRPr lang="tr-TR"/>
          </a:p>
        </p:txBody>
      </p:sp>
      <p:sp>
        <p:nvSpPr>
          <p:cNvPr id="210982" name="Freeform 38"/>
          <p:cNvSpPr>
            <a:spLocks/>
          </p:cNvSpPr>
          <p:nvPr/>
        </p:nvSpPr>
        <p:spPr bwMode="auto">
          <a:xfrm>
            <a:off x="2632076" y="3787776"/>
            <a:ext cx="600075" cy="206375"/>
          </a:xfrm>
          <a:custGeom>
            <a:avLst/>
            <a:gdLst/>
            <a:ahLst/>
            <a:cxnLst>
              <a:cxn ang="0">
                <a:pos x="0" y="130"/>
              </a:cxn>
              <a:cxn ang="0">
                <a:pos x="142" y="130"/>
              </a:cxn>
              <a:cxn ang="0">
                <a:pos x="378" y="0"/>
              </a:cxn>
            </a:cxnLst>
            <a:rect l="0" t="0" r="r" b="b"/>
            <a:pathLst>
              <a:path w="378" h="130">
                <a:moveTo>
                  <a:pt x="0" y="130"/>
                </a:moveTo>
                <a:lnTo>
                  <a:pt x="142" y="130"/>
                </a:lnTo>
                <a:lnTo>
                  <a:pt x="378" y="0"/>
                </a:lnTo>
              </a:path>
            </a:pathLst>
          </a:custGeom>
          <a:noFill/>
          <a:ln w="9525">
            <a:solidFill>
              <a:srgbClr val="231F20"/>
            </a:solidFill>
            <a:prstDash val="solid"/>
            <a:round/>
            <a:headEnd/>
            <a:tailEnd/>
          </a:ln>
        </p:spPr>
        <p:txBody>
          <a:bodyPr/>
          <a:lstStyle/>
          <a:p>
            <a:endParaRPr lang="tr-TR"/>
          </a:p>
        </p:txBody>
      </p:sp>
      <p:sp>
        <p:nvSpPr>
          <p:cNvPr id="210983" name="Freeform 39"/>
          <p:cNvSpPr>
            <a:spLocks/>
          </p:cNvSpPr>
          <p:nvPr/>
        </p:nvSpPr>
        <p:spPr bwMode="auto">
          <a:xfrm>
            <a:off x="6580188" y="3206750"/>
            <a:ext cx="1441450" cy="387350"/>
          </a:xfrm>
          <a:custGeom>
            <a:avLst/>
            <a:gdLst/>
            <a:ahLst/>
            <a:cxnLst>
              <a:cxn ang="0">
                <a:pos x="0" y="244"/>
              </a:cxn>
              <a:cxn ang="0">
                <a:pos x="578" y="244"/>
              </a:cxn>
              <a:cxn ang="0">
                <a:pos x="908" y="0"/>
              </a:cxn>
            </a:cxnLst>
            <a:rect l="0" t="0" r="r" b="b"/>
            <a:pathLst>
              <a:path w="908" h="244">
                <a:moveTo>
                  <a:pt x="0" y="244"/>
                </a:moveTo>
                <a:lnTo>
                  <a:pt x="578" y="244"/>
                </a:lnTo>
                <a:lnTo>
                  <a:pt x="908" y="0"/>
                </a:lnTo>
              </a:path>
            </a:pathLst>
          </a:custGeom>
          <a:noFill/>
          <a:ln w="25400">
            <a:solidFill>
              <a:srgbClr val="FFFFFF"/>
            </a:solidFill>
            <a:prstDash val="solid"/>
            <a:round/>
            <a:headEnd/>
            <a:tailEnd/>
          </a:ln>
        </p:spPr>
        <p:txBody>
          <a:bodyPr/>
          <a:lstStyle/>
          <a:p>
            <a:endParaRPr lang="tr-TR"/>
          </a:p>
        </p:txBody>
      </p:sp>
      <p:sp>
        <p:nvSpPr>
          <p:cNvPr id="210984" name="Freeform 40"/>
          <p:cNvSpPr>
            <a:spLocks/>
          </p:cNvSpPr>
          <p:nvPr/>
        </p:nvSpPr>
        <p:spPr bwMode="auto">
          <a:xfrm>
            <a:off x="6954839" y="2811464"/>
            <a:ext cx="1939925" cy="509587"/>
          </a:xfrm>
          <a:custGeom>
            <a:avLst/>
            <a:gdLst/>
            <a:ahLst/>
            <a:cxnLst>
              <a:cxn ang="0">
                <a:pos x="0" y="0"/>
              </a:cxn>
              <a:cxn ang="0">
                <a:pos x="426" y="0"/>
              </a:cxn>
              <a:cxn ang="0">
                <a:pos x="1222" y="321"/>
              </a:cxn>
            </a:cxnLst>
            <a:rect l="0" t="0" r="r" b="b"/>
            <a:pathLst>
              <a:path w="1222" h="321">
                <a:moveTo>
                  <a:pt x="0" y="0"/>
                </a:moveTo>
                <a:lnTo>
                  <a:pt x="426" y="0"/>
                </a:lnTo>
                <a:lnTo>
                  <a:pt x="1222" y="321"/>
                </a:lnTo>
              </a:path>
            </a:pathLst>
          </a:custGeom>
          <a:noFill/>
          <a:ln w="25400">
            <a:solidFill>
              <a:srgbClr val="FFFFFF"/>
            </a:solidFill>
            <a:prstDash val="solid"/>
            <a:round/>
            <a:headEnd/>
            <a:tailEnd/>
          </a:ln>
        </p:spPr>
        <p:txBody>
          <a:bodyPr/>
          <a:lstStyle/>
          <a:p>
            <a:endParaRPr lang="tr-TR"/>
          </a:p>
        </p:txBody>
      </p:sp>
      <p:sp>
        <p:nvSpPr>
          <p:cNvPr id="210985" name="Freeform 41"/>
          <p:cNvSpPr>
            <a:spLocks/>
          </p:cNvSpPr>
          <p:nvPr/>
        </p:nvSpPr>
        <p:spPr bwMode="auto">
          <a:xfrm>
            <a:off x="6748464" y="2043114"/>
            <a:ext cx="2022475" cy="1189037"/>
          </a:xfrm>
          <a:custGeom>
            <a:avLst/>
            <a:gdLst/>
            <a:ahLst/>
            <a:cxnLst>
              <a:cxn ang="0">
                <a:pos x="0" y="0"/>
              </a:cxn>
              <a:cxn ang="0">
                <a:pos x="416" y="0"/>
              </a:cxn>
              <a:cxn ang="0">
                <a:pos x="1274" y="749"/>
              </a:cxn>
            </a:cxnLst>
            <a:rect l="0" t="0" r="r" b="b"/>
            <a:pathLst>
              <a:path w="1274" h="749">
                <a:moveTo>
                  <a:pt x="0" y="0"/>
                </a:moveTo>
                <a:lnTo>
                  <a:pt x="416" y="0"/>
                </a:lnTo>
                <a:lnTo>
                  <a:pt x="1274" y="749"/>
                </a:lnTo>
              </a:path>
            </a:pathLst>
          </a:custGeom>
          <a:noFill/>
          <a:ln w="25400">
            <a:solidFill>
              <a:srgbClr val="FFFFFF"/>
            </a:solidFill>
            <a:prstDash val="solid"/>
            <a:round/>
            <a:headEnd/>
            <a:tailEnd/>
          </a:ln>
        </p:spPr>
        <p:txBody>
          <a:bodyPr/>
          <a:lstStyle/>
          <a:p>
            <a:endParaRPr lang="tr-TR"/>
          </a:p>
        </p:txBody>
      </p:sp>
      <p:sp>
        <p:nvSpPr>
          <p:cNvPr id="210986" name="Freeform 42"/>
          <p:cNvSpPr>
            <a:spLocks/>
          </p:cNvSpPr>
          <p:nvPr/>
        </p:nvSpPr>
        <p:spPr bwMode="auto">
          <a:xfrm>
            <a:off x="6580188" y="3206750"/>
            <a:ext cx="1441450" cy="387350"/>
          </a:xfrm>
          <a:custGeom>
            <a:avLst/>
            <a:gdLst/>
            <a:ahLst/>
            <a:cxnLst>
              <a:cxn ang="0">
                <a:pos x="0" y="244"/>
              </a:cxn>
              <a:cxn ang="0">
                <a:pos x="578" y="244"/>
              </a:cxn>
              <a:cxn ang="0">
                <a:pos x="908" y="0"/>
              </a:cxn>
            </a:cxnLst>
            <a:rect l="0" t="0" r="r" b="b"/>
            <a:pathLst>
              <a:path w="908" h="244">
                <a:moveTo>
                  <a:pt x="0" y="244"/>
                </a:moveTo>
                <a:lnTo>
                  <a:pt x="578" y="244"/>
                </a:lnTo>
                <a:lnTo>
                  <a:pt x="908" y="0"/>
                </a:lnTo>
              </a:path>
            </a:pathLst>
          </a:custGeom>
          <a:noFill/>
          <a:ln w="9525">
            <a:solidFill>
              <a:srgbClr val="231F20"/>
            </a:solidFill>
            <a:prstDash val="solid"/>
            <a:round/>
            <a:headEnd/>
            <a:tailEnd/>
          </a:ln>
        </p:spPr>
        <p:txBody>
          <a:bodyPr/>
          <a:lstStyle/>
          <a:p>
            <a:endParaRPr lang="tr-TR"/>
          </a:p>
        </p:txBody>
      </p:sp>
      <p:sp>
        <p:nvSpPr>
          <p:cNvPr id="210987" name="Freeform 43"/>
          <p:cNvSpPr>
            <a:spLocks/>
          </p:cNvSpPr>
          <p:nvPr/>
        </p:nvSpPr>
        <p:spPr bwMode="auto">
          <a:xfrm>
            <a:off x="6958014" y="3397251"/>
            <a:ext cx="1063625" cy="619125"/>
          </a:xfrm>
          <a:custGeom>
            <a:avLst/>
            <a:gdLst/>
            <a:ahLst/>
            <a:cxnLst>
              <a:cxn ang="0">
                <a:pos x="0" y="390"/>
              </a:cxn>
              <a:cxn ang="0">
                <a:pos x="362" y="390"/>
              </a:cxn>
              <a:cxn ang="0">
                <a:pos x="670" y="0"/>
              </a:cxn>
            </a:cxnLst>
            <a:rect l="0" t="0" r="r" b="b"/>
            <a:pathLst>
              <a:path w="670" h="390">
                <a:moveTo>
                  <a:pt x="0" y="390"/>
                </a:moveTo>
                <a:lnTo>
                  <a:pt x="362" y="390"/>
                </a:lnTo>
                <a:lnTo>
                  <a:pt x="670" y="0"/>
                </a:lnTo>
              </a:path>
            </a:pathLst>
          </a:custGeom>
          <a:noFill/>
          <a:ln w="25400">
            <a:solidFill>
              <a:srgbClr val="FFFFFF"/>
            </a:solidFill>
            <a:prstDash val="solid"/>
            <a:round/>
            <a:headEnd/>
            <a:tailEnd/>
          </a:ln>
        </p:spPr>
        <p:txBody>
          <a:bodyPr/>
          <a:lstStyle/>
          <a:p>
            <a:endParaRPr lang="tr-TR"/>
          </a:p>
        </p:txBody>
      </p:sp>
      <p:sp>
        <p:nvSpPr>
          <p:cNvPr id="210988" name="Freeform 44"/>
          <p:cNvSpPr>
            <a:spLocks/>
          </p:cNvSpPr>
          <p:nvPr/>
        </p:nvSpPr>
        <p:spPr bwMode="auto">
          <a:xfrm>
            <a:off x="8002589" y="3187701"/>
            <a:ext cx="34925" cy="34925"/>
          </a:xfrm>
          <a:custGeom>
            <a:avLst/>
            <a:gdLst/>
            <a:ahLst/>
            <a:cxnLst>
              <a:cxn ang="0">
                <a:pos x="0" y="12"/>
              </a:cxn>
              <a:cxn ang="0">
                <a:pos x="2" y="16"/>
              </a:cxn>
              <a:cxn ang="0">
                <a:pos x="4" y="20"/>
              </a:cxn>
              <a:cxn ang="0">
                <a:pos x="8" y="22"/>
              </a:cxn>
              <a:cxn ang="0">
                <a:pos x="12" y="22"/>
              </a:cxn>
              <a:cxn ang="0">
                <a:pos x="16" y="22"/>
              </a:cxn>
              <a:cxn ang="0">
                <a:pos x="20" y="20"/>
              </a:cxn>
              <a:cxn ang="0">
                <a:pos x="22" y="16"/>
              </a:cxn>
              <a:cxn ang="0">
                <a:pos x="22" y="12"/>
              </a:cxn>
              <a:cxn ang="0">
                <a:pos x="22" y="8"/>
              </a:cxn>
              <a:cxn ang="0">
                <a:pos x="20" y="4"/>
              </a:cxn>
              <a:cxn ang="0">
                <a:pos x="16" y="2"/>
              </a:cxn>
              <a:cxn ang="0">
                <a:pos x="12" y="0"/>
              </a:cxn>
              <a:cxn ang="0">
                <a:pos x="8" y="2"/>
              </a:cxn>
              <a:cxn ang="0">
                <a:pos x="4" y="4"/>
              </a:cxn>
              <a:cxn ang="0">
                <a:pos x="2" y="8"/>
              </a:cxn>
              <a:cxn ang="0">
                <a:pos x="2" y="12"/>
              </a:cxn>
              <a:cxn ang="0">
                <a:pos x="0" y="12"/>
              </a:cxn>
            </a:cxnLst>
            <a:rect l="0" t="0" r="r" b="b"/>
            <a:pathLst>
              <a:path w="22" h="22">
                <a:moveTo>
                  <a:pt x="0" y="12"/>
                </a:moveTo>
                <a:lnTo>
                  <a:pt x="2" y="16"/>
                </a:lnTo>
                <a:lnTo>
                  <a:pt x="4" y="20"/>
                </a:lnTo>
                <a:lnTo>
                  <a:pt x="8" y="22"/>
                </a:lnTo>
                <a:lnTo>
                  <a:pt x="12" y="22"/>
                </a:lnTo>
                <a:lnTo>
                  <a:pt x="16" y="22"/>
                </a:lnTo>
                <a:lnTo>
                  <a:pt x="20" y="20"/>
                </a:lnTo>
                <a:lnTo>
                  <a:pt x="22" y="16"/>
                </a:lnTo>
                <a:lnTo>
                  <a:pt x="22" y="12"/>
                </a:lnTo>
                <a:lnTo>
                  <a:pt x="22" y="8"/>
                </a:lnTo>
                <a:lnTo>
                  <a:pt x="20" y="4"/>
                </a:lnTo>
                <a:lnTo>
                  <a:pt x="16" y="2"/>
                </a:lnTo>
                <a:lnTo>
                  <a:pt x="12" y="0"/>
                </a:lnTo>
                <a:lnTo>
                  <a:pt x="8" y="2"/>
                </a:lnTo>
                <a:lnTo>
                  <a:pt x="4" y="4"/>
                </a:lnTo>
                <a:lnTo>
                  <a:pt x="2" y="8"/>
                </a:lnTo>
                <a:lnTo>
                  <a:pt x="2" y="12"/>
                </a:lnTo>
                <a:lnTo>
                  <a:pt x="0" y="12"/>
                </a:lnTo>
                <a:close/>
              </a:path>
            </a:pathLst>
          </a:custGeom>
          <a:solidFill>
            <a:srgbClr val="231F20"/>
          </a:solidFill>
          <a:ln w="9525">
            <a:noFill/>
            <a:round/>
            <a:headEnd/>
            <a:tailEnd/>
          </a:ln>
        </p:spPr>
        <p:txBody>
          <a:bodyPr/>
          <a:lstStyle/>
          <a:p>
            <a:endParaRPr lang="tr-TR"/>
          </a:p>
        </p:txBody>
      </p:sp>
      <p:sp>
        <p:nvSpPr>
          <p:cNvPr id="210989" name="Freeform 45"/>
          <p:cNvSpPr>
            <a:spLocks/>
          </p:cNvSpPr>
          <p:nvPr/>
        </p:nvSpPr>
        <p:spPr bwMode="auto">
          <a:xfrm>
            <a:off x="6954839" y="2811464"/>
            <a:ext cx="1939925" cy="509587"/>
          </a:xfrm>
          <a:custGeom>
            <a:avLst/>
            <a:gdLst/>
            <a:ahLst/>
            <a:cxnLst>
              <a:cxn ang="0">
                <a:pos x="0" y="0"/>
              </a:cxn>
              <a:cxn ang="0">
                <a:pos x="426" y="0"/>
              </a:cxn>
              <a:cxn ang="0">
                <a:pos x="1222" y="321"/>
              </a:cxn>
            </a:cxnLst>
            <a:rect l="0" t="0" r="r" b="b"/>
            <a:pathLst>
              <a:path w="1222" h="321">
                <a:moveTo>
                  <a:pt x="0" y="0"/>
                </a:moveTo>
                <a:lnTo>
                  <a:pt x="426" y="0"/>
                </a:lnTo>
                <a:lnTo>
                  <a:pt x="1222" y="321"/>
                </a:lnTo>
              </a:path>
            </a:pathLst>
          </a:custGeom>
          <a:noFill/>
          <a:ln w="9525">
            <a:solidFill>
              <a:srgbClr val="231F20"/>
            </a:solidFill>
            <a:prstDash val="solid"/>
            <a:round/>
            <a:headEnd/>
            <a:tailEnd/>
          </a:ln>
        </p:spPr>
        <p:txBody>
          <a:bodyPr/>
          <a:lstStyle/>
          <a:p>
            <a:endParaRPr lang="tr-TR"/>
          </a:p>
        </p:txBody>
      </p:sp>
      <p:sp>
        <p:nvSpPr>
          <p:cNvPr id="210990" name="Freeform 46"/>
          <p:cNvSpPr>
            <a:spLocks/>
          </p:cNvSpPr>
          <p:nvPr/>
        </p:nvSpPr>
        <p:spPr bwMode="auto">
          <a:xfrm>
            <a:off x="8878889" y="3302001"/>
            <a:ext cx="34925" cy="34925"/>
          </a:xfrm>
          <a:custGeom>
            <a:avLst/>
            <a:gdLst/>
            <a:ahLst/>
            <a:cxnLst>
              <a:cxn ang="0">
                <a:pos x="0" y="12"/>
              </a:cxn>
              <a:cxn ang="0">
                <a:pos x="0" y="16"/>
              </a:cxn>
              <a:cxn ang="0">
                <a:pos x="4" y="20"/>
              </a:cxn>
              <a:cxn ang="0">
                <a:pos x="6" y="22"/>
              </a:cxn>
              <a:cxn ang="0">
                <a:pos x="10" y="22"/>
              </a:cxn>
              <a:cxn ang="0">
                <a:pos x="16" y="22"/>
              </a:cxn>
              <a:cxn ang="0">
                <a:pos x="18" y="20"/>
              </a:cxn>
              <a:cxn ang="0">
                <a:pos x="20" y="16"/>
              </a:cxn>
              <a:cxn ang="0">
                <a:pos x="22" y="12"/>
              </a:cxn>
              <a:cxn ang="0">
                <a:pos x="20" y="8"/>
              </a:cxn>
              <a:cxn ang="0">
                <a:pos x="18" y="4"/>
              </a:cxn>
              <a:cxn ang="0">
                <a:pos x="16" y="2"/>
              </a:cxn>
              <a:cxn ang="0">
                <a:pos x="10" y="0"/>
              </a:cxn>
              <a:cxn ang="0">
                <a:pos x="6" y="2"/>
              </a:cxn>
              <a:cxn ang="0">
                <a:pos x="4" y="4"/>
              </a:cxn>
              <a:cxn ang="0">
                <a:pos x="0" y="8"/>
              </a:cxn>
              <a:cxn ang="0">
                <a:pos x="0" y="10"/>
              </a:cxn>
              <a:cxn ang="0">
                <a:pos x="0" y="12"/>
              </a:cxn>
            </a:cxnLst>
            <a:rect l="0" t="0" r="r" b="b"/>
            <a:pathLst>
              <a:path w="22" h="22">
                <a:moveTo>
                  <a:pt x="0" y="12"/>
                </a:moveTo>
                <a:lnTo>
                  <a:pt x="0" y="16"/>
                </a:lnTo>
                <a:lnTo>
                  <a:pt x="4" y="20"/>
                </a:lnTo>
                <a:lnTo>
                  <a:pt x="6" y="22"/>
                </a:lnTo>
                <a:lnTo>
                  <a:pt x="10" y="22"/>
                </a:lnTo>
                <a:lnTo>
                  <a:pt x="16" y="22"/>
                </a:lnTo>
                <a:lnTo>
                  <a:pt x="18" y="20"/>
                </a:lnTo>
                <a:lnTo>
                  <a:pt x="20" y="16"/>
                </a:lnTo>
                <a:lnTo>
                  <a:pt x="22" y="12"/>
                </a:lnTo>
                <a:lnTo>
                  <a:pt x="20" y="8"/>
                </a:lnTo>
                <a:lnTo>
                  <a:pt x="18" y="4"/>
                </a:lnTo>
                <a:lnTo>
                  <a:pt x="16" y="2"/>
                </a:lnTo>
                <a:lnTo>
                  <a:pt x="10" y="0"/>
                </a:lnTo>
                <a:lnTo>
                  <a:pt x="6" y="2"/>
                </a:lnTo>
                <a:lnTo>
                  <a:pt x="4" y="4"/>
                </a:lnTo>
                <a:lnTo>
                  <a:pt x="0" y="8"/>
                </a:lnTo>
                <a:lnTo>
                  <a:pt x="0" y="10"/>
                </a:lnTo>
                <a:lnTo>
                  <a:pt x="0" y="12"/>
                </a:lnTo>
                <a:close/>
              </a:path>
            </a:pathLst>
          </a:custGeom>
          <a:solidFill>
            <a:srgbClr val="231F20"/>
          </a:solidFill>
          <a:ln w="9525">
            <a:noFill/>
            <a:round/>
            <a:headEnd/>
            <a:tailEnd/>
          </a:ln>
        </p:spPr>
        <p:txBody>
          <a:bodyPr/>
          <a:lstStyle/>
          <a:p>
            <a:endParaRPr lang="tr-TR"/>
          </a:p>
        </p:txBody>
      </p:sp>
      <p:sp>
        <p:nvSpPr>
          <p:cNvPr id="210991" name="Freeform 47"/>
          <p:cNvSpPr>
            <a:spLocks/>
          </p:cNvSpPr>
          <p:nvPr/>
        </p:nvSpPr>
        <p:spPr bwMode="auto">
          <a:xfrm>
            <a:off x="6748464" y="2043114"/>
            <a:ext cx="2022475" cy="1189037"/>
          </a:xfrm>
          <a:custGeom>
            <a:avLst/>
            <a:gdLst/>
            <a:ahLst/>
            <a:cxnLst>
              <a:cxn ang="0">
                <a:pos x="0" y="0"/>
              </a:cxn>
              <a:cxn ang="0">
                <a:pos x="418" y="0"/>
              </a:cxn>
              <a:cxn ang="0">
                <a:pos x="1274" y="749"/>
              </a:cxn>
            </a:cxnLst>
            <a:rect l="0" t="0" r="r" b="b"/>
            <a:pathLst>
              <a:path w="1274" h="749">
                <a:moveTo>
                  <a:pt x="0" y="0"/>
                </a:moveTo>
                <a:lnTo>
                  <a:pt x="418" y="0"/>
                </a:lnTo>
                <a:lnTo>
                  <a:pt x="1274" y="749"/>
                </a:lnTo>
              </a:path>
            </a:pathLst>
          </a:custGeom>
          <a:noFill/>
          <a:ln w="9525">
            <a:solidFill>
              <a:srgbClr val="231F20"/>
            </a:solidFill>
            <a:prstDash val="solid"/>
            <a:round/>
            <a:headEnd/>
            <a:tailEnd/>
          </a:ln>
        </p:spPr>
        <p:txBody>
          <a:bodyPr/>
          <a:lstStyle/>
          <a:p>
            <a:endParaRPr lang="tr-TR"/>
          </a:p>
        </p:txBody>
      </p:sp>
      <p:sp>
        <p:nvSpPr>
          <p:cNvPr id="210992" name="Freeform 48"/>
          <p:cNvSpPr>
            <a:spLocks/>
          </p:cNvSpPr>
          <p:nvPr/>
        </p:nvSpPr>
        <p:spPr bwMode="auto">
          <a:xfrm>
            <a:off x="8751889" y="3216275"/>
            <a:ext cx="34925" cy="31750"/>
          </a:xfrm>
          <a:custGeom>
            <a:avLst/>
            <a:gdLst/>
            <a:ahLst/>
            <a:cxnLst>
              <a:cxn ang="0">
                <a:pos x="0" y="10"/>
              </a:cxn>
              <a:cxn ang="0">
                <a:pos x="2" y="14"/>
              </a:cxn>
              <a:cxn ang="0">
                <a:pos x="4" y="18"/>
              </a:cxn>
              <a:cxn ang="0">
                <a:pos x="8" y="20"/>
              </a:cxn>
              <a:cxn ang="0">
                <a:pos x="12" y="20"/>
              </a:cxn>
              <a:cxn ang="0">
                <a:pos x="16" y="20"/>
              </a:cxn>
              <a:cxn ang="0">
                <a:pos x="20" y="18"/>
              </a:cxn>
              <a:cxn ang="0">
                <a:pos x="22" y="14"/>
              </a:cxn>
              <a:cxn ang="0">
                <a:pos x="22" y="10"/>
              </a:cxn>
              <a:cxn ang="0">
                <a:pos x="22" y="6"/>
              </a:cxn>
              <a:cxn ang="0">
                <a:pos x="20" y="2"/>
              </a:cxn>
              <a:cxn ang="0">
                <a:pos x="16" y="0"/>
              </a:cxn>
              <a:cxn ang="0">
                <a:pos x="12" y="0"/>
              </a:cxn>
              <a:cxn ang="0">
                <a:pos x="8" y="0"/>
              </a:cxn>
              <a:cxn ang="0">
                <a:pos x="4" y="2"/>
              </a:cxn>
              <a:cxn ang="0">
                <a:pos x="2" y="6"/>
              </a:cxn>
              <a:cxn ang="0">
                <a:pos x="2" y="10"/>
              </a:cxn>
              <a:cxn ang="0">
                <a:pos x="0" y="10"/>
              </a:cxn>
            </a:cxnLst>
            <a:rect l="0" t="0" r="r" b="b"/>
            <a:pathLst>
              <a:path w="22" h="20">
                <a:moveTo>
                  <a:pt x="0" y="10"/>
                </a:moveTo>
                <a:lnTo>
                  <a:pt x="2" y="14"/>
                </a:lnTo>
                <a:lnTo>
                  <a:pt x="4" y="18"/>
                </a:lnTo>
                <a:lnTo>
                  <a:pt x="8" y="20"/>
                </a:lnTo>
                <a:lnTo>
                  <a:pt x="12" y="20"/>
                </a:lnTo>
                <a:lnTo>
                  <a:pt x="16" y="20"/>
                </a:lnTo>
                <a:lnTo>
                  <a:pt x="20" y="18"/>
                </a:lnTo>
                <a:lnTo>
                  <a:pt x="22" y="14"/>
                </a:lnTo>
                <a:lnTo>
                  <a:pt x="22" y="10"/>
                </a:lnTo>
                <a:lnTo>
                  <a:pt x="22" y="6"/>
                </a:lnTo>
                <a:lnTo>
                  <a:pt x="20" y="2"/>
                </a:lnTo>
                <a:lnTo>
                  <a:pt x="16" y="0"/>
                </a:lnTo>
                <a:lnTo>
                  <a:pt x="12" y="0"/>
                </a:lnTo>
                <a:lnTo>
                  <a:pt x="8" y="0"/>
                </a:lnTo>
                <a:lnTo>
                  <a:pt x="4" y="2"/>
                </a:lnTo>
                <a:lnTo>
                  <a:pt x="2" y="6"/>
                </a:lnTo>
                <a:lnTo>
                  <a:pt x="2" y="10"/>
                </a:lnTo>
                <a:lnTo>
                  <a:pt x="0" y="10"/>
                </a:lnTo>
                <a:close/>
              </a:path>
            </a:pathLst>
          </a:custGeom>
          <a:solidFill>
            <a:srgbClr val="231F20"/>
          </a:solidFill>
          <a:ln w="9525">
            <a:noFill/>
            <a:round/>
            <a:headEnd/>
            <a:tailEnd/>
          </a:ln>
        </p:spPr>
        <p:txBody>
          <a:bodyPr/>
          <a:lstStyle/>
          <a:p>
            <a:endParaRPr lang="tr-TR"/>
          </a:p>
        </p:txBody>
      </p:sp>
      <p:sp>
        <p:nvSpPr>
          <p:cNvPr id="210993" name="Freeform 49"/>
          <p:cNvSpPr>
            <a:spLocks/>
          </p:cNvSpPr>
          <p:nvPr/>
        </p:nvSpPr>
        <p:spPr bwMode="auto">
          <a:xfrm>
            <a:off x="3060701" y="3273425"/>
            <a:ext cx="104775" cy="361950"/>
          </a:xfrm>
          <a:custGeom>
            <a:avLst/>
            <a:gdLst/>
            <a:ahLst/>
            <a:cxnLst>
              <a:cxn ang="0">
                <a:pos x="36" y="0"/>
              </a:cxn>
              <a:cxn ang="0">
                <a:pos x="0" y="0"/>
              </a:cxn>
              <a:cxn ang="0">
                <a:pos x="0" y="228"/>
              </a:cxn>
              <a:cxn ang="0">
                <a:pos x="66" y="228"/>
              </a:cxn>
            </a:cxnLst>
            <a:rect l="0" t="0" r="r" b="b"/>
            <a:pathLst>
              <a:path w="66" h="228">
                <a:moveTo>
                  <a:pt x="36" y="0"/>
                </a:moveTo>
                <a:lnTo>
                  <a:pt x="0" y="0"/>
                </a:lnTo>
                <a:lnTo>
                  <a:pt x="0" y="228"/>
                </a:lnTo>
                <a:lnTo>
                  <a:pt x="66" y="228"/>
                </a:lnTo>
              </a:path>
            </a:pathLst>
          </a:custGeom>
          <a:noFill/>
          <a:ln w="9525">
            <a:solidFill>
              <a:srgbClr val="231F20"/>
            </a:solidFill>
            <a:prstDash val="solid"/>
            <a:round/>
            <a:headEnd/>
            <a:tailEnd/>
          </a:ln>
        </p:spPr>
        <p:txBody>
          <a:bodyPr/>
          <a:lstStyle/>
          <a:p>
            <a:endParaRPr lang="tr-TR"/>
          </a:p>
        </p:txBody>
      </p:sp>
      <p:sp>
        <p:nvSpPr>
          <p:cNvPr id="210994" name="Freeform 50"/>
          <p:cNvSpPr>
            <a:spLocks/>
          </p:cNvSpPr>
          <p:nvPr/>
        </p:nvSpPr>
        <p:spPr bwMode="auto">
          <a:xfrm>
            <a:off x="5080001" y="3270251"/>
            <a:ext cx="34925" cy="34925"/>
          </a:xfrm>
          <a:custGeom>
            <a:avLst/>
            <a:gdLst/>
            <a:ahLst/>
            <a:cxnLst>
              <a:cxn ang="0">
                <a:pos x="0" y="10"/>
              </a:cxn>
              <a:cxn ang="0">
                <a:pos x="0" y="14"/>
              </a:cxn>
              <a:cxn ang="0">
                <a:pos x="2" y="18"/>
              </a:cxn>
              <a:cxn ang="0">
                <a:pos x="6" y="20"/>
              </a:cxn>
              <a:cxn ang="0">
                <a:pos x="10" y="22"/>
              </a:cxn>
              <a:cxn ang="0">
                <a:pos x="14" y="20"/>
              </a:cxn>
              <a:cxn ang="0">
                <a:pos x="18" y="18"/>
              </a:cxn>
              <a:cxn ang="0">
                <a:pos x="20" y="14"/>
              </a:cxn>
              <a:cxn ang="0">
                <a:pos x="22" y="10"/>
              </a:cxn>
              <a:cxn ang="0">
                <a:pos x="20" y="6"/>
              </a:cxn>
              <a:cxn ang="0">
                <a:pos x="18" y="4"/>
              </a:cxn>
              <a:cxn ang="0">
                <a:pos x="14" y="0"/>
              </a:cxn>
              <a:cxn ang="0">
                <a:pos x="10" y="0"/>
              </a:cxn>
              <a:cxn ang="0">
                <a:pos x="6" y="0"/>
              </a:cxn>
              <a:cxn ang="0">
                <a:pos x="2" y="4"/>
              </a:cxn>
              <a:cxn ang="0">
                <a:pos x="0" y="6"/>
              </a:cxn>
              <a:cxn ang="0">
                <a:pos x="0" y="8"/>
              </a:cxn>
              <a:cxn ang="0">
                <a:pos x="0" y="10"/>
              </a:cxn>
            </a:cxnLst>
            <a:rect l="0" t="0" r="r" b="b"/>
            <a:pathLst>
              <a:path w="22" h="22">
                <a:moveTo>
                  <a:pt x="0" y="10"/>
                </a:moveTo>
                <a:lnTo>
                  <a:pt x="0" y="14"/>
                </a:lnTo>
                <a:lnTo>
                  <a:pt x="2" y="18"/>
                </a:lnTo>
                <a:lnTo>
                  <a:pt x="6" y="20"/>
                </a:lnTo>
                <a:lnTo>
                  <a:pt x="10" y="22"/>
                </a:lnTo>
                <a:lnTo>
                  <a:pt x="14" y="20"/>
                </a:lnTo>
                <a:lnTo>
                  <a:pt x="18" y="18"/>
                </a:lnTo>
                <a:lnTo>
                  <a:pt x="20" y="14"/>
                </a:lnTo>
                <a:lnTo>
                  <a:pt x="22" y="10"/>
                </a:lnTo>
                <a:lnTo>
                  <a:pt x="20" y="6"/>
                </a:lnTo>
                <a:lnTo>
                  <a:pt x="18" y="4"/>
                </a:lnTo>
                <a:lnTo>
                  <a:pt x="14" y="0"/>
                </a:lnTo>
                <a:lnTo>
                  <a:pt x="10" y="0"/>
                </a:lnTo>
                <a:lnTo>
                  <a:pt x="6" y="0"/>
                </a:lnTo>
                <a:lnTo>
                  <a:pt x="2" y="4"/>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210995" name="Freeform 51"/>
          <p:cNvSpPr>
            <a:spLocks/>
          </p:cNvSpPr>
          <p:nvPr/>
        </p:nvSpPr>
        <p:spPr bwMode="auto">
          <a:xfrm>
            <a:off x="4244975" y="4584701"/>
            <a:ext cx="31750" cy="34925"/>
          </a:xfrm>
          <a:custGeom>
            <a:avLst/>
            <a:gdLst/>
            <a:ahLst/>
            <a:cxnLst>
              <a:cxn ang="0">
                <a:pos x="0" y="12"/>
              </a:cxn>
              <a:cxn ang="0">
                <a:pos x="0" y="16"/>
              </a:cxn>
              <a:cxn ang="0">
                <a:pos x="2" y="18"/>
              </a:cxn>
              <a:cxn ang="0">
                <a:pos x="6" y="20"/>
              </a:cxn>
              <a:cxn ang="0">
                <a:pos x="10" y="22"/>
              </a:cxn>
              <a:cxn ang="0">
                <a:pos x="14" y="20"/>
              </a:cxn>
              <a:cxn ang="0">
                <a:pos x="18" y="18"/>
              </a:cxn>
              <a:cxn ang="0">
                <a:pos x="20" y="16"/>
              </a:cxn>
              <a:cxn ang="0">
                <a:pos x="20" y="12"/>
              </a:cxn>
              <a:cxn ang="0">
                <a:pos x="20" y="6"/>
              </a:cxn>
              <a:cxn ang="0">
                <a:pos x="18" y="4"/>
              </a:cxn>
              <a:cxn ang="0">
                <a:pos x="14" y="2"/>
              </a:cxn>
              <a:cxn ang="0">
                <a:pos x="10" y="0"/>
              </a:cxn>
              <a:cxn ang="0">
                <a:pos x="6" y="2"/>
              </a:cxn>
              <a:cxn ang="0">
                <a:pos x="2" y="4"/>
              </a:cxn>
              <a:cxn ang="0">
                <a:pos x="0" y="6"/>
              </a:cxn>
              <a:cxn ang="0">
                <a:pos x="0" y="10"/>
              </a:cxn>
              <a:cxn ang="0">
                <a:pos x="0" y="12"/>
              </a:cxn>
            </a:cxnLst>
            <a:rect l="0" t="0" r="r" b="b"/>
            <a:pathLst>
              <a:path w="20" h="22">
                <a:moveTo>
                  <a:pt x="0" y="12"/>
                </a:moveTo>
                <a:lnTo>
                  <a:pt x="0" y="16"/>
                </a:lnTo>
                <a:lnTo>
                  <a:pt x="2" y="18"/>
                </a:lnTo>
                <a:lnTo>
                  <a:pt x="6" y="20"/>
                </a:lnTo>
                <a:lnTo>
                  <a:pt x="10" y="22"/>
                </a:lnTo>
                <a:lnTo>
                  <a:pt x="14" y="20"/>
                </a:lnTo>
                <a:lnTo>
                  <a:pt x="18" y="18"/>
                </a:lnTo>
                <a:lnTo>
                  <a:pt x="20" y="16"/>
                </a:lnTo>
                <a:lnTo>
                  <a:pt x="20" y="12"/>
                </a:lnTo>
                <a:lnTo>
                  <a:pt x="20" y="6"/>
                </a:lnTo>
                <a:lnTo>
                  <a:pt x="18" y="4"/>
                </a:lnTo>
                <a:lnTo>
                  <a:pt x="14" y="2"/>
                </a:lnTo>
                <a:lnTo>
                  <a:pt x="10" y="0"/>
                </a:lnTo>
                <a:lnTo>
                  <a:pt x="6" y="2"/>
                </a:lnTo>
                <a:lnTo>
                  <a:pt x="2" y="4"/>
                </a:lnTo>
                <a:lnTo>
                  <a:pt x="0" y="6"/>
                </a:lnTo>
                <a:lnTo>
                  <a:pt x="0" y="10"/>
                </a:lnTo>
                <a:lnTo>
                  <a:pt x="0" y="12"/>
                </a:lnTo>
                <a:close/>
              </a:path>
            </a:pathLst>
          </a:custGeom>
          <a:solidFill>
            <a:srgbClr val="231F20"/>
          </a:solidFill>
          <a:ln w="9525">
            <a:noFill/>
            <a:round/>
            <a:headEnd/>
            <a:tailEnd/>
          </a:ln>
        </p:spPr>
        <p:txBody>
          <a:bodyPr/>
          <a:lstStyle/>
          <a:p>
            <a:endParaRPr lang="tr-TR"/>
          </a:p>
        </p:txBody>
      </p:sp>
      <p:sp>
        <p:nvSpPr>
          <p:cNvPr id="210996" name="Freeform 52"/>
          <p:cNvSpPr>
            <a:spLocks/>
          </p:cNvSpPr>
          <p:nvPr/>
        </p:nvSpPr>
        <p:spPr bwMode="auto">
          <a:xfrm>
            <a:off x="3400426" y="3368675"/>
            <a:ext cx="34925" cy="31750"/>
          </a:xfrm>
          <a:custGeom>
            <a:avLst/>
            <a:gdLst/>
            <a:ahLst/>
            <a:cxnLst>
              <a:cxn ang="0">
                <a:pos x="0" y="10"/>
              </a:cxn>
              <a:cxn ang="0">
                <a:pos x="2" y="14"/>
              </a:cxn>
              <a:cxn ang="0">
                <a:pos x="4" y="18"/>
              </a:cxn>
              <a:cxn ang="0">
                <a:pos x="8" y="20"/>
              </a:cxn>
              <a:cxn ang="0">
                <a:pos x="12" y="20"/>
              </a:cxn>
              <a:cxn ang="0">
                <a:pos x="16" y="20"/>
              </a:cxn>
              <a:cxn ang="0">
                <a:pos x="18" y="18"/>
              </a:cxn>
              <a:cxn ang="0">
                <a:pos x="22" y="14"/>
              </a:cxn>
              <a:cxn ang="0">
                <a:pos x="22" y="10"/>
              </a:cxn>
              <a:cxn ang="0">
                <a:pos x="22" y="6"/>
              </a:cxn>
              <a:cxn ang="0">
                <a:pos x="18" y="2"/>
              </a:cxn>
              <a:cxn ang="0">
                <a:pos x="16" y="0"/>
              </a:cxn>
              <a:cxn ang="0">
                <a:pos x="12" y="0"/>
              </a:cxn>
              <a:cxn ang="0">
                <a:pos x="8" y="0"/>
              </a:cxn>
              <a:cxn ang="0">
                <a:pos x="4" y="2"/>
              </a:cxn>
              <a:cxn ang="0">
                <a:pos x="2" y="6"/>
              </a:cxn>
              <a:cxn ang="0">
                <a:pos x="2" y="10"/>
              </a:cxn>
              <a:cxn ang="0">
                <a:pos x="0" y="10"/>
              </a:cxn>
            </a:cxnLst>
            <a:rect l="0" t="0" r="r" b="b"/>
            <a:pathLst>
              <a:path w="22" h="20">
                <a:moveTo>
                  <a:pt x="0" y="10"/>
                </a:moveTo>
                <a:lnTo>
                  <a:pt x="2" y="14"/>
                </a:lnTo>
                <a:lnTo>
                  <a:pt x="4" y="18"/>
                </a:lnTo>
                <a:lnTo>
                  <a:pt x="8" y="20"/>
                </a:lnTo>
                <a:lnTo>
                  <a:pt x="12" y="20"/>
                </a:lnTo>
                <a:lnTo>
                  <a:pt x="16" y="20"/>
                </a:lnTo>
                <a:lnTo>
                  <a:pt x="18" y="18"/>
                </a:lnTo>
                <a:lnTo>
                  <a:pt x="22" y="14"/>
                </a:lnTo>
                <a:lnTo>
                  <a:pt x="22" y="10"/>
                </a:lnTo>
                <a:lnTo>
                  <a:pt x="22" y="6"/>
                </a:lnTo>
                <a:lnTo>
                  <a:pt x="18" y="2"/>
                </a:lnTo>
                <a:lnTo>
                  <a:pt x="16" y="0"/>
                </a:lnTo>
                <a:lnTo>
                  <a:pt x="12" y="0"/>
                </a:lnTo>
                <a:lnTo>
                  <a:pt x="8" y="0"/>
                </a:lnTo>
                <a:lnTo>
                  <a:pt x="4" y="2"/>
                </a:lnTo>
                <a:lnTo>
                  <a:pt x="2" y="6"/>
                </a:lnTo>
                <a:lnTo>
                  <a:pt x="2" y="10"/>
                </a:lnTo>
                <a:lnTo>
                  <a:pt x="0" y="10"/>
                </a:lnTo>
                <a:close/>
              </a:path>
            </a:pathLst>
          </a:custGeom>
          <a:solidFill>
            <a:srgbClr val="231F20"/>
          </a:solidFill>
          <a:ln w="9525">
            <a:noFill/>
            <a:round/>
            <a:headEnd/>
            <a:tailEnd/>
          </a:ln>
        </p:spPr>
        <p:txBody>
          <a:bodyPr/>
          <a:lstStyle/>
          <a:p>
            <a:endParaRPr lang="tr-TR"/>
          </a:p>
        </p:txBody>
      </p:sp>
      <p:sp>
        <p:nvSpPr>
          <p:cNvPr id="210997" name="Freeform 53"/>
          <p:cNvSpPr>
            <a:spLocks/>
          </p:cNvSpPr>
          <p:nvPr/>
        </p:nvSpPr>
        <p:spPr bwMode="auto">
          <a:xfrm>
            <a:off x="3270251" y="2814638"/>
            <a:ext cx="34925" cy="36512"/>
          </a:xfrm>
          <a:custGeom>
            <a:avLst/>
            <a:gdLst/>
            <a:ahLst/>
            <a:cxnLst>
              <a:cxn ang="0">
                <a:pos x="0" y="10"/>
              </a:cxn>
              <a:cxn ang="0">
                <a:pos x="2" y="14"/>
              </a:cxn>
              <a:cxn ang="0">
                <a:pos x="4" y="19"/>
              </a:cxn>
              <a:cxn ang="0">
                <a:pos x="6" y="21"/>
              </a:cxn>
              <a:cxn ang="0">
                <a:pos x="12" y="23"/>
              </a:cxn>
              <a:cxn ang="0">
                <a:pos x="16" y="21"/>
              </a:cxn>
              <a:cxn ang="0">
                <a:pos x="18" y="19"/>
              </a:cxn>
              <a:cxn ang="0">
                <a:pos x="20" y="14"/>
              </a:cxn>
              <a:cxn ang="0">
                <a:pos x="22" y="10"/>
              </a:cxn>
              <a:cxn ang="0">
                <a:pos x="20" y="6"/>
              </a:cxn>
              <a:cxn ang="0">
                <a:pos x="18" y="2"/>
              </a:cxn>
              <a:cxn ang="0">
                <a:pos x="16" y="0"/>
              </a:cxn>
              <a:cxn ang="0">
                <a:pos x="12" y="0"/>
              </a:cxn>
              <a:cxn ang="0">
                <a:pos x="6" y="0"/>
              </a:cxn>
              <a:cxn ang="0">
                <a:pos x="4" y="2"/>
              </a:cxn>
              <a:cxn ang="0">
                <a:pos x="2" y="6"/>
              </a:cxn>
              <a:cxn ang="0">
                <a:pos x="2" y="10"/>
              </a:cxn>
              <a:cxn ang="0">
                <a:pos x="0" y="10"/>
              </a:cxn>
            </a:cxnLst>
            <a:rect l="0" t="0" r="r" b="b"/>
            <a:pathLst>
              <a:path w="22" h="23">
                <a:moveTo>
                  <a:pt x="0" y="10"/>
                </a:moveTo>
                <a:lnTo>
                  <a:pt x="2" y="14"/>
                </a:lnTo>
                <a:lnTo>
                  <a:pt x="4" y="19"/>
                </a:lnTo>
                <a:lnTo>
                  <a:pt x="6" y="21"/>
                </a:lnTo>
                <a:lnTo>
                  <a:pt x="12" y="23"/>
                </a:lnTo>
                <a:lnTo>
                  <a:pt x="16" y="21"/>
                </a:lnTo>
                <a:lnTo>
                  <a:pt x="18" y="19"/>
                </a:lnTo>
                <a:lnTo>
                  <a:pt x="20" y="14"/>
                </a:lnTo>
                <a:lnTo>
                  <a:pt x="22" y="10"/>
                </a:lnTo>
                <a:lnTo>
                  <a:pt x="20" y="6"/>
                </a:lnTo>
                <a:lnTo>
                  <a:pt x="18" y="2"/>
                </a:lnTo>
                <a:lnTo>
                  <a:pt x="16" y="0"/>
                </a:lnTo>
                <a:lnTo>
                  <a:pt x="12" y="0"/>
                </a:lnTo>
                <a:lnTo>
                  <a:pt x="6" y="0"/>
                </a:lnTo>
                <a:lnTo>
                  <a:pt x="4" y="2"/>
                </a:lnTo>
                <a:lnTo>
                  <a:pt x="2" y="6"/>
                </a:lnTo>
                <a:lnTo>
                  <a:pt x="2" y="10"/>
                </a:lnTo>
                <a:lnTo>
                  <a:pt x="0" y="10"/>
                </a:lnTo>
                <a:close/>
              </a:path>
            </a:pathLst>
          </a:custGeom>
          <a:solidFill>
            <a:srgbClr val="231F20"/>
          </a:solidFill>
          <a:ln w="9525">
            <a:noFill/>
            <a:round/>
            <a:headEnd/>
            <a:tailEnd/>
          </a:ln>
        </p:spPr>
        <p:txBody>
          <a:bodyPr/>
          <a:lstStyle/>
          <a:p>
            <a:endParaRPr lang="tr-TR"/>
          </a:p>
        </p:txBody>
      </p:sp>
      <p:sp>
        <p:nvSpPr>
          <p:cNvPr id="210998" name="Freeform 54"/>
          <p:cNvSpPr>
            <a:spLocks/>
          </p:cNvSpPr>
          <p:nvPr/>
        </p:nvSpPr>
        <p:spPr bwMode="auto">
          <a:xfrm>
            <a:off x="3959225" y="3327401"/>
            <a:ext cx="31750" cy="34925"/>
          </a:xfrm>
          <a:custGeom>
            <a:avLst/>
            <a:gdLst/>
            <a:ahLst/>
            <a:cxnLst>
              <a:cxn ang="0">
                <a:pos x="0" y="10"/>
              </a:cxn>
              <a:cxn ang="0">
                <a:pos x="0" y="14"/>
              </a:cxn>
              <a:cxn ang="0">
                <a:pos x="2" y="18"/>
              </a:cxn>
              <a:cxn ang="0">
                <a:pos x="6" y="20"/>
              </a:cxn>
              <a:cxn ang="0">
                <a:pos x="10" y="22"/>
              </a:cxn>
              <a:cxn ang="0">
                <a:pos x="14" y="20"/>
              </a:cxn>
              <a:cxn ang="0">
                <a:pos x="18" y="18"/>
              </a:cxn>
              <a:cxn ang="0">
                <a:pos x="20" y="14"/>
              </a:cxn>
              <a:cxn ang="0">
                <a:pos x="20" y="10"/>
              </a:cxn>
              <a:cxn ang="0">
                <a:pos x="20" y="6"/>
              </a:cxn>
              <a:cxn ang="0">
                <a:pos x="18" y="2"/>
              </a:cxn>
              <a:cxn ang="0">
                <a:pos x="14" y="0"/>
              </a:cxn>
              <a:cxn ang="0">
                <a:pos x="10" y="0"/>
              </a:cxn>
              <a:cxn ang="0">
                <a:pos x="6" y="0"/>
              </a:cxn>
              <a:cxn ang="0">
                <a:pos x="2" y="2"/>
              </a:cxn>
              <a:cxn ang="0">
                <a:pos x="0" y="6"/>
              </a:cxn>
              <a:cxn ang="0">
                <a:pos x="0" y="8"/>
              </a:cxn>
              <a:cxn ang="0">
                <a:pos x="0" y="10"/>
              </a:cxn>
            </a:cxnLst>
            <a:rect l="0" t="0" r="r" b="b"/>
            <a:pathLst>
              <a:path w="20" h="22">
                <a:moveTo>
                  <a:pt x="0" y="10"/>
                </a:moveTo>
                <a:lnTo>
                  <a:pt x="0" y="14"/>
                </a:lnTo>
                <a:lnTo>
                  <a:pt x="2" y="18"/>
                </a:lnTo>
                <a:lnTo>
                  <a:pt x="6" y="20"/>
                </a:lnTo>
                <a:lnTo>
                  <a:pt x="10" y="22"/>
                </a:lnTo>
                <a:lnTo>
                  <a:pt x="14" y="20"/>
                </a:lnTo>
                <a:lnTo>
                  <a:pt x="18" y="18"/>
                </a:lnTo>
                <a:lnTo>
                  <a:pt x="20" y="14"/>
                </a:lnTo>
                <a:lnTo>
                  <a:pt x="20" y="10"/>
                </a:lnTo>
                <a:lnTo>
                  <a:pt x="20" y="6"/>
                </a:lnTo>
                <a:lnTo>
                  <a:pt x="18" y="2"/>
                </a:lnTo>
                <a:lnTo>
                  <a:pt x="14" y="0"/>
                </a:lnTo>
                <a:lnTo>
                  <a:pt x="10" y="0"/>
                </a:lnTo>
                <a:lnTo>
                  <a:pt x="6" y="0"/>
                </a:lnTo>
                <a:lnTo>
                  <a:pt x="2" y="2"/>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210999" name="Freeform 55"/>
          <p:cNvSpPr>
            <a:spLocks/>
          </p:cNvSpPr>
          <p:nvPr/>
        </p:nvSpPr>
        <p:spPr bwMode="auto">
          <a:xfrm>
            <a:off x="3216276" y="3771901"/>
            <a:ext cx="34925" cy="34925"/>
          </a:xfrm>
          <a:custGeom>
            <a:avLst/>
            <a:gdLst/>
            <a:ahLst/>
            <a:cxnLst>
              <a:cxn ang="0">
                <a:pos x="0" y="10"/>
              </a:cxn>
              <a:cxn ang="0">
                <a:pos x="0" y="14"/>
              </a:cxn>
              <a:cxn ang="0">
                <a:pos x="4" y="18"/>
              </a:cxn>
              <a:cxn ang="0">
                <a:pos x="6" y="20"/>
              </a:cxn>
              <a:cxn ang="0">
                <a:pos x="10" y="22"/>
              </a:cxn>
              <a:cxn ang="0">
                <a:pos x="16" y="20"/>
              </a:cxn>
              <a:cxn ang="0">
                <a:pos x="18" y="18"/>
              </a:cxn>
              <a:cxn ang="0">
                <a:pos x="20" y="14"/>
              </a:cxn>
              <a:cxn ang="0">
                <a:pos x="22" y="10"/>
              </a:cxn>
              <a:cxn ang="0">
                <a:pos x="20" y="6"/>
              </a:cxn>
              <a:cxn ang="0">
                <a:pos x="18" y="2"/>
              </a:cxn>
              <a:cxn ang="0">
                <a:pos x="16" y="0"/>
              </a:cxn>
              <a:cxn ang="0">
                <a:pos x="10" y="0"/>
              </a:cxn>
              <a:cxn ang="0">
                <a:pos x="6" y="0"/>
              </a:cxn>
              <a:cxn ang="0">
                <a:pos x="4" y="2"/>
              </a:cxn>
              <a:cxn ang="0">
                <a:pos x="0" y="6"/>
              </a:cxn>
              <a:cxn ang="0">
                <a:pos x="0" y="8"/>
              </a:cxn>
              <a:cxn ang="0">
                <a:pos x="0" y="10"/>
              </a:cxn>
            </a:cxnLst>
            <a:rect l="0" t="0" r="r" b="b"/>
            <a:pathLst>
              <a:path w="22" h="22">
                <a:moveTo>
                  <a:pt x="0" y="10"/>
                </a:moveTo>
                <a:lnTo>
                  <a:pt x="0" y="14"/>
                </a:lnTo>
                <a:lnTo>
                  <a:pt x="4" y="18"/>
                </a:lnTo>
                <a:lnTo>
                  <a:pt x="6" y="20"/>
                </a:lnTo>
                <a:lnTo>
                  <a:pt x="10" y="22"/>
                </a:lnTo>
                <a:lnTo>
                  <a:pt x="16" y="20"/>
                </a:lnTo>
                <a:lnTo>
                  <a:pt x="18" y="18"/>
                </a:lnTo>
                <a:lnTo>
                  <a:pt x="20" y="14"/>
                </a:lnTo>
                <a:lnTo>
                  <a:pt x="22" y="10"/>
                </a:lnTo>
                <a:lnTo>
                  <a:pt x="20" y="6"/>
                </a:lnTo>
                <a:lnTo>
                  <a:pt x="18" y="2"/>
                </a:lnTo>
                <a:lnTo>
                  <a:pt x="16" y="0"/>
                </a:lnTo>
                <a:lnTo>
                  <a:pt x="10" y="0"/>
                </a:lnTo>
                <a:lnTo>
                  <a:pt x="6" y="0"/>
                </a:lnTo>
                <a:lnTo>
                  <a:pt x="4" y="2"/>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211000" name="Freeform 56"/>
          <p:cNvSpPr>
            <a:spLocks/>
          </p:cNvSpPr>
          <p:nvPr/>
        </p:nvSpPr>
        <p:spPr bwMode="auto">
          <a:xfrm>
            <a:off x="6958014" y="3397251"/>
            <a:ext cx="1063625" cy="619125"/>
          </a:xfrm>
          <a:custGeom>
            <a:avLst/>
            <a:gdLst/>
            <a:ahLst/>
            <a:cxnLst>
              <a:cxn ang="0">
                <a:pos x="0" y="390"/>
              </a:cxn>
              <a:cxn ang="0">
                <a:pos x="362" y="390"/>
              </a:cxn>
              <a:cxn ang="0">
                <a:pos x="670" y="0"/>
              </a:cxn>
            </a:cxnLst>
            <a:rect l="0" t="0" r="r" b="b"/>
            <a:pathLst>
              <a:path w="670" h="390">
                <a:moveTo>
                  <a:pt x="0" y="390"/>
                </a:moveTo>
                <a:lnTo>
                  <a:pt x="362" y="390"/>
                </a:lnTo>
                <a:lnTo>
                  <a:pt x="670" y="0"/>
                </a:lnTo>
              </a:path>
            </a:pathLst>
          </a:custGeom>
          <a:noFill/>
          <a:ln w="9525">
            <a:solidFill>
              <a:srgbClr val="231F20"/>
            </a:solidFill>
            <a:prstDash val="solid"/>
            <a:round/>
            <a:headEnd/>
            <a:tailEnd/>
          </a:ln>
        </p:spPr>
        <p:txBody>
          <a:bodyPr/>
          <a:lstStyle/>
          <a:p>
            <a:endParaRPr lang="tr-TR"/>
          </a:p>
        </p:txBody>
      </p:sp>
      <p:sp>
        <p:nvSpPr>
          <p:cNvPr id="211001" name="Line 57"/>
          <p:cNvSpPr>
            <a:spLocks noChangeShapeType="1"/>
          </p:cNvSpPr>
          <p:nvPr/>
        </p:nvSpPr>
        <p:spPr bwMode="auto">
          <a:xfrm>
            <a:off x="2616200" y="3444875"/>
            <a:ext cx="438150" cy="1588"/>
          </a:xfrm>
          <a:prstGeom prst="line">
            <a:avLst/>
          </a:prstGeom>
          <a:noFill/>
          <a:ln w="9525">
            <a:solidFill>
              <a:srgbClr val="231F20"/>
            </a:solidFill>
            <a:round/>
            <a:headEnd/>
            <a:tailEnd/>
          </a:ln>
        </p:spPr>
        <p:txBody>
          <a:bodyPr/>
          <a:lstStyle/>
          <a:p>
            <a:endParaRPr lang="tr-TR"/>
          </a:p>
        </p:txBody>
      </p:sp>
      <p:sp>
        <p:nvSpPr>
          <p:cNvPr id="211002" name="Rectangle 58"/>
          <p:cNvSpPr>
            <a:spLocks noChangeArrowheads="1"/>
          </p:cNvSpPr>
          <p:nvPr/>
        </p:nvSpPr>
        <p:spPr bwMode="auto">
          <a:xfrm>
            <a:off x="5075238" y="4403726"/>
            <a:ext cx="1019510"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Vitreous chamber</a:t>
            </a:r>
            <a:endParaRPr lang="en-US"/>
          </a:p>
        </p:txBody>
      </p:sp>
      <p:sp>
        <p:nvSpPr>
          <p:cNvPr id="211003" name="Rectangle 59"/>
          <p:cNvSpPr>
            <a:spLocks noChangeArrowheads="1"/>
          </p:cNvSpPr>
          <p:nvPr/>
        </p:nvSpPr>
        <p:spPr bwMode="auto">
          <a:xfrm>
            <a:off x="2112875" y="2749550"/>
            <a:ext cx="501739" cy="338554"/>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1100">
                <a:solidFill>
                  <a:srgbClr val="231F20"/>
                </a:solidFill>
              </a:rPr>
              <a:t>Aqueous</a:t>
            </a:r>
            <a:br>
              <a:rPr lang="en-US" sz="1100">
                <a:solidFill>
                  <a:srgbClr val="231F20"/>
                </a:solidFill>
              </a:rPr>
            </a:br>
            <a:r>
              <a:rPr lang="en-US" sz="1100">
                <a:solidFill>
                  <a:srgbClr val="231F20"/>
                </a:solidFill>
              </a:rPr>
              <a:t>humor</a:t>
            </a:r>
            <a:endParaRPr lang="en-US"/>
          </a:p>
        </p:txBody>
      </p:sp>
      <p:sp>
        <p:nvSpPr>
          <p:cNvPr id="211004" name="Rectangle 60"/>
          <p:cNvSpPr>
            <a:spLocks noChangeArrowheads="1"/>
          </p:cNvSpPr>
          <p:nvPr/>
        </p:nvSpPr>
        <p:spPr bwMode="auto">
          <a:xfrm>
            <a:off x="2100264" y="3136901"/>
            <a:ext cx="410369"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Cornea</a:t>
            </a:r>
            <a:endParaRPr lang="en-US"/>
          </a:p>
        </p:txBody>
      </p:sp>
      <p:sp>
        <p:nvSpPr>
          <p:cNvPr id="211005" name="Rectangle 61"/>
          <p:cNvSpPr>
            <a:spLocks noChangeArrowheads="1"/>
          </p:cNvSpPr>
          <p:nvPr/>
        </p:nvSpPr>
        <p:spPr bwMode="auto">
          <a:xfrm>
            <a:off x="6107114" y="3506789"/>
            <a:ext cx="464871"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latin typeface="Arial Black" pitchFamily="34" charset="0"/>
              </a:rPr>
              <a:t>Fovea</a:t>
            </a:r>
            <a:endParaRPr lang="en-US">
              <a:latin typeface="Arial Black" pitchFamily="34" charset="0"/>
            </a:endParaRPr>
          </a:p>
        </p:txBody>
      </p:sp>
      <p:sp>
        <p:nvSpPr>
          <p:cNvPr id="211006" name="Rectangle 62"/>
          <p:cNvSpPr>
            <a:spLocks noChangeArrowheads="1"/>
          </p:cNvSpPr>
          <p:nvPr/>
        </p:nvSpPr>
        <p:spPr bwMode="auto">
          <a:xfrm>
            <a:off x="6373814" y="3929064"/>
            <a:ext cx="557845"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latin typeface="Arial Black" pitchFamily="34" charset="0"/>
              </a:rPr>
              <a:t>Macula</a:t>
            </a:r>
            <a:endParaRPr lang="en-US">
              <a:latin typeface="Arial Black" pitchFamily="34" charset="0"/>
            </a:endParaRPr>
          </a:p>
        </p:txBody>
      </p:sp>
      <p:sp>
        <p:nvSpPr>
          <p:cNvPr id="211007" name="Rectangle 63"/>
          <p:cNvSpPr>
            <a:spLocks noChangeArrowheads="1"/>
          </p:cNvSpPr>
          <p:nvPr/>
        </p:nvSpPr>
        <p:spPr bwMode="auto">
          <a:xfrm>
            <a:off x="6119814" y="3292476"/>
            <a:ext cx="697307"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Optic nerve </a:t>
            </a:r>
            <a:endParaRPr lang="en-US"/>
          </a:p>
        </p:txBody>
      </p:sp>
      <p:sp>
        <p:nvSpPr>
          <p:cNvPr id="211008" name="Rectangle 64"/>
          <p:cNvSpPr>
            <a:spLocks noChangeArrowheads="1"/>
          </p:cNvSpPr>
          <p:nvPr/>
        </p:nvSpPr>
        <p:spPr bwMode="auto">
          <a:xfrm>
            <a:off x="2389188" y="3910014"/>
            <a:ext cx="171522"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Iris</a:t>
            </a:r>
            <a:endParaRPr lang="en-US"/>
          </a:p>
        </p:txBody>
      </p:sp>
      <p:sp>
        <p:nvSpPr>
          <p:cNvPr id="211009" name="Rectangle 65"/>
          <p:cNvSpPr>
            <a:spLocks noChangeArrowheads="1"/>
          </p:cNvSpPr>
          <p:nvPr/>
        </p:nvSpPr>
        <p:spPr bwMode="auto">
          <a:xfrm>
            <a:off x="2200276" y="3362326"/>
            <a:ext cx="384721"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latin typeface="Arial Black" pitchFamily="34" charset="0"/>
              </a:rPr>
              <a:t>Pupil</a:t>
            </a:r>
            <a:endParaRPr lang="en-US">
              <a:latin typeface="Arial Black" pitchFamily="34" charset="0"/>
            </a:endParaRPr>
          </a:p>
        </p:txBody>
      </p:sp>
      <p:sp>
        <p:nvSpPr>
          <p:cNvPr id="211010" name="Rectangle 66"/>
          <p:cNvSpPr>
            <a:spLocks noChangeArrowheads="1"/>
          </p:cNvSpPr>
          <p:nvPr/>
        </p:nvSpPr>
        <p:spPr bwMode="auto">
          <a:xfrm>
            <a:off x="5075238" y="4683126"/>
            <a:ext cx="501740"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latin typeface="Arial Black" pitchFamily="34" charset="0"/>
              </a:rPr>
              <a:t>Retina</a:t>
            </a:r>
            <a:endParaRPr lang="en-US">
              <a:latin typeface="Arial Black" pitchFamily="34" charset="0"/>
            </a:endParaRPr>
          </a:p>
        </p:txBody>
      </p:sp>
      <p:sp>
        <p:nvSpPr>
          <p:cNvPr id="211011" name="Rectangle 67"/>
          <p:cNvSpPr>
            <a:spLocks noChangeArrowheads="1"/>
          </p:cNvSpPr>
          <p:nvPr/>
        </p:nvSpPr>
        <p:spPr bwMode="auto">
          <a:xfrm>
            <a:off x="5083176" y="5094289"/>
            <a:ext cx="1683153"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latin typeface="Arial Black" pitchFamily="34" charset="0"/>
              </a:rPr>
              <a:t>Sclera </a:t>
            </a:r>
            <a:r>
              <a:rPr lang="en-US" sz="1100">
                <a:solidFill>
                  <a:srgbClr val="231F20"/>
                </a:solidFill>
              </a:rPr>
              <a:t>is connective tissue.</a:t>
            </a:r>
            <a:endParaRPr lang="en-US">
              <a:latin typeface="Arial Black" pitchFamily="34" charset="0"/>
            </a:endParaRPr>
          </a:p>
        </p:txBody>
      </p:sp>
      <p:sp>
        <p:nvSpPr>
          <p:cNvPr id="211012" name="Rectangle 68"/>
          <p:cNvSpPr>
            <a:spLocks noChangeArrowheads="1"/>
          </p:cNvSpPr>
          <p:nvPr/>
        </p:nvSpPr>
        <p:spPr bwMode="auto">
          <a:xfrm>
            <a:off x="2843213" y="5030789"/>
            <a:ext cx="1096454"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latin typeface="Arial Black" pitchFamily="34" charset="0"/>
              </a:rPr>
              <a:t>Ciliary muscle</a:t>
            </a:r>
            <a:endParaRPr lang="en-US">
              <a:latin typeface="Arial Black" pitchFamily="34" charset="0"/>
            </a:endParaRPr>
          </a:p>
        </p:txBody>
      </p:sp>
      <p:sp>
        <p:nvSpPr>
          <p:cNvPr id="211013" name="Rectangle 69"/>
          <p:cNvSpPr>
            <a:spLocks noChangeArrowheads="1"/>
          </p:cNvSpPr>
          <p:nvPr/>
        </p:nvSpPr>
        <p:spPr bwMode="auto">
          <a:xfrm>
            <a:off x="5916613" y="2720975"/>
            <a:ext cx="1064394" cy="338554"/>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Central </a:t>
            </a:r>
            <a:r>
              <a:rPr lang="en-US" sz="1100">
                <a:solidFill>
                  <a:srgbClr val="231F20"/>
                </a:solidFill>
                <a:latin typeface="Arial Black" pitchFamily="34" charset="0"/>
              </a:rPr>
              <a:t>retinal</a:t>
            </a:r>
            <a:br>
              <a:rPr lang="en-US" sz="1100">
                <a:solidFill>
                  <a:srgbClr val="231F20"/>
                </a:solidFill>
              </a:rPr>
            </a:br>
            <a:r>
              <a:rPr lang="en-US" sz="1100">
                <a:solidFill>
                  <a:srgbClr val="231F20"/>
                </a:solidFill>
                <a:latin typeface="Arial Black" pitchFamily="34" charset="0"/>
              </a:rPr>
              <a:t>artery</a:t>
            </a:r>
            <a:r>
              <a:rPr lang="en-US" sz="1100">
                <a:solidFill>
                  <a:srgbClr val="231F20"/>
                </a:solidFill>
              </a:rPr>
              <a:t> and </a:t>
            </a:r>
            <a:r>
              <a:rPr lang="en-US" sz="1100">
                <a:solidFill>
                  <a:srgbClr val="231F20"/>
                </a:solidFill>
                <a:latin typeface="Arial Black" pitchFamily="34" charset="0"/>
              </a:rPr>
              <a:t>vein</a:t>
            </a:r>
            <a:endParaRPr lang="en-US" sz="1100">
              <a:solidFill>
                <a:srgbClr val="231F20"/>
              </a:solidFill>
            </a:endParaRPr>
          </a:p>
        </p:txBody>
      </p:sp>
      <p:sp>
        <p:nvSpPr>
          <p:cNvPr id="211014" name="Rectangle 70"/>
          <p:cNvSpPr>
            <a:spLocks noChangeArrowheads="1"/>
          </p:cNvSpPr>
          <p:nvPr/>
        </p:nvSpPr>
        <p:spPr bwMode="auto">
          <a:xfrm>
            <a:off x="2057095" y="2381250"/>
            <a:ext cx="524181" cy="338554"/>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1100">
                <a:solidFill>
                  <a:srgbClr val="231F20"/>
                </a:solidFill>
              </a:rPr>
              <a:t>Canal of</a:t>
            </a:r>
            <a:br>
              <a:rPr lang="en-US" sz="1100">
                <a:solidFill>
                  <a:srgbClr val="231F20"/>
                </a:solidFill>
              </a:rPr>
            </a:br>
            <a:r>
              <a:rPr lang="en-US" sz="1100">
                <a:solidFill>
                  <a:srgbClr val="231F20"/>
                </a:solidFill>
              </a:rPr>
              <a:t>Schlemm</a:t>
            </a:r>
            <a:endParaRPr lang="en-US"/>
          </a:p>
        </p:txBody>
      </p:sp>
      <p:sp>
        <p:nvSpPr>
          <p:cNvPr id="211016" name="Rectangle 72"/>
          <p:cNvSpPr>
            <a:spLocks noChangeArrowheads="1"/>
          </p:cNvSpPr>
          <p:nvPr/>
        </p:nvSpPr>
        <p:spPr bwMode="auto">
          <a:xfrm>
            <a:off x="7100888" y="4578351"/>
            <a:ext cx="203582"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latin typeface="Arial Black" pitchFamily="34" charset="0"/>
              </a:rPr>
              <a:t>(b)</a:t>
            </a:r>
            <a:endParaRPr lang="en-US">
              <a:latin typeface="Arial Black" pitchFamily="34" charset="0"/>
            </a:endParaRPr>
          </a:p>
        </p:txBody>
      </p:sp>
      <p:sp>
        <p:nvSpPr>
          <p:cNvPr id="211017" name="Rectangle 73"/>
          <p:cNvSpPr>
            <a:spLocks noChangeArrowheads="1"/>
          </p:cNvSpPr>
          <p:nvPr/>
        </p:nvSpPr>
        <p:spPr bwMode="auto">
          <a:xfrm>
            <a:off x="5950923" y="1968500"/>
            <a:ext cx="783869" cy="338554"/>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100">
                <a:solidFill>
                  <a:srgbClr val="231F20"/>
                </a:solidFill>
                <a:latin typeface="Arial Black" pitchFamily="34" charset="0"/>
              </a:rPr>
              <a:t>Optic disk</a:t>
            </a:r>
            <a:br>
              <a:rPr lang="en-US" sz="1100">
                <a:solidFill>
                  <a:srgbClr val="231F20"/>
                </a:solidFill>
                <a:latin typeface="Arial Black" pitchFamily="34" charset="0"/>
              </a:rPr>
            </a:br>
            <a:r>
              <a:rPr lang="en-US" sz="1100">
                <a:solidFill>
                  <a:srgbClr val="231F20"/>
                </a:solidFill>
              </a:rPr>
              <a:t>(blind spot)</a:t>
            </a:r>
            <a:endParaRPr lang="en-US">
              <a:latin typeface="Arial Black" pitchFamily="34" charset="0"/>
            </a:endParaRPr>
          </a:p>
        </p:txBody>
      </p:sp>
      <p:sp>
        <p:nvSpPr>
          <p:cNvPr id="211018" name="Rectangle 74"/>
          <p:cNvSpPr>
            <a:spLocks noChangeArrowheads="1"/>
          </p:cNvSpPr>
          <p:nvPr/>
        </p:nvSpPr>
        <p:spPr bwMode="auto">
          <a:xfrm>
            <a:off x="4681538" y="1444626"/>
            <a:ext cx="370294"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dirty="0">
                <a:solidFill>
                  <a:srgbClr val="231F20"/>
                </a:solidFill>
                <a:latin typeface="Arial Black" pitchFamily="34" charset="0"/>
              </a:rPr>
              <a:t>Lens</a:t>
            </a:r>
            <a:endParaRPr lang="en-US" dirty="0">
              <a:latin typeface="Arial Black" pitchFamily="34" charset="0"/>
            </a:endParaRPr>
          </a:p>
        </p:txBody>
      </p:sp>
      <p:sp>
        <p:nvSpPr>
          <p:cNvPr id="211019" name="Rectangle 75"/>
          <p:cNvSpPr>
            <a:spLocks noChangeArrowheads="1"/>
          </p:cNvSpPr>
          <p:nvPr/>
        </p:nvSpPr>
        <p:spPr bwMode="auto">
          <a:xfrm>
            <a:off x="3779839" y="1447801"/>
            <a:ext cx="613951"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latin typeface="Arial Black" pitchFamily="34" charset="0"/>
              </a:rPr>
              <a:t>Zonules</a:t>
            </a:r>
            <a:endParaRPr lang="en-US">
              <a:latin typeface="Arial Black" pitchFamily="34" charset="0"/>
            </a:endParaRPr>
          </a:p>
        </p:txBody>
      </p:sp>
      <p:sp>
        <p:nvSpPr>
          <p:cNvPr id="211020" name="Freeform 76"/>
          <p:cNvSpPr>
            <a:spLocks/>
          </p:cNvSpPr>
          <p:nvPr/>
        </p:nvSpPr>
        <p:spPr bwMode="auto">
          <a:xfrm>
            <a:off x="7937501" y="3324226"/>
            <a:ext cx="174625" cy="73025"/>
          </a:xfrm>
          <a:custGeom>
            <a:avLst/>
            <a:gdLst/>
            <a:ahLst/>
            <a:cxnLst>
              <a:cxn ang="0">
                <a:pos x="0" y="0"/>
              </a:cxn>
              <a:cxn ang="0">
                <a:pos x="0" y="46"/>
              </a:cxn>
              <a:cxn ang="0">
                <a:pos x="110" y="46"/>
              </a:cxn>
              <a:cxn ang="0">
                <a:pos x="110" y="0"/>
              </a:cxn>
            </a:cxnLst>
            <a:rect l="0" t="0" r="r" b="b"/>
            <a:pathLst>
              <a:path w="110" h="46">
                <a:moveTo>
                  <a:pt x="0" y="0"/>
                </a:moveTo>
                <a:lnTo>
                  <a:pt x="0" y="46"/>
                </a:lnTo>
                <a:lnTo>
                  <a:pt x="110" y="46"/>
                </a:lnTo>
                <a:lnTo>
                  <a:pt x="110" y="0"/>
                </a:lnTo>
              </a:path>
            </a:pathLst>
          </a:custGeom>
          <a:noFill/>
          <a:ln w="9525">
            <a:solidFill>
              <a:schemeClr val="tx1"/>
            </a:solidFill>
            <a:round/>
            <a:headEnd/>
            <a:tailEnd/>
          </a:ln>
          <a:effectLst/>
        </p:spPr>
        <p:txBody>
          <a:bodyPr wrap="none" anchor="ctr"/>
          <a:lstStyle/>
          <a:p>
            <a:endParaRPr lang="tr-TR"/>
          </a:p>
        </p:txBody>
      </p:sp>
    </p:spTree>
    <p:extLst>
      <p:ext uri="{BB962C8B-B14F-4D97-AF65-F5344CB8AC3E}">
        <p14:creationId xmlns:p14="http://schemas.microsoft.com/office/powerpoint/2010/main" val="5965327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1524001" y="836613"/>
            <a:ext cx="915352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7411" name="Rectangle 4"/>
          <p:cNvSpPr>
            <a:spLocks noChangeArrowheads="1"/>
          </p:cNvSpPr>
          <p:nvPr/>
        </p:nvSpPr>
        <p:spPr bwMode="auto">
          <a:xfrm>
            <a:off x="3863976" y="90489"/>
            <a:ext cx="46910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tr-TR" altLang="tr-TR" sz="3200" b="1"/>
              <a:t>GÖZ ve GÖRME OLAYI</a:t>
            </a:r>
            <a:endParaRPr lang="en-US" altLang="tr-TR" sz="3200" b="1"/>
          </a:p>
        </p:txBody>
      </p:sp>
      <p:sp>
        <p:nvSpPr>
          <p:cNvPr id="17412" name="Rectangle 7"/>
          <p:cNvSpPr>
            <a:spLocks noChangeArrowheads="1"/>
          </p:cNvSpPr>
          <p:nvPr/>
        </p:nvSpPr>
        <p:spPr bwMode="auto">
          <a:xfrm>
            <a:off x="236444" y="4625041"/>
            <a:ext cx="76327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buFontTx/>
              <a:buChar char="-"/>
            </a:pPr>
            <a:r>
              <a:rPr lang="tr-TR" altLang="tr-TR" sz="1800" b="1" dirty="0"/>
              <a:t>Gözün iç basıncı 20 </a:t>
            </a:r>
            <a:r>
              <a:rPr lang="tr-TR" altLang="tr-TR" sz="1800" b="1" dirty="0" err="1"/>
              <a:t>mmHg</a:t>
            </a:r>
            <a:r>
              <a:rPr lang="tr-TR" altLang="tr-TR" sz="1800" b="1" dirty="0"/>
              <a:t> </a:t>
            </a:r>
          </a:p>
          <a:p>
            <a:pPr>
              <a:buFontTx/>
              <a:buChar char="-"/>
            </a:pPr>
            <a:r>
              <a:rPr lang="tr-TR" altLang="tr-TR" sz="1800" b="1" dirty="0"/>
              <a:t> Hızlı odaklama sistemi ile 20 cm kadar yakından sonsuz uzağa kadar bulunan cisimleri görür</a:t>
            </a:r>
          </a:p>
          <a:p>
            <a:pPr>
              <a:buFontTx/>
              <a:buChar char="-"/>
            </a:pPr>
            <a:r>
              <a:rPr lang="tr-TR" altLang="tr-TR" sz="1800" b="1" dirty="0"/>
              <a:t>Gözün diyafram aralığını otomatik olarak  değiştirme özelliği var</a:t>
            </a:r>
          </a:p>
          <a:p>
            <a:pPr>
              <a:buFontTx/>
              <a:buChar char="-"/>
            </a:pPr>
            <a:r>
              <a:rPr lang="tr-TR" altLang="tr-TR" sz="1800" b="1" dirty="0"/>
              <a:t>Retinada ters görüntü oluşur</a:t>
            </a:r>
          </a:p>
          <a:p>
            <a:pPr>
              <a:buFontTx/>
              <a:buChar char="-"/>
            </a:pPr>
            <a:r>
              <a:rPr lang="tr-TR" altLang="tr-TR" sz="1800" b="1" dirty="0"/>
              <a:t> Beyin iki göz görüntüsünü değerlendirir derinlik bilgisi (</a:t>
            </a:r>
            <a:r>
              <a:rPr lang="tr-TR" altLang="tr-TR" sz="1800" b="1" dirty="0" err="1"/>
              <a:t>stereskopi</a:t>
            </a:r>
            <a:r>
              <a:rPr lang="tr-TR" altLang="tr-TR" sz="1800" b="1" dirty="0"/>
              <a:t>) elde eder</a:t>
            </a:r>
          </a:p>
        </p:txBody>
      </p:sp>
      <p:pic>
        <p:nvPicPr>
          <p:cNvPr id="17413" name="Picture 8" descr="C:\Documents and Settings\belmaturan\Belgelerim\KİTAPAllImagesFromMedicalPhysiology\AllImages\S9781437717532-015-f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389" y="836613"/>
            <a:ext cx="5832475"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8 Dikdörtgen"/>
          <p:cNvSpPr>
            <a:spLocks noChangeArrowheads="1"/>
          </p:cNvSpPr>
          <p:nvPr/>
        </p:nvSpPr>
        <p:spPr bwMode="auto">
          <a:xfrm>
            <a:off x="7680326" y="908050"/>
            <a:ext cx="284321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tr-TR" altLang="tr-TR" b="1"/>
              <a:t>Göz tabakalarının kırılma indisleri farklı</a:t>
            </a:r>
          </a:p>
        </p:txBody>
      </p:sp>
      <p:sp>
        <p:nvSpPr>
          <p:cNvPr id="17415" name="9 Dikdörtgen"/>
          <p:cNvSpPr>
            <a:spLocks noChangeArrowheads="1"/>
          </p:cNvSpPr>
          <p:nvPr/>
        </p:nvSpPr>
        <p:spPr bwMode="auto">
          <a:xfrm>
            <a:off x="7608888" y="2133600"/>
            <a:ext cx="2951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tr-TR" altLang="tr-TR" b="1"/>
              <a:t>Göz merceğinin kırılma indisi dıştan içe doğru büyür</a:t>
            </a:r>
          </a:p>
        </p:txBody>
      </p:sp>
      <p:sp>
        <p:nvSpPr>
          <p:cNvPr id="8" name="7 Dikdörtgen"/>
          <p:cNvSpPr/>
          <p:nvPr/>
        </p:nvSpPr>
        <p:spPr>
          <a:xfrm>
            <a:off x="6096000" y="3563942"/>
            <a:ext cx="6096000" cy="1200329"/>
          </a:xfrm>
          <a:prstGeom prst="rect">
            <a:avLst/>
          </a:prstGeom>
        </p:spPr>
        <p:txBody>
          <a:bodyPr>
            <a:spAutoFit/>
          </a:bodyPr>
          <a:lstStyle/>
          <a:p>
            <a:r>
              <a:rPr lang="tr-TR" dirty="0"/>
              <a:t>Bir maddenin </a:t>
            </a:r>
            <a:r>
              <a:rPr lang="tr-TR" b="1" dirty="0"/>
              <a:t>kırılma indisi</a:t>
            </a:r>
            <a:r>
              <a:rPr lang="tr-TR" dirty="0"/>
              <a:t>, o maddede yol alan ışığın ya da diğer elektromanyetik dalgaların boşlukta yol alan ışığa göre ne kadar yavaş ilerlediğini gösteren bir katsayıdır. Genellikle </a:t>
            </a:r>
            <a:r>
              <a:rPr lang="tr-TR" i="1" dirty="0"/>
              <a:t>n </a:t>
            </a:r>
            <a:r>
              <a:rPr lang="tr-TR" dirty="0"/>
              <a:t>sembolü ile gösterilir.</a:t>
            </a:r>
          </a:p>
        </p:txBody>
      </p:sp>
      <p:pic>
        <p:nvPicPr>
          <p:cNvPr id="70658" name="Picture 2" descr="n=\frac{c}{v}"/>
          <p:cNvPicPr>
            <a:picLocks noChangeAspect="1" noChangeArrowheads="1"/>
          </p:cNvPicPr>
          <p:nvPr/>
        </p:nvPicPr>
        <p:blipFill>
          <a:blip r:embed="rId3" cstate="print"/>
          <a:srcRect/>
          <a:stretch>
            <a:fillRect/>
          </a:stretch>
        </p:blipFill>
        <p:spPr bwMode="auto">
          <a:xfrm>
            <a:off x="9308540" y="4599921"/>
            <a:ext cx="476250" cy="342901"/>
          </a:xfrm>
          <a:prstGeom prst="rect">
            <a:avLst/>
          </a:prstGeom>
          <a:noFill/>
        </p:spPr>
      </p:pic>
    </p:spTree>
    <p:extLst>
      <p:ext uri="{BB962C8B-B14F-4D97-AF65-F5344CB8AC3E}">
        <p14:creationId xmlns:p14="http://schemas.microsoft.com/office/powerpoint/2010/main" val="2051350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389" y="188913"/>
            <a:ext cx="352107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p:cNvSpPr>
            <a:spLocks noChangeArrowheads="1"/>
          </p:cNvSpPr>
          <p:nvPr/>
        </p:nvSpPr>
        <p:spPr bwMode="auto">
          <a:xfrm>
            <a:off x="5448301" y="227014"/>
            <a:ext cx="4321175"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tr-TR" altLang="tr-TR" b="1" u="sng" dirty="0"/>
              <a:t>Gözde kırıcı sistem</a:t>
            </a:r>
          </a:p>
          <a:p>
            <a:pPr>
              <a:spcBef>
                <a:spcPct val="50000"/>
              </a:spcBef>
            </a:pPr>
            <a:r>
              <a:rPr lang="tr-TR" altLang="tr-TR" sz="2000" b="1" dirty="0"/>
              <a:t>1- saydam kısım; kornea</a:t>
            </a:r>
          </a:p>
          <a:p>
            <a:pPr>
              <a:spcBef>
                <a:spcPct val="50000"/>
              </a:spcBef>
            </a:pPr>
            <a:r>
              <a:rPr lang="tr-TR" altLang="tr-TR" sz="2000" b="1" dirty="0"/>
              <a:t>2- Işığa duyarlı ağ tabaka; retina</a:t>
            </a:r>
          </a:p>
          <a:p>
            <a:pPr>
              <a:spcBef>
                <a:spcPct val="50000"/>
              </a:spcBef>
            </a:pPr>
            <a:r>
              <a:rPr lang="tr-TR" altLang="tr-TR" sz="2000" b="1" dirty="0"/>
              <a:t>Göze gelen ışık kornea tabakasını geçer, göz suyu içinden geçerek iris ortasındaki aralıktan (</a:t>
            </a:r>
            <a:r>
              <a:rPr lang="tr-TR" altLang="tr-TR" sz="2000" b="1" dirty="0" err="1"/>
              <a:t>pupilla</a:t>
            </a:r>
            <a:r>
              <a:rPr lang="tr-TR" altLang="tr-TR" sz="2000" b="1" dirty="0"/>
              <a:t>) göz merceğine (kristal lens) ulaşır. </a:t>
            </a:r>
          </a:p>
        </p:txBody>
      </p:sp>
      <p:sp>
        <p:nvSpPr>
          <p:cNvPr id="18436" name="Rectangle 6"/>
          <p:cNvSpPr>
            <a:spLocks noChangeArrowheads="1"/>
          </p:cNvSpPr>
          <p:nvPr/>
        </p:nvSpPr>
        <p:spPr bwMode="auto">
          <a:xfrm>
            <a:off x="1676774" y="3745566"/>
            <a:ext cx="8640763"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tr-TR" altLang="tr-TR" sz="2000" b="1" dirty="0">
                <a:solidFill>
                  <a:srgbClr val="C00000"/>
                </a:solidFill>
              </a:rPr>
              <a:t>Görme sisteminde çeşitli düzenleme mekanizmaları var. Birisi odak uzaklığını değiştirebilmesi, diğeri retinaya düşen ışık miktarını kontrol edebilmesi.</a:t>
            </a:r>
          </a:p>
          <a:p>
            <a:pPr>
              <a:spcBef>
                <a:spcPct val="50000"/>
              </a:spcBef>
            </a:pPr>
            <a:r>
              <a:rPr lang="tr-TR" altLang="tr-TR" sz="2000" b="1" dirty="0"/>
              <a:t>Göz tabakalarının kırılma indisleri farklı:</a:t>
            </a:r>
          </a:p>
          <a:p>
            <a:pPr>
              <a:spcBef>
                <a:spcPct val="50000"/>
              </a:spcBef>
            </a:pPr>
            <a:r>
              <a:rPr lang="tr-TR" altLang="tr-TR" sz="2000" b="1" dirty="0"/>
              <a:t>Gözün toplam kırma gücü (n/f) = 59 D   burada korneanın katkısı büyük olup yaklaşık 2/3 oranında</a:t>
            </a:r>
          </a:p>
          <a:p>
            <a:pPr>
              <a:spcBef>
                <a:spcPct val="50000"/>
              </a:spcBef>
            </a:pPr>
            <a:r>
              <a:rPr lang="tr-TR" altLang="tr-TR" sz="2000" b="1" dirty="0"/>
              <a:t>                         f: </a:t>
            </a:r>
            <a:r>
              <a:rPr lang="tr-TR" dirty="0"/>
              <a:t>merceğin odak uzaklığı </a:t>
            </a:r>
          </a:p>
          <a:p>
            <a:pPr>
              <a:spcBef>
                <a:spcPct val="50000"/>
              </a:spcBef>
            </a:pPr>
            <a:r>
              <a:rPr lang="tr-TR" dirty="0"/>
              <a:t>n:  merceğin yapıldığı maddenin kırıcılık indisi</a:t>
            </a:r>
          </a:p>
          <a:p>
            <a:pPr>
              <a:spcBef>
                <a:spcPct val="50000"/>
              </a:spcBef>
            </a:pPr>
            <a:endParaRPr lang="tr-TR" altLang="tr-TR" b="1" u="sng" dirty="0"/>
          </a:p>
          <a:p>
            <a:pPr>
              <a:spcBef>
                <a:spcPct val="50000"/>
              </a:spcBef>
            </a:pPr>
            <a:endParaRPr lang="tr-TR" altLang="tr-TR" sz="2000" b="1" dirty="0"/>
          </a:p>
        </p:txBody>
      </p:sp>
    </p:spTree>
    <p:extLst>
      <p:ext uri="{BB962C8B-B14F-4D97-AF65-F5344CB8AC3E}">
        <p14:creationId xmlns:p14="http://schemas.microsoft.com/office/powerpoint/2010/main" val="123371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60" name="Rectangle 8"/>
          <p:cNvSpPr>
            <a:spLocks noGrp="1" noChangeArrowheads="1"/>
          </p:cNvSpPr>
          <p:nvPr>
            <p:ph type="title"/>
          </p:nvPr>
        </p:nvSpPr>
        <p:spPr/>
        <p:txBody>
          <a:bodyPr/>
          <a:lstStyle/>
          <a:p>
            <a:r>
              <a:rPr lang="en-US" dirty="0"/>
              <a:t>Pupil</a:t>
            </a:r>
            <a:r>
              <a:rPr lang="tr-TR" dirty="0"/>
              <a:t> (göz bebeği)</a:t>
            </a:r>
            <a:endParaRPr lang="en-US" dirty="0"/>
          </a:p>
        </p:txBody>
      </p:sp>
      <p:sp>
        <p:nvSpPr>
          <p:cNvPr id="253961" name="Rectangle 9"/>
          <p:cNvSpPr>
            <a:spLocks noGrp="1" noChangeArrowheads="1"/>
          </p:cNvSpPr>
          <p:nvPr>
            <p:ph type="body" idx="1"/>
          </p:nvPr>
        </p:nvSpPr>
        <p:spPr/>
        <p:txBody>
          <a:bodyPr/>
          <a:lstStyle/>
          <a:p>
            <a:r>
              <a:rPr lang="tr-TR" dirty="0"/>
              <a:t>Göze gelen ışık ışınları </a:t>
            </a:r>
            <a:r>
              <a:rPr lang="tr-TR" dirty="0" err="1"/>
              <a:t>retina’ya</a:t>
            </a:r>
            <a:r>
              <a:rPr lang="tr-TR" dirty="0"/>
              <a:t> gözbebeğinden geçerek ulaşırlar. 	</a:t>
            </a:r>
          </a:p>
          <a:p>
            <a:endParaRPr lang="tr-TR" dirty="0"/>
          </a:p>
          <a:p>
            <a:r>
              <a:rPr lang="tr-TR" dirty="0"/>
              <a:t>Gözbebeği, gelen ışık miktarına göre –</a:t>
            </a:r>
          </a:p>
          <a:p>
            <a:pPr lvl="1"/>
            <a:r>
              <a:rPr lang="tr-TR" dirty="0" err="1"/>
              <a:t>musculus</a:t>
            </a:r>
            <a:r>
              <a:rPr lang="tr-TR" dirty="0"/>
              <a:t> </a:t>
            </a:r>
            <a:r>
              <a:rPr lang="tr-TR" dirty="0" err="1"/>
              <a:t>sphincter</a:t>
            </a:r>
            <a:r>
              <a:rPr lang="tr-TR" dirty="0"/>
              <a:t> </a:t>
            </a:r>
            <a:r>
              <a:rPr lang="tr-TR" dirty="0" err="1"/>
              <a:t>pupillae</a:t>
            </a:r>
            <a:r>
              <a:rPr lang="tr-TR" dirty="0"/>
              <a:t> ve </a:t>
            </a:r>
            <a:r>
              <a:rPr lang="tr-TR" dirty="0" err="1"/>
              <a:t>musculus</a:t>
            </a:r>
            <a:r>
              <a:rPr lang="tr-TR" dirty="0"/>
              <a:t> </a:t>
            </a:r>
            <a:r>
              <a:rPr lang="tr-TR" dirty="0" err="1"/>
              <a:t>dilator</a:t>
            </a:r>
            <a:r>
              <a:rPr lang="tr-TR" dirty="0"/>
              <a:t> </a:t>
            </a:r>
            <a:r>
              <a:rPr lang="tr-TR" dirty="0" err="1"/>
              <a:t>pupillae</a:t>
            </a:r>
            <a:r>
              <a:rPr lang="tr-TR" dirty="0"/>
              <a:t> aracılığıyla- daralma ya da genişleme gösterir</a:t>
            </a:r>
            <a:endParaRPr lang="en-US" dirty="0"/>
          </a:p>
          <a:p>
            <a:r>
              <a:rPr lang="tr-TR" dirty="0" err="1"/>
              <a:t>Pupil</a:t>
            </a:r>
            <a:r>
              <a:rPr lang="tr-TR" dirty="0"/>
              <a:t> refleksi</a:t>
            </a:r>
            <a:endParaRPr lang="en-US" dirty="0"/>
          </a:p>
          <a:p>
            <a:pPr lvl="1"/>
            <a:r>
              <a:rPr lang="en-US" dirty="0"/>
              <a:t> Standard </a:t>
            </a:r>
            <a:r>
              <a:rPr lang="tr-TR" dirty="0"/>
              <a:t>nörolojik muayene</a:t>
            </a:r>
            <a:endParaRPr lang="en-US" dirty="0"/>
          </a:p>
        </p:txBody>
      </p:sp>
    </p:spTree>
    <p:extLst>
      <p:ext uri="{BB962C8B-B14F-4D97-AF65-F5344CB8AC3E}">
        <p14:creationId xmlns:p14="http://schemas.microsoft.com/office/powerpoint/2010/main" val="154908470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4400" y="307697"/>
            <a:ext cx="6157913" cy="695325"/>
          </a:xfrm>
        </p:spPr>
        <p:txBody>
          <a:bodyPr/>
          <a:lstStyle/>
          <a:p>
            <a:r>
              <a:rPr lang="tr-TR" altLang="tr-TR" sz="4000" b="1" dirty="0">
                <a:solidFill>
                  <a:schemeClr val="hlink"/>
                </a:solidFill>
                <a:latin typeface="Arial" pitchFamily="34" charset="0"/>
                <a:cs typeface="Arial" pitchFamily="34" charset="0"/>
              </a:rPr>
              <a:t>Optik Prensipler</a:t>
            </a:r>
            <a:r>
              <a:rPr lang="tr-TR" altLang="tr-TR" sz="4000" dirty="0">
                <a:latin typeface="Arial" pitchFamily="34" charset="0"/>
                <a:cs typeface="Arial" pitchFamily="34" charset="0"/>
              </a:rPr>
              <a:t> </a:t>
            </a:r>
          </a:p>
        </p:txBody>
      </p:sp>
      <p:sp>
        <p:nvSpPr>
          <p:cNvPr id="23555" name="Rectangle 3"/>
          <p:cNvSpPr>
            <a:spLocks noGrp="1" noChangeArrowheads="1"/>
          </p:cNvSpPr>
          <p:nvPr>
            <p:ph type="body" idx="1"/>
          </p:nvPr>
        </p:nvSpPr>
        <p:spPr>
          <a:xfrm>
            <a:off x="815788" y="1345361"/>
            <a:ext cx="5003800" cy="4840287"/>
          </a:xfrm>
        </p:spPr>
        <p:txBody>
          <a:bodyPr/>
          <a:lstStyle/>
          <a:p>
            <a:pPr>
              <a:lnSpc>
                <a:spcPct val="80000"/>
              </a:lnSpc>
            </a:pPr>
            <a:r>
              <a:rPr lang="tr-TR" altLang="tr-TR" sz="1400" dirty="0"/>
              <a:t>Işık ışınları çarptıkları yüzeye dik olarak gelme durumu hariç bir ortamdan farklı yoğunlukta bir diğer ortama geçerken kırılırlar. Bu kırılma konveks </a:t>
            </a:r>
            <a:r>
              <a:rPr lang="tr-TR" altLang="tr-TR" sz="1400" dirty="0" err="1"/>
              <a:t>lensde</a:t>
            </a:r>
            <a:r>
              <a:rPr lang="tr-TR" altLang="tr-TR" sz="1400" dirty="0"/>
              <a:t> arka noktada toplanır. </a:t>
            </a:r>
          </a:p>
          <a:p>
            <a:pPr>
              <a:lnSpc>
                <a:spcPct val="80000"/>
              </a:lnSpc>
              <a:buNone/>
            </a:pPr>
            <a:endParaRPr lang="tr-TR" altLang="tr-TR" sz="1400" dirty="0"/>
          </a:p>
          <a:p>
            <a:pPr>
              <a:lnSpc>
                <a:spcPct val="80000"/>
              </a:lnSpc>
            </a:pPr>
            <a:r>
              <a:rPr lang="tr-TR" altLang="tr-TR" sz="1400" b="1" dirty="0">
                <a:solidFill>
                  <a:srgbClr val="FF0000"/>
                </a:solidFill>
              </a:rPr>
              <a:t>Mercek ve ana odak arasındaki mesafe ana odak </a:t>
            </a:r>
            <a:r>
              <a:rPr lang="tr-TR" altLang="tr-TR" sz="1400" b="1" dirty="0" err="1">
                <a:solidFill>
                  <a:srgbClr val="FF0000"/>
                </a:solidFill>
              </a:rPr>
              <a:t>mesafesi'dir</a:t>
            </a:r>
            <a:r>
              <a:rPr lang="tr-TR" altLang="tr-TR" sz="1400" b="1" dirty="0">
                <a:solidFill>
                  <a:srgbClr val="FF0000"/>
                </a:solidFill>
              </a:rPr>
              <a:t>. </a:t>
            </a:r>
            <a:r>
              <a:rPr lang="tr-TR" altLang="tr-TR" sz="1400" dirty="0"/>
              <a:t>Pratik amaçlarla bir merceğe 6 metreden daha uzak bir nesneden gelen ışınların paralel oldukları kabul edilir</a:t>
            </a:r>
          </a:p>
          <a:p>
            <a:pPr>
              <a:lnSpc>
                <a:spcPct val="80000"/>
              </a:lnSpc>
            </a:pPr>
            <a:endParaRPr lang="tr-TR" altLang="tr-TR" sz="1400" dirty="0"/>
          </a:p>
          <a:p>
            <a:pPr>
              <a:lnSpc>
                <a:spcPct val="80000"/>
              </a:lnSpc>
            </a:pPr>
            <a:r>
              <a:rPr lang="tr-TR" altLang="tr-TR" sz="1400" dirty="0"/>
              <a:t>6 metreden daha yakın nesnelerden gelen ışınlar ayrışmakta olduğundan ana eksen üzerinde, ana odaktan daha uzak bir odak oluşturur</a:t>
            </a:r>
          </a:p>
          <a:p>
            <a:pPr>
              <a:lnSpc>
                <a:spcPct val="80000"/>
              </a:lnSpc>
            </a:pPr>
            <a:endParaRPr lang="tr-TR" altLang="tr-TR" sz="1400" dirty="0"/>
          </a:p>
          <a:p>
            <a:pPr>
              <a:lnSpc>
                <a:spcPct val="80000"/>
              </a:lnSpc>
            </a:pPr>
            <a:r>
              <a:rPr lang="tr-TR" altLang="tr-TR" sz="1400" b="1" dirty="0" err="1"/>
              <a:t>Bikonkav</a:t>
            </a:r>
            <a:r>
              <a:rPr lang="tr-TR" altLang="tr-TR" sz="1400" b="1" dirty="0"/>
              <a:t> mercekler</a:t>
            </a:r>
            <a:r>
              <a:rPr lang="tr-TR" altLang="tr-TR" sz="1400" dirty="0"/>
              <a:t> ışınların ayrışmasına (</a:t>
            </a:r>
            <a:r>
              <a:rPr lang="tr-TR" altLang="tr-TR" sz="1400" b="1" i="1" dirty="0" err="1"/>
              <a:t>diverjans</a:t>
            </a:r>
            <a:r>
              <a:rPr lang="tr-TR" altLang="tr-TR" sz="1400" dirty="0"/>
              <a:t>) neden olurlar.</a:t>
            </a:r>
          </a:p>
          <a:p>
            <a:pPr>
              <a:lnSpc>
                <a:spcPct val="80000"/>
              </a:lnSpc>
            </a:pPr>
            <a:r>
              <a:rPr lang="tr-TR" altLang="tr-TR" sz="1400" dirty="0"/>
              <a:t>Bir lensin eğriliği ne kadar fazla ise kırma gücü o kadar daha büyüktür</a:t>
            </a:r>
          </a:p>
          <a:p>
            <a:pPr>
              <a:lnSpc>
                <a:spcPct val="80000"/>
              </a:lnSpc>
            </a:pPr>
            <a:endParaRPr lang="tr-TR" altLang="tr-TR" sz="1400" dirty="0"/>
          </a:p>
        </p:txBody>
      </p:sp>
      <p:pic>
        <p:nvPicPr>
          <p:cNvPr id="23556" name="Picture 4" descr="FG10_28b"/>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2264" y="1773239"/>
            <a:ext cx="3463925" cy="2376487"/>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FG10_28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2263" y="4365626"/>
            <a:ext cx="3600450" cy="2232025"/>
          </a:xfrm>
          <a:prstGeom prst="rect">
            <a:avLst/>
          </a:prstGeom>
          <a:noFill/>
          <a:extLst>
            <a:ext uri="{909E8E84-426E-40DD-AFC4-6F175D3DCCD1}">
              <a14:hiddenFill xmlns:a14="http://schemas.microsoft.com/office/drawing/2010/main">
                <a:solidFill>
                  <a:srgbClr val="FFFFFF"/>
                </a:solidFill>
              </a14:hiddenFill>
            </a:ext>
          </a:extLst>
        </p:spPr>
      </p:pic>
      <p:sp>
        <p:nvSpPr>
          <p:cNvPr id="6" name="5 Metin kutusu"/>
          <p:cNvSpPr txBox="1"/>
          <p:nvPr/>
        </p:nvSpPr>
        <p:spPr>
          <a:xfrm>
            <a:off x="9959788" y="2312895"/>
            <a:ext cx="1233030" cy="369332"/>
          </a:xfrm>
          <a:prstGeom prst="rect">
            <a:avLst/>
          </a:prstGeom>
          <a:noFill/>
        </p:spPr>
        <p:txBody>
          <a:bodyPr wrap="none" rtlCol="0">
            <a:spAutoFit/>
          </a:bodyPr>
          <a:lstStyle/>
          <a:p>
            <a:r>
              <a:rPr lang="tr-TR" dirty="0">
                <a:solidFill>
                  <a:srgbClr val="FF0000"/>
                </a:solidFill>
              </a:rPr>
              <a:t>(Ana Odak)</a:t>
            </a:r>
          </a:p>
        </p:txBody>
      </p:sp>
      <p:sp>
        <p:nvSpPr>
          <p:cNvPr id="7" name="6 Metin kutusu"/>
          <p:cNvSpPr txBox="1"/>
          <p:nvPr/>
        </p:nvSpPr>
        <p:spPr>
          <a:xfrm>
            <a:off x="9932888" y="3514200"/>
            <a:ext cx="2120389" cy="369332"/>
          </a:xfrm>
          <a:prstGeom prst="rect">
            <a:avLst/>
          </a:prstGeom>
          <a:noFill/>
        </p:spPr>
        <p:txBody>
          <a:bodyPr wrap="none" rtlCol="0">
            <a:spAutoFit/>
          </a:bodyPr>
          <a:lstStyle/>
          <a:p>
            <a:r>
              <a:rPr lang="tr-TR" dirty="0">
                <a:solidFill>
                  <a:srgbClr val="FF0000"/>
                </a:solidFill>
              </a:rPr>
              <a:t>(Ana Odak Mesafesi)</a:t>
            </a:r>
          </a:p>
        </p:txBody>
      </p:sp>
    </p:spTree>
    <p:extLst>
      <p:ext uri="{BB962C8B-B14F-4D97-AF65-F5344CB8AC3E}">
        <p14:creationId xmlns:p14="http://schemas.microsoft.com/office/powerpoint/2010/main" val="178787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4682587135_b91e39991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711416" cy="446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46_07_compound_eyes-U"/>
          <p:cNvPicPr>
            <a:picLocks noChangeAspect="1" noChangeArrowheads="1"/>
          </p:cNvPicPr>
          <p:nvPr/>
        </p:nvPicPr>
        <p:blipFill>
          <a:blip r:embed="rId3" cstate="print">
            <a:extLst>
              <a:ext uri="{28A0092B-C50C-407E-A947-70E740481C1C}">
                <a14:useLocalDpi xmlns:a14="http://schemas.microsoft.com/office/drawing/2010/main" val="0"/>
              </a:ext>
            </a:extLst>
          </a:blip>
          <a:srcRect r="34680"/>
          <a:stretch>
            <a:fillRect/>
          </a:stretch>
        </p:blipFill>
        <p:spPr bwMode="auto">
          <a:xfrm>
            <a:off x="6482511" y="3224213"/>
            <a:ext cx="5583983"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kartal gö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1833" y="430490"/>
            <a:ext cx="3055037" cy="294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descr="phot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271" y="4440966"/>
            <a:ext cx="3578130" cy="24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126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209800" y="1447800"/>
            <a:ext cx="7772400" cy="4572000"/>
          </a:xfrm>
        </p:spPr>
        <p:txBody>
          <a:bodyPr/>
          <a:lstStyle/>
          <a:p>
            <a:pPr>
              <a:spcBef>
                <a:spcPct val="30000"/>
              </a:spcBef>
            </a:pPr>
            <a:r>
              <a:rPr lang="tr-TR" altLang="tr-TR" dirty="0">
                <a:latin typeface="Arial" panose="020B0604020202020204" pitchFamily="34" charset="0"/>
              </a:rPr>
              <a:t>Kornea, sabit ve yaklaşık %80 odaklamadan sorumlu</a:t>
            </a:r>
            <a:r>
              <a:rPr lang="en-US" altLang="tr-TR" dirty="0">
                <a:latin typeface="Arial" panose="020B0604020202020204" pitchFamily="34" charset="0"/>
              </a:rPr>
              <a:t>.</a:t>
            </a:r>
          </a:p>
          <a:p>
            <a:pPr>
              <a:spcBef>
                <a:spcPct val="30000"/>
              </a:spcBef>
            </a:pPr>
            <a:r>
              <a:rPr lang="tr-TR" altLang="tr-TR" dirty="0">
                <a:latin typeface="Arial" panose="020B0604020202020204" pitchFamily="34" charset="0"/>
              </a:rPr>
              <a:t>L</a:t>
            </a:r>
            <a:r>
              <a:rPr lang="en-US" altLang="tr-TR" dirty="0" err="1">
                <a:latin typeface="Arial" panose="020B0604020202020204" pitchFamily="34" charset="0"/>
              </a:rPr>
              <a:t>ens</a:t>
            </a:r>
            <a:r>
              <a:rPr lang="en-US" altLang="tr-TR" dirty="0">
                <a:latin typeface="Arial" panose="020B0604020202020204" pitchFamily="34" charset="0"/>
              </a:rPr>
              <a:t>, </a:t>
            </a:r>
            <a:r>
              <a:rPr lang="tr-TR" altLang="tr-TR" dirty="0">
                <a:latin typeface="Arial" panose="020B0604020202020204" pitchFamily="34" charset="0"/>
              </a:rPr>
              <a:t>şeklini ayarlayabilir ve %20 odaklamadan sorumlu. </a:t>
            </a:r>
          </a:p>
          <a:p>
            <a:pPr>
              <a:spcBef>
                <a:spcPct val="30000"/>
              </a:spcBef>
            </a:pPr>
            <a:r>
              <a:rPr lang="tr-TR" altLang="tr-TR" dirty="0">
                <a:latin typeface="Arial" panose="020B0604020202020204" pitchFamily="34" charset="0"/>
              </a:rPr>
              <a:t>Su içinde görme???</a:t>
            </a:r>
          </a:p>
          <a:p>
            <a:pPr>
              <a:spcBef>
                <a:spcPct val="30000"/>
              </a:spcBef>
            </a:pPr>
            <a:r>
              <a:rPr lang="tr-TR" altLang="tr-TR" dirty="0">
                <a:latin typeface="Arial" panose="020B0604020202020204" pitchFamily="34" charset="0"/>
              </a:rPr>
              <a:t>Uyum sağlama (</a:t>
            </a:r>
            <a:r>
              <a:rPr lang="tr-TR" altLang="tr-TR" dirty="0" err="1">
                <a:latin typeface="Arial" panose="020B0604020202020204" pitchFamily="34" charset="0"/>
              </a:rPr>
              <a:t>Accomodation</a:t>
            </a:r>
            <a:r>
              <a:rPr lang="tr-TR" altLang="tr-TR" dirty="0">
                <a:latin typeface="Arial" panose="020B0604020202020204" pitchFamily="34" charset="0"/>
              </a:rPr>
              <a:t>) </a:t>
            </a:r>
            <a:r>
              <a:rPr lang="tr-TR" altLang="tr-TR" dirty="0" err="1">
                <a:latin typeface="Arial" panose="020B0604020202020204" pitchFamily="34" charset="0"/>
              </a:rPr>
              <a:t>silier</a:t>
            </a:r>
            <a:r>
              <a:rPr lang="tr-TR" altLang="tr-TR" dirty="0">
                <a:latin typeface="Arial" panose="020B0604020202020204" pitchFamily="34" charset="0"/>
              </a:rPr>
              <a:t> kasların kasılma/gevşemesiyle oluşur.</a:t>
            </a:r>
            <a:r>
              <a:rPr lang="en-US" altLang="tr-TR" dirty="0">
                <a:latin typeface="Arial" panose="020B0604020202020204" pitchFamily="34" charset="0"/>
              </a:rPr>
              <a:t> </a:t>
            </a:r>
          </a:p>
        </p:txBody>
      </p:sp>
      <p:sp>
        <p:nvSpPr>
          <p:cNvPr id="7170" name="Rectangle 2"/>
          <p:cNvSpPr>
            <a:spLocks noGrp="1" noChangeArrowheads="1"/>
          </p:cNvSpPr>
          <p:nvPr>
            <p:ph type="title"/>
          </p:nvPr>
        </p:nvSpPr>
        <p:spPr>
          <a:xfrm>
            <a:off x="2209800" y="404664"/>
            <a:ext cx="7772400" cy="381000"/>
          </a:xfrm>
        </p:spPr>
        <p:txBody>
          <a:bodyPr>
            <a:noAutofit/>
          </a:bodyPr>
          <a:lstStyle/>
          <a:p>
            <a:pPr>
              <a:defRPr/>
            </a:pPr>
            <a:r>
              <a:rPr lang="en-US" sz="3600" dirty="0">
                <a:latin typeface="Arial" charset="0"/>
              </a:rPr>
              <a:t>Retina</a:t>
            </a:r>
            <a:r>
              <a:rPr lang="tr-TR" sz="3600" dirty="0">
                <a:latin typeface="Arial" charset="0"/>
              </a:rPr>
              <a:t>da Odaklama</a:t>
            </a:r>
            <a:endParaRPr lang="en-US" sz="3600" dirty="0">
              <a:latin typeface="Arial" charset="0"/>
            </a:endParaRPr>
          </a:p>
        </p:txBody>
      </p:sp>
    </p:spTree>
    <p:extLst>
      <p:ext uri="{BB962C8B-B14F-4D97-AF65-F5344CB8AC3E}">
        <p14:creationId xmlns:p14="http://schemas.microsoft.com/office/powerpoint/2010/main" val="155041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95" name="Rectangle 11"/>
          <p:cNvSpPr>
            <a:spLocks noGrp="1" noChangeArrowheads="1"/>
          </p:cNvSpPr>
          <p:nvPr>
            <p:ph type="title"/>
          </p:nvPr>
        </p:nvSpPr>
        <p:spPr>
          <a:xfrm>
            <a:off x="1981200" y="116632"/>
            <a:ext cx="8229600" cy="1143000"/>
          </a:xfrm>
        </p:spPr>
        <p:txBody>
          <a:bodyPr>
            <a:normAutofit fontScale="90000"/>
          </a:bodyPr>
          <a:lstStyle/>
          <a:p>
            <a:pPr>
              <a:spcBef>
                <a:spcPct val="50000"/>
              </a:spcBef>
            </a:pPr>
            <a:r>
              <a:rPr lang="tr-TR" altLang="tr-TR" b="1" u="sng" dirty="0">
                <a:solidFill>
                  <a:srgbClr val="FF0000"/>
                </a:solidFill>
              </a:rPr>
              <a:t>Gözün uyum yapması (</a:t>
            </a:r>
            <a:r>
              <a:rPr lang="tr-TR" altLang="tr-TR" b="1" u="sng" dirty="0" err="1">
                <a:solidFill>
                  <a:srgbClr val="FF0000"/>
                </a:solidFill>
              </a:rPr>
              <a:t>Accommodation</a:t>
            </a:r>
            <a:r>
              <a:rPr lang="tr-TR" altLang="tr-TR" b="1" u="sng" dirty="0">
                <a:solidFill>
                  <a:srgbClr val="FF0000"/>
                </a:solidFill>
              </a:rPr>
              <a:t>)</a:t>
            </a:r>
          </a:p>
        </p:txBody>
      </p:sp>
      <p:sp>
        <p:nvSpPr>
          <p:cNvPr id="221196" name="Rectangle 12"/>
          <p:cNvSpPr>
            <a:spLocks noGrp="1" noChangeArrowheads="1"/>
          </p:cNvSpPr>
          <p:nvPr>
            <p:ph type="body" idx="1"/>
          </p:nvPr>
        </p:nvSpPr>
        <p:spPr>
          <a:xfrm>
            <a:off x="1981200" y="1268761"/>
            <a:ext cx="8229600" cy="4525963"/>
          </a:xfrm>
        </p:spPr>
        <p:txBody>
          <a:bodyPr/>
          <a:lstStyle/>
          <a:p>
            <a:r>
              <a:rPr lang="tr-TR" b="1" dirty="0"/>
              <a:t>Gözün uyum yapması, cisimleri odaklayabilmek için lensin şeklini değiştirmesidir.</a:t>
            </a:r>
            <a:r>
              <a:rPr lang="en-US" dirty="0"/>
              <a:t> </a:t>
            </a:r>
          </a:p>
        </p:txBody>
      </p:sp>
      <p:grpSp>
        <p:nvGrpSpPr>
          <p:cNvPr id="2" name="Group 32"/>
          <p:cNvGrpSpPr>
            <a:grpSpLocks/>
          </p:cNvGrpSpPr>
          <p:nvPr/>
        </p:nvGrpSpPr>
        <p:grpSpPr bwMode="auto">
          <a:xfrm>
            <a:off x="3519489" y="2805114"/>
            <a:ext cx="5153025" cy="3677537"/>
            <a:chOff x="287" y="369"/>
            <a:chExt cx="5185" cy="3701"/>
          </a:xfrm>
        </p:grpSpPr>
        <p:pic>
          <p:nvPicPr>
            <p:cNvPr id="221198" name="Picture 14" descr="figure_10_34a-jLE"/>
            <p:cNvPicPr>
              <a:picLocks noChangeAspect="1" noChangeArrowheads="1"/>
            </p:cNvPicPr>
            <p:nvPr/>
          </p:nvPicPr>
          <p:blipFill>
            <a:blip r:embed="rId3" cstate="print"/>
            <a:srcRect/>
            <a:stretch>
              <a:fillRect/>
            </a:stretch>
          </p:blipFill>
          <p:spPr bwMode="auto">
            <a:xfrm>
              <a:off x="287" y="369"/>
              <a:ext cx="5185" cy="3701"/>
            </a:xfrm>
            <a:prstGeom prst="rect">
              <a:avLst/>
            </a:prstGeom>
            <a:noFill/>
          </p:spPr>
        </p:pic>
        <p:sp>
          <p:nvSpPr>
            <p:cNvPr id="221199" name="Line 15"/>
            <p:cNvSpPr>
              <a:spLocks noChangeShapeType="1"/>
            </p:cNvSpPr>
            <p:nvPr/>
          </p:nvSpPr>
          <p:spPr bwMode="auto">
            <a:xfrm flipH="1">
              <a:off x="3892" y="1907"/>
              <a:ext cx="266" cy="1"/>
            </a:xfrm>
            <a:prstGeom prst="line">
              <a:avLst/>
            </a:prstGeom>
            <a:noFill/>
            <a:ln w="19050">
              <a:solidFill>
                <a:srgbClr val="231F20"/>
              </a:solidFill>
              <a:round/>
              <a:headEnd/>
              <a:tailEnd/>
            </a:ln>
          </p:spPr>
          <p:txBody>
            <a:bodyPr/>
            <a:lstStyle/>
            <a:p>
              <a:endParaRPr lang="tr-TR"/>
            </a:p>
          </p:txBody>
        </p:sp>
        <p:sp>
          <p:nvSpPr>
            <p:cNvPr id="221200" name="Line 16"/>
            <p:cNvSpPr>
              <a:spLocks noChangeShapeType="1"/>
            </p:cNvSpPr>
            <p:nvPr/>
          </p:nvSpPr>
          <p:spPr bwMode="auto">
            <a:xfrm flipH="1">
              <a:off x="3392" y="2452"/>
              <a:ext cx="766" cy="1"/>
            </a:xfrm>
            <a:prstGeom prst="line">
              <a:avLst/>
            </a:prstGeom>
            <a:noFill/>
            <a:ln w="19050">
              <a:solidFill>
                <a:srgbClr val="231F20"/>
              </a:solidFill>
              <a:round/>
              <a:headEnd/>
              <a:tailEnd/>
            </a:ln>
          </p:spPr>
          <p:txBody>
            <a:bodyPr/>
            <a:lstStyle/>
            <a:p>
              <a:endParaRPr lang="tr-TR"/>
            </a:p>
          </p:txBody>
        </p:sp>
        <p:sp>
          <p:nvSpPr>
            <p:cNvPr id="221201" name="Freeform 17"/>
            <p:cNvSpPr>
              <a:spLocks/>
            </p:cNvSpPr>
            <p:nvPr/>
          </p:nvSpPr>
          <p:spPr bwMode="auto">
            <a:xfrm>
              <a:off x="1913" y="2366"/>
              <a:ext cx="840" cy="476"/>
            </a:xfrm>
            <a:custGeom>
              <a:avLst/>
              <a:gdLst/>
              <a:ahLst/>
              <a:cxnLst>
                <a:cxn ang="0">
                  <a:pos x="642" y="0"/>
                </a:cxn>
                <a:cxn ang="0">
                  <a:pos x="0" y="0"/>
                </a:cxn>
                <a:cxn ang="0">
                  <a:pos x="840" y="476"/>
                </a:cxn>
              </a:cxnLst>
              <a:rect l="0" t="0" r="r" b="b"/>
              <a:pathLst>
                <a:path w="840" h="476">
                  <a:moveTo>
                    <a:pt x="642" y="0"/>
                  </a:moveTo>
                  <a:lnTo>
                    <a:pt x="0" y="0"/>
                  </a:lnTo>
                  <a:lnTo>
                    <a:pt x="840" y="476"/>
                  </a:lnTo>
                </a:path>
              </a:pathLst>
            </a:custGeom>
            <a:noFill/>
            <a:ln w="19050">
              <a:solidFill>
                <a:srgbClr val="231F20"/>
              </a:solidFill>
              <a:prstDash val="solid"/>
              <a:round/>
              <a:headEnd/>
              <a:tailEnd/>
            </a:ln>
          </p:spPr>
          <p:txBody>
            <a:bodyPr/>
            <a:lstStyle/>
            <a:p>
              <a:endParaRPr lang="tr-TR"/>
            </a:p>
          </p:txBody>
        </p:sp>
        <p:sp>
          <p:nvSpPr>
            <p:cNvPr id="221202" name="Line 18"/>
            <p:cNvSpPr>
              <a:spLocks noChangeShapeType="1"/>
            </p:cNvSpPr>
            <p:nvPr/>
          </p:nvSpPr>
          <p:spPr bwMode="auto">
            <a:xfrm>
              <a:off x="1913" y="1227"/>
              <a:ext cx="464" cy="1"/>
            </a:xfrm>
            <a:prstGeom prst="line">
              <a:avLst/>
            </a:prstGeom>
            <a:noFill/>
            <a:ln w="19050">
              <a:solidFill>
                <a:srgbClr val="231F20"/>
              </a:solidFill>
              <a:round/>
              <a:headEnd/>
              <a:tailEnd/>
            </a:ln>
          </p:spPr>
          <p:txBody>
            <a:bodyPr/>
            <a:lstStyle/>
            <a:p>
              <a:endParaRPr lang="tr-TR"/>
            </a:p>
          </p:txBody>
        </p:sp>
        <p:sp>
          <p:nvSpPr>
            <p:cNvPr id="221203" name="Line 19"/>
            <p:cNvSpPr>
              <a:spLocks noChangeShapeType="1"/>
            </p:cNvSpPr>
            <p:nvPr/>
          </p:nvSpPr>
          <p:spPr bwMode="auto">
            <a:xfrm flipH="1">
              <a:off x="1911" y="1893"/>
              <a:ext cx="1055" cy="1"/>
            </a:xfrm>
            <a:prstGeom prst="line">
              <a:avLst/>
            </a:prstGeom>
            <a:noFill/>
            <a:ln w="19050">
              <a:solidFill>
                <a:srgbClr val="231F20"/>
              </a:solidFill>
              <a:round/>
              <a:headEnd/>
              <a:tailEnd/>
            </a:ln>
          </p:spPr>
          <p:txBody>
            <a:bodyPr/>
            <a:lstStyle/>
            <a:p>
              <a:endParaRPr lang="tr-TR"/>
            </a:p>
          </p:txBody>
        </p:sp>
        <p:sp>
          <p:nvSpPr>
            <p:cNvPr id="221204" name="Freeform 20"/>
            <p:cNvSpPr>
              <a:spLocks/>
            </p:cNvSpPr>
            <p:nvPr/>
          </p:nvSpPr>
          <p:spPr bwMode="auto">
            <a:xfrm>
              <a:off x="3868" y="1883"/>
              <a:ext cx="48" cy="48"/>
            </a:xfrm>
            <a:custGeom>
              <a:avLst/>
              <a:gdLst/>
              <a:ahLst/>
              <a:cxnLst>
                <a:cxn ang="0">
                  <a:pos x="0" y="24"/>
                </a:cxn>
                <a:cxn ang="0">
                  <a:pos x="2" y="34"/>
                </a:cxn>
                <a:cxn ang="0">
                  <a:pos x="6" y="42"/>
                </a:cxn>
                <a:cxn ang="0">
                  <a:pos x="14" y="46"/>
                </a:cxn>
                <a:cxn ang="0">
                  <a:pos x="24" y="48"/>
                </a:cxn>
                <a:cxn ang="0">
                  <a:pos x="32" y="46"/>
                </a:cxn>
                <a:cxn ang="0">
                  <a:pos x="40" y="42"/>
                </a:cxn>
                <a:cxn ang="0">
                  <a:pos x="46" y="34"/>
                </a:cxn>
                <a:cxn ang="0">
                  <a:pos x="48" y="24"/>
                </a:cxn>
                <a:cxn ang="0">
                  <a:pos x="46" y="16"/>
                </a:cxn>
                <a:cxn ang="0">
                  <a:pos x="40" y="8"/>
                </a:cxn>
                <a:cxn ang="0">
                  <a:pos x="32" y="2"/>
                </a:cxn>
                <a:cxn ang="0">
                  <a:pos x="24" y="0"/>
                </a:cxn>
                <a:cxn ang="0">
                  <a:pos x="14" y="2"/>
                </a:cxn>
                <a:cxn ang="0">
                  <a:pos x="6" y="8"/>
                </a:cxn>
                <a:cxn ang="0">
                  <a:pos x="2" y="16"/>
                </a:cxn>
                <a:cxn ang="0">
                  <a:pos x="2" y="24"/>
                </a:cxn>
                <a:cxn ang="0">
                  <a:pos x="0" y="24"/>
                </a:cxn>
              </a:cxnLst>
              <a:rect l="0" t="0" r="r" b="b"/>
              <a:pathLst>
                <a:path w="48" h="48">
                  <a:moveTo>
                    <a:pt x="0" y="24"/>
                  </a:moveTo>
                  <a:lnTo>
                    <a:pt x="2" y="34"/>
                  </a:lnTo>
                  <a:lnTo>
                    <a:pt x="6" y="42"/>
                  </a:lnTo>
                  <a:lnTo>
                    <a:pt x="14" y="46"/>
                  </a:lnTo>
                  <a:lnTo>
                    <a:pt x="24" y="48"/>
                  </a:lnTo>
                  <a:lnTo>
                    <a:pt x="32" y="46"/>
                  </a:lnTo>
                  <a:lnTo>
                    <a:pt x="40" y="42"/>
                  </a:lnTo>
                  <a:lnTo>
                    <a:pt x="46" y="34"/>
                  </a:lnTo>
                  <a:lnTo>
                    <a:pt x="48" y="24"/>
                  </a:lnTo>
                  <a:lnTo>
                    <a:pt x="46" y="16"/>
                  </a:lnTo>
                  <a:lnTo>
                    <a:pt x="40" y="8"/>
                  </a:lnTo>
                  <a:lnTo>
                    <a:pt x="32" y="2"/>
                  </a:lnTo>
                  <a:lnTo>
                    <a:pt x="24" y="0"/>
                  </a:lnTo>
                  <a:lnTo>
                    <a:pt x="14" y="2"/>
                  </a:lnTo>
                  <a:lnTo>
                    <a:pt x="6" y="8"/>
                  </a:lnTo>
                  <a:lnTo>
                    <a:pt x="2" y="16"/>
                  </a:lnTo>
                  <a:lnTo>
                    <a:pt x="2" y="24"/>
                  </a:lnTo>
                  <a:lnTo>
                    <a:pt x="0" y="24"/>
                  </a:lnTo>
                  <a:close/>
                </a:path>
              </a:pathLst>
            </a:custGeom>
            <a:solidFill>
              <a:srgbClr val="231F20"/>
            </a:solidFill>
            <a:ln w="9525">
              <a:noFill/>
              <a:round/>
              <a:headEnd/>
              <a:tailEnd/>
            </a:ln>
          </p:spPr>
          <p:txBody>
            <a:bodyPr/>
            <a:lstStyle/>
            <a:p>
              <a:endParaRPr lang="tr-TR"/>
            </a:p>
          </p:txBody>
        </p:sp>
        <p:sp>
          <p:nvSpPr>
            <p:cNvPr id="221205" name="Freeform 21"/>
            <p:cNvSpPr>
              <a:spLocks/>
            </p:cNvSpPr>
            <p:nvPr/>
          </p:nvSpPr>
          <p:spPr bwMode="auto">
            <a:xfrm>
              <a:off x="3368" y="2428"/>
              <a:ext cx="48" cy="48"/>
            </a:xfrm>
            <a:custGeom>
              <a:avLst/>
              <a:gdLst/>
              <a:ahLst/>
              <a:cxnLst>
                <a:cxn ang="0">
                  <a:pos x="0" y="24"/>
                </a:cxn>
                <a:cxn ang="0">
                  <a:pos x="2" y="34"/>
                </a:cxn>
                <a:cxn ang="0">
                  <a:pos x="6" y="40"/>
                </a:cxn>
                <a:cxn ang="0">
                  <a:pos x="14" y="46"/>
                </a:cxn>
                <a:cxn ang="0">
                  <a:pos x="24" y="48"/>
                </a:cxn>
                <a:cxn ang="0">
                  <a:pos x="32" y="46"/>
                </a:cxn>
                <a:cxn ang="0">
                  <a:pos x="40" y="40"/>
                </a:cxn>
                <a:cxn ang="0">
                  <a:pos x="46" y="34"/>
                </a:cxn>
                <a:cxn ang="0">
                  <a:pos x="48" y="24"/>
                </a:cxn>
                <a:cxn ang="0">
                  <a:pos x="46" y="14"/>
                </a:cxn>
                <a:cxn ang="0">
                  <a:pos x="40" y="8"/>
                </a:cxn>
                <a:cxn ang="0">
                  <a:pos x="32" y="2"/>
                </a:cxn>
                <a:cxn ang="0">
                  <a:pos x="24" y="0"/>
                </a:cxn>
                <a:cxn ang="0">
                  <a:pos x="14" y="2"/>
                </a:cxn>
                <a:cxn ang="0">
                  <a:pos x="6" y="8"/>
                </a:cxn>
                <a:cxn ang="0">
                  <a:pos x="2" y="14"/>
                </a:cxn>
                <a:cxn ang="0">
                  <a:pos x="2" y="24"/>
                </a:cxn>
                <a:cxn ang="0">
                  <a:pos x="0" y="24"/>
                </a:cxn>
              </a:cxnLst>
              <a:rect l="0" t="0" r="r" b="b"/>
              <a:pathLst>
                <a:path w="48" h="48">
                  <a:moveTo>
                    <a:pt x="0" y="24"/>
                  </a:moveTo>
                  <a:lnTo>
                    <a:pt x="2" y="34"/>
                  </a:lnTo>
                  <a:lnTo>
                    <a:pt x="6" y="40"/>
                  </a:lnTo>
                  <a:lnTo>
                    <a:pt x="14" y="46"/>
                  </a:lnTo>
                  <a:lnTo>
                    <a:pt x="24" y="48"/>
                  </a:lnTo>
                  <a:lnTo>
                    <a:pt x="32" y="46"/>
                  </a:lnTo>
                  <a:lnTo>
                    <a:pt x="40" y="40"/>
                  </a:lnTo>
                  <a:lnTo>
                    <a:pt x="46" y="34"/>
                  </a:lnTo>
                  <a:lnTo>
                    <a:pt x="48" y="24"/>
                  </a:lnTo>
                  <a:lnTo>
                    <a:pt x="46" y="14"/>
                  </a:lnTo>
                  <a:lnTo>
                    <a:pt x="40" y="8"/>
                  </a:lnTo>
                  <a:lnTo>
                    <a:pt x="32" y="2"/>
                  </a:lnTo>
                  <a:lnTo>
                    <a:pt x="24" y="0"/>
                  </a:lnTo>
                  <a:lnTo>
                    <a:pt x="14" y="2"/>
                  </a:lnTo>
                  <a:lnTo>
                    <a:pt x="6" y="8"/>
                  </a:lnTo>
                  <a:lnTo>
                    <a:pt x="2" y="14"/>
                  </a:lnTo>
                  <a:lnTo>
                    <a:pt x="2" y="24"/>
                  </a:lnTo>
                  <a:lnTo>
                    <a:pt x="0" y="24"/>
                  </a:lnTo>
                  <a:close/>
                </a:path>
              </a:pathLst>
            </a:custGeom>
            <a:solidFill>
              <a:srgbClr val="231F20"/>
            </a:solidFill>
            <a:ln w="9525">
              <a:noFill/>
              <a:round/>
              <a:headEnd/>
              <a:tailEnd/>
            </a:ln>
          </p:spPr>
          <p:txBody>
            <a:bodyPr/>
            <a:lstStyle/>
            <a:p>
              <a:endParaRPr lang="tr-TR"/>
            </a:p>
          </p:txBody>
        </p:sp>
        <p:sp>
          <p:nvSpPr>
            <p:cNvPr id="221206" name="Freeform 22"/>
            <p:cNvSpPr>
              <a:spLocks/>
            </p:cNvSpPr>
            <p:nvPr/>
          </p:nvSpPr>
          <p:spPr bwMode="auto">
            <a:xfrm>
              <a:off x="2531" y="2342"/>
              <a:ext cx="48" cy="48"/>
            </a:xfrm>
            <a:custGeom>
              <a:avLst/>
              <a:gdLst/>
              <a:ahLst/>
              <a:cxnLst>
                <a:cxn ang="0">
                  <a:pos x="0" y="24"/>
                </a:cxn>
                <a:cxn ang="0">
                  <a:pos x="2" y="32"/>
                </a:cxn>
                <a:cxn ang="0">
                  <a:pos x="6" y="40"/>
                </a:cxn>
                <a:cxn ang="0">
                  <a:pos x="14" y="46"/>
                </a:cxn>
                <a:cxn ang="0">
                  <a:pos x="24" y="48"/>
                </a:cxn>
                <a:cxn ang="0">
                  <a:pos x="32" y="46"/>
                </a:cxn>
                <a:cxn ang="0">
                  <a:pos x="40" y="40"/>
                </a:cxn>
                <a:cxn ang="0">
                  <a:pos x="46" y="32"/>
                </a:cxn>
                <a:cxn ang="0">
                  <a:pos x="48" y="24"/>
                </a:cxn>
                <a:cxn ang="0">
                  <a:pos x="46" y="14"/>
                </a:cxn>
                <a:cxn ang="0">
                  <a:pos x="40" y="6"/>
                </a:cxn>
                <a:cxn ang="0">
                  <a:pos x="32" y="2"/>
                </a:cxn>
                <a:cxn ang="0">
                  <a:pos x="24" y="0"/>
                </a:cxn>
                <a:cxn ang="0">
                  <a:pos x="14" y="2"/>
                </a:cxn>
                <a:cxn ang="0">
                  <a:pos x="6" y="6"/>
                </a:cxn>
                <a:cxn ang="0">
                  <a:pos x="2" y="14"/>
                </a:cxn>
                <a:cxn ang="0">
                  <a:pos x="2" y="24"/>
                </a:cxn>
                <a:cxn ang="0">
                  <a:pos x="0" y="24"/>
                </a:cxn>
              </a:cxnLst>
              <a:rect l="0" t="0" r="r" b="b"/>
              <a:pathLst>
                <a:path w="48" h="48">
                  <a:moveTo>
                    <a:pt x="0" y="24"/>
                  </a:moveTo>
                  <a:lnTo>
                    <a:pt x="2" y="32"/>
                  </a:lnTo>
                  <a:lnTo>
                    <a:pt x="6" y="40"/>
                  </a:lnTo>
                  <a:lnTo>
                    <a:pt x="14" y="46"/>
                  </a:lnTo>
                  <a:lnTo>
                    <a:pt x="24" y="48"/>
                  </a:lnTo>
                  <a:lnTo>
                    <a:pt x="32" y="46"/>
                  </a:lnTo>
                  <a:lnTo>
                    <a:pt x="40" y="40"/>
                  </a:lnTo>
                  <a:lnTo>
                    <a:pt x="46" y="32"/>
                  </a:lnTo>
                  <a:lnTo>
                    <a:pt x="48" y="24"/>
                  </a:lnTo>
                  <a:lnTo>
                    <a:pt x="46" y="14"/>
                  </a:lnTo>
                  <a:lnTo>
                    <a:pt x="40" y="6"/>
                  </a:lnTo>
                  <a:lnTo>
                    <a:pt x="32" y="2"/>
                  </a:lnTo>
                  <a:lnTo>
                    <a:pt x="24" y="0"/>
                  </a:lnTo>
                  <a:lnTo>
                    <a:pt x="14" y="2"/>
                  </a:lnTo>
                  <a:lnTo>
                    <a:pt x="6" y="6"/>
                  </a:lnTo>
                  <a:lnTo>
                    <a:pt x="2" y="14"/>
                  </a:lnTo>
                  <a:lnTo>
                    <a:pt x="2" y="24"/>
                  </a:lnTo>
                  <a:lnTo>
                    <a:pt x="0" y="24"/>
                  </a:lnTo>
                  <a:close/>
                </a:path>
              </a:pathLst>
            </a:custGeom>
            <a:solidFill>
              <a:srgbClr val="231F20"/>
            </a:solidFill>
            <a:ln w="9525">
              <a:noFill/>
              <a:round/>
              <a:headEnd/>
              <a:tailEnd/>
            </a:ln>
          </p:spPr>
          <p:txBody>
            <a:bodyPr/>
            <a:lstStyle/>
            <a:p>
              <a:endParaRPr lang="tr-TR"/>
            </a:p>
          </p:txBody>
        </p:sp>
        <p:sp>
          <p:nvSpPr>
            <p:cNvPr id="221207" name="Freeform 23"/>
            <p:cNvSpPr>
              <a:spLocks/>
            </p:cNvSpPr>
            <p:nvPr/>
          </p:nvSpPr>
          <p:spPr bwMode="auto">
            <a:xfrm>
              <a:off x="2729" y="2818"/>
              <a:ext cx="48" cy="48"/>
            </a:xfrm>
            <a:custGeom>
              <a:avLst/>
              <a:gdLst/>
              <a:ahLst/>
              <a:cxnLst>
                <a:cxn ang="0">
                  <a:pos x="0" y="24"/>
                </a:cxn>
                <a:cxn ang="0">
                  <a:pos x="2" y="34"/>
                </a:cxn>
                <a:cxn ang="0">
                  <a:pos x="8" y="42"/>
                </a:cxn>
                <a:cxn ang="0">
                  <a:pos x="14" y="46"/>
                </a:cxn>
                <a:cxn ang="0">
                  <a:pos x="24" y="48"/>
                </a:cxn>
                <a:cxn ang="0">
                  <a:pos x="34" y="46"/>
                </a:cxn>
                <a:cxn ang="0">
                  <a:pos x="40" y="42"/>
                </a:cxn>
                <a:cxn ang="0">
                  <a:pos x="46" y="34"/>
                </a:cxn>
                <a:cxn ang="0">
                  <a:pos x="48" y="24"/>
                </a:cxn>
                <a:cxn ang="0">
                  <a:pos x="46" y="16"/>
                </a:cxn>
                <a:cxn ang="0">
                  <a:pos x="40" y="8"/>
                </a:cxn>
                <a:cxn ang="0">
                  <a:pos x="34" y="2"/>
                </a:cxn>
                <a:cxn ang="0">
                  <a:pos x="24" y="0"/>
                </a:cxn>
                <a:cxn ang="0">
                  <a:pos x="14" y="2"/>
                </a:cxn>
                <a:cxn ang="0">
                  <a:pos x="8" y="8"/>
                </a:cxn>
                <a:cxn ang="0">
                  <a:pos x="2" y="16"/>
                </a:cxn>
                <a:cxn ang="0">
                  <a:pos x="2" y="24"/>
                </a:cxn>
                <a:cxn ang="0">
                  <a:pos x="0" y="24"/>
                </a:cxn>
              </a:cxnLst>
              <a:rect l="0" t="0" r="r" b="b"/>
              <a:pathLst>
                <a:path w="48" h="48">
                  <a:moveTo>
                    <a:pt x="0" y="24"/>
                  </a:moveTo>
                  <a:lnTo>
                    <a:pt x="2" y="34"/>
                  </a:lnTo>
                  <a:lnTo>
                    <a:pt x="8" y="42"/>
                  </a:lnTo>
                  <a:lnTo>
                    <a:pt x="14" y="46"/>
                  </a:lnTo>
                  <a:lnTo>
                    <a:pt x="24" y="48"/>
                  </a:lnTo>
                  <a:lnTo>
                    <a:pt x="34" y="46"/>
                  </a:lnTo>
                  <a:lnTo>
                    <a:pt x="40" y="42"/>
                  </a:lnTo>
                  <a:lnTo>
                    <a:pt x="46" y="34"/>
                  </a:lnTo>
                  <a:lnTo>
                    <a:pt x="48" y="24"/>
                  </a:lnTo>
                  <a:lnTo>
                    <a:pt x="46" y="16"/>
                  </a:lnTo>
                  <a:lnTo>
                    <a:pt x="40" y="8"/>
                  </a:lnTo>
                  <a:lnTo>
                    <a:pt x="34" y="2"/>
                  </a:lnTo>
                  <a:lnTo>
                    <a:pt x="24" y="0"/>
                  </a:lnTo>
                  <a:lnTo>
                    <a:pt x="14" y="2"/>
                  </a:lnTo>
                  <a:lnTo>
                    <a:pt x="8" y="8"/>
                  </a:lnTo>
                  <a:lnTo>
                    <a:pt x="2" y="16"/>
                  </a:lnTo>
                  <a:lnTo>
                    <a:pt x="2" y="24"/>
                  </a:lnTo>
                  <a:lnTo>
                    <a:pt x="0" y="24"/>
                  </a:lnTo>
                  <a:close/>
                </a:path>
              </a:pathLst>
            </a:custGeom>
            <a:solidFill>
              <a:srgbClr val="231F20"/>
            </a:solidFill>
            <a:ln w="9525">
              <a:noFill/>
              <a:round/>
              <a:headEnd/>
              <a:tailEnd/>
            </a:ln>
          </p:spPr>
          <p:txBody>
            <a:bodyPr/>
            <a:lstStyle/>
            <a:p>
              <a:endParaRPr lang="tr-TR"/>
            </a:p>
          </p:txBody>
        </p:sp>
        <p:sp>
          <p:nvSpPr>
            <p:cNvPr id="221208" name="Freeform 24"/>
            <p:cNvSpPr>
              <a:spLocks/>
            </p:cNvSpPr>
            <p:nvPr/>
          </p:nvSpPr>
          <p:spPr bwMode="auto">
            <a:xfrm>
              <a:off x="2353" y="1205"/>
              <a:ext cx="48" cy="46"/>
            </a:xfrm>
            <a:custGeom>
              <a:avLst/>
              <a:gdLst/>
              <a:ahLst/>
              <a:cxnLst>
                <a:cxn ang="0">
                  <a:pos x="0" y="22"/>
                </a:cxn>
                <a:cxn ang="0">
                  <a:pos x="2" y="32"/>
                </a:cxn>
                <a:cxn ang="0">
                  <a:pos x="8" y="40"/>
                </a:cxn>
                <a:cxn ang="0">
                  <a:pos x="14" y="44"/>
                </a:cxn>
                <a:cxn ang="0">
                  <a:pos x="24" y="46"/>
                </a:cxn>
                <a:cxn ang="0">
                  <a:pos x="34" y="44"/>
                </a:cxn>
                <a:cxn ang="0">
                  <a:pos x="40" y="40"/>
                </a:cxn>
                <a:cxn ang="0">
                  <a:pos x="46" y="32"/>
                </a:cxn>
                <a:cxn ang="0">
                  <a:pos x="48" y="22"/>
                </a:cxn>
                <a:cxn ang="0">
                  <a:pos x="46" y="14"/>
                </a:cxn>
                <a:cxn ang="0">
                  <a:pos x="40" y="6"/>
                </a:cxn>
                <a:cxn ang="0">
                  <a:pos x="34" y="2"/>
                </a:cxn>
                <a:cxn ang="0">
                  <a:pos x="24" y="0"/>
                </a:cxn>
                <a:cxn ang="0">
                  <a:pos x="14" y="2"/>
                </a:cxn>
                <a:cxn ang="0">
                  <a:pos x="8" y="6"/>
                </a:cxn>
                <a:cxn ang="0">
                  <a:pos x="2" y="14"/>
                </a:cxn>
                <a:cxn ang="0">
                  <a:pos x="2" y="22"/>
                </a:cxn>
                <a:cxn ang="0">
                  <a:pos x="0" y="22"/>
                </a:cxn>
              </a:cxnLst>
              <a:rect l="0" t="0" r="r" b="b"/>
              <a:pathLst>
                <a:path w="48" h="46">
                  <a:moveTo>
                    <a:pt x="0" y="22"/>
                  </a:moveTo>
                  <a:lnTo>
                    <a:pt x="2" y="32"/>
                  </a:lnTo>
                  <a:lnTo>
                    <a:pt x="8" y="40"/>
                  </a:lnTo>
                  <a:lnTo>
                    <a:pt x="14" y="44"/>
                  </a:lnTo>
                  <a:lnTo>
                    <a:pt x="24" y="46"/>
                  </a:lnTo>
                  <a:lnTo>
                    <a:pt x="34" y="44"/>
                  </a:lnTo>
                  <a:lnTo>
                    <a:pt x="40" y="40"/>
                  </a:lnTo>
                  <a:lnTo>
                    <a:pt x="46" y="32"/>
                  </a:lnTo>
                  <a:lnTo>
                    <a:pt x="48" y="22"/>
                  </a:lnTo>
                  <a:lnTo>
                    <a:pt x="46" y="14"/>
                  </a:lnTo>
                  <a:lnTo>
                    <a:pt x="40" y="6"/>
                  </a:lnTo>
                  <a:lnTo>
                    <a:pt x="34" y="2"/>
                  </a:lnTo>
                  <a:lnTo>
                    <a:pt x="24" y="0"/>
                  </a:lnTo>
                  <a:lnTo>
                    <a:pt x="14" y="2"/>
                  </a:lnTo>
                  <a:lnTo>
                    <a:pt x="8" y="6"/>
                  </a:lnTo>
                  <a:lnTo>
                    <a:pt x="2" y="14"/>
                  </a:lnTo>
                  <a:lnTo>
                    <a:pt x="2" y="22"/>
                  </a:lnTo>
                  <a:lnTo>
                    <a:pt x="0" y="22"/>
                  </a:lnTo>
                  <a:close/>
                </a:path>
              </a:pathLst>
            </a:custGeom>
            <a:solidFill>
              <a:srgbClr val="231F20"/>
            </a:solidFill>
            <a:ln w="9525">
              <a:noFill/>
              <a:round/>
              <a:headEnd/>
              <a:tailEnd/>
            </a:ln>
          </p:spPr>
          <p:txBody>
            <a:bodyPr/>
            <a:lstStyle/>
            <a:p>
              <a:endParaRPr lang="tr-TR"/>
            </a:p>
          </p:txBody>
        </p:sp>
        <p:sp>
          <p:nvSpPr>
            <p:cNvPr id="221209" name="Freeform 25"/>
            <p:cNvSpPr>
              <a:spLocks/>
            </p:cNvSpPr>
            <p:nvPr/>
          </p:nvSpPr>
          <p:spPr bwMode="auto">
            <a:xfrm>
              <a:off x="2942" y="1869"/>
              <a:ext cx="48" cy="48"/>
            </a:xfrm>
            <a:custGeom>
              <a:avLst/>
              <a:gdLst/>
              <a:ahLst/>
              <a:cxnLst>
                <a:cxn ang="0">
                  <a:pos x="0" y="24"/>
                </a:cxn>
                <a:cxn ang="0">
                  <a:pos x="2" y="32"/>
                </a:cxn>
                <a:cxn ang="0">
                  <a:pos x="8" y="40"/>
                </a:cxn>
                <a:cxn ang="0">
                  <a:pos x="16" y="46"/>
                </a:cxn>
                <a:cxn ang="0">
                  <a:pos x="24" y="48"/>
                </a:cxn>
                <a:cxn ang="0">
                  <a:pos x="34" y="46"/>
                </a:cxn>
                <a:cxn ang="0">
                  <a:pos x="42" y="40"/>
                </a:cxn>
                <a:cxn ang="0">
                  <a:pos x="46" y="32"/>
                </a:cxn>
                <a:cxn ang="0">
                  <a:pos x="48" y="24"/>
                </a:cxn>
                <a:cxn ang="0">
                  <a:pos x="46" y="14"/>
                </a:cxn>
                <a:cxn ang="0">
                  <a:pos x="42" y="6"/>
                </a:cxn>
                <a:cxn ang="0">
                  <a:pos x="34" y="2"/>
                </a:cxn>
                <a:cxn ang="0">
                  <a:pos x="24" y="0"/>
                </a:cxn>
                <a:cxn ang="0">
                  <a:pos x="16" y="2"/>
                </a:cxn>
                <a:cxn ang="0">
                  <a:pos x="8" y="6"/>
                </a:cxn>
                <a:cxn ang="0">
                  <a:pos x="2" y="14"/>
                </a:cxn>
                <a:cxn ang="0">
                  <a:pos x="2" y="24"/>
                </a:cxn>
                <a:cxn ang="0">
                  <a:pos x="0" y="24"/>
                </a:cxn>
              </a:cxnLst>
              <a:rect l="0" t="0" r="r" b="b"/>
              <a:pathLst>
                <a:path w="48" h="48">
                  <a:moveTo>
                    <a:pt x="0" y="24"/>
                  </a:moveTo>
                  <a:lnTo>
                    <a:pt x="2" y="32"/>
                  </a:lnTo>
                  <a:lnTo>
                    <a:pt x="8" y="40"/>
                  </a:lnTo>
                  <a:lnTo>
                    <a:pt x="16" y="46"/>
                  </a:lnTo>
                  <a:lnTo>
                    <a:pt x="24" y="48"/>
                  </a:lnTo>
                  <a:lnTo>
                    <a:pt x="34" y="46"/>
                  </a:lnTo>
                  <a:lnTo>
                    <a:pt x="42" y="40"/>
                  </a:lnTo>
                  <a:lnTo>
                    <a:pt x="46" y="32"/>
                  </a:lnTo>
                  <a:lnTo>
                    <a:pt x="48" y="24"/>
                  </a:lnTo>
                  <a:lnTo>
                    <a:pt x="46" y="14"/>
                  </a:lnTo>
                  <a:lnTo>
                    <a:pt x="42" y="6"/>
                  </a:lnTo>
                  <a:lnTo>
                    <a:pt x="34" y="2"/>
                  </a:lnTo>
                  <a:lnTo>
                    <a:pt x="24" y="0"/>
                  </a:lnTo>
                  <a:lnTo>
                    <a:pt x="16" y="2"/>
                  </a:lnTo>
                  <a:lnTo>
                    <a:pt x="8" y="6"/>
                  </a:lnTo>
                  <a:lnTo>
                    <a:pt x="2" y="14"/>
                  </a:lnTo>
                  <a:lnTo>
                    <a:pt x="2" y="24"/>
                  </a:lnTo>
                  <a:lnTo>
                    <a:pt x="0" y="24"/>
                  </a:lnTo>
                  <a:close/>
                </a:path>
              </a:pathLst>
            </a:custGeom>
            <a:solidFill>
              <a:srgbClr val="231F20"/>
            </a:solidFill>
            <a:ln w="9525">
              <a:noFill/>
              <a:round/>
              <a:headEnd/>
              <a:tailEnd/>
            </a:ln>
          </p:spPr>
          <p:txBody>
            <a:bodyPr/>
            <a:lstStyle/>
            <a:p>
              <a:endParaRPr lang="tr-TR"/>
            </a:p>
          </p:txBody>
        </p:sp>
        <p:sp>
          <p:nvSpPr>
            <p:cNvPr id="221210" name="Rectangle 26"/>
            <p:cNvSpPr>
              <a:spLocks noChangeArrowheads="1"/>
            </p:cNvSpPr>
            <p:nvPr/>
          </p:nvSpPr>
          <p:spPr bwMode="auto">
            <a:xfrm>
              <a:off x="4191" y="1792"/>
              <a:ext cx="563" cy="232"/>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500">
                  <a:solidFill>
                    <a:srgbClr val="000000"/>
                  </a:solidFill>
                </a:rPr>
                <a:t>Cornea</a:t>
              </a:r>
              <a:endParaRPr lang="en-US" sz="1500"/>
            </a:p>
          </p:txBody>
        </p:sp>
        <p:sp>
          <p:nvSpPr>
            <p:cNvPr id="221211" name="Rectangle 27"/>
            <p:cNvSpPr>
              <a:spLocks noChangeArrowheads="1"/>
            </p:cNvSpPr>
            <p:nvPr/>
          </p:nvSpPr>
          <p:spPr bwMode="auto">
            <a:xfrm>
              <a:off x="4191" y="2336"/>
              <a:ext cx="237" cy="232"/>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500">
                  <a:solidFill>
                    <a:srgbClr val="000000"/>
                  </a:solidFill>
                </a:rPr>
                <a:t>Iris</a:t>
              </a:r>
              <a:endParaRPr lang="en-US" sz="1500"/>
            </a:p>
          </p:txBody>
        </p:sp>
        <p:sp>
          <p:nvSpPr>
            <p:cNvPr id="221212" name="Rectangle 28"/>
            <p:cNvSpPr>
              <a:spLocks noChangeArrowheads="1"/>
            </p:cNvSpPr>
            <p:nvPr/>
          </p:nvSpPr>
          <p:spPr bwMode="auto">
            <a:xfrm>
              <a:off x="1432" y="1780"/>
              <a:ext cx="355" cy="232"/>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500">
                  <a:solidFill>
                    <a:srgbClr val="000000"/>
                  </a:solidFill>
                </a:rPr>
                <a:t>Lens</a:t>
              </a:r>
              <a:endParaRPr lang="en-US" sz="1500"/>
            </a:p>
          </p:txBody>
        </p:sp>
        <p:sp>
          <p:nvSpPr>
            <p:cNvPr id="221213" name="Rectangle 29"/>
            <p:cNvSpPr>
              <a:spLocks noChangeArrowheads="1"/>
            </p:cNvSpPr>
            <p:nvPr/>
          </p:nvSpPr>
          <p:spPr bwMode="auto">
            <a:xfrm>
              <a:off x="920" y="2248"/>
              <a:ext cx="796" cy="232"/>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500">
                  <a:solidFill>
                    <a:srgbClr val="000000"/>
                  </a:solidFill>
                </a:rPr>
                <a:t>Ligaments</a:t>
              </a:r>
              <a:endParaRPr lang="en-US" sz="1500"/>
            </a:p>
          </p:txBody>
        </p:sp>
        <p:sp>
          <p:nvSpPr>
            <p:cNvPr id="221214" name="Rectangle 30"/>
            <p:cNvSpPr>
              <a:spLocks noChangeArrowheads="1"/>
            </p:cNvSpPr>
            <p:nvPr/>
          </p:nvSpPr>
          <p:spPr bwMode="auto">
            <a:xfrm>
              <a:off x="1300" y="1109"/>
              <a:ext cx="600" cy="465"/>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1500">
                  <a:solidFill>
                    <a:srgbClr val="000000"/>
                  </a:solidFill>
                </a:rPr>
                <a:t>Ciliary</a:t>
              </a:r>
              <a:br>
                <a:rPr lang="en-US" sz="1500">
                  <a:solidFill>
                    <a:srgbClr val="000000"/>
                  </a:solidFill>
                </a:rPr>
              </a:br>
              <a:r>
                <a:rPr lang="en-US" sz="1500">
                  <a:solidFill>
                    <a:srgbClr val="000000"/>
                  </a:solidFill>
                </a:rPr>
                <a:t> muscle</a:t>
              </a:r>
              <a:endParaRPr lang="en-US" sz="1500"/>
            </a:p>
          </p:txBody>
        </p:sp>
        <p:sp>
          <p:nvSpPr>
            <p:cNvPr id="221215" name="Rectangle 31"/>
            <p:cNvSpPr>
              <a:spLocks noChangeArrowheads="1"/>
            </p:cNvSpPr>
            <p:nvPr/>
          </p:nvSpPr>
          <p:spPr bwMode="auto">
            <a:xfrm>
              <a:off x="876" y="3641"/>
              <a:ext cx="3468" cy="232"/>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500" dirty="0">
                  <a:solidFill>
                    <a:srgbClr val="231F20"/>
                  </a:solidFill>
                  <a:latin typeface="Arial Black" pitchFamily="34" charset="0"/>
                </a:rPr>
                <a:t>(a)</a:t>
              </a:r>
              <a:r>
                <a:rPr lang="en-US" sz="1500" dirty="0">
                  <a:solidFill>
                    <a:srgbClr val="231F20"/>
                  </a:solidFill>
                </a:rPr>
                <a:t> </a:t>
              </a:r>
              <a:r>
                <a:rPr lang="tr-TR" sz="1500" dirty="0">
                  <a:solidFill>
                    <a:srgbClr val="231F20"/>
                  </a:solidFill>
                </a:rPr>
                <a:t>L</a:t>
              </a:r>
              <a:r>
                <a:rPr lang="en-US" sz="1500" dirty="0" err="1">
                  <a:solidFill>
                    <a:srgbClr val="231F20"/>
                  </a:solidFill>
                </a:rPr>
                <a:t>ens</a:t>
              </a:r>
              <a:r>
                <a:rPr lang="en-US" sz="1500" dirty="0">
                  <a:solidFill>
                    <a:srgbClr val="231F20"/>
                  </a:solidFill>
                </a:rPr>
                <a:t> </a:t>
              </a:r>
              <a:r>
                <a:rPr lang="tr-TR" sz="1500" dirty="0" err="1">
                  <a:solidFill>
                    <a:srgbClr val="231F20"/>
                  </a:solidFill>
                </a:rPr>
                <a:t>silier</a:t>
              </a:r>
              <a:r>
                <a:rPr lang="tr-TR" sz="1500" dirty="0">
                  <a:solidFill>
                    <a:srgbClr val="231F20"/>
                  </a:solidFill>
                </a:rPr>
                <a:t> kaslara </a:t>
              </a:r>
              <a:r>
                <a:rPr lang="tr-TR" sz="1500" dirty="0" err="1">
                  <a:solidFill>
                    <a:srgbClr val="231F20"/>
                  </a:solidFill>
                </a:rPr>
                <a:t>ligamentlerle</a:t>
              </a:r>
              <a:r>
                <a:rPr lang="tr-TR" sz="1500" dirty="0">
                  <a:solidFill>
                    <a:srgbClr val="231F20"/>
                  </a:solidFill>
                </a:rPr>
                <a:t> bağlıdır. </a:t>
              </a:r>
              <a:endParaRPr lang="en-US" sz="1500" dirty="0">
                <a:latin typeface="Arial Black" pitchFamily="34" charset="0"/>
              </a:endParaRPr>
            </a:p>
          </p:txBody>
        </p:sp>
      </p:grpSp>
    </p:spTree>
    <p:extLst>
      <p:ext uri="{BB962C8B-B14F-4D97-AF65-F5344CB8AC3E}">
        <p14:creationId xmlns:p14="http://schemas.microsoft.com/office/powerpoint/2010/main" val="181784841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8" name="Rectangle 10"/>
          <p:cNvSpPr>
            <a:spLocks noGrp="1" noChangeArrowheads="1"/>
          </p:cNvSpPr>
          <p:nvPr>
            <p:ph type="title"/>
          </p:nvPr>
        </p:nvSpPr>
        <p:spPr>
          <a:xfrm>
            <a:off x="1981200" y="-99392"/>
            <a:ext cx="8229600" cy="1143000"/>
          </a:xfrm>
        </p:spPr>
        <p:txBody>
          <a:bodyPr/>
          <a:lstStyle/>
          <a:p>
            <a:r>
              <a:rPr lang="tr-TR" altLang="tr-TR" b="1" u="sng" dirty="0">
                <a:solidFill>
                  <a:srgbClr val="FF0000"/>
                </a:solidFill>
              </a:rPr>
              <a:t>Gözün uyum yapması</a:t>
            </a:r>
            <a:endParaRPr lang="en-US" dirty="0"/>
          </a:p>
        </p:txBody>
      </p:sp>
      <p:pic>
        <p:nvPicPr>
          <p:cNvPr id="278541" name="Picture 13" descr="figure_10_34b-jLE"/>
          <p:cNvPicPr>
            <a:picLocks noChangeAspect="1" noChangeArrowheads="1"/>
          </p:cNvPicPr>
          <p:nvPr/>
        </p:nvPicPr>
        <p:blipFill>
          <a:blip r:embed="rId3" cstate="print"/>
          <a:srcRect/>
          <a:stretch>
            <a:fillRect/>
          </a:stretch>
        </p:blipFill>
        <p:spPr bwMode="auto">
          <a:xfrm>
            <a:off x="1981200" y="834927"/>
            <a:ext cx="8231187" cy="5868987"/>
          </a:xfrm>
          <a:prstGeom prst="rect">
            <a:avLst/>
          </a:prstGeom>
          <a:noFill/>
        </p:spPr>
      </p:pic>
      <p:sp>
        <p:nvSpPr>
          <p:cNvPr id="278542" name="Line 14"/>
          <p:cNvSpPr>
            <a:spLocks noChangeShapeType="1"/>
          </p:cNvSpPr>
          <p:nvPr/>
        </p:nvSpPr>
        <p:spPr bwMode="auto">
          <a:xfrm>
            <a:off x="5421314" y="1547814"/>
            <a:ext cx="1036637" cy="1587"/>
          </a:xfrm>
          <a:prstGeom prst="line">
            <a:avLst/>
          </a:prstGeom>
          <a:noFill/>
          <a:ln w="19050">
            <a:solidFill>
              <a:srgbClr val="231F20"/>
            </a:solidFill>
            <a:round/>
            <a:headEnd/>
            <a:tailEnd/>
          </a:ln>
        </p:spPr>
        <p:txBody>
          <a:bodyPr/>
          <a:lstStyle/>
          <a:p>
            <a:endParaRPr lang="tr-TR"/>
          </a:p>
        </p:txBody>
      </p:sp>
      <p:sp>
        <p:nvSpPr>
          <p:cNvPr id="278543" name="Line 15"/>
          <p:cNvSpPr>
            <a:spLocks noChangeShapeType="1"/>
          </p:cNvSpPr>
          <p:nvPr/>
        </p:nvSpPr>
        <p:spPr bwMode="auto">
          <a:xfrm>
            <a:off x="5453063" y="3040064"/>
            <a:ext cx="906462" cy="1587"/>
          </a:xfrm>
          <a:prstGeom prst="line">
            <a:avLst/>
          </a:prstGeom>
          <a:noFill/>
          <a:ln w="19050">
            <a:solidFill>
              <a:srgbClr val="231F20"/>
            </a:solidFill>
            <a:round/>
            <a:headEnd/>
            <a:tailEnd/>
          </a:ln>
        </p:spPr>
        <p:txBody>
          <a:bodyPr/>
          <a:lstStyle/>
          <a:p>
            <a:endParaRPr lang="tr-TR"/>
          </a:p>
        </p:txBody>
      </p:sp>
      <p:sp>
        <p:nvSpPr>
          <p:cNvPr id="278544" name="Line 16"/>
          <p:cNvSpPr>
            <a:spLocks noChangeShapeType="1"/>
          </p:cNvSpPr>
          <p:nvPr/>
        </p:nvSpPr>
        <p:spPr bwMode="auto">
          <a:xfrm>
            <a:off x="5437188" y="4076700"/>
            <a:ext cx="906462" cy="1588"/>
          </a:xfrm>
          <a:prstGeom prst="line">
            <a:avLst/>
          </a:prstGeom>
          <a:noFill/>
          <a:ln w="19050">
            <a:solidFill>
              <a:srgbClr val="231F20"/>
            </a:solidFill>
            <a:round/>
            <a:headEnd/>
            <a:tailEnd/>
          </a:ln>
        </p:spPr>
        <p:txBody>
          <a:bodyPr/>
          <a:lstStyle/>
          <a:p>
            <a:endParaRPr lang="tr-TR"/>
          </a:p>
        </p:txBody>
      </p:sp>
      <p:sp>
        <p:nvSpPr>
          <p:cNvPr id="278545" name="Line 17"/>
          <p:cNvSpPr>
            <a:spLocks noChangeShapeType="1"/>
          </p:cNvSpPr>
          <p:nvPr/>
        </p:nvSpPr>
        <p:spPr bwMode="auto">
          <a:xfrm flipH="1">
            <a:off x="7546975" y="3040064"/>
            <a:ext cx="444500" cy="1587"/>
          </a:xfrm>
          <a:prstGeom prst="line">
            <a:avLst/>
          </a:prstGeom>
          <a:noFill/>
          <a:ln w="19050">
            <a:solidFill>
              <a:srgbClr val="231F20"/>
            </a:solidFill>
            <a:round/>
            <a:headEnd/>
            <a:tailEnd/>
          </a:ln>
        </p:spPr>
        <p:txBody>
          <a:bodyPr/>
          <a:lstStyle/>
          <a:p>
            <a:endParaRPr lang="tr-TR"/>
          </a:p>
        </p:txBody>
      </p:sp>
      <p:sp>
        <p:nvSpPr>
          <p:cNvPr id="278546" name="Freeform 18"/>
          <p:cNvSpPr>
            <a:spLocks/>
          </p:cNvSpPr>
          <p:nvPr/>
        </p:nvSpPr>
        <p:spPr bwMode="auto">
          <a:xfrm>
            <a:off x="6419851" y="1509714"/>
            <a:ext cx="79375" cy="79375"/>
          </a:xfrm>
          <a:custGeom>
            <a:avLst/>
            <a:gdLst/>
            <a:ahLst/>
            <a:cxnLst>
              <a:cxn ang="0">
                <a:pos x="0" y="24"/>
              </a:cxn>
              <a:cxn ang="0">
                <a:pos x="2" y="34"/>
              </a:cxn>
              <a:cxn ang="0">
                <a:pos x="6" y="42"/>
              </a:cxn>
              <a:cxn ang="0">
                <a:pos x="14" y="48"/>
              </a:cxn>
              <a:cxn ang="0">
                <a:pos x="24" y="50"/>
              </a:cxn>
              <a:cxn ang="0">
                <a:pos x="34" y="48"/>
              </a:cxn>
              <a:cxn ang="0">
                <a:pos x="42" y="42"/>
              </a:cxn>
              <a:cxn ang="0">
                <a:pos x="48" y="34"/>
              </a:cxn>
              <a:cxn ang="0">
                <a:pos x="50" y="24"/>
              </a:cxn>
              <a:cxn ang="0">
                <a:pos x="48" y="14"/>
              </a:cxn>
              <a:cxn ang="0">
                <a:pos x="42" y="6"/>
              </a:cxn>
              <a:cxn ang="0">
                <a:pos x="34" y="2"/>
              </a:cxn>
              <a:cxn ang="0">
                <a:pos x="24" y="0"/>
              </a:cxn>
              <a:cxn ang="0">
                <a:pos x="14" y="2"/>
              </a:cxn>
              <a:cxn ang="0">
                <a:pos x="6" y="6"/>
              </a:cxn>
              <a:cxn ang="0">
                <a:pos x="2" y="14"/>
              </a:cxn>
              <a:cxn ang="0">
                <a:pos x="2" y="24"/>
              </a:cxn>
              <a:cxn ang="0">
                <a:pos x="0" y="24"/>
              </a:cxn>
            </a:cxnLst>
            <a:rect l="0" t="0" r="r" b="b"/>
            <a:pathLst>
              <a:path w="50" h="50">
                <a:moveTo>
                  <a:pt x="0" y="24"/>
                </a:moveTo>
                <a:lnTo>
                  <a:pt x="2" y="34"/>
                </a:lnTo>
                <a:lnTo>
                  <a:pt x="6" y="42"/>
                </a:lnTo>
                <a:lnTo>
                  <a:pt x="14" y="48"/>
                </a:lnTo>
                <a:lnTo>
                  <a:pt x="24" y="50"/>
                </a:lnTo>
                <a:lnTo>
                  <a:pt x="34" y="48"/>
                </a:lnTo>
                <a:lnTo>
                  <a:pt x="42" y="42"/>
                </a:lnTo>
                <a:lnTo>
                  <a:pt x="48" y="34"/>
                </a:lnTo>
                <a:lnTo>
                  <a:pt x="50" y="24"/>
                </a:lnTo>
                <a:lnTo>
                  <a:pt x="48" y="14"/>
                </a:lnTo>
                <a:lnTo>
                  <a:pt x="42" y="6"/>
                </a:lnTo>
                <a:lnTo>
                  <a:pt x="34" y="2"/>
                </a:lnTo>
                <a:lnTo>
                  <a:pt x="24" y="0"/>
                </a:lnTo>
                <a:lnTo>
                  <a:pt x="14" y="2"/>
                </a:lnTo>
                <a:lnTo>
                  <a:pt x="6" y="6"/>
                </a:lnTo>
                <a:lnTo>
                  <a:pt x="2" y="14"/>
                </a:lnTo>
                <a:lnTo>
                  <a:pt x="2" y="24"/>
                </a:lnTo>
                <a:lnTo>
                  <a:pt x="0" y="24"/>
                </a:lnTo>
                <a:close/>
              </a:path>
            </a:pathLst>
          </a:custGeom>
          <a:solidFill>
            <a:srgbClr val="231F20"/>
          </a:solidFill>
          <a:ln w="9525">
            <a:noFill/>
            <a:round/>
            <a:headEnd/>
            <a:tailEnd/>
          </a:ln>
        </p:spPr>
        <p:txBody>
          <a:bodyPr/>
          <a:lstStyle/>
          <a:p>
            <a:endParaRPr lang="tr-TR"/>
          </a:p>
        </p:txBody>
      </p:sp>
      <p:sp>
        <p:nvSpPr>
          <p:cNvPr id="278547" name="Freeform 19"/>
          <p:cNvSpPr>
            <a:spLocks/>
          </p:cNvSpPr>
          <p:nvPr/>
        </p:nvSpPr>
        <p:spPr bwMode="auto">
          <a:xfrm>
            <a:off x="6321426" y="3001964"/>
            <a:ext cx="79375" cy="79375"/>
          </a:xfrm>
          <a:custGeom>
            <a:avLst/>
            <a:gdLst/>
            <a:ahLst/>
            <a:cxnLst>
              <a:cxn ang="0">
                <a:pos x="0" y="24"/>
              </a:cxn>
              <a:cxn ang="0">
                <a:pos x="2" y="34"/>
              </a:cxn>
              <a:cxn ang="0">
                <a:pos x="6" y="42"/>
              </a:cxn>
              <a:cxn ang="0">
                <a:pos x="14" y="48"/>
              </a:cxn>
              <a:cxn ang="0">
                <a:pos x="24" y="50"/>
              </a:cxn>
              <a:cxn ang="0">
                <a:pos x="34" y="48"/>
              </a:cxn>
              <a:cxn ang="0">
                <a:pos x="42" y="42"/>
              </a:cxn>
              <a:cxn ang="0">
                <a:pos x="48" y="34"/>
              </a:cxn>
              <a:cxn ang="0">
                <a:pos x="50" y="24"/>
              </a:cxn>
              <a:cxn ang="0">
                <a:pos x="48" y="16"/>
              </a:cxn>
              <a:cxn ang="0">
                <a:pos x="42" y="8"/>
              </a:cxn>
              <a:cxn ang="0">
                <a:pos x="34" y="2"/>
              </a:cxn>
              <a:cxn ang="0">
                <a:pos x="24" y="0"/>
              </a:cxn>
              <a:cxn ang="0">
                <a:pos x="14" y="2"/>
              </a:cxn>
              <a:cxn ang="0">
                <a:pos x="6" y="8"/>
              </a:cxn>
              <a:cxn ang="0">
                <a:pos x="2" y="16"/>
              </a:cxn>
              <a:cxn ang="0">
                <a:pos x="2" y="24"/>
              </a:cxn>
              <a:cxn ang="0">
                <a:pos x="0" y="24"/>
              </a:cxn>
            </a:cxnLst>
            <a:rect l="0" t="0" r="r" b="b"/>
            <a:pathLst>
              <a:path w="50" h="50">
                <a:moveTo>
                  <a:pt x="0" y="24"/>
                </a:moveTo>
                <a:lnTo>
                  <a:pt x="2" y="34"/>
                </a:lnTo>
                <a:lnTo>
                  <a:pt x="6" y="42"/>
                </a:lnTo>
                <a:lnTo>
                  <a:pt x="14" y="48"/>
                </a:lnTo>
                <a:lnTo>
                  <a:pt x="24" y="50"/>
                </a:lnTo>
                <a:lnTo>
                  <a:pt x="34" y="48"/>
                </a:lnTo>
                <a:lnTo>
                  <a:pt x="42" y="42"/>
                </a:lnTo>
                <a:lnTo>
                  <a:pt x="48" y="34"/>
                </a:lnTo>
                <a:lnTo>
                  <a:pt x="50" y="24"/>
                </a:lnTo>
                <a:lnTo>
                  <a:pt x="48" y="16"/>
                </a:lnTo>
                <a:lnTo>
                  <a:pt x="42" y="8"/>
                </a:lnTo>
                <a:lnTo>
                  <a:pt x="34" y="2"/>
                </a:lnTo>
                <a:lnTo>
                  <a:pt x="24" y="0"/>
                </a:lnTo>
                <a:lnTo>
                  <a:pt x="14" y="2"/>
                </a:lnTo>
                <a:lnTo>
                  <a:pt x="6" y="8"/>
                </a:lnTo>
                <a:lnTo>
                  <a:pt x="2" y="16"/>
                </a:lnTo>
                <a:lnTo>
                  <a:pt x="2" y="24"/>
                </a:lnTo>
                <a:lnTo>
                  <a:pt x="0" y="24"/>
                </a:lnTo>
                <a:close/>
              </a:path>
            </a:pathLst>
          </a:custGeom>
          <a:solidFill>
            <a:srgbClr val="231F20"/>
          </a:solidFill>
          <a:ln w="9525">
            <a:noFill/>
            <a:round/>
            <a:headEnd/>
            <a:tailEnd/>
          </a:ln>
        </p:spPr>
        <p:txBody>
          <a:bodyPr/>
          <a:lstStyle/>
          <a:p>
            <a:endParaRPr lang="tr-TR"/>
          </a:p>
        </p:txBody>
      </p:sp>
      <p:sp>
        <p:nvSpPr>
          <p:cNvPr id="278548" name="Freeform 20"/>
          <p:cNvSpPr>
            <a:spLocks/>
          </p:cNvSpPr>
          <p:nvPr/>
        </p:nvSpPr>
        <p:spPr bwMode="auto">
          <a:xfrm>
            <a:off x="6302376" y="4035426"/>
            <a:ext cx="79375" cy="79375"/>
          </a:xfrm>
          <a:custGeom>
            <a:avLst/>
            <a:gdLst/>
            <a:ahLst/>
            <a:cxnLst>
              <a:cxn ang="0">
                <a:pos x="0" y="26"/>
              </a:cxn>
              <a:cxn ang="0">
                <a:pos x="2" y="36"/>
              </a:cxn>
              <a:cxn ang="0">
                <a:pos x="8" y="44"/>
              </a:cxn>
              <a:cxn ang="0">
                <a:pos x="16" y="48"/>
              </a:cxn>
              <a:cxn ang="0">
                <a:pos x="26" y="50"/>
              </a:cxn>
              <a:cxn ang="0">
                <a:pos x="34" y="48"/>
              </a:cxn>
              <a:cxn ang="0">
                <a:pos x="42" y="44"/>
              </a:cxn>
              <a:cxn ang="0">
                <a:pos x="48" y="36"/>
              </a:cxn>
              <a:cxn ang="0">
                <a:pos x="50" y="26"/>
              </a:cxn>
              <a:cxn ang="0">
                <a:pos x="48" y="16"/>
              </a:cxn>
              <a:cxn ang="0">
                <a:pos x="42" y="8"/>
              </a:cxn>
              <a:cxn ang="0">
                <a:pos x="34" y="2"/>
              </a:cxn>
              <a:cxn ang="0">
                <a:pos x="26" y="0"/>
              </a:cxn>
              <a:cxn ang="0">
                <a:pos x="16" y="2"/>
              </a:cxn>
              <a:cxn ang="0">
                <a:pos x="8" y="8"/>
              </a:cxn>
              <a:cxn ang="0">
                <a:pos x="2" y="16"/>
              </a:cxn>
              <a:cxn ang="0">
                <a:pos x="2" y="26"/>
              </a:cxn>
              <a:cxn ang="0">
                <a:pos x="0" y="26"/>
              </a:cxn>
            </a:cxnLst>
            <a:rect l="0" t="0" r="r" b="b"/>
            <a:pathLst>
              <a:path w="50" h="50">
                <a:moveTo>
                  <a:pt x="0" y="26"/>
                </a:moveTo>
                <a:lnTo>
                  <a:pt x="2" y="36"/>
                </a:lnTo>
                <a:lnTo>
                  <a:pt x="8" y="44"/>
                </a:lnTo>
                <a:lnTo>
                  <a:pt x="16" y="48"/>
                </a:lnTo>
                <a:lnTo>
                  <a:pt x="26" y="50"/>
                </a:lnTo>
                <a:lnTo>
                  <a:pt x="34" y="48"/>
                </a:lnTo>
                <a:lnTo>
                  <a:pt x="42" y="44"/>
                </a:lnTo>
                <a:lnTo>
                  <a:pt x="48" y="36"/>
                </a:lnTo>
                <a:lnTo>
                  <a:pt x="50" y="26"/>
                </a:lnTo>
                <a:lnTo>
                  <a:pt x="48" y="16"/>
                </a:lnTo>
                <a:lnTo>
                  <a:pt x="42" y="8"/>
                </a:lnTo>
                <a:lnTo>
                  <a:pt x="34" y="2"/>
                </a:lnTo>
                <a:lnTo>
                  <a:pt x="26" y="0"/>
                </a:lnTo>
                <a:lnTo>
                  <a:pt x="16" y="2"/>
                </a:lnTo>
                <a:lnTo>
                  <a:pt x="8" y="8"/>
                </a:lnTo>
                <a:lnTo>
                  <a:pt x="2" y="16"/>
                </a:lnTo>
                <a:lnTo>
                  <a:pt x="2" y="26"/>
                </a:lnTo>
                <a:lnTo>
                  <a:pt x="0" y="26"/>
                </a:lnTo>
                <a:close/>
              </a:path>
            </a:pathLst>
          </a:custGeom>
          <a:solidFill>
            <a:srgbClr val="231F20"/>
          </a:solidFill>
          <a:ln w="9525">
            <a:noFill/>
            <a:round/>
            <a:headEnd/>
            <a:tailEnd/>
          </a:ln>
        </p:spPr>
        <p:txBody>
          <a:bodyPr/>
          <a:lstStyle/>
          <a:p>
            <a:endParaRPr lang="tr-TR"/>
          </a:p>
        </p:txBody>
      </p:sp>
      <p:sp>
        <p:nvSpPr>
          <p:cNvPr id="278549" name="Freeform 21"/>
          <p:cNvSpPr>
            <a:spLocks/>
          </p:cNvSpPr>
          <p:nvPr/>
        </p:nvSpPr>
        <p:spPr bwMode="auto">
          <a:xfrm>
            <a:off x="7508876" y="3001964"/>
            <a:ext cx="79375" cy="79375"/>
          </a:xfrm>
          <a:custGeom>
            <a:avLst/>
            <a:gdLst/>
            <a:ahLst/>
            <a:cxnLst>
              <a:cxn ang="0">
                <a:pos x="0" y="24"/>
              </a:cxn>
              <a:cxn ang="0">
                <a:pos x="2" y="34"/>
              </a:cxn>
              <a:cxn ang="0">
                <a:pos x="6" y="42"/>
              </a:cxn>
              <a:cxn ang="0">
                <a:pos x="14" y="48"/>
              </a:cxn>
              <a:cxn ang="0">
                <a:pos x="24" y="50"/>
              </a:cxn>
              <a:cxn ang="0">
                <a:pos x="34" y="48"/>
              </a:cxn>
              <a:cxn ang="0">
                <a:pos x="42" y="42"/>
              </a:cxn>
              <a:cxn ang="0">
                <a:pos x="48" y="34"/>
              </a:cxn>
              <a:cxn ang="0">
                <a:pos x="50" y="24"/>
              </a:cxn>
              <a:cxn ang="0">
                <a:pos x="48" y="16"/>
              </a:cxn>
              <a:cxn ang="0">
                <a:pos x="42" y="8"/>
              </a:cxn>
              <a:cxn ang="0">
                <a:pos x="34" y="2"/>
              </a:cxn>
              <a:cxn ang="0">
                <a:pos x="24" y="0"/>
              </a:cxn>
              <a:cxn ang="0">
                <a:pos x="14" y="2"/>
              </a:cxn>
              <a:cxn ang="0">
                <a:pos x="6" y="8"/>
              </a:cxn>
              <a:cxn ang="0">
                <a:pos x="2" y="16"/>
              </a:cxn>
              <a:cxn ang="0">
                <a:pos x="2" y="24"/>
              </a:cxn>
              <a:cxn ang="0">
                <a:pos x="0" y="24"/>
              </a:cxn>
            </a:cxnLst>
            <a:rect l="0" t="0" r="r" b="b"/>
            <a:pathLst>
              <a:path w="50" h="50">
                <a:moveTo>
                  <a:pt x="0" y="24"/>
                </a:moveTo>
                <a:lnTo>
                  <a:pt x="2" y="34"/>
                </a:lnTo>
                <a:lnTo>
                  <a:pt x="6" y="42"/>
                </a:lnTo>
                <a:lnTo>
                  <a:pt x="14" y="48"/>
                </a:lnTo>
                <a:lnTo>
                  <a:pt x="24" y="50"/>
                </a:lnTo>
                <a:lnTo>
                  <a:pt x="34" y="48"/>
                </a:lnTo>
                <a:lnTo>
                  <a:pt x="42" y="42"/>
                </a:lnTo>
                <a:lnTo>
                  <a:pt x="48" y="34"/>
                </a:lnTo>
                <a:lnTo>
                  <a:pt x="50" y="24"/>
                </a:lnTo>
                <a:lnTo>
                  <a:pt x="48" y="16"/>
                </a:lnTo>
                <a:lnTo>
                  <a:pt x="42" y="8"/>
                </a:lnTo>
                <a:lnTo>
                  <a:pt x="34" y="2"/>
                </a:lnTo>
                <a:lnTo>
                  <a:pt x="24" y="0"/>
                </a:lnTo>
                <a:lnTo>
                  <a:pt x="14" y="2"/>
                </a:lnTo>
                <a:lnTo>
                  <a:pt x="6" y="8"/>
                </a:lnTo>
                <a:lnTo>
                  <a:pt x="2" y="16"/>
                </a:lnTo>
                <a:lnTo>
                  <a:pt x="2" y="24"/>
                </a:lnTo>
                <a:lnTo>
                  <a:pt x="0" y="24"/>
                </a:lnTo>
                <a:close/>
              </a:path>
            </a:pathLst>
          </a:custGeom>
          <a:solidFill>
            <a:srgbClr val="231F20"/>
          </a:solidFill>
          <a:ln w="9525">
            <a:noFill/>
            <a:round/>
            <a:headEnd/>
            <a:tailEnd/>
          </a:ln>
        </p:spPr>
        <p:txBody>
          <a:bodyPr/>
          <a:lstStyle/>
          <a:p>
            <a:endParaRPr lang="tr-TR"/>
          </a:p>
        </p:txBody>
      </p:sp>
      <p:sp>
        <p:nvSpPr>
          <p:cNvPr id="278550" name="Rectangle 22"/>
          <p:cNvSpPr>
            <a:spLocks noChangeArrowheads="1"/>
          </p:cNvSpPr>
          <p:nvPr/>
        </p:nvSpPr>
        <p:spPr bwMode="auto">
          <a:xfrm>
            <a:off x="8047039" y="2849564"/>
            <a:ext cx="923971" cy="384721"/>
          </a:xfrm>
          <a:prstGeom prst="rect">
            <a:avLst/>
          </a:prstGeom>
          <a:noFill/>
          <a:ln w="9525">
            <a:noFill/>
            <a:miter lim="800000"/>
            <a:headEnd/>
            <a:tailEnd/>
          </a:ln>
        </p:spPr>
        <p:txBody>
          <a:bodyPr wrap="none" lIns="0" tIns="0" rIns="0" bIns="0">
            <a:spAutoFit/>
          </a:bodyPr>
          <a:lstStyle/>
          <a:p>
            <a:pPr eaLnBrk="0" hangingPunct="0">
              <a:lnSpc>
                <a:spcPct val="100000"/>
              </a:lnSpc>
            </a:pPr>
            <a:r>
              <a:rPr lang="tr-TR" sz="2500" dirty="0">
                <a:solidFill>
                  <a:srgbClr val="000000"/>
                </a:solidFill>
              </a:rPr>
              <a:t>K</a:t>
            </a:r>
            <a:r>
              <a:rPr lang="en-US" sz="2500" dirty="0" err="1">
                <a:solidFill>
                  <a:srgbClr val="000000"/>
                </a:solidFill>
              </a:rPr>
              <a:t>ornea</a:t>
            </a:r>
            <a:endParaRPr lang="en-US" dirty="0"/>
          </a:p>
        </p:txBody>
      </p:sp>
      <p:sp>
        <p:nvSpPr>
          <p:cNvPr id="278551" name="Rectangle 23"/>
          <p:cNvSpPr>
            <a:spLocks noChangeArrowheads="1"/>
          </p:cNvSpPr>
          <p:nvPr/>
        </p:nvSpPr>
        <p:spPr bwMode="auto">
          <a:xfrm>
            <a:off x="2192584" y="3879851"/>
            <a:ext cx="3204916" cy="384721"/>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2500" dirty="0">
                <a:solidFill>
                  <a:srgbClr val="000000"/>
                </a:solidFill>
              </a:rPr>
              <a:t>Ligament</a:t>
            </a:r>
            <a:r>
              <a:rPr lang="tr-TR" sz="2500" dirty="0" err="1">
                <a:solidFill>
                  <a:srgbClr val="000000"/>
                </a:solidFill>
              </a:rPr>
              <a:t>ler</a:t>
            </a:r>
            <a:r>
              <a:rPr lang="tr-TR" sz="2500" dirty="0">
                <a:solidFill>
                  <a:srgbClr val="000000"/>
                </a:solidFill>
              </a:rPr>
              <a:t> sıkıca çeker</a:t>
            </a:r>
            <a:endParaRPr lang="en-US" dirty="0"/>
          </a:p>
        </p:txBody>
      </p:sp>
      <p:sp>
        <p:nvSpPr>
          <p:cNvPr id="278552" name="Rectangle 24"/>
          <p:cNvSpPr>
            <a:spLocks noChangeArrowheads="1"/>
          </p:cNvSpPr>
          <p:nvPr/>
        </p:nvSpPr>
        <p:spPr bwMode="auto">
          <a:xfrm>
            <a:off x="3227388" y="2847976"/>
            <a:ext cx="1668727" cy="384721"/>
          </a:xfrm>
          <a:prstGeom prst="rect">
            <a:avLst/>
          </a:prstGeom>
          <a:noFill/>
          <a:ln w="9525">
            <a:noFill/>
            <a:miter lim="800000"/>
            <a:headEnd/>
            <a:tailEnd/>
          </a:ln>
        </p:spPr>
        <p:txBody>
          <a:bodyPr wrap="none" lIns="0" tIns="0" rIns="0" bIns="0">
            <a:spAutoFit/>
          </a:bodyPr>
          <a:lstStyle/>
          <a:p>
            <a:pPr eaLnBrk="0" hangingPunct="0">
              <a:lnSpc>
                <a:spcPct val="100000"/>
              </a:lnSpc>
            </a:pPr>
            <a:r>
              <a:rPr lang="en-US" sz="2500" dirty="0">
                <a:solidFill>
                  <a:srgbClr val="000000"/>
                </a:solidFill>
              </a:rPr>
              <a:t>Lens </a:t>
            </a:r>
            <a:r>
              <a:rPr lang="tr-TR" sz="2500" dirty="0">
                <a:solidFill>
                  <a:srgbClr val="000000"/>
                </a:solidFill>
              </a:rPr>
              <a:t>düzleşir</a:t>
            </a:r>
            <a:endParaRPr lang="en-US" dirty="0"/>
          </a:p>
        </p:txBody>
      </p:sp>
      <p:sp>
        <p:nvSpPr>
          <p:cNvPr id="278553" name="Rectangle 25"/>
          <p:cNvSpPr>
            <a:spLocks noChangeArrowheads="1"/>
          </p:cNvSpPr>
          <p:nvPr/>
        </p:nvSpPr>
        <p:spPr bwMode="auto">
          <a:xfrm>
            <a:off x="3186104" y="1357314"/>
            <a:ext cx="2193934" cy="384721"/>
          </a:xfrm>
          <a:prstGeom prst="rect">
            <a:avLst/>
          </a:prstGeom>
          <a:noFill/>
          <a:ln w="9525">
            <a:noFill/>
            <a:miter lim="800000"/>
            <a:headEnd/>
            <a:tailEnd/>
          </a:ln>
        </p:spPr>
        <p:txBody>
          <a:bodyPr wrap="none" lIns="0" tIns="0" rIns="0" bIns="0">
            <a:spAutoFit/>
          </a:bodyPr>
          <a:lstStyle/>
          <a:p>
            <a:pPr algn="r" eaLnBrk="0" hangingPunct="0">
              <a:lnSpc>
                <a:spcPct val="100000"/>
              </a:lnSpc>
            </a:pPr>
            <a:r>
              <a:rPr lang="tr-TR" sz="2500" dirty="0" err="1">
                <a:solidFill>
                  <a:srgbClr val="000000"/>
                </a:solidFill>
              </a:rPr>
              <a:t>Siliyer</a:t>
            </a:r>
            <a:r>
              <a:rPr lang="tr-TR" sz="2500" dirty="0">
                <a:solidFill>
                  <a:srgbClr val="000000"/>
                </a:solidFill>
              </a:rPr>
              <a:t> kas gevşer</a:t>
            </a:r>
            <a:endParaRPr lang="en-US" dirty="0"/>
          </a:p>
        </p:txBody>
      </p:sp>
      <p:sp>
        <p:nvSpPr>
          <p:cNvPr id="278554" name="Rectangle 26"/>
          <p:cNvSpPr>
            <a:spLocks noChangeArrowheads="1"/>
          </p:cNvSpPr>
          <p:nvPr/>
        </p:nvSpPr>
        <p:spPr bwMode="auto">
          <a:xfrm>
            <a:off x="600636" y="5841627"/>
            <a:ext cx="6319743" cy="769441"/>
          </a:xfrm>
          <a:prstGeom prst="rect">
            <a:avLst/>
          </a:prstGeom>
          <a:noFill/>
          <a:ln w="9525">
            <a:noFill/>
            <a:miter lim="800000"/>
            <a:headEnd/>
            <a:tailEnd/>
          </a:ln>
        </p:spPr>
        <p:txBody>
          <a:bodyPr wrap="none" lIns="0" tIns="0" rIns="0" bIns="0">
            <a:spAutoFit/>
          </a:bodyPr>
          <a:lstStyle/>
          <a:p>
            <a:pPr eaLnBrk="0" hangingPunct="0">
              <a:lnSpc>
                <a:spcPct val="100000"/>
              </a:lnSpc>
            </a:pPr>
            <a:r>
              <a:rPr lang="en-US" sz="2500" dirty="0">
                <a:solidFill>
                  <a:srgbClr val="231F20"/>
                </a:solidFill>
              </a:rPr>
              <a:t> </a:t>
            </a:r>
            <a:r>
              <a:rPr lang="tr-TR" sz="2500" dirty="0" err="1">
                <a:solidFill>
                  <a:srgbClr val="231F20"/>
                </a:solidFill>
              </a:rPr>
              <a:t>Siliyer</a:t>
            </a:r>
            <a:r>
              <a:rPr lang="tr-TR" sz="2500" dirty="0">
                <a:solidFill>
                  <a:srgbClr val="231F20"/>
                </a:solidFill>
              </a:rPr>
              <a:t> kaslar gevşediğinde </a:t>
            </a:r>
            <a:r>
              <a:rPr lang="tr-TR" sz="2500" dirty="0" err="1">
                <a:solidFill>
                  <a:srgbClr val="231F20"/>
                </a:solidFill>
              </a:rPr>
              <a:t>ligamentler</a:t>
            </a:r>
            <a:r>
              <a:rPr lang="tr-TR" sz="2500" dirty="0">
                <a:solidFill>
                  <a:srgbClr val="231F20"/>
                </a:solidFill>
              </a:rPr>
              <a:t> çekilerek </a:t>
            </a:r>
          </a:p>
          <a:p>
            <a:pPr eaLnBrk="0" hangingPunct="0">
              <a:lnSpc>
                <a:spcPct val="100000"/>
              </a:lnSpc>
            </a:pPr>
            <a:r>
              <a:rPr lang="tr-TR" sz="2500" dirty="0">
                <a:solidFill>
                  <a:srgbClr val="231F20"/>
                </a:solidFill>
              </a:rPr>
              <a:t>lensi düzleştirir.</a:t>
            </a:r>
            <a:endParaRPr lang="en-US" dirty="0"/>
          </a:p>
        </p:txBody>
      </p:sp>
      <p:pic>
        <p:nvPicPr>
          <p:cNvPr id="18" name="Picture 4"/>
          <p:cNvPicPr>
            <a:picLocks noChangeAspect="1" noChangeArrowheads="1"/>
          </p:cNvPicPr>
          <p:nvPr/>
        </p:nvPicPr>
        <p:blipFill>
          <a:blip r:embed="rId4" cstate="print"/>
          <a:srcRect l="36958" t="48256" b="3000"/>
          <a:stretch>
            <a:fillRect/>
          </a:stretch>
        </p:blipFill>
        <p:spPr bwMode="auto">
          <a:xfrm>
            <a:off x="7436224" y="3863788"/>
            <a:ext cx="4755776" cy="2861517"/>
          </a:xfrm>
          <a:prstGeom prst="rect">
            <a:avLst/>
          </a:prstGeom>
          <a:noFill/>
          <a:ln w="9525">
            <a:noFill/>
            <a:miter lim="800000"/>
            <a:headEnd/>
            <a:tailEnd/>
          </a:ln>
        </p:spPr>
      </p:pic>
    </p:spTree>
    <p:extLst>
      <p:ext uri="{BB962C8B-B14F-4D97-AF65-F5344CB8AC3E}">
        <p14:creationId xmlns:p14="http://schemas.microsoft.com/office/powerpoint/2010/main" val="3260718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6" name="Rectangle 10"/>
          <p:cNvSpPr>
            <a:spLocks noGrp="1" noChangeArrowheads="1"/>
          </p:cNvSpPr>
          <p:nvPr>
            <p:ph type="title"/>
          </p:nvPr>
        </p:nvSpPr>
        <p:spPr>
          <a:xfrm>
            <a:off x="0" y="0"/>
            <a:ext cx="8229600" cy="1143000"/>
          </a:xfrm>
        </p:spPr>
        <p:txBody>
          <a:bodyPr/>
          <a:lstStyle/>
          <a:p>
            <a:r>
              <a:rPr lang="tr-TR" altLang="tr-TR" b="1" u="sng" dirty="0">
                <a:solidFill>
                  <a:srgbClr val="FF0000"/>
                </a:solidFill>
              </a:rPr>
              <a:t>Gözün uyum yapması</a:t>
            </a:r>
            <a:endParaRPr lang="en-US" dirty="0"/>
          </a:p>
        </p:txBody>
      </p:sp>
      <p:pic>
        <p:nvPicPr>
          <p:cNvPr id="280589" name="Picture 13" descr="figure_10_34c-jLE"/>
          <p:cNvPicPr>
            <a:picLocks noChangeAspect="1" noChangeArrowheads="1"/>
          </p:cNvPicPr>
          <p:nvPr/>
        </p:nvPicPr>
        <p:blipFill>
          <a:blip r:embed="rId3" cstate="print"/>
          <a:srcRect/>
          <a:stretch>
            <a:fillRect/>
          </a:stretch>
        </p:blipFill>
        <p:spPr bwMode="auto">
          <a:xfrm>
            <a:off x="2187388" y="845225"/>
            <a:ext cx="8068236" cy="5752800"/>
          </a:xfrm>
          <a:prstGeom prst="rect">
            <a:avLst/>
          </a:prstGeom>
          <a:noFill/>
        </p:spPr>
      </p:pic>
      <p:sp>
        <p:nvSpPr>
          <p:cNvPr id="280590" name="Line 14"/>
          <p:cNvSpPr>
            <a:spLocks noChangeShapeType="1"/>
          </p:cNvSpPr>
          <p:nvPr/>
        </p:nvSpPr>
        <p:spPr bwMode="auto">
          <a:xfrm>
            <a:off x="5919788" y="1471614"/>
            <a:ext cx="1141412" cy="1587"/>
          </a:xfrm>
          <a:prstGeom prst="line">
            <a:avLst/>
          </a:prstGeom>
          <a:noFill/>
          <a:ln w="19050">
            <a:solidFill>
              <a:srgbClr val="231F20"/>
            </a:solidFill>
            <a:round/>
            <a:headEnd/>
            <a:tailEnd/>
          </a:ln>
        </p:spPr>
        <p:txBody>
          <a:bodyPr/>
          <a:lstStyle/>
          <a:p>
            <a:endParaRPr lang="tr-TR"/>
          </a:p>
        </p:txBody>
      </p:sp>
      <p:sp>
        <p:nvSpPr>
          <p:cNvPr id="280591" name="Line 15"/>
          <p:cNvSpPr>
            <a:spLocks noChangeShapeType="1"/>
          </p:cNvSpPr>
          <p:nvPr/>
        </p:nvSpPr>
        <p:spPr bwMode="auto">
          <a:xfrm>
            <a:off x="5907089" y="2820989"/>
            <a:ext cx="1023937" cy="1587"/>
          </a:xfrm>
          <a:prstGeom prst="line">
            <a:avLst/>
          </a:prstGeom>
          <a:noFill/>
          <a:ln w="19050">
            <a:solidFill>
              <a:srgbClr val="231F20"/>
            </a:solidFill>
            <a:round/>
            <a:headEnd/>
            <a:tailEnd/>
          </a:ln>
        </p:spPr>
        <p:txBody>
          <a:bodyPr/>
          <a:lstStyle/>
          <a:p>
            <a:endParaRPr lang="tr-TR"/>
          </a:p>
        </p:txBody>
      </p:sp>
      <p:sp>
        <p:nvSpPr>
          <p:cNvPr id="280592" name="Line 16"/>
          <p:cNvSpPr>
            <a:spLocks noChangeShapeType="1"/>
          </p:cNvSpPr>
          <p:nvPr/>
        </p:nvSpPr>
        <p:spPr bwMode="auto">
          <a:xfrm>
            <a:off x="5907089" y="3806825"/>
            <a:ext cx="1042987" cy="1588"/>
          </a:xfrm>
          <a:prstGeom prst="line">
            <a:avLst/>
          </a:prstGeom>
          <a:noFill/>
          <a:ln w="19050">
            <a:solidFill>
              <a:srgbClr val="231F20"/>
            </a:solidFill>
            <a:round/>
            <a:headEnd/>
            <a:tailEnd/>
          </a:ln>
        </p:spPr>
        <p:txBody>
          <a:bodyPr/>
          <a:lstStyle/>
          <a:p>
            <a:endParaRPr lang="tr-TR"/>
          </a:p>
        </p:txBody>
      </p:sp>
      <p:sp>
        <p:nvSpPr>
          <p:cNvPr id="280593" name="Freeform 17"/>
          <p:cNvSpPr>
            <a:spLocks/>
          </p:cNvSpPr>
          <p:nvPr/>
        </p:nvSpPr>
        <p:spPr bwMode="auto">
          <a:xfrm>
            <a:off x="7023100" y="1433513"/>
            <a:ext cx="76200" cy="76200"/>
          </a:xfrm>
          <a:custGeom>
            <a:avLst/>
            <a:gdLst/>
            <a:ahLst/>
            <a:cxnLst>
              <a:cxn ang="0">
                <a:pos x="0" y="24"/>
              </a:cxn>
              <a:cxn ang="0">
                <a:pos x="2" y="34"/>
              </a:cxn>
              <a:cxn ang="0">
                <a:pos x="8" y="42"/>
              </a:cxn>
              <a:cxn ang="0">
                <a:pos x="16" y="46"/>
              </a:cxn>
              <a:cxn ang="0">
                <a:pos x="24" y="48"/>
              </a:cxn>
              <a:cxn ang="0">
                <a:pos x="34" y="46"/>
              </a:cxn>
              <a:cxn ang="0">
                <a:pos x="42" y="42"/>
              </a:cxn>
              <a:cxn ang="0">
                <a:pos x="46" y="34"/>
              </a:cxn>
              <a:cxn ang="0">
                <a:pos x="48" y="24"/>
              </a:cxn>
              <a:cxn ang="0">
                <a:pos x="46" y="16"/>
              </a:cxn>
              <a:cxn ang="0">
                <a:pos x="42" y="8"/>
              </a:cxn>
              <a:cxn ang="0">
                <a:pos x="34" y="2"/>
              </a:cxn>
              <a:cxn ang="0">
                <a:pos x="24" y="0"/>
              </a:cxn>
              <a:cxn ang="0">
                <a:pos x="16" y="2"/>
              </a:cxn>
              <a:cxn ang="0">
                <a:pos x="8" y="8"/>
              </a:cxn>
              <a:cxn ang="0">
                <a:pos x="2" y="16"/>
              </a:cxn>
              <a:cxn ang="0">
                <a:pos x="2" y="24"/>
              </a:cxn>
              <a:cxn ang="0">
                <a:pos x="0" y="24"/>
              </a:cxn>
            </a:cxnLst>
            <a:rect l="0" t="0" r="r" b="b"/>
            <a:pathLst>
              <a:path w="48" h="48">
                <a:moveTo>
                  <a:pt x="0" y="24"/>
                </a:moveTo>
                <a:lnTo>
                  <a:pt x="2" y="34"/>
                </a:lnTo>
                <a:lnTo>
                  <a:pt x="8" y="42"/>
                </a:lnTo>
                <a:lnTo>
                  <a:pt x="16" y="46"/>
                </a:lnTo>
                <a:lnTo>
                  <a:pt x="24" y="48"/>
                </a:lnTo>
                <a:lnTo>
                  <a:pt x="34" y="46"/>
                </a:lnTo>
                <a:lnTo>
                  <a:pt x="42" y="42"/>
                </a:lnTo>
                <a:lnTo>
                  <a:pt x="46" y="34"/>
                </a:lnTo>
                <a:lnTo>
                  <a:pt x="48" y="24"/>
                </a:lnTo>
                <a:lnTo>
                  <a:pt x="46" y="16"/>
                </a:lnTo>
                <a:lnTo>
                  <a:pt x="42" y="8"/>
                </a:lnTo>
                <a:lnTo>
                  <a:pt x="34" y="2"/>
                </a:lnTo>
                <a:lnTo>
                  <a:pt x="24" y="0"/>
                </a:lnTo>
                <a:lnTo>
                  <a:pt x="16" y="2"/>
                </a:lnTo>
                <a:lnTo>
                  <a:pt x="8" y="8"/>
                </a:lnTo>
                <a:lnTo>
                  <a:pt x="2" y="16"/>
                </a:lnTo>
                <a:lnTo>
                  <a:pt x="2" y="24"/>
                </a:lnTo>
                <a:lnTo>
                  <a:pt x="0" y="24"/>
                </a:lnTo>
                <a:close/>
              </a:path>
            </a:pathLst>
          </a:custGeom>
          <a:solidFill>
            <a:srgbClr val="231F20"/>
          </a:solidFill>
          <a:ln w="9525">
            <a:noFill/>
            <a:round/>
            <a:headEnd/>
            <a:tailEnd/>
          </a:ln>
        </p:spPr>
        <p:txBody>
          <a:bodyPr/>
          <a:lstStyle/>
          <a:p>
            <a:endParaRPr lang="tr-TR"/>
          </a:p>
        </p:txBody>
      </p:sp>
      <p:sp>
        <p:nvSpPr>
          <p:cNvPr id="280594" name="Freeform 18"/>
          <p:cNvSpPr>
            <a:spLocks/>
          </p:cNvSpPr>
          <p:nvPr/>
        </p:nvSpPr>
        <p:spPr bwMode="auto">
          <a:xfrm>
            <a:off x="6892925" y="2782889"/>
            <a:ext cx="76200" cy="73025"/>
          </a:xfrm>
          <a:custGeom>
            <a:avLst/>
            <a:gdLst/>
            <a:ahLst/>
            <a:cxnLst>
              <a:cxn ang="0">
                <a:pos x="0" y="24"/>
              </a:cxn>
              <a:cxn ang="0">
                <a:pos x="2" y="32"/>
              </a:cxn>
              <a:cxn ang="0">
                <a:pos x="8" y="40"/>
              </a:cxn>
              <a:cxn ang="0">
                <a:pos x="14" y="46"/>
              </a:cxn>
              <a:cxn ang="0">
                <a:pos x="24" y="46"/>
              </a:cxn>
              <a:cxn ang="0">
                <a:pos x="34" y="46"/>
              </a:cxn>
              <a:cxn ang="0">
                <a:pos x="40" y="40"/>
              </a:cxn>
              <a:cxn ang="0">
                <a:pos x="46" y="32"/>
              </a:cxn>
              <a:cxn ang="0">
                <a:pos x="48" y="24"/>
              </a:cxn>
              <a:cxn ang="0">
                <a:pos x="46" y="14"/>
              </a:cxn>
              <a:cxn ang="0">
                <a:pos x="40" y="6"/>
              </a:cxn>
              <a:cxn ang="0">
                <a:pos x="34" y="2"/>
              </a:cxn>
              <a:cxn ang="0">
                <a:pos x="24" y="0"/>
              </a:cxn>
              <a:cxn ang="0">
                <a:pos x="14" y="2"/>
              </a:cxn>
              <a:cxn ang="0">
                <a:pos x="8" y="6"/>
              </a:cxn>
              <a:cxn ang="0">
                <a:pos x="2" y="14"/>
              </a:cxn>
              <a:cxn ang="0">
                <a:pos x="2" y="24"/>
              </a:cxn>
              <a:cxn ang="0">
                <a:pos x="0" y="24"/>
              </a:cxn>
            </a:cxnLst>
            <a:rect l="0" t="0" r="r" b="b"/>
            <a:pathLst>
              <a:path w="48" h="46">
                <a:moveTo>
                  <a:pt x="0" y="24"/>
                </a:moveTo>
                <a:lnTo>
                  <a:pt x="2" y="32"/>
                </a:lnTo>
                <a:lnTo>
                  <a:pt x="8" y="40"/>
                </a:lnTo>
                <a:lnTo>
                  <a:pt x="14" y="46"/>
                </a:lnTo>
                <a:lnTo>
                  <a:pt x="24" y="46"/>
                </a:lnTo>
                <a:lnTo>
                  <a:pt x="34" y="46"/>
                </a:lnTo>
                <a:lnTo>
                  <a:pt x="40" y="40"/>
                </a:lnTo>
                <a:lnTo>
                  <a:pt x="46" y="32"/>
                </a:lnTo>
                <a:lnTo>
                  <a:pt x="48" y="24"/>
                </a:lnTo>
                <a:lnTo>
                  <a:pt x="46" y="14"/>
                </a:lnTo>
                <a:lnTo>
                  <a:pt x="40" y="6"/>
                </a:lnTo>
                <a:lnTo>
                  <a:pt x="34" y="2"/>
                </a:lnTo>
                <a:lnTo>
                  <a:pt x="24" y="0"/>
                </a:lnTo>
                <a:lnTo>
                  <a:pt x="14" y="2"/>
                </a:lnTo>
                <a:lnTo>
                  <a:pt x="8" y="6"/>
                </a:lnTo>
                <a:lnTo>
                  <a:pt x="2" y="14"/>
                </a:lnTo>
                <a:lnTo>
                  <a:pt x="2" y="24"/>
                </a:lnTo>
                <a:lnTo>
                  <a:pt x="0" y="24"/>
                </a:lnTo>
                <a:close/>
              </a:path>
            </a:pathLst>
          </a:custGeom>
          <a:solidFill>
            <a:srgbClr val="231F20"/>
          </a:solidFill>
          <a:ln w="9525">
            <a:noFill/>
            <a:round/>
            <a:headEnd/>
            <a:tailEnd/>
          </a:ln>
        </p:spPr>
        <p:txBody>
          <a:bodyPr/>
          <a:lstStyle/>
          <a:p>
            <a:endParaRPr lang="tr-TR"/>
          </a:p>
        </p:txBody>
      </p:sp>
      <p:sp>
        <p:nvSpPr>
          <p:cNvPr id="280595" name="Freeform 19"/>
          <p:cNvSpPr>
            <a:spLocks/>
          </p:cNvSpPr>
          <p:nvPr/>
        </p:nvSpPr>
        <p:spPr bwMode="auto">
          <a:xfrm>
            <a:off x="6911975" y="3768726"/>
            <a:ext cx="76200" cy="73025"/>
          </a:xfrm>
          <a:custGeom>
            <a:avLst/>
            <a:gdLst/>
            <a:ahLst/>
            <a:cxnLst>
              <a:cxn ang="0">
                <a:pos x="0" y="24"/>
              </a:cxn>
              <a:cxn ang="0">
                <a:pos x="2" y="32"/>
              </a:cxn>
              <a:cxn ang="0">
                <a:pos x="8" y="40"/>
              </a:cxn>
              <a:cxn ang="0">
                <a:pos x="16" y="46"/>
              </a:cxn>
              <a:cxn ang="0">
                <a:pos x="24" y="46"/>
              </a:cxn>
              <a:cxn ang="0">
                <a:pos x="34" y="46"/>
              </a:cxn>
              <a:cxn ang="0">
                <a:pos x="42" y="40"/>
              </a:cxn>
              <a:cxn ang="0">
                <a:pos x="46" y="32"/>
              </a:cxn>
              <a:cxn ang="0">
                <a:pos x="48" y="24"/>
              </a:cxn>
              <a:cxn ang="0">
                <a:pos x="46" y="14"/>
              </a:cxn>
              <a:cxn ang="0">
                <a:pos x="42" y="6"/>
              </a:cxn>
              <a:cxn ang="0">
                <a:pos x="34" y="2"/>
              </a:cxn>
              <a:cxn ang="0">
                <a:pos x="24" y="0"/>
              </a:cxn>
              <a:cxn ang="0">
                <a:pos x="16" y="2"/>
              </a:cxn>
              <a:cxn ang="0">
                <a:pos x="8" y="6"/>
              </a:cxn>
              <a:cxn ang="0">
                <a:pos x="2" y="14"/>
              </a:cxn>
              <a:cxn ang="0">
                <a:pos x="2" y="24"/>
              </a:cxn>
              <a:cxn ang="0">
                <a:pos x="0" y="24"/>
              </a:cxn>
            </a:cxnLst>
            <a:rect l="0" t="0" r="r" b="b"/>
            <a:pathLst>
              <a:path w="48" h="46">
                <a:moveTo>
                  <a:pt x="0" y="24"/>
                </a:moveTo>
                <a:lnTo>
                  <a:pt x="2" y="32"/>
                </a:lnTo>
                <a:lnTo>
                  <a:pt x="8" y="40"/>
                </a:lnTo>
                <a:lnTo>
                  <a:pt x="16" y="46"/>
                </a:lnTo>
                <a:lnTo>
                  <a:pt x="24" y="46"/>
                </a:lnTo>
                <a:lnTo>
                  <a:pt x="34" y="46"/>
                </a:lnTo>
                <a:lnTo>
                  <a:pt x="42" y="40"/>
                </a:lnTo>
                <a:lnTo>
                  <a:pt x="46" y="32"/>
                </a:lnTo>
                <a:lnTo>
                  <a:pt x="48" y="24"/>
                </a:lnTo>
                <a:lnTo>
                  <a:pt x="46" y="14"/>
                </a:lnTo>
                <a:lnTo>
                  <a:pt x="42" y="6"/>
                </a:lnTo>
                <a:lnTo>
                  <a:pt x="34" y="2"/>
                </a:lnTo>
                <a:lnTo>
                  <a:pt x="24" y="0"/>
                </a:lnTo>
                <a:lnTo>
                  <a:pt x="16" y="2"/>
                </a:lnTo>
                <a:lnTo>
                  <a:pt x="8" y="6"/>
                </a:lnTo>
                <a:lnTo>
                  <a:pt x="2" y="14"/>
                </a:lnTo>
                <a:lnTo>
                  <a:pt x="2" y="24"/>
                </a:lnTo>
                <a:lnTo>
                  <a:pt x="0" y="24"/>
                </a:lnTo>
                <a:close/>
              </a:path>
            </a:pathLst>
          </a:custGeom>
          <a:solidFill>
            <a:srgbClr val="231F20"/>
          </a:solidFill>
          <a:ln w="9525">
            <a:noFill/>
            <a:round/>
            <a:headEnd/>
            <a:tailEnd/>
          </a:ln>
        </p:spPr>
        <p:txBody>
          <a:bodyPr/>
          <a:lstStyle/>
          <a:p>
            <a:endParaRPr lang="tr-TR"/>
          </a:p>
        </p:txBody>
      </p:sp>
      <p:sp>
        <p:nvSpPr>
          <p:cNvPr id="280596" name="Rectangle 20"/>
          <p:cNvSpPr>
            <a:spLocks noChangeArrowheads="1"/>
          </p:cNvSpPr>
          <p:nvPr/>
        </p:nvSpPr>
        <p:spPr bwMode="auto">
          <a:xfrm>
            <a:off x="3520016" y="3608388"/>
            <a:ext cx="2361672" cy="369332"/>
          </a:xfrm>
          <a:prstGeom prst="rect">
            <a:avLst/>
          </a:prstGeom>
          <a:noFill/>
          <a:ln w="9525">
            <a:noFill/>
            <a:miter lim="800000"/>
            <a:headEnd/>
            <a:tailEnd/>
          </a:ln>
        </p:spPr>
        <p:txBody>
          <a:bodyPr wrap="none" lIns="0" tIns="0" rIns="0" bIns="0">
            <a:spAutoFit/>
          </a:bodyPr>
          <a:lstStyle/>
          <a:p>
            <a:pPr algn="r" eaLnBrk="0" hangingPunct="0">
              <a:lnSpc>
                <a:spcPct val="100000"/>
              </a:lnSpc>
            </a:pPr>
            <a:r>
              <a:rPr lang="tr-TR" sz="2400" dirty="0" err="1">
                <a:solidFill>
                  <a:srgbClr val="000000"/>
                </a:solidFill>
              </a:rPr>
              <a:t>Ligamentler</a:t>
            </a:r>
            <a:r>
              <a:rPr lang="tr-TR" sz="2400" dirty="0">
                <a:solidFill>
                  <a:srgbClr val="000000"/>
                </a:solidFill>
              </a:rPr>
              <a:t> gevşer</a:t>
            </a:r>
            <a:endParaRPr lang="en-US" dirty="0"/>
          </a:p>
        </p:txBody>
      </p:sp>
      <p:sp>
        <p:nvSpPr>
          <p:cNvPr id="280597" name="Rectangle 21"/>
          <p:cNvSpPr>
            <a:spLocks noChangeArrowheads="1"/>
          </p:cNvSpPr>
          <p:nvPr/>
        </p:nvSpPr>
        <p:spPr bwMode="auto">
          <a:xfrm>
            <a:off x="3825875" y="2649538"/>
            <a:ext cx="2199641" cy="369332"/>
          </a:xfrm>
          <a:prstGeom prst="rect">
            <a:avLst/>
          </a:prstGeom>
          <a:noFill/>
          <a:ln w="9525">
            <a:noFill/>
            <a:miter lim="800000"/>
            <a:headEnd/>
            <a:tailEnd/>
          </a:ln>
        </p:spPr>
        <p:txBody>
          <a:bodyPr wrap="none" lIns="0" tIns="0" rIns="0" bIns="0">
            <a:spAutoFit/>
          </a:bodyPr>
          <a:lstStyle/>
          <a:p>
            <a:pPr eaLnBrk="0" hangingPunct="0">
              <a:lnSpc>
                <a:spcPct val="100000"/>
              </a:lnSpc>
            </a:pPr>
            <a:r>
              <a:rPr lang="en-US" sz="2400" dirty="0">
                <a:solidFill>
                  <a:srgbClr val="000000"/>
                </a:solidFill>
              </a:rPr>
              <a:t>Lens </a:t>
            </a:r>
            <a:r>
              <a:rPr lang="tr-TR" sz="2400" dirty="0">
                <a:solidFill>
                  <a:srgbClr val="000000"/>
                </a:solidFill>
              </a:rPr>
              <a:t>yuvarlaklaşır</a:t>
            </a:r>
            <a:endParaRPr lang="en-US" dirty="0"/>
          </a:p>
        </p:txBody>
      </p:sp>
      <p:sp>
        <p:nvSpPr>
          <p:cNvPr id="280598" name="Rectangle 22"/>
          <p:cNvSpPr>
            <a:spLocks noChangeArrowheads="1"/>
          </p:cNvSpPr>
          <p:nvPr/>
        </p:nvSpPr>
        <p:spPr bwMode="auto">
          <a:xfrm>
            <a:off x="3547573" y="1296988"/>
            <a:ext cx="2335703" cy="369332"/>
          </a:xfrm>
          <a:prstGeom prst="rect">
            <a:avLst/>
          </a:prstGeom>
          <a:noFill/>
          <a:ln w="9525">
            <a:noFill/>
            <a:miter lim="800000"/>
            <a:headEnd/>
            <a:tailEnd/>
          </a:ln>
        </p:spPr>
        <p:txBody>
          <a:bodyPr wrap="none" lIns="0" tIns="0" rIns="0" bIns="0">
            <a:spAutoFit/>
          </a:bodyPr>
          <a:lstStyle/>
          <a:p>
            <a:pPr algn="r" eaLnBrk="0" hangingPunct="0">
              <a:lnSpc>
                <a:spcPct val="100000"/>
              </a:lnSpc>
            </a:pPr>
            <a:r>
              <a:rPr lang="tr-TR" sz="2400" dirty="0">
                <a:solidFill>
                  <a:srgbClr val="000000"/>
                </a:solidFill>
              </a:rPr>
              <a:t>S</a:t>
            </a:r>
            <a:r>
              <a:rPr lang="en-US" sz="2400" dirty="0" err="1">
                <a:solidFill>
                  <a:srgbClr val="000000"/>
                </a:solidFill>
              </a:rPr>
              <a:t>ili</a:t>
            </a:r>
            <a:r>
              <a:rPr lang="tr-TR" sz="2400" dirty="0">
                <a:solidFill>
                  <a:srgbClr val="000000"/>
                </a:solidFill>
              </a:rPr>
              <a:t>ye</a:t>
            </a:r>
            <a:r>
              <a:rPr lang="en-US" sz="2400" dirty="0">
                <a:solidFill>
                  <a:srgbClr val="000000"/>
                </a:solidFill>
              </a:rPr>
              <a:t>r </a:t>
            </a:r>
            <a:r>
              <a:rPr lang="tr-TR" sz="2400" dirty="0">
                <a:solidFill>
                  <a:srgbClr val="000000"/>
                </a:solidFill>
              </a:rPr>
              <a:t>kaslar kasılır</a:t>
            </a:r>
            <a:endParaRPr lang="en-US" dirty="0"/>
          </a:p>
        </p:txBody>
      </p:sp>
      <p:sp>
        <p:nvSpPr>
          <p:cNvPr id="14" name="13 Dikdörtgen"/>
          <p:cNvSpPr/>
          <p:nvPr/>
        </p:nvSpPr>
        <p:spPr>
          <a:xfrm>
            <a:off x="125506" y="5282647"/>
            <a:ext cx="6140823" cy="837152"/>
          </a:xfrm>
          <a:prstGeom prst="rect">
            <a:avLst/>
          </a:prstGeom>
        </p:spPr>
        <p:txBody>
          <a:bodyPr wrap="square">
            <a:spAutoFit/>
          </a:bodyPr>
          <a:lstStyle/>
          <a:p>
            <a:pPr>
              <a:lnSpc>
                <a:spcPct val="80000"/>
              </a:lnSpc>
            </a:pPr>
            <a:r>
              <a:rPr lang="tr-TR" altLang="tr-TR" sz="2000" dirty="0" err="1"/>
              <a:t>Siliyer</a:t>
            </a:r>
            <a:r>
              <a:rPr lang="tr-TR" altLang="tr-TR" sz="2000" dirty="0"/>
              <a:t> kaslar kasıldığında kasılma </a:t>
            </a:r>
            <a:r>
              <a:rPr lang="tr-TR" altLang="tr-TR" sz="2000" dirty="0" err="1"/>
              <a:t>siliyer</a:t>
            </a:r>
            <a:r>
              <a:rPr lang="tr-TR" altLang="tr-TR" sz="2000" dirty="0"/>
              <a:t> cismin </a:t>
            </a:r>
          </a:p>
          <a:p>
            <a:pPr>
              <a:lnSpc>
                <a:spcPct val="80000"/>
              </a:lnSpc>
            </a:pPr>
            <a:r>
              <a:rPr lang="tr-TR" altLang="tr-TR" sz="2000" dirty="0"/>
              <a:t>kenarları arasındaki mesafeyi kısalır ve lens </a:t>
            </a:r>
            <a:r>
              <a:rPr lang="tr-TR" altLang="tr-TR" sz="2000" dirty="0" err="1"/>
              <a:t>ligamanlarını</a:t>
            </a:r>
            <a:r>
              <a:rPr lang="tr-TR" altLang="tr-TR" sz="2000" dirty="0"/>
              <a:t> </a:t>
            </a:r>
          </a:p>
          <a:p>
            <a:pPr>
              <a:lnSpc>
                <a:spcPct val="80000"/>
              </a:lnSpc>
            </a:pPr>
            <a:r>
              <a:rPr lang="tr-TR" altLang="tr-TR" sz="2000" dirty="0"/>
              <a:t>gevşer, böylece lens daha </a:t>
            </a:r>
            <a:r>
              <a:rPr lang="tr-TR" altLang="tr-TR" sz="2000" b="1" dirty="0"/>
              <a:t>konveks</a:t>
            </a:r>
            <a:r>
              <a:rPr lang="tr-TR" altLang="tr-TR" sz="2000" dirty="0"/>
              <a:t> bir şekle dönüşür</a:t>
            </a:r>
          </a:p>
        </p:txBody>
      </p:sp>
      <p:pic>
        <p:nvPicPr>
          <p:cNvPr id="15" name="Picture 4"/>
          <p:cNvPicPr>
            <a:picLocks noChangeAspect="1" noChangeArrowheads="1"/>
          </p:cNvPicPr>
          <p:nvPr/>
        </p:nvPicPr>
        <p:blipFill>
          <a:blip r:embed="rId4" cstate="print"/>
          <a:srcRect r="38681" b="51591"/>
          <a:stretch>
            <a:fillRect/>
          </a:stretch>
        </p:blipFill>
        <p:spPr bwMode="auto">
          <a:xfrm>
            <a:off x="7862048" y="4116364"/>
            <a:ext cx="4141694" cy="2544412"/>
          </a:xfrm>
          <a:prstGeom prst="rect">
            <a:avLst/>
          </a:prstGeom>
          <a:noFill/>
          <a:ln w="9525">
            <a:noFill/>
            <a:miter lim="800000"/>
            <a:headEnd/>
            <a:tailEnd/>
          </a:ln>
        </p:spPr>
      </p:pic>
    </p:spTree>
    <p:extLst>
      <p:ext uri="{BB962C8B-B14F-4D97-AF65-F5344CB8AC3E}">
        <p14:creationId xmlns:p14="http://schemas.microsoft.com/office/powerpoint/2010/main" val="3959110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44" name="Rectangle 12"/>
          <p:cNvSpPr>
            <a:spLocks noGrp="1" noChangeArrowheads="1"/>
          </p:cNvSpPr>
          <p:nvPr>
            <p:ph type="title"/>
          </p:nvPr>
        </p:nvSpPr>
        <p:spPr>
          <a:xfrm>
            <a:off x="838200" y="365125"/>
            <a:ext cx="11065476" cy="1325563"/>
          </a:xfrm>
        </p:spPr>
        <p:txBody>
          <a:bodyPr>
            <a:normAutofit/>
          </a:bodyPr>
          <a:lstStyle/>
          <a:p>
            <a:r>
              <a:rPr lang="tr-TR" dirty="0"/>
              <a:t>Görme Bozuklukları:</a:t>
            </a:r>
            <a:r>
              <a:rPr lang="tr-TR" altLang="tr-TR" dirty="0" err="1"/>
              <a:t>Hipermetropi</a:t>
            </a:r>
            <a:endParaRPr lang="en-US" dirty="0"/>
          </a:p>
        </p:txBody>
      </p:sp>
      <p:pic>
        <p:nvPicPr>
          <p:cNvPr id="223248" name="Picture 16" descr="figure_10_35_labeled.jpg                                       001A2296ServDisk_05                    BE4022FB:"/>
          <p:cNvPicPr>
            <a:picLocks noChangeAspect="1" noChangeArrowheads="1"/>
          </p:cNvPicPr>
          <p:nvPr/>
        </p:nvPicPr>
        <p:blipFill rotWithShape="1">
          <a:blip r:embed="rId3" cstate="print"/>
          <a:srcRect l="2634" t="2504" r="2660" b="61636"/>
          <a:stretch/>
        </p:blipFill>
        <p:spPr bwMode="auto">
          <a:xfrm>
            <a:off x="2005914" y="1524000"/>
            <a:ext cx="8229600" cy="3245708"/>
          </a:xfrm>
          <a:prstGeom prst="rect">
            <a:avLst/>
          </a:prstGeom>
          <a:noFill/>
        </p:spPr>
      </p:pic>
      <p:sp>
        <p:nvSpPr>
          <p:cNvPr id="2" name="Metin kutusu 1"/>
          <p:cNvSpPr txBox="1"/>
          <p:nvPr/>
        </p:nvSpPr>
        <p:spPr>
          <a:xfrm>
            <a:off x="3501081" y="5156885"/>
            <a:ext cx="6301945" cy="523220"/>
          </a:xfrm>
          <a:prstGeom prst="rect">
            <a:avLst/>
          </a:prstGeom>
          <a:noFill/>
        </p:spPr>
        <p:txBody>
          <a:bodyPr wrap="square" rtlCol="0">
            <a:spAutoFit/>
          </a:bodyPr>
          <a:lstStyle/>
          <a:p>
            <a:r>
              <a:rPr lang="tr-TR" sz="2800" dirty="0"/>
              <a:t>Odak noktası retinanın arkasına düşer.</a:t>
            </a:r>
          </a:p>
        </p:txBody>
      </p:sp>
    </p:spTree>
    <p:extLst>
      <p:ext uri="{BB962C8B-B14F-4D97-AF65-F5344CB8AC3E}">
        <p14:creationId xmlns:p14="http://schemas.microsoft.com/office/powerpoint/2010/main" val="7749494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36" name="Rectangle 12"/>
          <p:cNvSpPr>
            <a:spLocks noGrp="1" noChangeArrowheads="1"/>
          </p:cNvSpPr>
          <p:nvPr>
            <p:ph type="title"/>
          </p:nvPr>
        </p:nvSpPr>
        <p:spPr/>
        <p:txBody>
          <a:bodyPr>
            <a:normAutofit/>
          </a:bodyPr>
          <a:lstStyle/>
          <a:p>
            <a:r>
              <a:rPr lang="tr-TR" sz="4000" b="1" dirty="0"/>
              <a:t>Görme Bozuklukları: </a:t>
            </a:r>
            <a:r>
              <a:rPr lang="tr-TR" sz="4000" b="1" dirty="0" err="1"/>
              <a:t>Miyopi</a:t>
            </a:r>
            <a:endParaRPr lang="en-US" sz="4000" b="1" dirty="0"/>
          </a:p>
        </p:txBody>
      </p:sp>
      <p:pic>
        <p:nvPicPr>
          <p:cNvPr id="282639" name="Picture 15" descr="figure_10_35_labeled.jpg                                       001A2296ServDisk_05                    BE4022FB:"/>
          <p:cNvPicPr>
            <a:picLocks noChangeAspect="1" noChangeArrowheads="1"/>
          </p:cNvPicPr>
          <p:nvPr/>
        </p:nvPicPr>
        <p:blipFill rotWithShape="1">
          <a:blip r:embed="rId3" cstate="print"/>
          <a:srcRect l="2013" t="51425" r="2040" b="12424"/>
          <a:stretch/>
        </p:blipFill>
        <p:spPr bwMode="auto">
          <a:xfrm>
            <a:off x="1602259" y="1918058"/>
            <a:ext cx="8229600" cy="3229617"/>
          </a:xfrm>
          <a:prstGeom prst="rect">
            <a:avLst/>
          </a:prstGeom>
          <a:noFill/>
        </p:spPr>
      </p:pic>
      <p:sp>
        <p:nvSpPr>
          <p:cNvPr id="5" name="Metin kutusu 4"/>
          <p:cNvSpPr txBox="1"/>
          <p:nvPr/>
        </p:nvSpPr>
        <p:spPr>
          <a:xfrm>
            <a:off x="3529914" y="5325630"/>
            <a:ext cx="6301945" cy="523220"/>
          </a:xfrm>
          <a:prstGeom prst="rect">
            <a:avLst/>
          </a:prstGeom>
          <a:noFill/>
        </p:spPr>
        <p:txBody>
          <a:bodyPr wrap="square" rtlCol="0">
            <a:spAutoFit/>
          </a:bodyPr>
          <a:lstStyle/>
          <a:p>
            <a:r>
              <a:rPr lang="tr-TR" sz="2800" dirty="0"/>
              <a:t>Odak noktası retinanın önüne düşer.</a:t>
            </a:r>
          </a:p>
        </p:txBody>
      </p:sp>
    </p:spTree>
    <p:extLst>
      <p:ext uri="{BB962C8B-B14F-4D97-AF65-F5344CB8AC3E}">
        <p14:creationId xmlns:p14="http://schemas.microsoft.com/office/powerpoint/2010/main" val="267299517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Astigmatism_text_bl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825" y="3573464"/>
            <a:ext cx="3371850"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5"/>
          <p:cNvSpPr>
            <a:spLocks noChangeArrowheads="1"/>
          </p:cNvSpPr>
          <p:nvPr/>
        </p:nvSpPr>
        <p:spPr bwMode="auto">
          <a:xfrm>
            <a:off x="2566989" y="0"/>
            <a:ext cx="743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tr-TR" altLang="tr-TR" b="1" u="sng"/>
              <a:t>KIRILMADAN KAYNAKLANAN GÖZ KUSURLARI</a:t>
            </a:r>
          </a:p>
        </p:txBody>
      </p:sp>
      <p:sp>
        <p:nvSpPr>
          <p:cNvPr id="23557" name="Rectangle 8"/>
          <p:cNvSpPr>
            <a:spLocks noChangeArrowheads="1"/>
          </p:cNvSpPr>
          <p:nvPr/>
        </p:nvSpPr>
        <p:spPr bwMode="auto">
          <a:xfrm>
            <a:off x="1703388" y="1484313"/>
            <a:ext cx="3924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tr-TR" altLang="tr-TR" b="1" u="sng" dirty="0"/>
              <a:t>Astigmatizm:</a:t>
            </a:r>
            <a:r>
              <a:rPr lang="tr-TR" altLang="tr-TR" b="1" dirty="0"/>
              <a:t> </a:t>
            </a:r>
          </a:p>
          <a:p>
            <a:pPr>
              <a:spcBef>
                <a:spcPct val="50000"/>
              </a:spcBef>
            </a:pPr>
            <a:r>
              <a:rPr lang="tr-TR" altLang="tr-TR" sz="2000" b="1" dirty="0"/>
              <a:t>Gözdeki küresel yüzeylerin eğrilik yarıçaplarının farklı meridyenlerde farklı olmasından kaynaklanan göz kusuru</a:t>
            </a:r>
          </a:p>
        </p:txBody>
      </p:sp>
      <p:pic>
        <p:nvPicPr>
          <p:cNvPr id="23558" name="Picture 7" descr="C:\Documents and Settings\belmaturan\Desktop\understanding_astigmatism_basics_astigmatis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0100" y="1700214"/>
            <a:ext cx="388778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745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1" name="Rectangle 3"/>
          <p:cNvSpPr>
            <a:spLocks noGrp="1" noChangeArrowheads="1"/>
          </p:cNvSpPr>
          <p:nvPr>
            <p:ph type="title"/>
          </p:nvPr>
        </p:nvSpPr>
        <p:spPr>
          <a:xfrm>
            <a:off x="2279650" y="262379"/>
            <a:ext cx="7793038" cy="480131"/>
          </a:xfrm>
        </p:spPr>
        <p:txBody>
          <a:bodyPr>
            <a:spAutoFit/>
          </a:bodyPr>
          <a:lstStyle/>
          <a:p>
            <a:r>
              <a:rPr lang="tr-TR" altLang="tr-TR" sz="2800" b="1">
                <a:solidFill>
                  <a:schemeClr val="hlink"/>
                </a:solidFill>
              </a:rPr>
              <a:t>Pupil Konstriksiyonu ve Dilatasyonu</a:t>
            </a:r>
            <a:endParaRPr lang="en-US" altLang="tr-TR" sz="2800" b="1">
              <a:solidFill>
                <a:schemeClr val="hlink"/>
              </a:solidFill>
            </a:endParaRPr>
          </a:p>
        </p:txBody>
      </p:sp>
      <p:pic>
        <p:nvPicPr>
          <p:cNvPr id="1966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b="4019"/>
          <a:stretch>
            <a:fillRect/>
          </a:stretch>
        </p:blipFill>
        <p:spPr bwMode="auto">
          <a:xfrm>
            <a:off x="1774826" y="1125539"/>
            <a:ext cx="8424863" cy="529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566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6611"/>
                                        </p:tgtEl>
                                        <p:attrNameLst>
                                          <p:attrName>style.visibility</p:attrName>
                                        </p:attrNameLst>
                                      </p:cBhvr>
                                      <p:to>
                                        <p:strVal val="visible"/>
                                      </p:to>
                                    </p:set>
                                    <p:animEffect transition="in" filter="dissolve">
                                      <p:cBhvr>
                                        <p:cTn id="7" dur="500"/>
                                        <p:tgtEl>
                                          <p:spTgt spid="196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27051" y="260350"/>
            <a:ext cx="10945283" cy="461665"/>
          </a:xfrm>
          <a:prstGeom prst="rect">
            <a:avLst/>
          </a:prstGeom>
          <a:noFill/>
          <a:ln w="9525">
            <a:noFill/>
            <a:miter lim="800000"/>
            <a:headEnd/>
            <a:tailEnd/>
          </a:ln>
        </p:spPr>
        <p:txBody>
          <a:bodyPr>
            <a:spAutoFit/>
          </a:bodyPr>
          <a:lstStyle/>
          <a:p>
            <a:pPr>
              <a:spcBef>
                <a:spcPct val="50000"/>
              </a:spcBef>
            </a:pPr>
            <a:r>
              <a:rPr lang="tr-TR" sz="2400" b="1" dirty="0"/>
              <a:t>İRİSİN GÖRÜNTÜ İYİLEŞTİRİLMESİNDEKİ GÖREVİ</a:t>
            </a:r>
          </a:p>
        </p:txBody>
      </p:sp>
      <p:sp>
        <p:nvSpPr>
          <p:cNvPr id="27651" name="Line 3"/>
          <p:cNvSpPr>
            <a:spLocks noChangeShapeType="1"/>
          </p:cNvSpPr>
          <p:nvPr/>
        </p:nvSpPr>
        <p:spPr bwMode="auto">
          <a:xfrm>
            <a:off x="1" y="765175"/>
            <a:ext cx="12204700" cy="0"/>
          </a:xfrm>
          <a:prstGeom prst="line">
            <a:avLst/>
          </a:prstGeom>
          <a:noFill/>
          <a:ln w="38100">
            <a:solidFill>
              <a:srgbClr val="FF3300"/>
            </a:solidFill>
            <a:round/>
            <a:headEnd/>
            <a:tailEnd/>
          </a:ln>
        </p:spPr>
        <p:txBody>
          <a:bodyPr/>
          <a:lstStyle/>
          <a:p>
            <a:endParaRPr lang="tr-TR"/>
          </a:p>
        </p:txBody>
      </p:sp>
      <p:sp>
        <p:nvSpPr>
          <p:cNvPr id="27652" name="Rectangle 4"/>
          <p:cNvSpPr>
            <a:spLocks noChangeArrowheads="1"/>
          </p:cNvSpPr>
          <p:nvPr/>
        </p:nvSpPr>
        <p:spPr bwMode="auto">
          <a:xfrm>
            <a:off x="718670" y="1097615"/>
            <a:ext cx="9536953" cy="5262979"/>
          </a:xfrm>
          <a:prstGeom prst="rect">
            <a:avLst/>
          </a:prstGeom>
          <a:noFill/>
          <a:ln w="9525">
            <a:noFill/>
            <a:miter lim="800000"/>
            <a:headEnd/>
            <a:tailEnd/>
          </a:ln>
        </p:spPr>
        <p:txBody>
          <a:bodyPr wrap="square">
            <a:spAutoFit/>
          </a:bodyPr>
          <a:lstStyle/>
          <a:p>
            <a:pPr>
              <a:buFontTx/>
              <a:buChar char="-"/>
            </a:pPr>
            <a:r>
              <a:rPr lang="tr-TR" sz="2400" dirty="0"/>
              <a:t>İrisin ortasında bulunan ve göz bebeği adı verilen aralık (</a:t>
            </a:r>
            <a:r>
              <a:rPr lang="tr-TR" sz="2400" dirty="0" err="1"/>
              <a:t>pupilla</a:t>
            </a:r>
            <a:r>
              <a:rPr lang="tr-TR" sz="2400" dirty="0"/>
              <a:t>)</a:t>
            </a:r>
          </a:p>
          <a:p>
            <a:r>
              <a:rPr lang="tr-TR" sz="2400" dirty="0"/>
              <a:t>Işık şiddetli olunca daralır, zayıf olunca genişler</a:t>
            </a:r>
          </a:p>
          <a:p>
            <a:r>
              <a:rPr lang="tr-TR" sz="2400" dirty="0"/>
              <a:t>Aralık 1,5 – 8 mm aralığında değişebilir</a:t>
            </a:r>
          </a:p>
          <a:p>
            <a:endParaRPr lang="tr-TR" sz="2400" dirty="0"/>
          </a:p>
          <a:p>
            <a:r>
              <a:rPr lang="tr-TR" sz="2400" dirty="0" err="1"/>
              <a:t>Pupilla</a:t>
            </a:r>
            <a:r>
              <a:rPr lang="tr-TR" sz="2400" dirty="0"/>
              <a:t> daralmasının pozitif getirileri:</a:t>
            </a:r>
          </a:p>
          <a:p>
            <a:endParaRPr lang="tr-TR" sz="2400" dirty="0"/>
          </a:p>
          <a:p>
            <a:r>
              <a:rPr lang="tr-TR" sz="2400" dirty="0"/>
              <a:t>1- </a:t>
            </a:r>
            <a:r>
              <a:rPr lang="tr-TR" sz="2400" dirty="0" err="1"/>
              <a:t>retinal</a:t>
            </a:r>
            <a:r>
              <a:rPr lang="tr-TR" sz="2400" dirty="0"/>
              <a:t> sistemin aşırı ışıktan zarar görmesi engellenir.</a:t>
            </a:r>
          </a:p>
          <a:p>
            <a:endParaRPr lang="tr-TR" sz="2400" dirty="0"/>
          </a:p>
          <a:p>
            <a:r>
              <a:rPr lang="tr-TR" sz="2400" dirty="0"/>
              <a:t>2- diyafram etkisi ile kırıcı sistem ayarlanması yolu ile küresel bozukluk giderilir, netlik sağlanır.</a:t>
            </a:r>
          </a:p>
          <a:p>
            <a:endParaRPr lang="tr-TR" sz="2400" dirty="0"/>
          </a:p>
          <a:p>
            <a:r>
              <a:rPr lang="tr-TR" sz="2400" dirty="0"/>
              <a:t>3- </a:t>
            </a:r>
            <a:r>
              <a:rPr lang="tr-TR" sz="2400" dirty="0" err="1"/>
              <a:t>pupilla</a:t>
            </a:r>
            <a:r>
              <a:rPr lang="tr-TR" sz="2400" dirty="0"/>
              <a:t> çapı daraldıkça net görüntü alan derinliği ve odak derinliği artar</a:t>
            </a:r>
          </a:p>
          <a:p>
            <a:endParaRPr lang="tr-TR" sz="2400" dirty="0"/>
          </a:p>
          <a:p>
            <a:endParaRPr lang="tr-T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chemeClr val="hlink"/>
                </a:solidFill>
              </a:rPr>
              <a:t>Net alan derinliği etkisi</a:t>
            </a:r>
            <a:endParaRPr lang="tr-TR" dirty="0"/>
          </a:p>
        </p:txBody>
      </p:sp>
      <p:sp>
        <p:nvSpPr>
          <p:cNvPr id="3" name="2 İçerik Yer Tutucusu"/>
          <p:cNvSpPr>
            <a:spLocks noGrp="1"/>
          </p:cNvSpPr>
          <p:nvPr>
            <p:ph idx="1"/>
          </p:nvPr>
        </p:nvSpPr>
        <p:spPr/>
        <p:txBody>
          <a:bodyPr>
            <a:normAutofit fontScale="92500" lnSpcReduction="20000"/>
          </a:bodyPr>
          <a:lstStyle/>
          <a:p>
            <a:r>
              <a:rPr lang="tr-TR" dirty="0"/>
              <a:t>Net alan derinliği, netlik yapılmış yerin önünde ve arkasında oluşan net bölgedir. </a:t>
            </a:r>
          </a:p>
          <a:p>
            <a:pPr>
              <a:spcBef>
                <a:spcPts val="0"/>
              </a:spcBef>
            </a:pPr>
            <a:r>
              <a:rPr lang="tr-TR" dirty="0"/>
              <a:t>Ön plandaki en net nokta ile arka plandaki en net nokta arasındaki uzaklıktır.</a:t>
            </a:r>
          </a:p>
          <a:p>
            <a:pPr lvl="0">
              <a:spcBef>
                <a:spcPts val="0"/>
              </a:spcBef>
            </a:pPr>
            <a:r>
              <a:rPr lang="tr-TR" dirty="0"/>
              <a:t>Yani biz fotoğraftaki derinliğin net olan alanını belirleyip fotoğrafımıza aktarabiliriz</a:t>
            </a:r>
          </a:p>
          <a:p>
            <a:pPr lvl="0">
              <a:spcBef>
                <a:spcPts val="0"/>
              </a:spcBef>
            </a:pPr>
            <a:r>
              <a:rPr lang="tr-TR" dirty="0"/>
              <a:t>Fotoğrafımızdaki ön ve arka plandaki objelerin tümünü net çekebildiğimiz gibi, ilgi merkezimizin sadece önünü ya da arkasının net olmasını sağlayabiliriz. </a:t>
            </a:r>
          </a:p>
          <a:p>
            <a:pPr>
              <a:spcBef>
                <a:spcPts val="0"/>
              </a:spcBef>
            </a:pPr>
            <a:endParaRPr lang="tr-TR" dirty="0"/>
          </a:p>
          <a:p>
            <a:pPr>
              <a:spcBef>
                <a:spcPts val="0"/>
              </a:spcBef>
            </a:pPr>
            <a:endParaRPr lang="tr-TR" dirty="0"/>
          </a:p>
          <a:p>
            <a:endParaRPr lang="tr-TR" dirty="0"/>
          </a:p>
          <a:p>
            <a:pPr>
              <a:buFontTx/>
              <a:buNone/>
            </a:pPr>
            <a:r>
              <a:rPr lang="tr-TR" dirty="0"/>
              <a:t> 	</a:t>
            </a:r>
          </a:p>
          <a:p>
            <a:endParaRPr lang="tr-TR" dirty="0"/>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bwMode="auto">
          <a:xfrm>
            <a:off x="1981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r-TR" dirty="0"/>
              <a:t>Human vs Insect Vision</a:t>
            </a:r>
          </a:p>
        </p:txBody>
      </p:sp>
      <p:sp>
        <p:nvSpPr>
          <p:cNvPr id="23554" name="TextBox 4"/>
          <p:cNvSpPr txBox="1">
            <a:spLocks noChangeArrowheads="1"/>
          </p:cNvSpPr>
          <p:nvPr/>
        </p:nvSpPr>
        <p:spPr bwMode="auto">
          <a:xfrm rot="-5400000">
            <a:off x="919203" y="3186828"/>
            <a:ext cx="22573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tr-TR" sz="1000">
                <a:latin typeface="Times" panose="02020603050405020304" pitchFamily="18" charset="0"/>
              </a:rPr>
              <a:t>Copyright Norton Presentation Manager</a:t>
            </a:r>
          </a:p>
        </p:txBody>
      </p:sp>
      <p:pic>
        <p:nvPicPr>
          <p:cNvPr id="23555" name="Picture 4" descr="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0114" y="1020764"/>
            <a:ext cx="8002587" cy="514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793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5823" y="0"/>
            <a:ext cx="10515600" cy="1325563"/>
          </a:xfrm>
        </p:spPr>
        <p:txBody>
          <a:bodyPr/>
          <a:lstStyle/>
          <a:p>
            <a:r>
              <a:rPr lang="tr-TR" b="1" dirty="0"/>
              <a:t>Alan derinliğini etkileyen faktörler</a:t>
            </a:r>
            <a:endParaRPr lang="tr-TR" dirty="0"/>
          </a:p>
        </p:txBody>
      </p:sp>
      <p:sp>
        <p:nvSpPr>
          <p:cNvPr id="3" name="2 İçerik Yer Tutucusu"/>
          <p:cNvSpPr>
            <a:spLocks noGrp="1"/>
          </p:cNvSpPr>
          <p:nvPr>
            <p:ph idx="1"/>
          </p:nvPr>
        </p:nvSpPr>
        <p:spPr>
          <a:xfrm>
            <a:off x="192741" y="929154"/>
            <a:ext cx="10515600" cy="4351338"/>
          </a:xfrm>
        </p:spPr>
        <p:txBody>
          <a:bodyPr/>
          <a:lstStyle/>
          <a:p>
            <a:r>
              <a:rPr lang="tr-TR" dirty="0"/>
              <a:t>Diyafram kısıldıkça net alan derinliği artar, açıldıkça azalır.</a:t>
            </a:r>
          </a:p>
          <a:p>
            <a:r>
              <a:rPr lang="tr-TR" dirty="0"/>
              <a:t>Bunu günlük hayatta uygularsak uzaktaki birisine bakarken gözlerimizi kısarız </a:t>
            </a:r>
            <a:r>
              <a:rPr lang="tr-TR" dirty="0" err="1"/>
              <a:t>netleyip</a:t>
            </a:r>
            <a:r>
              <a:rPr lang="tr-TR" dirty="0"/>
              <a:t> göre bilmek için ve göz bebeğimizi iyice açarak bakarsan çoğu yeri </a:t>
            </a:r>
            <a:r>
              <a:rPr lang="tr-TR" dirty="0" err="1"/>
              <a:t>flu</a:t>
            </a:r>
            <a:r>
              <a:rPr lang="tr-TR" dirty="0"/>
              <a:t> görürüz.</a:t>
            </a:r>
          </a:p>
          <a:p>
            <a:endParaRPr lang="tr-TR" dirty="0"/>
          </a:p>
        </p:txBody>
      </p:sp>
      <p:grpSp>
        <p:nvGrpSpPr>
          <p:cNvPr id="8" name="7 Grup"/>
          <p:cNvGrpSpPr/>
          <p:nvPr/>
        </p:nvGrpSpPr>
        <p:grpSpPr>
          <a:xfrm>
            <a:off x="1658470" y="2537013"/>
            <a:ext cx="9305365" cy="4069976"/>
            <a:chOff x="0" y="457200"/>
            <a:chExt cx="12192000" cy="5638800"/>
          </a:xfrm>
        </p:grpSpPr>
        <p:grpSp>
          <p:nvGrpSpPr>
            <p:cNvPr id="9" name="4 Grup"/>
            <p:cNvGrpSpPr/>
            <p:nvPr/>
          </p:nvGrpSpPr>
          <p:grpSpPr>
            <a:xfrm>
              <a:off x="1" y="457200"/>
              <a:ext cx="12191999" cy="5638800"/>
              <a:chOff x="1" y="457200"/>
              <a:chExt cx="12191999" cy="5638800"/>
            </a:xfrm>
          </p:grpSpPr>
          <p:pic>
            <p:nvPicPr>
              <p:cNvPr id="11" name="Picture 2"/>
              <p:cNvPicPr>
                <a:picLocks noChangeAspect="1" noChangeArrowheads="1"/>
              </p:cNvPicPr>
              <p:nvPr/>
            </p:nvPicPr>
            <p:blipFill>
              <a:blip r:embed="rId2" cstate="print"/>
              <a:srcRect/>
              <a:stretch>
                <a:fillRect/>
              </a:stretch>
            </p:blipFill>
            <p:spPr bwMode="auto">
              <a:xfrm>
                <a:off x="4470400" y="457200"/>
                <a:ext cx="7721600" cy="5638800"/>
              </a:xfrm>
              <a:prstGeom prst="rect">
                <a:avLst/>
              </a:prstGeom>
              <a:noFill/>
              <a:ln w="9525">
                <a:noFill/>
                <a:miter lim="800000"/>
                <a:headEnd/>
                <a:tailEnd/>
              </a:ln>
              <a:effectLst/>
            </p:spPr>
          </p:pic>
          <p:pic>
            <p:nvPicPr>
              <p:cNvPr id="12" name="Picture 3"/>
              <p:cNvPicPr>
                <a:picLocks noChangeAspect="1" noChangeArrowheads="1"/>
              </p:cNvPicPr>
              <p:nvPr/>
            </p:nvPicPr>
            <p:blipFill>
              <a:blip r:embed="rId3" cstate="print"/>
              <a:srcRect/>
              <a:stretch>
                <a:fillRect/>
              </a:stretch>
            </p:blipFill>
            <p:spPr bwMode="auto">
              <a:xfrm>
                <a:off x="1" y="685801"/>
                <a:ext cx="4576233" cy="2576513"/>
              </a:xfrm>
              <a:prstGeom prst="rect">
                <a:avLst/>
              </a:prstGeom>
              <a:noFill/>
              <a:ln w="9525">
                <a:noFill/>
                <a:miter lim="800000"/>
                <a:headEnd/>
                <a:tailEnd/>
              </a:ln>
              <a:effectLst/>
            </p:spPr>
          </p:pic>
        </p:grpSp>
        <p:pic>
          <p:nvPicPr>
            <p:cNvPr id="10" name="Picture 4"/>
            <p:cNvPicPr>
              <a:picLocks noChangeAspect="1" noChangeArrowheads="1"/>
            </p:cNvPicPr>
            <p:nvPr/>
          </p:nvPicPr>
          <p:blipFill>
            <a:blip r:embed="rId4" cstate="print"/>
            <a:srcRect/>
            <a:stretch>
              <a:fillRect/>
            </a:stretch>
          </p:blipFill>
          <p:spPr bwMode="auto">
            <a:xfrm>
              <a:off x="0" y="3361766"/>
              <a:ext cx="4576233" cy="2576513"/>
            </a:xfrm>
            <a:prstGeom prst="rect">
              <a:avLst/>
            </a:prstGeom>
            <a:noFill/>
            <a:ln w="9525">
              <a:noFill/>
              <a:miter lim="800000"/>
              <a:headEnd/>
              <a:tailEnd/>
            </a:ln>
            <a:effectLst/>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6" name="Rectangle 8"/>
          <p:cNvSpPr>
            <a:spLocks noGrp="1" noChangeArrowheads="1"/>
          </p:cNvSpPr>
          <p:nvPr>
            <p:ph type="title"/>
          </p:nvPr>
        </p:nvSpPr>
        <p:spPr/>
        <p:txBody>
          <a:bodyPr/>
          <a:lstStyle/>
          <a:p>
            <a:r>
              <a:rPr lang="tr-TR" dirty="0"/>
              <a:t>Görüntü Oluşma Mekanizması</a:t>
            </a:r>
            <a:endParaRPr lang="en-US" dirty="0"/>
          </a:p>
        </p:txBody>
      </p:sp>
      <p:sp>
        <p:nvSpPr>
          <p:cNvPr id="206857" name="Rectangle 9"/>
          <p:cNvSpPr>
            <a:spLocks noGrp="1" noChangeArrowheads="1"/>
          </p:cNvSpPr>
          <p:nvPr>
            <p:ph type="body" idx="1"/>
          </p:nvPr>
        </p:nvSpPr>
        <p:spPr/>
        <p:txBody>
          <a:bodyPr/>
          <a:lstStyle/>
          <a:p>
            <a:r>
              <a:rPr lang="tr-TR" dirty="0"/>
              <a:t>Görünür spektrumdaki ışık göze gelir</a:t>
            </a:r>
            <a:r>
              <a:rPr lang="en-US" dirty="0"/>
              <a:t> </a:t>
            </a:r>
            <a:endParaRPr lang="en-US" dirty="0">
              <a:sym typeface="Wingdings" pitchFamily="2" charset="2"/>
            </a:endParaRPr>
          </a:p>
          <a:p>
            <a:pPr lvl="1"/>
            <a:r>
              <a:rPr lang="tr-TR" altLang="tr-TR" dirty="0"/>
              <a:t>Enerji optik sinirdeki aksiyon potansiyeline çevirir.</a:t>
            </a:r>
            <a:endParaRPr lang="en-US" dirty="0">
              <a:sym typeface="Wingdings" pitchFamily="2" charset="2"/>
            </a:endParaRPr>
          </a:p>
          <a:p>
            <a:r>
              <a:rPr lang="tr-TR" altLang="tr-TR" dirty="0"/>
              <a:t>Görüntüler retina üzerine odaklanır</a:t>
            </a:r>
            <a:endParaRPr lang="tr-TR" dirty="0">
              <a:sym typeface="Wingdings" pitchFamily="2" charset="2"/>
            </a:endParaRPr>
          </a:p>
          <a:p>
            <a:r>
              <a:rPr lang="tr-TR" dirty="0" err="1">
                <a:sym typeface="Wingdings" pitchFamily="2" charset="2"/>
              </a:rPr>
              <a:t>Fotoreseptörler</a:t>
            </a:r>
            <a:r>
              <a:rPr lang="tr-TR" dirty="0">
                <a:sym typeface="Wingdings" pitchFamily="2" charset="2"/>
              </a:rPr>
              <a:t> (</a:t>
            </a:r>
            <a:r>
              <a:rPr lang="tr-TR" altLang="tr-TR" dirty="0"/>
              <a:t>basil ve koniler) </a:t>
            </a:r>
            <a:r>
              <a:rPr lang="tr-TR" dirty="0">
                <a:sym typeface="Wingdings" pitchFamily="2" charset="2"/>
              </a:rPr>
              <a:t>ışık enerjisini iletir</a:t>
            </a:r>
            <a:r>
              <a:rPr lang="en-US" dirty="0">
                <a:sym typeface="Wingdings" pitchFamily="2" charset="2"/>
              </a:rPr>
              <a:t> </a:t>
            </a:r>
          </a:p>
          <a:p>
            <a:pPr lvl="1"/>
            <a:r>
              <a:rPr lang="en-US" dirty="0">
                <a:sym typeface="Wingdings" pitchFamily="2" charset="2"/>
              </a:rPr>
              <a:t> </a:t>
            </a:r>
            <a:r>
              <a:rPr lang="tr-TR" dirty="0">
                <a:sym typeface="Wingdings" pitchFamily="2" charset="2"/>
              </a:rPr>
              <a:t>Potansiyel oluşumu</a:t>
            </a:r>
            <a:endParaRPr lang="en-US" dirty="0">
              <a:sym typeface="Wingdings" pitchFamily="2" charset="2"/>
            </a:endParaRPr>
          </a:p>
          <a:p>
            <a:r>
              <a:rPr lang="en-US" dirty="0">
                <a:sym typeface="Wingdings" pitchFamily="2" charset="2"/>
              </a:rPr>
              <a:t>El</a:t>
            </a:r>
            <a:r>
              <a:rPr lang="tr-TR" dirty="0" err="1">
                <a:sym typeface="Wingdings" pitchFamily="2" charset="2"/>
              </a:rPr>
              <a:t>ektriksel</a:t>
            </a:r>
            <a:r>
              <a:rPr lang="tr-TR" dirty="0">
                <a:sym typeface="Wingdings" pitchFamily="2" charset="2"/>
              </a:rPr>
              <a:t> iletim</a:t>
            </a:r>
            <a:endParaRPr lang="en-US" dirty="0">
              <a:sym typeface="Wingdings" pitchFamily="2" charset="2"/>
            </a:endParaRPr>
          </a:p>
          <a:p>
            <a:pPr lvl="1"/>
            <a:r>
              <a:rPr lang="tr-TR" dirty="0" err="1">
                <a:sym typeface="Wingdings" pitchFamily="2" charset="2"/>
              </a:rPr>
              <a:t>Nöral</a:t>
            </a:r>
            <a:r>
              <a:rPr lang="tr-TR" dirty="0">
                <a:sym typeface="Wingdings" pitchFamily="2" charset="2"/>
              </a:rPr>
              <a:t> yolaklar ile işlenme ve</a:t>
            </a:r>
            <a:r>
              <a:rPr lang="tr-TR" altLang="tr-TR" dirty="0"/>
              <a:t> </a:t>
            </a:r>
            <a:r>
              <a:rPr lang="tr-TR" altLang="tr-TR" dirty="0" err="1"/>
              <a:t>serebral</a:t>
            </a:r>
            <a:r>
              <a:rPr lang="tr-TR" altLang="tr-TR" dirty="0"/>
              <a:t> kortekse iletilir</a:t>
            </a:r>
            <a:endParaRPr lang="en-US" dirty="0"/>
          </a:p>
        </p:txBody>
      </p:sp>
    </p:spTree>
    <p:extLst>
      <p:ext uri="{BB962C8B-B14F-4D97-AF65-F5344CB8AC3E}">
        <p14:creationId xmlns:p14="http://schemas.microsoft.com/office/powerpoint/2010/main" val="3460886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tr-TR" dirty="0">
                <a:ea typeface="ＭＳ Ｐゴシック" panose="020B0600070205080204" pitchFamily="34" charset="-128"/>
              </a:rPr>
              <a:t>Retina</a:t>
            </a:r>
          </a:p>
        </p:txBody>
      </p:sp>
      <p:sp>
        <p:nvSpPr>
          <p:cNvPr id="18435" name="Content Placeholder 2"/>
          <p:cNvSpPr>
            <a:spLocks noGrp="1"/>
          </p:cNvSpPr>
          <p:nvPr>
            <p:ph idx="1"/>
          </p:nvPr>
        </p:nvSpPr>
        <p:spPr>
          <a:xfrm>
            <a:off x="6400800" y="1752600"/>
            <a:ext cx="3962400" cy="4953000"/>
          </a:xfrm>
          <a:ln>
            <a:solidFill>
              <a:schemeClr val="tx1"/>
            </a:solidFill>
          </a:ln>
        </p:spPr>
        <p:txBody>
          <a:bodyPr/>
          <a:lstStyle/>
          <a:p>
            <a:pPr marL="0" indent="0">
              <a:buNone/>
            </a:pPr>
            <a:endParaRPr lang="en-US" altLang="tr-TR" dirty="0">
              <a:ea typeface="ＭＳ Ｐゴシック" panose="020B0600070205080204" pitchFamily="34" charset="-128"/>
            </a:endParaRPr>
          </a:p>
          <a:p>
            <a:pPr marL="0" indent="0">
              <a:buNone/>
            </a:pPr>
            <a:endParaRPr lang="en-US" altLang="tr-TR" dirty="0">
              <a:ea typeface="ＭＳ Ｐゴシック" panose="020B0600070205080204" pitchFamily="34" charset="-128"/>
            </a:endParaRPr>
          </a:p>
          <a:p>
            <a:pPr marL="0" indent="0">
              <a:buNone/>
            </a:pPr>
            <a:endParaRPr lang="en-US" altLang="tr-TR" dirty="0">
              <a:ea typeface="ＭＳ Ｐゴシック" panose="020B0600070205080204" pitchFamily="34" charset="-128"/>
            </a:endParaRPr>
          </a:p>
          <a:p>
            <a:pPr marL="0" indent="0">
              <a:buNone/>
            </a:pPr>
            <a:r>
              <a:rPr lang="en-US" altLang="tr-TR" dirty="0">
                <a:ea typeface="ＭＳ Ｐゴシック" panose="020B0600070205080204" pitchFamily="34" charset="-128"/>
              </a:rPr>
              <a:t>	← </a:t>
            </a:r>
            <a:r>
              <a:rPr lang="tr-TR" altLang="tr-TR" dirty="0">
                <a:ea typeface="ＭＳ Ｐゴシック" panose="020B0600070205080204" pitchFamily="34" charset="-128"/>
              </a:rPr>
              <a:t>Sinir Hücreleri</a:t>
            </a:r>
            <a:endParaRPr lang="en-US" altLang="tr-TR" dirty="0">
              <a:ea typeface="ＭＳ Ｐゴシック" panose="020B0600070205080204" pitchFamily="34" charset="-128"/>
            </a:endParaRPr>
          </a:p>
          <a:p>
            <a:pPr marL="0" indent="0">
              <a:buNone/>
            </a:pPr>
            <a:endParaRPr lang="en-US" altLang="tr-TR" dirty="0">
              <a:ea typeface="ＭＳ Ｐゴシック" panose="020B0600070205080204" pitchFamily="34" charset="-128"/>
            </a:endParaRPr>
          </a:p>
          <a:p>
            <a:pPr marL="0" indent="0">
              <a:buNone/>
            </a:pPr>
            <a:endParaRPr lang="en-US" altLang="tr-TR" dirty="0">
              <a:ea typeface="ＭＳ Ｐゴシック" panose="020B0600070205080204" pitchFamily="34" charset="-128"/>
            </a:endParaRPr>
          </a:p>
          <a:p>
            <a:pPr marL="0" indent="0">
              <a:buNone/>
            </a:pPr>
            <a:endParaRPr lang="en-US" altLang="tr-TR" dirty="0">
              <a:ea typeface="ＭＳ Ｐゴシック" panose="020B0600070205080204" pitchFamily="34" charset="-128"/>
            </a:endParaRPr>
          </a:p>
          <a:p>
            <a:pPr marL="0" indent="0">
              <a:buNone/>
            </a:pPr>
            <a:r>
              <a:rPr lang="en-US" altLang="tr-TR" dirty="0">
                <a:ea typeface="ＭＳ Ｐゴシック" panose="020B0600070205080204" pitchFamily="34" charset="-128"/>
              </a:rPr>
              <a:t>← </a:t>
            </a:r>
            <a:r>
              <a:rPr lang="tr-TR" altLang="tr-TR" dirty="0">
                <a:ea typeface="ＭＳ Ｐゴシック" panose="020B0600070205080204" pitchFamily="34" charset="-128"/>
              </a:rPr>
              <a:t>Foto</a:t>
            </a:r>
            <a:r>
              <a:rPr lang="en-US" altLang="tr-TR" dirty="0">
                <a:ea typeface="ＭＳ Ｐゴシック" panose="020B0600070205080204" pitchFamily="34" charset="-128"/>
              </a:rPr>
              <a:t>re</a:t>
            </a:r>
            <a:r>
              <a:rPr lang="tr-TR" altLang="tr-TR" dirty="0">
                <a:ea typeface="ＭＳ Ｐゴシック" panose="020B0600070205080204" pitchFamily="34" charset="-128"/>
              </a:rPr>
              <a:t>s</a:t>
            </a:r>
            <a:r>
              <a:rPr lang="en-US" altLang="tr-TR" dirty="0" err="1">
                <a:ea typeface="ＭＳ Ｐゴシック" panose="020B0600070205080204" pitchFamily="34" charset="-128"/>
              </a:rPr>
              <a:t>ept</a:t>
            </a:r>
            <a:r>
              <a:rPr lang="tr-TR" altLang="tr-TR" dirty="0" err="1">
                <a:ea typeface="ＭＳ Ｐゴシック" panose="020B0600070205080204" pitchFamily="34" charset="-128"/>
              </a:rPr>
              <a:t>örler</a:t>
            </a:r>
            <a:endParaRPr lang="en-US" altLang="tr-TR" dirty="0">
              <a:ea typeface="ＭＳ Ｐゴシック" panose="020B0600070205080204" pitchFamily="34" charset="-128"/>
            </a:endParaRPr>
          </a:p>
          <a:p>
            <a:pPr marL="0" indent="0">
              <a:buNone/>
            </a:pPr>
            <a:endParaRPr lang="en-US" altLang="tr-TR" sz="1400" dirty="0">
              <a:ea typeface="ＭＳ Ｐゴシック" panose="020B0600070205080204" pitchFamily="34" charset="-128"/>
            </a:endParaRPr>
          </a:p>
          <a:p>
            <a:pPr marL="0" indent="0">
              <a:buNone/>
            </a:pPr>
            <a:r>
              <a:rPr lang="en-US" altLang="tr-TR" dirty="0">
                <a:ea typeface="ＭＳ Ｐゴシック" panose="020B0600070205080204" pitchFamily="34" charset="-128"/>
              </a:rPr>
              <a:t>← Choroid</a:t>
            </a:r>
          </a:p>
        </p:txBody>
      </p:sp>
      <p:pic>
        <p:nvPicPr>
          <p:cNvPr id="18436" name="Picture 2" descr="http://hamwaves.com/antennas/diel-rod/retina_anatom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682751"/>
            <a:ext cx="4648200" cy="4919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ight Brace 3"/>
          <p:cNvSpPr/>
          <p:nvPr/>
        </p:nvSpPr>
        <p:spPr bwMode="auto">
          <a:xfrm>
            <a:off x="6667500" y="2193925"/>
            <a:ext cx="533400" cy="2819400"/>
          </a:xfrm>
          <a:prstGeom prst="rightBrace">
            <a:avLst>
              <a:gd name="adj1" fmla="val 43707"/>
              <a:gd name="adj2" fmla="val 50000"/>
            </a:avLst>
          </a:prstGeom>
          <a:noFill/>
          <a:ln w="9525" cap="flat" cmpd="sng" algn="ctr">
            <a:solidFill>
              <a:schemeClr val="tx1"/>
            </a:solid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endParaRPr>
          </a:p>
        </p:txBody>
      </p:sp>
    </p:spTree>
    <p:extLst>
      <p:ext uri="{BB962C8B-B14F-4D97-AF65-F5344CB8AC3E}">
        <p14:creationId xmlns:p14="http://schemas.microsoft.com/office/powerpoint/2010/main" val="1086256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10-29_1"/>
          <p:cNvPicPr>
            <a:picLocks noChangeAspect="1" noChangeArrowheads="1"/>
          </p:cNvPicPr>
          <p:nvPr/>
        </p:nvPicPr>
        <p:blipFill>
          <a:blip r:embed="rId2" cstate="print">
            <a:lum bright="-16000" contrast="26000"/>
            <a:extLst>
              <a:ext uri="{28A0092B-C50C-407E-A947-70E740481C1C}">
                <a14:useLocalDpi xmlns:a14="http://schemas.microsoft.com/office/drawing/2010/main" val="0"/>
              </a:ext>
            </a:extLst>
          </a:blip>
          <a:srcRect/>
          <a:stretch>
            <a:fillRect/>
          </a:stretch>
        </p:blipFill>
        <p:spPr bwMode="auto">
          <a:xfrm>
            <a:off x="1524001" y="981076"/>
            <a:ext cx="8316913" cy="5705475"/>
          </a:xfrm>
          <a:prstGeom prst="rect">
            <a:avLst/>
          </a:prstGeom>
          <a:noFill/>
          <a:extLst>
            <a:ext uri="{909E8E84-426E-40DD-AFC4-6F175D3DCCD1}">
              <a14:hiddenFill xmlns:a14="http://schemas.microsoft.com/office/drawing/2010/main">
                <a:solidFill>
                  <a:srgbClr val="FFFFFF"/>
                </a:solidFill>
              </a14:hiddenFill>
            </a:ext>
          </a:extLst>
        </p:spPr>
      </p:pic>
      <p:sp>
        <p:nvSpPr>
          <p:cNvPr id="143364" name="Line 4"/>
          <p:cNvSpPr>
            <a:spLocks noChangeShapeType="1"/>
          </p:cNvSpPr>
          <p:nvPr/>
        </p:nvSpPr>
        <p:spPr bwMode="auto">
          <a:xfrm>
            <a:off x="1557338" y="762001"/>
            <a:ext cx="7931150" cy="3175"/>
          </a:xfrm>
          <a:prstGeom prst="line">
            <a:avLst/>
          </a:prstGeom>
          <a:noFill/>
          <a:ln w="76200">
            <a:solidFill>
              <a:srgbClr val="FF0000"/>
            </a:solidFill>
            <a:round/>
            <a:headEnd/>
            <a:tailEnd type="triangle" w="med" len="med"/>
          </a:ln>
          <a:effectLst>
            <a:outerShdw dist="99190" dir="2388334" algn="ctr" rotWithShape="0">
              <a:schemeClr val="folHlink"/>
            </a:outerShdw>
          </a:effectLst>
          <a:extLst>
            <a:ext uri="{909E8E84-426E-40DD-AFC4-6F175D3DCCD1}">
              <a14:hiddenFill xmlns:a14="http://schemas.microsoft.com/office/drawing/2010/main">
                <a:noFill/>
              </a14:hiddenFill>
            </a:ext>
          </a:extLst>
        </p:spPr>
        <p:txBody>
          <a:bodyPr wrap="none" anchor="ctr"/>
          <a:lstStyle/>
          <a:p>
            <a:endParaRPr lang="tr-TR"/>
          </a:p>
        </p:txBody>
      </p:sp>
      <p:sp>
        <p:nvSpPr>
          <p:cNvPr id="143365" name="Rectangle 5"/>
          <p:cNvSpPr>
            <a:spLocks noGrp="1" noChangeArrowheads="1"/>
          </p:cNvSpPr>
          <p:nvPr>
            <p:ph type="ctrTitle"/>
          </p:nvPr>
        </p:nvSpPr>
        <p:spPr>
          <a:xfrm>
            <a:off x="2495551" y="260350"/>
            <a:ext cx="7248525" cy="425450"/>
          </a:xfrm>
          <a:noFill/>
          <a:ln/>
        </p:spPr>
        <p:txBody>
          <a:bodyPr anchor="ctr">
            <a:normAutofit fontScale="90000"/>
          </a:bodyPr>
          <a:lstStyle/>
          <a:p>
            <a:r>
              <a:rPr lang="tr-TR" altLang="tr-TR" sz="4000" b="1"/>
              <a:t>Görme Yolları</a:t>
            </a:r>
            <a:endParaRPr lang="en-US" altLang="tr-TR" sz="4000" b="1"/>
          </a:p>
        </p:txBody>
      </p:sp>
    </p:spTree>
    <p:extLst>
      <p:ext uri="{BB962C8B-B14F-4D97-AF65-F5344CB8AC3E}">
        <p14:creationId xmlns:p14="http://schemas.microsoft.com/office/powerpoint/2010/main" val="3168933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0992" r="22017" b="54646"/>
          <a:stretch>
            <a:fillRect/>
          </a:stretch>
        </p:blipFill>
        <p:spPr bwMode="auto">
          <a:xfrm>
            <a:off x="1524001" y="1052514"/>
            <a:ext cx="4581525" cy="5805487"/>
          </a:xfrm>
          <a:prstGeom prst="rect">
            <a:avLst/>
          </a:prstGeom>
          <a:noFill/>
          <a:extLst>
            <a:ext uri="{909E8E84-426E-40DD-AFC4-6F175D3DCCD1}">
              <a14:hiddenFill xmlns:a14="http://schemas.microsoft.com/office/drawing/2010/main">
                <a:solidFill>
                  <a:srgbClr val="FFFFFF"/>
                </a:solidFill>
              </a14:hiddenFill>
            </a:ext>
          </a:extLst>
        </p:spPr>
      </p:pic>
      <p:pic>
        <p:nvPicPr>
          <p:cNvPr id="17408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21642" t="38892" r="19887" b="11102"/>
          <a:stretch>
            <a:fillRect/>
          </a:stretch>
        </p:blipFill>
        <p:spPr bwMode="auto">
          <a:xfrm>
            <a:off x="5846764" y="1341438"/>
            <a:ext cx="4821237" cy="5516562"/>
          </a:xfrm>
          <a:prstGeom prst="rect">
            <a:avLst/>
          </a:prstGeom>
          <a:noFill/>
          <a:extLst>
            <a:ext uri="{909E8E84-426E-40DD-AFC4-6F175D3DCCD1}">
              <a14:hiddenFill xmlns:a14="http://schemas.microsoft.com/office/drawing/2010/main">
                <a:solidFill>
                  <a:srgbClr val="FFFFFF"/>
                </a:solidFill>
              </a14:hiddenFill>
            </a:ext>
          </a:extLst>
        </p:spPr>
      </p:pic>
      <p:sp>
        <p:nvSpPr>
          <p:cNvPr id="174084" name="Rectangle 4"/>
          <p:cNvSpPr>
            <a:spLocks noChangeArrowheads="1"/>
          </p:cNvSpPr>
          <p:nvPr/>
        </p:nvSpPr>
        <p:spPr bwMode="auto">
          <a:xfrm rot="10800000" flipV="1">
            <a:off x="3144839" y="260351"/>
            <a:ext cx="55451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800" b="1">
                <a:solidFill>
                  <a:schemeClr val="tx2"/>
                </a:solidFill>
              </a:rPr>
              <a:t>GÖRME YOLLARI</a:t>
            </a:r>
          </a:p>
        </p:txBody>
      </p:sp>
    </p:spTree>
    <p:extLst>
      <p:ext uri="{BB962C8B-B14F-4D97-AF65-F5344CB8AC3E}">
        <p14:creationId xmlns:p14="http://schemas.microsoft.com/office/powerpoint/2010/main" val="137985593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AutoShape 7">
            <a:hlinkClick r:id="" action="ppaction://noaction" highlightClick="1"/>
          </p:cNvPr>
          <p:cNvSpPr>
            <a:spLocks noChangeArrowheads="1"/>
          </p:cNvSpPr>
          <p:nvPr/>
        </p:nvSpPr>
        <p:spPr bwMode="auto">
          <a:xfrm>
            <a:off x="1847851" y="1341438"/>
            <a:ext cx="1439863" cy="412750"/>
          </a:xfrm>
          <a:prstGeom prst="actionButtonBlank">
            <a:avLst/>
          </a:prstGeom>
          <a:solidFill>
            <a:srgbClr val="808000"/>
          </a:solidFill>
          <a:ln w="9525">
            <a:solidFill>
              <a:schemeClr val="bg1"/>
            </a:solidFill>
            <a:miter lim="800000"/>
            <a:headEnd/>
            <a:tailEnd/>
          </a:ln>
          <a:effectLst/>
        </p:spPr>
        <p:txBody>
          <a:bodyPr anchor="ctr"/>
          <a:lstStyle/>
          <a:p>
            <a:pPr algn="ctr">
              <a:defRPr/>
            </a:pPr>
            <a:r>
              <a:rPr lang="tr-TR" sz="1700" b="1">
                <a:solidFill>
                  <a:schemeClr val="bg1"/>
                </a:solidFill>
                <a:effectLst>
                  <a:outerShdw blurRad="38100" dist="38100" dir="2700000" algn="tl">
                    <a:srgbClr val="000000"/>
                  </a:outerShdw>
                </a:effectLst>
                <a:latin typeface="FormalScrp421 BT" pitchFamily="66" charset="0"/>
                <a:cs typeface="Arial" charset="0"/>
              </a:rPr>
              <a:t>Işık</a:t>
            </a:r>
          </a:p>
        </p:txBody>
      </p:sp>
      <p:sp>
        <p:nvSpPr>
          <p:cNvPr id="8200" name="AutoShape 8"/>
          <p:cNvSpPr>
            <a:spLocks noChangeArrowheads="1"/>
          </p:cNvSpPr>
          <p:nvPr/>
        </p:nvSpPr>
        <p:spPr bwMode="auto">
          <a:xfrm>
            <a:off x="3360739" y="1188126"/>
            <a:ext cx="256193" cy="7336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bg1"/>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01" name="AutoShape 9">
            <a:hlinkClick r:id="" action="ppaction://noaction" highlightClick="1"/>
          </p:cNvPr>
          <p:cNvSpPr>
            <a:spLocks noChangeArrowheads="1"/>
          </p:cNvSpPr>
          <p:nvPr/>
        </p:nvSpPr>
        <p:spPr bwMode="auto">
          <a:xfrm>
            <a:off x="3937001" y="1341438"/>
            <a:ext cx="1439863" cy="412750"/>
          </a:xfrm>
          <a:prstGeom prst="actionButtonBlank">
            <a:avLst/>
          </a:prstGeom>
          <a:solidFill>
            <a:srgbClr val="808000"/>
          </a:solidFill>
          <a:ln w="9525">
            <a:solidFill>
              <a:schemeClr val="bg1"/>
            </a:solidFill>
            <a:miter lim="800000"/>
            <a:headEnd/>
            <a:tailEnd/>
          </a:ln>
          <a:effectLst/>
        </p:spPr>
        <p:txBody>
          <a:bodyPr anchor="ctr"/>
          <a:lstStyle/>
          <a:p>
            <a:pPr algn="ctr">
              <a:defRPr/>
            </a:pPr>
            <a:r>
              <a:rPr lang="tr-TR" sz="1700" b="1">
                <a:solidFill>
                  <a:schemeClr val="bg1"/>
                </a:solidFill>
                <a:effectLst>
                  <a:outerShdw blurRad="38100" dist="38100" dir="2700000" algn="tl">
                    <a:srgbClr val="000000"/>
                  </a:outerShdw>
                </a:effectLst>
                <a:latin typeface="FormalScrp421 BT" pitchFamily="66" charset="0"/>
                <a:cs typeface="Arial" charset="0"/>
              </a:rPr>
              <a:t>Kornea</a:t>
            </a:r>
          </a:p>
        </p:txBody>
      </p:sp>
      <p:sp>
        <p:nvSpPr>
          <p:cNvPr id="8202" name="AutoShape 10"/>
          <p:cNvSpPr>
            <a:spLocks noChangeArrowheads="1"/>
          </p:cNvSpPr>
          <p:nvPr/>
        </p:nvSpPr>
        <p:spPr bwMode="auto">
          <a:xfrm>
            <a:off x="5459414" y="1188126"/>
            <a:ext cx="256193" cy="7336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bg1"/>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03" name="AutoShape 11">
            <a:hlinkClick r:id="" action="ppaction://noaction" highlightClick="1"/>
          </p:cNvPr>
          <p:cNvSpPr>
            <a:spLocks noChangeArrowheads="1"/>
          </p:cNvSpPr>
          <p:nvPr/>
        </p:nvSpPr>
        <p:spPr bwMode="auto">
          <a:xfrm>
            <a:off x="6046788" y="1341438"/>
            <a:ext cx="1439862" cy="412750"/>
          </a:xfrm>
          <a:prstGeom prst="actionButtonBlank">
            <a:avLst/>
          </a:prstGeom>
          <a:solidFill>
            <a:srgbClr val="808000"/>
          </a:solidFill>
          <a:ln w="9525">
            <a:solidFill>
              <a:schemeClr val="bg1"/>
            </a:solidFill>
            <a:miter lim="800000"/>
            <a:headEnd/>
            <a:tailEnd/>
          </a:ln>
          <a:effectLst/>
        </p:spPr>
        <p:txBody>
          <a:bodyPr anchor="ctr"/>
          <a:lstStyle/>
          <a:p>
            <a:pPr algn="ctr">
              <a:defRPr/>
            </a:pPr>
            <a:r>
              <a:rPr lang="tr-TR" sz="1700" b="1">
                <a:solidFill>
                  <a:schemeClr val="bg1"/>
                </a:solidFill>
                <a:effectLst>
                  <a:outerShdw blurRad="38100" dist="38100" dir="2700000" algn="tl">
                    <a:srgbClr val="000000"/>
                  </a:outerShdw>
                </a:effectLst>
                <a:latin typeface="FormalScrp421 BT" pitchFamily="66" charset="0"/>
                <a:cs typeface="Arial" charset="0"/>
              </a:rPr>
              <a:t>Ön Oda</a:t>
            </a:r>
          </a:p>
        </p:txBody>
      </p:sp>
      <p:sp>
        <p:nvSpPr>
          <p:cNvPr id="8204" name="AutoShape 12"/>
          <p:cNvSpPr>
            <a:spLocks noChangeArrowheads="1"/>
          </p:cNvSpPr>
          <p:nvPr/>
        </p:nvSpPr>
        <p:spPr bwMode="auto">
          <a:xfrm>
            <a:off x="7535864" y="1177014"/>
            <a:ext cx="256193" cy="7336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bg1"/>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05" name="AutoShape 13">
            <a:hlinkClick r:id="" action="ppaction://noaction" highlightClick="1"/>
          </p:cNvPr>
          <p:cNvSpPr>
            <a:spLocks noChangeArrowheads="1"/>
          </p:cNvSpPr>
          <p:nvPr/>
        </p:nvSpPr>
        <p:spPr bwMode="auto">
          <a:xfrm>
            <a:off x="8112126" y="1341438"/>
            <a:ext cx="1584325" cy="412750"/>
          </a:xfrm>
          <a:prstGeom prst="actionButtonBlank">
            <a:avLst/>
          </a:prstGeom>
          <a:solidFill>
            <a:srgbClr val="808000"/>
          </a:solidFill>
          <a:ln w="9525">
            <a:solidFill>
              <a:schemeClr val="bg1"/>
            </a:solidFill>
            <a:miter lim="800000"/>
            <a:headEnd/>
            <a:tailEnd/>
          </a:ln>
          <a:effectLst/>
        </p:spPr>
        <p:txBody>
          <a:bodyPr anchor="ctr"/>
          <a:lstStyle/>
          <a:p>
            <a:pPr algn="ctr">
              <a:defRPr/>
            </a:pPr>
            <a:r>
              <a:rPr lang="tr-TR" sz="1700" b="1">
                <a:solidFill>
                  <a:schemeClr val="bg1"/>
                </a:solidFill>
                <a:effectLst>
                  <a:outerShdw blurRad="38100" dist="38100" dir="2700000" algn="tl">
                    <a:srgbClr val="000000"/>
                  </a:outerShdw>
                </a:effectLst>
                <a:latin typeface="FormalScrp421 BT" pitchFamily="66" charset="0"/>
                <a:cs typeface="Arial" charset="0"/>
              </a:rPr>
              <a:t>Göz Bebeği</a:t>
            </a:r>
          </a:p>
        </p:txBody>
      </p:sp>
      <p:sp>
        <p:nvSpPr>
          <p:cNvPr id="8206" name="AutoShape 14"/>
          <p:cNvSpPr>
            <a:spLocks noChangeArrowheads="1"/>
          </p:cNvSpPr>
          <p:nvPr/>
        </p:nvSpPr>
        <p:spPr bwMode="auto">
          <a:xfrm>
            <a:off x="9769475" y="2092603"/>
            <a:ext cx="719138" cy="369332"/>
          </a:xfrm>
          <a:prstGeom prst="curvedLeftArrow">
            <a:avLst>
              <a:gd name="adj1" fmla="val 40044"/>
              <a:gd name="adj2" fmla="val 80088"/>
              <a:gd name="adj3" fmla="val 33333"/>
            </a:avLst>
          </a:prstGeom>
          <a:solidFill>
            <a:srgbClr val="FF6600"/>
          </a:solidFill>
          <a:ln w="9525">
            <a:solidFill>
              <a:schemeClr val="bg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07" name="AutoShape 15">
            <a:hlinkClick r:id="" action="ppaction://noaction" highlightClick="1"/>
          </p:cNvPr>
          <p:cNvSpPr>
            <a:spLocks noChangeArrowheads="1"/>
          </p:cNvSpPr>
          <p:nvPr/>
        </p:nvSpPr>
        <p:spPr bwMode="auto">
          <a:xfrm>
            <a:off x="7824788" y="2501900"/>
            <a:ext cx="1873250" cy="412750"/>
          </a:xfrm>
          <a:prstGeom prst="actionButtonBlank">
            <a:avLst/>
          </a:prstGeom>
          <a:solidFill>
            <a:srgbClr val="808000"/>
          </a:solidFill>
          <a:ln w="9525">
            <a:solidFill>
              <a:schemeClr val="bg1"/>
            </a:solidFill>
            <a:miter lim="800000"/>
            <a:headEnd/>
            <a:tailEnd/>
          </a:ln>
          <a:effectLst/>
        </p:spPr>
        <p:txBody>
          <a:bodyPr anchor="ctr"/>
          <a:lstStyle/>
          <a:p>
            <a:pPr algn="ctr">
              <a:defRPr/>
            </a:pPr>
            <a:r>
              <a:rPr lang="tr-TR" sz="1700" b="1">
                <a:solidFill>
                  <a:schemeClr val="bg1"/>
                </a:solidFill>
                <a:effectLst>
                  <a:outerShdw blurRad="38100" dist="38100" dir="2700000" algn="tl">
                    <a:srgbClr val="000000"/>
                  </a:outerShdw>
                </a:effectLst>
                <a:latin typeface="FormalScrp421 BT" pitchFamily="66" charset="0"/>
                <a:cs typeface="Arial" charset="0"/>
              </a:rPr>
              <a:t>Arka Oda</a:t>
            </a:r>
          </a:p>
        </p:txBody>
      </p:sp>
      <p:sp>
        <p:nvSpPr>
          <p:cNvPr id="8208" name="AutoShape 16">
            <a:hlinkClick r:id="" action="ppaction://noaction" highlightClick="1"/>
          </p:cNvPr>
          <p:cNvSpPr>
            <a:spLocks noChangeArrowheads="1"/>
          </p:cNvSpPr>
          <p:nvPr/>
        </p:nvSpPr>
        <p:spPr bwMode="auto">
          <a:xfrm>
            <a:off x="5281613" y="2493963"/>
            <a:ext cx="1873250" cy="412750"/>
          </a:xfrm>
          <a:prstGeom prst="actionButtonBlank">
            <a:avLst/>
          </a:prstGeom>
          <a:solidFill>
            <a:srgbClr val="808000"/>
          </a:solidFill>
          <a:ln w="9525">
            <a:solidFill>
              <a:schemeClr val="bg1"/>
            </a:solidFill>
            <a:miter lim="800000"/>
            <a:headEnd/>
            <a:tailEnd/>
          </a:ln>
          <a:effectLst/>
        </p:spPr>
        <p:txBody>
          <a:bodyPr anchor="ctr"/>
          <a:lstStyle/>
          <a:p>
            <a:pPr algn="ctr">
              <a:lnSpc>
                <a:spcPct val="110000"/>
              </a:lnSpc>
              <a:defRPr/>
            </a:pPr>
            <a:r>
              <a:rPr lang="tr-TR" sz="1700" b="1" dirty="0">
                <a:solidFill>
                  <a:schemeClr val="bg1"/>
                </a:solidFill>
                <a:effectLst>
                  <a:outerShdw blurRad="38100" dist="38100" dir="2700000" algn="tl">
                    <a:srgbClr val="000000"/>
                  </a:outerShdw>
                </a:effectLst>
                <a:latin typeface="FormalScrp421 BT" pitchFamily="66" charset="0"/>
                <a:cs typeface="Arial" charset="0"/>
              </a:rPr>
              <a:t>Göz Merceği</a:t>
            </a:r>
          </a:p>
        </p:txBody>
      </p:sp>
      <p:sp>
        <p:nvSpPr>
          <p:cNvPr id="8209" name="AutoShape 17"/>
          <p:cNvSpPr>
            <a:spLocks noChangeArrowheads="1"/>
          </p:cNvSpPr>
          <p:nvPr/>
        </p:nvSpPr>
        <p:spPr bwMode="auto">
          <a:xfrm rot="10800000">
            <a:off x="7361730" y="2378751"/>
            <a:ext cx="256193" cy="7336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bg1"/>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10" name="AutoShape 18"/>
          <p:cNvSpPr>
            <a:spLocks noChangeArrowheads="1"/>
          </p:cNvSpPr>
          <p:nvPr/>
        </p:nvSpPr>
        <p:spPr bwMode="auto">
          <a:xfrm rot="10800000">
            <a:off x="4829667" y="2356526"/>
            <a:ext cx="256193" cy="7336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bg1"/>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11" name="AutoShape 19">
            <a:hlinkClick r:id="" action="ppaction://noaction" highlightClick="1"/>
          </p:cNvPr>
          <p:cNvSpPr>
            <a:spLocks noChangeArrowheads="1"/>
          </p:cNvSpPr>
          <p:nvPr/>
        </p:nvSpPr>
        <p:spPr bwMode="auto">
          <a:xfrm>
            <a:off x="3071814" y="2493963"/>
            <a:ext cx="1512887" cy="412750"/>
          </a:xfrm>
          <a:prstGeom prst="actionButtonBlank">
            <a:avLst/>
          </a:prstGeom>
          <a:solidFill>
            <a:srgbClr val="808000"/>
          </a:solidFill>
          <a:ln w="9525">
            <a:solidFill>
              <a:schemeClr val="bg1"/>
            </a:solidFill>
            <a:miter lim="800000"/>
            <a:headEnd/>
            <a:tailEnd/>
          </a:ln>
          <a:effectLst/>
        </p:spPr>
        <p:txBody>
          <a:bodyPr anchor="ctr"/>
          <a:lstStyle/>
          <a:p>
            <a:pPr algn="ctr">
              <a:lnSpc>
                <a:spcPct val="110000"/>
              </a:lnSpc>
              <a:defRPr/>
            </a:pPr>
            <a:r>
              <a:rPr lang="tr-TR" sz="1700" b="1">
                <a:solidFill>
                  <a:schemeClr val="bg1"/>
                </a:solidFill>
                <a:effectLst>
                  <a:outerShdw blurRad="38100" dist="38100" dir="2700000" algn="tl">
                    <a:srgbClr val="000000"/>
                  </a:outerShdw>
                </a:effectLst>
                <a:latin typeface="FormalScrp421 BT" pitchFamily="66" charset="0"/>
                <a:cs typeface="Arial" charset="0"/>
              </a:rPr>
              <a:t>Camsı Sıvı</a:t>
            </a:r>
          </a:p>
        </p:txBody>
      </p:sp>
      <p:sp>
        <p:nvSpPr>
          <p:cNvPr id="8212" name="AutoShape 20"/>
          <p:cNvSpPr>
            <a:spLocks noChangeArrowheads="1"/>
          </p:cNvSpPr>
          <p:nvPr/>
        </p:nvSpPr>
        <p:spPr bwMode="auto">
          <a:xfrm>
            <a:off x="1992314" y="3137178"/>
            <a:ext cx="184731" cy="369332"/>
          </a:xfrm>
          <a:prstGeom prst="curvedRightArrow">
            <a:avLst>
              <a:gd name="adj1" fmla="val 30902"/>
              <a:gd name="adj2" fmla="val 61804"/>
              <a:gd name="adj3" fmla="val 33333"/>
            </a:avLst>
          </a:prstGeom>
          <a:solidFill>
            <a:srgbClr val="FF6600"/>
          </a:solidFill>
          <a:ln w="9525">
            <a:solidFill>
              <a:schemeClr val="bg1"/>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13" name="AutoShape 21">
            <a:hlinkClick r:id="" action="ppaction://noaction" highlightClick="1"/>
          </p:cNvPr>
          <p:cNvSpPr>
            <a:spLocks noChangeArrowheads="1"/>
          </p:cNvSpPr>
          <p:nvPr/>
        </p:nvSpPr>
        <p:spPr bwMode="auto">
          <a:xfrm>
            <a:off x="2927351" y="3521075"/>
            <a:ext cx="1584325" cy="412750"/>
          </a:xfrm>
          <a:prstGeom prst="actionButtonBlank">
            <a:avLst/>
          </a:prstGeom>
          <a:solidFill>
            <a:srgbClr val="808000"/>
          </a:solidFill>
          <a:ln w="9525">
            <a:solidFill>
              <a:schemeClr val="bg1"/>
            </a:solidFill>
            <a:miter lim="800000"/>
            <a:headEnd/>
            <a:tailEnd/>
          </a:ln>
          <a:effectLst/>
        </p:spPr>
        <p:txBody>
          <a:bodyPr anchor="ctr"/>
          <a:lstStyle/>
          <a:p>
            <a:pPr algn="ctr">
              <a:lnSpc>
                <a:spcPct val="110000"/>
              </a:lnSpc>
              <a:defRPr/>
            </a:pPr>
            <a:r>
              <a:rPr lang="tr-TR" sz="1700" b="1">
                <a:solidFill>
                  <a:schemeClr val="bg1"/>
                </a:solidFill>
                <a:effectLst>
                  <a:outerShdw blurRad="38100" dist="38100" dir="2700000" algn="tl">
                    <a:srgbClr val="000000"/>
                  </a:outerShdw>
                </a:effectLst>
                <a:latin typeface="FormalScrp421 BT" pitchFamily="66" charset="0"/>
                <a:cs typeface="Arial" charset="0"/>
              </a:rPr>
              <a:t>Retina</a:t>
            </a:r>
          </a:p>
        </p:txBody>
      </p:sp>
      <p:sp>
        <p:nvSpPr>
          <p:cNvPr id="8214" name="AutoShape 22"/>
          <p:cNvSpPr>
            <a:spLocks noChangeArrowheads="1"/>
          </p:cNvSpPr>
          <p:nvPr/>
        </p:nvSpPr>
        <p:spPr bwMode="auto">
          <a:xfrm>
            <a:off x="4656139" y="3386814"/>
            <a:ext cx="256193" cy="7336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bg1"/>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15" name="AutoShape 23">
            <a:hlinkClick r:id="" action="ppaction://noaction" highlightClick="1"/>
          </p:cNvPr>
          <p:cNvSpPr>
            <a:spLocks noChangeArrowheads="1"/>
          </p:cNvSpPr>
          <p:nvPr/>
        </p:nvSpPr>
        <p:spPr bwMode="auto">
          <a:xfrm>
            <a:off x="5281614" y="3524250"/>
            <a:ext cx="1679575" cy="412750"/>
          </a:xfrm>
          <a:prstGeom prst="actionButtonBlank">
            <a:avLst/>
          </a:prstGeom>
          <a:solidFill>
            <a:srgbClr val="808000"/>
          </a:solidFill>
          <a:ln w="9525">
            <a:solidFill>
              <a:schemeClr val="bg1"/>
            </a:solidFill>
            <a:miter lim="800000"/>
            <a:headEnd/>
            <a:tailEnd/>
          </a:ln>
          <a:effectLst/>
        </p:spPr>
        <p:txBody>
          <a:bodyPr anchor="ctr"/>
          <a:lstStyle/>
          <a:p>
            <a:pPr algn="ctr">
              <a:lnSpc>
                <a:spcPct val="110000"/>
              </a:lnSpc>
              <a:defRPr/>
            </a:pPr>
            <a:r>
              <a:rPr lang="tr-TR" sz="1700" b="1">
                <a:solidFill>
                  <a:schemeClr val="bg1"/>
                </a:solidFill>
                <a:effectLst>
                  <a:outerShdw blurRad="38100" dist="38100" dir="2700000" algn="tl">
                    <a:srgbClr val="000000"/>
                  </a:outerShdw>
                </a:effectLst>
                <a:latin typeface="FormalScrp421 BT" pitchFamily="66" charset="0"/>
                <a:cs typeface="Arial" charset="0"/>
              </a:rPr>
              <a:t>Sarı Benek</a:t>
            </a:r>
          </a:p>
        </p:txBody>
      </p:sp>
      <p:sp>
        <p:nvSpPr>
          <p:cNvPr id="8216" name="AutoShape 24"/>
          <p:cNvSpPr>
            <a:spLocks noChangeArrowheads="1"/>
          </p:cNvSpPr>
          <p:nvPr/>
        </p:nvSpPr>
        <p:spPr bwMode="auto">
          <a:xfrm>
            <a:off x="7034214" y="3385226"/>
            <a:ext cx="256193" cy="7336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solidFill>
              <a:schemeClr val="bg1"/>
            </a:solidFill>
            <a:miter lim="800000"/>
            <a:headEnd/>
            <a:tailEnd/>
          </a:ln>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17" name="AutoShape 25">
            <a:hlinkClick r:id="" action="ppaction://noaction" highlightClick="1"/>
          </p:cNvPr>
          <p:cNvSpPr>
            <a:spLocks noChangeArrowheads="1"/>
          </p:cNvSpPr>
          <p:nvPr/>
        </p:nvSpPr>
        <p:spPr bwMode="auto">
          <a:xfrm>
            <a:off x="7659689" y="3522663"/>
            <a:ext cx="1965325" cy="412750"/>
          </a:xfrm>
          <a:prstGeom prst="actionButtonBlank">
            <a:avLst/>
          </a:prstGeom>
          <a:solidFill>
            <a:srgbClr val="808000"/>
          </a:solidFill>
          <a:ln w="9525">
            <a:solidFill>
              <a:schemeClr val="bg1"/>
            </a:solidFill>
            <a:miter lim="800000"/>
            <a:headEnd/>
            <a:tailEnd/>
          </a:ln>
          <a:effectLst/>
        </p:spPr>
        <p:txBody>
          <a:bodyPr anchor="ctr"/>
          <a:lstStyle/>
          <a:p>
            <a:pPr algn="ctr">
              <a:lnSpc>
                <a:spcPct val="110000"/>
              </a:lnSpc>
              <a:defRPr/>
            </a:pPr>
            <a:r>
              <a:rPr lang="tr-TR" sz="1700" b="1">
                <a:solidFill>
                  <a:schemeClr val="bg1"/>
                </a:solidFill>
                <a:effectLst>
                  <a:outerShdw blurRad="38100" dist="38100" dir="2700000" algn="tl">
                    <a:srgbClr val="000000"/>
                  </a:outerShdw>
                </a:effectLst>
                <a:latin typeface="FormalScrp421 BT" pitchFamily="66" charset="0"/>
                <a:cs typeface="Arial" charset="0"/>
              </a:rPr>
              <a:t>Görme Sinirleri</a:t>
            </a:r>
          </a:p>
        </p:txBody>
      </p:sp>
      <p:sp>
        <p:nvSpPr>
          <p:cNvPr id="8218" name="AutoShape 26"/>
          <p:cNvSpPr>
            <a:spLocks noChangeArrowheads="1"/>
          </p:cNvSpPr>
          <p:nvPr/>
        </p:nvSpPr>
        <p:spPr bwMode="auto">
          <a:xfrm>
            <a:off x="9840914" y="4108728"/>
            <a:ext cx="719137" cy="369332"/>
          </a:xfrm>
          <a:prstGeom prst="curvedLeftArrow">
            <a:avLst>
              <a:gd name="adj1" fmla="val 40044"/>
              <a:gd name="adj2" fmla="val 80088"/>
              <a:gd name="adj3" fmla="val 33333"/>
            </a:avLst>
          </a:prstGeom>
          <a:solidFill>
            <a:srgbClr val="FF6600"/>
          </a:solidFill>
          <a:ln w="9525">
            <a:solidFill>
              <a:schemeClr val="bg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8219" name="AutoShape 27">
            <a:hlinkClick r:id="" action="ppaction://noaction" highlightClick="1"/>
          </p:cNvPr>
          <p:cNvSpPr>
            <a:spLocks noChangeArrowheads="1"/>
          </p:cNvSpPr>
          <p:nvPr/>
        </p:nvSpPr>
        <p:spPr bwMode="auto">
          <a:xfrm>
            <a:off x="6961188" y="4529138"/>
            <a:ext cx="2684462" cy="412750"/>
          </a:xfrm>
          <a:prstGeom prst="actionButtonBlank">
            <a:avLst/>
          </a:prstGeom>
          <a:solidFill>
            <a:srgbClr val="808000"/>
          </a:solidFill>
          <a:ln w="9525">
            <a:solidFill>
              <a:schemeClr val="bg1"/>
            </a:solidFill>
            <a:miter lim="800000"/>
            <a:headEnd/>
            <a:tailEnd/>
          </a:ln>
          <a:effectLst/>
        </p:spPr>
        <p:txBody>
          <a:bodyPr anchor="ctr"/>
          <a:lstStyle/>
          <a:p>
            <a:pPr algn="ctr">
              <a:lnSpc>
                <a:spcPct val="110000"/>
              </a:lnSpc>
              <a:defRPr/>
            </a:pPr>
            <a:r>
              <a:rPr lang="tr-TR" sz="1700" b="1">
                <a:solidFill>
                  <a:schemeClr val="bg1"/>
                </a:solidFill>
                <a:effectLst>
                  <a:outerShdw blurRad="38100" dist="38100" dir="2700000" algn="tl">
                    <a:srgbClr val="000000"/>
                  </a:outerShdw>
                </a:effectLst>
                <a:latin typeface="FormalScrp421 BT" pitchFamily="66" charset="0"/>
                <a:cs typeface="Arial" charset="0"/>
              </a:rPr>
              <a:t>Beynin Görme Merkezi</a:t>
            </a:r>
          </a:p>
        </p:txBody>
      </p:sp>
      <p:pic>
        <p:nvPicPr>
          <p:cNvPr id="11291" name="Picture 32"/>
          <p:cNvPicPr>
            <a:picLocks noChangeAspect="1" noChangeArrowheads="1"/>
          </p:cNvPicPr>
          <p:nvPr/>
        </p:nvPicPr>
        <p:blipFill>
          <a:blip r:embed="rId2" cstate="print">
            <a:lum bright="-12000" contrast="12000"/>
            <a:extLst>
              <a:ext uri="{28A0092B-C50C-407E-A947-70E740481C1C}">
                <a14:useLocalDpi xmlns:a14="http://schemas.microsoft.com/office/drawing/2010/main" val="0"/>
              </a:ext>
            </a:extLst>
          </a:blip>
          <a:srcRect/>
          <a:stretch>
            <a:fillRect/>
          </a:stretch>
        </p:blipFill>
        <p:spPr bwMode="auto">
          <a:xfrm>
            <a:off x="2640014" y="4076700"/>
            <a:ext cx="4186237"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494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2000" fill="hold"/>
                                        <p:tgtEl>
                                          <p:spTgt spid="8199"/>
                                        </p:tgtEl>
                                        <p:attrNameLst>
                                          <p:attrName>ppt_w</p:attrName>
                                        </p:attrNameLst>
                                      </p:cBhvr>
                                      <p:tavLst>
                                        <p:tav tm="0">
                                          <p:val>
                                            <p:fltVal val="0"/>
                                          </p:val>
                                        </p:tav>
                                        <p:tav tm="100000">
                                          <p:val>
                                            <p:strVal val="#ppt_w"/>
                                          </p:val>
                                        </p:tav>
                                      </p:tavLst>
                                    </p:anim>
                                    <p:anim calcmode="lin" valueType="num">
                                      <p:cBhvr>
                                        <p:cTn id="8" dur="2000" fill="hold"/>
                                        <p:tgtEl>
                                          <p:spTgt spid="8199"/>
                                        </p:tgtEl>
                                        <p:attrNameLst>
                                          <p:attrName>ppt_h</p:attrName>
                                        </p:attrNameLst>
                                      </p:cBhvr>
                                      <p:tavLst>
                                        <p:tav tm="0">
                                          <p:val>
                                            <p:fltVal val="0"/>
                                          </p:val>
                                        </p:tav>
                                        <p:tav tm="100000">
                                          <p:val>
                                            <p:strVal val="#ppt_h"/>
                                          </p:val>
                                        </p:tav>
                                      </p:tavLst>
                                    </p:anim>
                                    <p:animEffect transition="in" filter="fade">
                                      <p:cBhvr>
                                        <p:cTn id="9" dur="2000"/>
                                        <p:tgtEl>
                                          <p:spTgt spid="8199"/>
                                        </p:tgtEl>
                                      </p:cBhvr>
                                    </p:animEffect>
                                  </p:childTnLst>
                                </p:cTn>
                              </p:par>
                            </p:childTnLst>
                          </p:cTn>
                        </p:par>
                        <p:par>
                          <p:cTn id="10" fill="hold" nodeType="afterGroup">
                            <p:stCondLst>
                              <p:cond delay="2000"/>
                            </p:stCondLst>
                            <p:childTnLst>
                              <p:par>
                                <p:cTn id="11" presetID="6" presetClass="entr" presetSubtype="16" fill="hold" grpId="0" nodeType="after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circle(in)">
                                      <p:cBhvr>
                                        <p:cTn id="13" dur="1000"/>
                                        <p:tgtEl>
                                          <p:spTgt spid="8200"/>
                                        </p:tgtEl>
                                      </p:cBhvr>
                                    </p:animEffect>
                                  </p:childTnLst>
                                </p:cTn>
                              </p:par>
                            </p:childTnLst>
                          </p:cTn>
                        </p:par>
                        <p:par>
                          <p:cTn id="14" fill="hold" nodeType="afterGroup">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circle(in)">
                                      <p:cBhvr>
                                        <p:cTn id="17" dur="1000"/>
                                        <p:tgtEl>
                                          <p:spTgt spid="8201"/>
                                        </p:tgtEl>
                                      </p:cBhvr>
                                    </p:animEffect>
                                  </p:childTnLst>
                                </p:cTn>
                              </p:par>
                            </p:childTnLst>
                          </p:cTn>
                        </p:par>
                        <p:par>
                          <p:cTn id="18" fill="hold" nodeType="afterGroup">
                            <p:stCondLst>
                              <p:cond delay="4000"/>
                            </p:stCondLst>
                            <p:childTnLst>
                              <p:par>
                                <p:cTn id="19" presetID="6" presetClass="entr" presetSubtype="16" fill="hold" grpId="0" nodeType="afterEffect">
                                  <p:stCondLst>
                                    <p:cond delay="0"/>
                                  </p:stCondLst>
                                  <p:childTnLst>
                                    <p:set>
                                      <p:cBhvr>
                                        <p:cTn id="20" dur="1" fill="hold">
                                          <p:stCondLst>
                                            <p:cond delay="0"/>
                                          </p:stCondLst>
                                        </p:cTn>
                                        <p:tgtEl>
                                          <p:spTgt spid="8202"/>
                                        </p:tgtEl>
                                        <p:attrNameLst>
                                          <p:attrName>style.visibility</p:attrName>
                                        </p:attrNameLst>
                                      </p:cBhvr>
                                      <p:to>
                                        <p:strVal val="visible"/>
                                      </p:to>
                                    </p:set>
                                    <p:animEffect transition="in" filter="circle(in)">
                                      <p:cBhvr>
                                        <p:cTn id="21" dur="1000"/>
                                        <p:tgtEl>
                                          <p:spTgt spid="8202"/>
                                        </p:tgtEl>
                                      </p:cBhvr>
                                    </p:animEffect>
                                  </p:childTnLst>
                                </p:cTn>
                              </p:par>
                            </p:childTnLst>
                          </p:cTn>
                        </p:par>
                        <p:par>
                          <p:cTn id="22" fill="hold" nodeType="afterGroup">
                            <p:stCondLst>
                              <p:cond delay="5000"/>
                            </p:stCondLst>
                            <p:childTnLst>
                              <p:par>
                                <p:cTn id="23" presetID="6" presetClass="entr" presetSubtype="16" fill="hold" grpId="0" nodeType="afterEffect">
                                  <p:stCondLst>
                                    <p:cond delay="0"/>
                                  </p:stCondLst>
                                  <p:childTnLst>
                                    <p:set>
                                      <p:cBhvr>
                                        <p:cTn id="24" dur="1" fill="hold">
                                          <p:stCondLst>
                                            <p:cond delay="0"/>
                                          </p:stCondLst>
                                        </p:cTn>
                                        <p:tgtEl>
                                          <p:spTgt spid="8203"/>
                                        </p:tgtEl>
                                        <p:attrNameLst>
                                          <p:attrName>style.visibility</p:attrName>
                                        </p:attrNameLst>
                                      </p:cBhvr>
                                      <p:to>
                                        <p:strVal val="visible"/>
                                      </p:to>
                                    </p:set>
                                    <p:animEffect transition="in" filter="circle(in)">
                                      <p:cBhvr>
                                        <p:cTn id="25" dur="1000"/>
                                        <p:tgtEl>
                                          <p:spTgt spid="8203"/>
                                        </p:tgtEl>
                                      </p:cBhvr>
                                    </p:animEffect>
                                  </p:childTnLst>
                                </p:cTn>
                              </p:par>
                            </p:childTnLst>
                          </p:cTn>
                        </p:par>
                        <p:par>
                          <p:cTn id="26" fill="hold" nodeType="afterGroup">
                            <p:stCondLst>
                              <p:cond delay="6000"/>
                            </p:stCondLst>
                            <p:childTnLst>
                              <p:par>
                                <p:cTn id="27" presetID="6" presetClass="entr" presetSubtype="16" fill="hold" grpId="0" nodeType="afterEffect">
                                  <p:stCondLst>
                                    <p:cond delay="0"/>
                                  </p:stCondLst>
                                  <p:childTnLst>
                                    <p:set>
                                      <p:cBhvr>
                                        <p:cTn id="28" dur="1" fill="hold">
                                          <p:stCondLst>
                                            <p:cond delay="0"/>
                                          </p:stCondLst>
                                        </p:cTn>
                                        <p:tgtEl>
                                          <p:spTgt spid="8204"/>
                                        </p:tgtEl>
                                        <p:attrNameLst>
                                          <p:attrName>style.visibility</p:attrName>
                                        </p:attrNameLst>
                                      </p:cBhvr>
                                      <p:to>
                                        <p:strVal val="visible"/>
                                      </p:to>
                                    </p:set>
                                    <p:animEffect transition="in" filter="circle(in)">
                                      <p:cBhvr>
                                        <p:cTn id="29" dur="1000"/>
                                        <p:tgtEl>
                                          <p:spTgt spid="8204"/>
                                        </p:tgtEl>
                                      </p:cBhvr>
                                    </p:animEffect>
                                  </p:childTnLst>
                                </p:cTn>
                              </p:par>
                            </p:childTnLst>
                          </p:cTn>
                        </p:par>
                        <p:par>
                          <p:cTn id="30" fill="hold" nodeType="afterGroup">
                            <p:stCondLst>
                              <p:cond delay="7000"/>
                            </p:stCondLst>
                            <p:childTnLst>
                              <p:par>
                                <p:cTn id="31" presetID="6" presetClass="entr" presetSubtype="16" fill="hold" grpId="0" nodeType="afterEffect">
                                  <p:stCondLst>
                                    <p:cond delay="0"/>
                                  </p:stCondLst>
                                  <p:childTnLst>
                                    <p:set>
                                      <p:cBhvr>
                                        <p:cTn id="32" dur="1" fill="hold">
                                          <p:stCondLst>
                                            <p:cond delay="0"/>
                                          </p:stCondLst>
                                        </p:cTn>
                                        <p:tgtEl>
                                          <p:spTgt spid="8205"/>
                                        </p:tgtEl>
                                        <p:attrNameLst>
                                          <p:attrName>style.visibility</p:attrName>
                                        </p:attrNameLst>
                                      </p:cBhvr>
                                      <p:to>
                                        <p:strVal val="visible"/>
                                      </p:to>
                                    </p:set>
                                    <p:animEffect transition="in" filter="circle(in)">
                                      <p:cBhvr>
                                        <p:cTn id="33" dur="1000"/>
                                        <p:tgtEl>
                                          <p:spTgt spid="8205"/>
                                        </p:tgtEl>
                                      </p:cBhvr>
                                    </p:animEffect>
                                  </p:childTnLst>
                                </p:cTn>
                              </p:par>
                            </p:childTnLst>
                          </p:cTn>
                        </p:par>
                        <p:par>
                          <p:cTn id="34" fill="hold" nodeType="afterGroup">
                            <p:stCondLst>
                              <p:cond delay="8000"/>
                            </p:stCondLst>
                            <p:childTnLst>
                              <p:par>
                                <p:cTn id="35" presetID="6" presetClass="entr" presetSubtype="16" fill="hold" grpId="0" nodeType="afterEffect">
                                  <p:stCondLst>
                                    <p:cond delay="0"/>
                                  </p:stCondLst>
                                  <p:childTnLst>
                                    <p:set>
                                      <p:cBhvr>
                                        <p:cTn id="36" dur="1" fill="hold">
                                          <p:stCondLst>
                                            <p:cond delay="0"/>
                                          </p:stCondLst>
                                        </p:cTn>
                                        <p:tgtEl>
                                          <p:spTgt spid="8206"/>
                                        </p:tgtEl>
                                        <p:attrNameLst>
                                          <p:attrName>style.visibility</p:attrName>
                                        </p:attrNameLst>
                                      </p:cBhvr>
                                      <p:to>
                                        <p:strVal val="visible"/>
                                      </p:to>
                                    </p:set>
                                    <p:animEffect transition="in" filter="circle(in)">
                                      <p:cBhvr>
                                        <p:cTn id="37" dur="1000"/>
                                        <p:tgtEl>
                                          <p:spTgt spid="8206"/>
                                        </p:tgtEl>
                                      </p:cBhvr>
                                    </p:animEffect>
                                  </p:childTnLst>
                                </p:cTn>
                              </p:par>
                            </p:childTnLst>
                          </p:cTn>
                        </p:par>
                        <p:par>
                          <p:cTn id="38" fill="hold" nodeType="afterGroup">
                            <p:stCondLst>
                              <p:cond delay="9000"/>
                            </p:stCondLst>
                            <p:childTnLst>
                              <p:par>
                                <p:cTn id="39" presetID="6" presetClass="entr" presetSubtype="16" fill="hold" grpId="0" nodeType="afterEffect">
                                  <p:stCondLst>
                                    <p:cond delay="0"/>
                                  </p:stCondLst>
                                  <p:childTnLst>
                                    <p:set>
                                      <p:cBhvr>
                                        <p:cTn id="40" dur="1" fill="hold">
                                          <p:stCondLst>
                                            <p:cond delay="0"/>
                                          </p:stCondLst>
                                        </p:cTn>
                                        <p:tgtEl>
                                          <p:spTgt spid="8207"/>
                                        </p:tgtEl>
                                        <p:attrNameLst>
                                          <p:attrName>style.visibility</p:attrName>
                                        </p:attrNameLst>
                                      </p:cBhvr>
                                      <p:to>
                                        <p:strVal val="visible"/>
                                      </p:to>
                                    </p:set>
                                    <p:animEffect transition="in" filter="circle(in)">
                                      <p:cBhvr>
                                        <p:cTn id="41" dur="1000"/>
                                        <p:tgtEl>
                                          <p:spTgt spid="8207"/>
                                        </p:tgtEl>
                                      </p:cBhvr>
                                    </p:animEffect>
                                  </p:childTnLst>
                                </p:cTn>
                              </p:par>
                            </p:childTnLst>
                          </p:cTn>
                        </p:par>
                        <p:par>
                          <p:cTn id="42" fill="hold" nodeType="afterGroup">
                            <p:stCondLst>
                              <p:cond delay="10000"/>
                            </p:stCondLst>
                            <p:childTnLst>
                              <p:par>
                                <p:cTn id="43" presetID="6" presetClass="entr" presetSubtype="16" fill="hold" grpId="0" nodeType="afterEffect">
                                  <p:stCondLst>
                                    <p:cond delay="0"/>
                                  </p:stCondLst>
                                  <p:childTnLst>
                                    <p:set>
                                      <p:cBhvr>
                                        <p:cTn id="44" dur="1" fill="hold">
                                          <p:stCondLst>
                                            <p:cond delay="0"/>
                                          </p:stCondLst>
                                        </p:cTn>
                                        <p:tgtEl>
                                          <p:spTgt spid="8209"/>
                                        </p:tgtEl>
                                        <p:attrNameLst>
                                          <p:attrName>style.visibility</p:attrName>
                                        </p:attrNameLst>
                                      </p:cBhvr>
                                      <p:to>
                                        <p:strVal val="visible"/>
                                      </p:to>
                                    </p:set>
                                    <p:animEffect transition="in" filter="circle(in)">
                                      <p:cBhvr>
                                        <p:cTn id="45" dur="1000"/>
                                        <p:tgtEl>
                                          <p:spTgt spid="8209"/>
                                        </p:tgtEl>
                                      </p:cBhvr>
                                    </p:animEffect>
                                  </p:childTnLst>
                                </p:cTn>
                              </p:par>
                            </p:childTnLst>
                          </p:cTn>
                        </p:par>
                        <p:par>
                          <p:cTn id="46" fill="hold" nodeType="afterGroup">
                            <p:stCondLst>
                              <p:cond delay="11000"/>
                            </p:stCondLst>
                            <p:childTnLst>
                              <p:par>
                                <p:cTn id="47" presetID="6" presetClass="entr" presetSubtype="16" fill="hold" grpId="0" nodeType="afterEffect">
                                  <p:stCondLst>
                                    <p:cond delay="0"/>
                                  </p:stCondLst>
                                  <p:childTnLst>
                                    <p:set>
                                      <p:cBhvr>
                                        <p:cTn id="48" dur="1" fill="hold">
                                          <p:stCondLst>
                                            <p:cond delay="0"/>
                                          </p:stCondLst>
                                        </p:cTn>
                                        <p:tgtEl>
                                          <p:spTgt spid="8208"/>
                                        </p:tgtEl>
                                        <p:attrNameLst>
                                          <p:attrName>style.visibility</p:attrName>
                                        </p:attrNameLst>
                                      </p:cBhvr>
                                      <p:to>
                                        <p:strVal val="visible"/>
                                      </p:to>
                                    </p:set>
                                    <p:animEffect transition="in" filter="circle(in)">
                                      <p:cBhvr>
                                        <p:cTn id="49" dur="1000"/>
                                        <p:tgtEl>
                                          <p:spTgt spid="8208"/>
                                        </p:tgtEl>
                                      </p:cBhvr>
                                    </p:animEffect>
                                  </p:childTnLst>
                                </p:cTn>
                              </p:par>
                            </p:childTnLst>
                          </p:cTn>
                        </p:par>
                        <p:par>
                          <p:cTn id="50" fill="hold" nodeType="afterGroup">
                            <p:stCondLst>
                              <p:cond delay="12000"/>
                            </p:stCondLst>
                            <p:childTnLst>
                              <p:par>
                                <p:cTn id="51" presetID="6" presetClass="entr" presetSubtype="16" fill="hold" grpId="0" nodeType="afterEffect">
                                  <p:stCondLst>
                                    <p:cond delay="0"/>
                                  </p:stCondLst>
                                  <p:childTnLst>
                                    <p:set>
                                      <p:cBhvr>
                                        <p:cTn id="52" dur="1" fill="hold">
                                          <p:stCondLst>
                                            <p:cond delay="0"/>
                                          </p:stCondLst>
                                        </p:cTn>
                                        <p:tgtEl>
                                          <p:spTgt spid="8210"/>
                                        </p:tgtEl>
                                        <p:attrNameLst>
                                          <p:attrName>style.visibility</p:attrName>
                                        </p:attrNameLst>
                                      </p:cBhvr>
                                      <p:to>
                                        <p:strVal val="visible"/>
                                      </p:to>
                                    </p:set>
                                    <p:animEffect transition="in" filter="circle(in)">
                                      <p:cBhvr>
                                        <p:cTn id="53" dur="1000"/>
                                        <p:tgtEl>
                                          <p:spTgt spid="8210"/>
                                        </p:tgtEl>
                                      </p:cBhvr>
                                    </p:animEffect>
                                  </p:childTnLst>
                                </p:cTn>
                              </p:par>
                            </p:childTnLst>
                          </p:cTn>
                        </p:par>
                        <p:par>
                          <p:cTn id="54" fill="hold" nodeType="afterGroup">
                            <p:stCondLst>
                              <p:cond delay="13000"/>
                            </p:stCondLst>
                            <p:childTnLst>
                              <p:par>
                                <p:cTn id="55" presetID="6" presetClass="entr" presetSubtype="16" fill="hold" grpId="0" nodeType="afterEffect">
                                  <p:stCondLst>
                                    <p:cond delay="0"/>
                                  </p:stCondLst>
                                  <p:childTnLst>
                                    <p:set>
                                      <p:cBhvr>
                                        <p:cTn id="56" dur="1" fill="hold">
                                          <p:stCondLst>
                                            <p:cond delay="0"/>
                                          </p:stCondLst>
                                        </p:cTn>
                                        <p:tgtEl>
                                          <p:spTgt spid="8211"/>
                                        </p:tgtEl>
                                        <p:attrNameLst>
                                          <p:attrName>style.visibility</p:attrName>
                                        </p:attrNameLst>
                                      </p:cBhvr>
                                      <p:to>
                                        <p:strVal val="visible"/>
                                      </p:to>
                                    </p:set>
                                    <p:animEffect transition="in" filter="circle(in)">
                                      <p:cBhvr>
                                        <p:cTn id="57" dur="1000"/>
                                        <p:tgtEl>
                                          <p:spTgt spid="8211"/>
                                        </p:tgtEl>
                                      </p:cBhvr>
                                    </p:animEffect>
                                  </p:childTnLst>
                                </p:cTn>
                              </p:par>
                            </p:childTnLst>
                          </p:cTn>
                        </p:par>
                        <p:par>
                          <p:cTn id="58" fill="hold" nodeType="afterGroup">
                            <p:stCondLst>
                              <p:cond delay="14000"/>
                            </p:stCondLst>
                            <p:childTnLst>
                              <p:par>
                                <p:cTn id="59" presetID="6" presetClass="entr" presetSubtype="16" fill="hold" grpId="0" nodeType="afterEffect">
                                  <p:stCondLst>
                                    <p:cond delay="0"/>
                                  </p:stCondLst>
                                  <p:childTnLst>
                                    <p:set>
                                      <p:cBhvr>
                                        <p:cTn id="60" dur="1" fill="hold">
                                          <p:stCondLst>
                                            <p:cond delay="0"/>
                                          </p:stCondLst>
                                        </p:cTn>
                                        <p:tgtEl>
                                          <p:spTgt spid="8212"/>
                                        </p:tgtEl>
                                        <p:attrNameLst>
                                          <p:attrName>style.visibility</p:attrName>
                                        </p:attrNameLst>
                                      </p:cBhvr>
                                      <p:to>
                                        <p:strVal val="visible"/>
                                      </p:to>
                                    </p:set>
                                    <p:animEffect transition="in" filter="circle(in)">
                                      <p:cBhvr>
                                        <p:cTn id="61" dur="1000"/>
                                        <p:tgtEl>
                                          <p:spTgt spid="8212"/>
                                        </p:tgtEl>
                                      </p:cBhvr>
                                    </p:animEffect>
                                  </p:childTnLst>
                                </p:cTn>
                              </p:par>
                            </p:childTnLst>
                          </p:cTn>
                        </p:par>
                        <p:par>
                          <p:cTn id="62" fill="hold" nodeType="afterGroup">
                            <p:stCondLst>
                              <p:cond delay="15000"/>
                            </p:stCondLst>
                            <p:childTnLst>
                              <p:par>
                                <p:cTn id="63" presetID="6" presetClass="entr" presetSubtype="16" fill="hold" grpId="0" nodeType="afterEffect">
                                  <p:stCondLst>
                                    <p:cond delay="0"/>
                                  </p:stCondLst>
                                  <p:childTnLst>
                                    <p:set>
                                      <p:cBhvr>
                                        <p:cTn id="64" dur="1" fill="hold">
                                          <p:stCondLst>
                                            <p:cond delay="0"/>
                                          </p:stCondLst>
                                        </p:cTn>
                                        <p:tgtEl>
                                          <p:spTgt spid="8213"/>
                                        </p:tgtEl>
                                        <p:attrNameLst>
                                          <p:attrName>style.visibility</p:attrName>
                                        </p:attrNameLst>
                                      </p:cBhvr>
                                      <p:to>
                                        <p:strVal val="visible"/>
                                      </p:to>
                                    </p:set>
                                    <p:animEffect transition="in" filter="circle(in)">
                                      <p:cBhvr>
                                        <p:cTn id="65" dur="1000"/>
                                        <p:tgtEl>
                                          <p:spTgt spid="8213"/>
                                        </p:tgtEl>
                                      </p:cBhvr>
                                    </p:animEffect>
                                  </p:childTnLst>
                                </p:cTn>
                              </p:par>
                            </p:childTnLst>
                          </p:cTn>
                        </p:par>
                        <p:par>
                          <p:cTn id="66" fill="hold" nodeType="afterGroup">
                            <p:stCondLst>
                              <p:cond delay="16000"/>
                            </p:stCondLst>
                            <p:childTnLst>
                              <p:par>
                                <p:cTn id="67" presetID="6" presetClass="entr" presetSubtype="16" fill="hold" grpId="0" nodeType="afterEffect">
                                  <p:stCondLst>
                                    <p:cond delay="0"/>
                                  </p:stCondLst>
                                  <p:childTnLst>
                                    <p:set>
                                      <p:cBhvr>
                                        <p:cTn id="68" dur="1" fill="hold">
                                          <p:stCondLst>
                                            <p:cond delay="0"/>
                                          </p:stCondLst>
                                        </p:cTn>
                                        <p:tgtEl>
                                          <p:spTgt spid="8214"/>
                                        </p:tgtEl>
                                        <p:attrNameLst>
                                          <p:attrName>style.visibility</p:attrName>
                                        </p:attrNameLst>
                                      </p:cBhvr>
                                      <p:to>
                                        <p:strVal val="visible"/>
                                      </p:to>
                                    </p:set>
                                    <p:animEffect transition="in" filter="circle(in)">
                                      <p:cBhvr>
                                        <p:cTn id="69" dur="1000"/>
                                        <p:tgtEl>
                                          <p:spTgt spid="8214"/>
                                        </p:tgtEl>
                                      </p:cBhvr>
                                    </p:animEffect>
                                  </p:childTnLst>
                                </p:cTn>
                              </p:par>
                            </p:childTnLst>
                          </p:cTn>
                        </p:par>
                        <p:par>
                          <p:cTn id="70" fill="hold" nodeType="afterGroup">
                            <p:stCondLst>
                              <p:cond delay="17000"/>
                            </p:stCondLst>
                            <p:childTnLst>
                              <p:par>
                                <p:cTn id="71" presetID="6" presetClass="entr" presetSubtype="16" fill="hold" grpId="0" nodeType="afterEffect">
                                  <p:stCondLst>
                                    <p:cond delay="0"/>
                                  </p:stCondLst>
                                  <p:childTnLst>
                                    <p:set>
                                      <p:cBhvr>
                                        <p:cTn id="72" dur="1" fill="hold">
                                          <p:stCondLst>
                                            <p:cond delay="0"/>
                                          </p:stCondLst>
                                        </p:cTn>
                                        <p:tgtEl>
                                          <p:spTgt spid="8215"/>
                                        </p:tgtEl>
                                        <p:attrNameLst>
                                          <p:attrName>style.visibility</p:attrName>
                                        </p:attrNameLst>
                                      </p:cBhvr>
                                      <p:to>
                                        <p:strVal val="visible"/>
                                      </p:to>
                                    </p:set>
                                    <p:animEffect transition="in" filter="circle(in)">
                                      <p:cBhvr>
                                        <p:cTn id="73" dur="1000"/>
                                        <p:tgtEl>
                                          <p:spTgt spid="8215"/>
                                        </p:tgtEl>
                                      </p:cBhvr>
                                    </p:animEffect>
                                  </p:childTnLst>
                                </p:cTn>
                              </p:par>
                            </p:childTnLst>
                          </p:cTn>
                        </p:par>
                        <p:par>
                          <p:cTn id="74" fill="hold" nodeType="afterGroup">
                            <p:stCondLst>
                              <p:cond delay="18000"/>
                            </p:stCondLst>
                            <p:childTnLst>
                              <p:par>
                                <p:cTn id="75" presetID="6" presetClass="entr" presetSubtype="16" fill="hold" grpId="0" nodeType="afterEffect">
                                  <p:stCondLst>
                                    <p:cond delay="0"/>
                                  </p:stCondLst>
                                  <p:childTnLst>
                                    <p:set>
                                      <p:cBhvr>
                                        <p:cTn id="76" dur="1" fill="hold">
                                          <p:stCondLst>
                                            <p:cond delay="0"/>
                                          </p:stCondLst>
                                        </p:cTn>
                                        <p:tgtEl>
                                          <p:spTgt spid="8216"/>
                                        </p:tgtEl>
                                        <p:attrNameLst>
                                          <p:attrName>style.visibility</p:attrName>
                                        </p:attrNameLst>
                                      </p:cBhvr>
                                      <p:to>
                                        <p:strVal val="visible"/>
                                      </p:to>
                                    </p:set>
                                    <p:animEffect transition="in" filter="circle(in)">
                                      <p:cBhvr>
                                        <p:cTn id="77" dur="1000"/>
                                        <p:tgtEl>
                                          <p:spTgt spid="8216"/>
                                        </p:tgtEl>
                                      </p:cBhvr>
                                    </p:animEffect>
                                  </p:childTnLst>
                                </p:cTn>
                              </p:par>
                            </p:childTnLst>
                          </p:cTn>
                        </p:par>
                        <p:par>
                          <p:cTn id="78" fill="hold" nodeType="afterGroup">
                            <p:stCondLst>
                              <p:cond delay="19000"/>
                            </p:stCondLst>
                            <p:childTnLst>
                              <p:par>
                                <p:cTn id="79" presetID="6" presetClass="entr" presetSubtype="16" fill="hold" grpId="0" nodeType="afterEffect">
                                  <p:stCondLst>
                                    <p:cond delay="0"/>
                                  </p:stCondLst>
                                  <p:childTnLst>
                                    <p:set>
                                      <p:cBhvr>
                                        <p:cTn id="80" dur="1" fill="hold">
                                          <p:stCondLst>
                                            <p:cond delay="0"/>
                                          </p:stCondLst>
                                        </p:cTn>
                                        <p:tgtEl>
                                          <p:spTgt spid="8217"/>
                                        </p:tgtEl>
                                        <p:attrNameLst>
                                          <p:attrName>style.visibility</p:attrName>
                                        </p:attrNameLst>
                                      </p:cBhvr>
                                      <p:to>
                                        <p:strVal val="visible"/>
                                      </p:to>
                                    </p:set>
                                    <p:animEffect transition="in" filter="circle(in)">
                                      <p:cBhvr>
                                        <p:cTn id="81" dur="1000"/>
                                        <p:tgtEl>
                                          <p:spTgt spid="8217"/>
                                        </p:tgtEl>
                                      </p:cBhvr>
                                    </p:animEffect>
                                  </p:childTnLst>
                                </p:cTn>
                              </p:par>
                            </p:childTnLst>
                          </p:cTn>
                        </p:par>
                        <p:par>
                          <p:cTn id="82" fill="hold" nodeType="afterGroup">
                            <p:stCondLst>
                              <p:cond delay="20000"/>
                            </p:stCondLst>
                            <p:childTnLst>
                              <p:par>
                                <p:cTn id="83" presetID="6" presetClass="entr" presetSubtype="16" fill="hold" grpId="0" nodeType="afterEffect">
                                  <p:stCondLst>
                                    <p:cond delay="0"/>
                                  </p:stCondLst>
                                  <p:childTnLst>
                                    <p:set>
                                      <p:cBhvr>
                                        <p:cTn id="84" dur="1" fill="hold">
                                          <p:stCondLst>
                                            <p:cond delay="0"/>
                                          </p:stCondLst>
                                        </p:cTn>
                                        <p:tgtEl>
                                          <p:spTgt spid="8218"/>
                                        </p:tgtEl>
                                        <p:attrNameLst>
                                          <p:attrName>style.visibility</p:attrName>
                                        </p:attrNameLst>
                                      </p:cBhvr>
                                      <p:to>
                                        <p:strVal val="visible"/>
                                      </p:to>
                                    </p:set>
                                    <p:animEffect transition="in" filter="circle(in)">
                                      <p:cBhvr>
                                        <p:cTn id="85" dur="1000"/>
                                        <p:tgtEl>
                                          <p:spTgt spid="8218"/>
                                        </p:tgtEl>
                                      </p:cBhvr>
                                    </p:animEffect>
                                  </p:childTnLst>
                                </p:cTn>
                              </p:par>
                            </p:childTnLst>
                          </p:cTn>
                        </p:par>
                        <p:par>
                          <p:cTn id="86" fill="hold" nodeType="afterGroup">
                            <p:stCondLst>
                              <p:cond delay="21000"/>
                            </p:stCondLst>
                            <p:childTnLst>
                              <p:par>
                                <p:cTn id="87" presetID="6" presetClass="entr" presetSubtype="16" fill="hold" grpId="0" nodeType="afterEffect">
                                  <p:stCondLst>
                                    <p:cond delay="0"/>
                                  </p:stCondLst>
                                  <p:childTnLst>
                                    <p:set>
                                      <p:cBhvr>
                                        <p:cTn id="88" dur="1" fill="hold">
                                          <p:stCondLst>
                                            <p:cond delay="0"/>
                                          </p:stCondLst>
                                        </p:cTn>
                                        <p:tgtEl>
                                          <p:spTgt spid="8219"/>
                                        </p:tgtEl>
                                        <p:attrNameLst>
                                          <p:attrName>style.visibility</p:attrName>
                                        </p:attrNameLst>
                                      </p:cBhvr>
                                      <p:to>
                                        <p:strVal val="visible"/>
                                      </p:to>
                                    </p:set>
                                    <p:animEffect transition="in" filter="circle(in)">
                                      <p:cBhvr>
                                        <p:cTn id="89" dur="1000"/>
                                        <p:tgtEl>
                                          <p:spTgt spid="8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00" grpId="0" animBg="1"/>
      <p:bldP spid="8201" grpId="0" animBg="1"/>
      <p:bldP spid="8202" grpId="0" animBg="1"/>
      <p:bldP spid="8203" grpId="0" animBg="1"/>
      <p:bldP spid="8204" grpId="0" animBg="1"/>
      <p:bldP spid="8205" grpId="0" animBg="1"/>
      <p:bldP spid="8206" grpId="0" animBg="1"/>
      <p:bldP spid="8207" grpId="0" animBg="1"/>
      <p:bldP spid="8208" grpId="0" animBg="1"/>
      <p:bldP spid="8209" grpId="0" animBg="1"/>
      <p:bldP spid="8210" grpId="0" animBg="1"/>
      <p:bldP spid="8211" grpId="0" animBg="1"/>
      <p:bldP spid="8212" grpId="0" animBg="1"/>
      <p:bldP spid="8213" grpId="0" animBg="1"/>
      <p:bldP spid="8214" grpId="0" animBg="1"/>
      <p:bldP spid="8215" grpId="0" animBg="1"/>
      <p:bldP spid="8216" grpId="0" animBg="1"/>
      <p:bldP spid="8217" grpId="0" animBg="1"/>
      <p:bldP spid="8218" grpId="0" animBg="1"/>
      <p:bldP spid="82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AutoShape 7">
            <a:hlinkClick r:id="rId2" action="ppaction://hlinksldjump" highlightClick="1"/>
          </p:cNvPr>
          <p:cNvSpPr>
            <a:spLocks noChangeArrowheads="1"/>
          </p:cNvSpPr>
          <p:nvPr/>
        </p:nvSpPr>
        <p:spPr bwMode="auto">
          <a:xfrm>
            <a:off x="1541463" y="92839"/>
            <a:ext cx="3617912" cy="400110"/>
          </a:xfrm>
          <a:prstGeom prst="actionButtonBlank">
            <a:avLst/>
          </a:prstGeom>
          <a:gradFill rotWithShape="1">
            <a:gsLst>
              <a:gs pos="0">
                <a:srgbClr val="FFEBFA"/>
              </a:gs>
              <a:gs pos="30000">
                <a:srgbClr val="C4D6EB"/>
              </a:gs>
              <a:gs pos="60001">
                <a:srgbClr val="85C2FF"/>
              </a:gs>
              <a:gs pos="100000">
                <a:srgbClr val="5E9EFF"/>
              </a:gs>
            </a:gsLst>
            <a:lin ang="0" scaled="1"/>
          </a:gradFill>
          <a:ln w="9525">
            <a:solidFill>
              <a:schemeClr val="bg1"/>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000" b="1" dirty="0">
                <a:solidFill>
                  <a:srgbClr val="000000"/>
                </a:solidFill>
                <a:latin typeface="FormalScrp421 BT" pitchFamily="66" charset="0"/>
              </a:rPr>
              <a:t>Retina (Ağ Tabaka)</a:t>
            </a:r>
          </a:p>
        </p:txBody>
      </p:sp>
      <p:sp>
        <p:nvSpPr>
          <p:cNvPr id="10243" name="Rectangle 8"/>
          <p:cNvSpPr>
            <a:spLocks noChangeArrowheads="1"/>
          </p:cNvSpPr>
          <p:nvPr/>
        </p:nvSpPr>
        <p:spPr bwMode="auto">
          <a:xfrm>
            <a:off x="0" y="1224150"/>
            <a:ext cx="86106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457200"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20000"/>
              </a:spcBef>
            </a:pPr>
            <a:r>
              <a:rPr lang="tr-TR" altLang="tr-TR" b="1" dirty="0">
                <a:solidFill>
                  <a:schemeClr val="bg1"/>
                </a:solidFill>
                <a:latin typeface="Tahoma" panose="020B0604030504040204" pitchFamily="34" charset="0"/>
                <a:sym typeface="Symbol" panose="05050102010706020507" pitchFamily="18" charset="2"/>
              </a:rPr>
              <a:t></a:t>
            </a:r>
            <a:r>
              <a:rPr lang="tr-TR" altLang="tr-TR" b="1" dirty="0">
                <a:latin typeface="Tahoma" panose="020B0604030504040204" pitchFamily="34" charset="0"/>
                <a:sym typeface="Symbol" panose="05050102010706020507" pitchFamily="18" charset="2"/>
              </a:rPr>
              <a:t>	Işığa duyarlı reseptör hücrelerinin bulunduğu tabakadır. </a:t>
            </a:r>
          </a:p>
          <a:p>
            <a:pPr eaLnBrk="1" hangingPunct="1">
              <a:lnSpc>
                <a:spcPct val="120000"/>
              </a:lnSpc>
              <a:spcBef>
                <a:spcPct val="20000"/>
              </a:spcBef>
            </a:pPr>
            <a:r>
              <a:rPr lang="tr-TR" altLang="tr-TR" b="1" dirty="0">
                <a:latin typeface="Tahoma" panose="020B0604030504040204" pitchFamily="34" charset="0"/>
                <a:sym typeface="Symbol" panose="05050102010706020507" pitchFamily="18" charset="2"/>
              </a:rPr>
              <a:t>	Renk ve şekil görmeyi sağlayan koni ve çomak hücreleri vardır. 	</a:t>
            </a:r>
          </a:p>
          <a:p>
            <a:pPr eaLnBrk="1" hangingPunct="1">
              <a:lnSpc>
                <a:spcPct val="120000"/>
              </a:lnSpc>
              <a:spcBef>
                <a:spcPct val="20000"/>
              </a:spcBef>
            </a:pPr>
            <a:r>
              <a:rPr lang="tr-TR" altLang="tr-TR" b="1" dirty="0">
                <a:latin typeface="Tahoma" panose="020B0604030504040204" pitchFamily="34" charset="0"/>
                <a:sym typeface="Symbol" panose="05050102010706020507" pitchFamily="18" charset="2"/>
              </a:rPr>
              <a:t>	Duyu nöronlarının aksonları, gözün arka tarafında bir noktada 	birleşerek göz sinirlerini oluştururlar ve göz yuvarlağının arkasından 	dışarı çıkarlar. </a:t>
            </a:r>
          </a:p>
          <a:p>
            <a:pPr eaLnBrk="1" hangingPunct="1">
              <a:lnSpc>
                <a:spcPct val="120000"/>
              </a:lnSpc>
              <a:spcBef>
                <a:spcPct val="20000"/>
              </a:spcBef>
            </a:pPr>
            <a:r>
              <a:rPr lang="tr-TR" altLang="tr-TR" b="1" dirty="0">
                <a:latin typeface="Tahoma" panose="020B0604030504040204" pitchFamily="34" charset="0"/>
                <a:sym typeface="Symbol" panose="05050102010706020507" pitchFamily="18" charset="2"/>
              </a:rPr>
              <a:t>	Bu bölgede, görme sinirleri bulunmadığından görme duyusu 	alınamaz. Görme duyusunun alınamadığı bu bölgeye “Kör Nokta” adı 	verilir.</a:t>
            </a:r>
          </a:p>
          <a:p>
            <a:pPr eaLnBrk="1" hangingPunct="1">
              <a:lnSpc>
                <a:spcPct val="120000"/>
              </a:lnSpc>
              <a:spcBef>
                <a:spcPct val="20000"/>
              </a:spcBef>
            </a:pPr>
            <a:r>
              <a:rPr lang="tr-TR" altLang="tr-TR" b="1" dirty="0">
                <a:latin typeface="Tahoma" panose="020B0604030504040204" pitchFamily="34" charset="0"/>
                <a:sym typeface="Symbol" panose="05050102010706020507" pitchFamily="18" charset="2"/>
              </a:rPr>
              <a:t>	Mercekten göze giren uyartılar “Sarı Benek” adı verilen, sinirlerce 	zengin bölgede uyartı oluşturur.   </a:t>
            </a:r>
          </a:p>
          <a:p>
            <a:pPr eaLnBrk="1" hangingPunct="1">
              <a:lnSpc>
                <a:spcPct val="120000"/>
              </a:lnSpc>
              <a:spcBef>
                <a:spcPct val="20000"/>
              </a:spcBef>
            </a:pPr>
            <a:r>
              <a:rPr lang="tr-TR" altLang="tr-TR" b="1" dirty="0">
                <a:latin typeface="Tahoma" panose="020B0604030504040204" pitchFamily="34" charset="0"/>
                <a:sym typeface="Symbol" panose="05050102010706020507" pitchFamily="18" charset="2"/>
              </a:rPr>
              <a:t>	Oluşan bu uyartı beynin korteks’inde, görme bölgesine götürülür. 	Görüntü beyinde oluşur. 	  	</a:t>
            </a:r>
          </a:p>
        </p:txBody>
      </p:sp>
      <p:grpSp>
        <p:nvGrpSpPr>
          <p:cNvPr id="4" name="3 Grup"/>
          <p:cNvGrpSpPr/>
          <p:nvPr/>
        </p:nvGrpSpPr>
        <p:grpSpPr>
          <a:xfrm>
            <a:off x="8136779" y="1246095"/>
            <a:ext cx="4120271" cy="4940767"/>
            <a:chOff x="3197226" y="676275"/>
            <a:chExt cx="5621011" cy="5922963"/>
          </a:xfrm>
        </p:grpSpPr>
        <p:pic>
          <p:nvPicPr>
            <p:cNvPr id="5" name="Picture 15" descr="figure_10_37d-jLE"/>
            <p:cNvPicPr>
              <a:picLocks noChangeAspect="1" noChangeArrowheads="1"/>
            </p:cNvPicPr>
            <p:nvPr/>
          </p:nvPicPr>
          <p:blipFill>
            <a:blip r:embed="rId3" cstate="print"/>
            <a:srcRect l="19421" r="19441"/>
            <a:stretch>
              <a:fillRect/>
            </a:stretch>
          </p:blipFill>
          <p:spPr bwMode="auto">
            <a:xfrm>
              <a:off x="3578226" y="730250"/>
              <a:ext cx="5032375" cy="5868988"/>
            </a:xfrm>
            <a:prstGeom prst="rect">
              <a:avLst/>
            </a:prstGeom>
            <a:noFill/>
          </p:spPr>
        </p:pic>
        <p:sp>
          <p:nvSpPr>
            <p:cNvPr id="6" name="Line 16"/>
            <p:cNvSpPr>
              <a:spLocks noChangeShapeType="1"/>
            </p:cNvSpPr>
            <p:nvPr/>
          </p:nvSpPr>
          <p:spPr bwMode="auto">
            <a:xfrm>
              <a:off x="6842125" y="1068389"/>
              <a:ext cx="1588" cy="2295525"/>
            </a:xfrm>
            <a:prstGeom prst="line">
              <a:avLst/>
            </a:prstGeom>
            <a:noFill/>
            <a:ln w="31750">
              <a:solidFill>
                <a:srgbClr val="FFFFFF"/>
              </a:solidFill>
              <a:round/>
              <a:headEnd/>
              <a:tailEnd/>
            </a:ln>
          </p:spPr>
          <p:txBody>
            <a:bodyPr/>
            <a:lstStyle/>
            <a:p>
              <a:endParaRPr lang="tr-TR"/>
            </a:p>
          </p:txBody>
        </p:sp>
        <p:sp>
          <p:nvSpPr>
            <p:cNvPr id="7" name="Line 17"/>
            <p:cNvSpPr>
              <a:spLocks noChangeShapeType="1"/>
            </p:cNvSpPr>
            <p:nvPr/>
          </p:nvSpPr>
          <p:spPr bwMode="auto">
            <a:xfrm>
              <a:off x="6842125" y="1068389"/>
              <a:ext cx="1588" cy="2295525"/>
            </a:xfrm>
            <a:prstGeom prst="line">
              <a:avLst/>
            </a:prstGeom>
            <a:noFill/>
            <a:ln w="9525">
              <a:solidFill>
                <a:srgbClr val="231F20"/>
              </a:solidFill>
              <a:round/>
              <a:headEnd/>
              <a:tailEnd/>
            </a:ln>
          </p:spPr>
          <p:txBody>
            <a:bodyPr/>
            <a:lstStyle/>
            <a:p>
              <a:endParaRPr lang="tr-TR"/>
            </a:p>
          </p:txBody>
        </p:sp>
        <p:sp>
          <p:nvSpPr>
            <p:cNvPr id="8" name="Freeform 18"/>
            <p:cNvSpPr>
              <a:spLocks/>
            </p:cNvSpPr>
            <p:nvPr/>
          </p:nvSpPr>
          <p:spPr bwMode="auto">
            <a:xfrm>
              <a:off x="6823076" y="3341689"/>
              <a:ext cx="41275" cy="41275"/>
            </a:xfrm>
            <a:custGeom>
              <a:avLst/>
              <a:gdLst/>
              <a:ahLst/>
              <a:cxnLst>
                <a:cxn ang="0">
                  <a:pos x="0" y="14"/>
                </a:cxn>
                <a:cxn ang="0">
                  <a:pos x="2" y="18"/>
                </a:cxn>
                <a:cxn ang="0">
                  <a:pos x="4" y="22"/>
                </a:cxn>
                <a:cxn ang="0">
                  <a:pos x="8" y="24"/>
                </a:cxn>
                <a:cxn ang="0">
                  <a:pos x="12" y="26"/>
                </a:cxn>
                <a:cxn ang="0">
                  <a:pos x="18" y="24"/>
                </a:cxn>
                <a:cxn ang="0">
                  <a:pos x="22" y="22"/>
                </a:cxn>
                <a:cxn ang="0">
                  <a:pos x="24" y="18"/>
                </a:cxn>
                <a:cxn ang="0">
                  <a:pos x="26" y="14"/>
                </a:cxn>
                <a:cxn ang="0">
                  <a:pos x="24" y="8"/>
                </a:cxn>
                <a:cxn ang="0">
                  <a:pos x="22" y="4"/>
                </a:cxn>
                <a:cxn ang="0">
                  <a:pos x="18" y="2"/>
                </a:cxn>
                <a:cxn ang="0">
                  <a:pos x="12" y="0"/>
                </a:cxn>
                <a:cxn ang="0">
                  <a:pos x="8" y="2"/>
                </a:cxn>
                <a:cxn ang="0">
                  <a:pos x="4" y="4"/>
                </a:cxn>
                <a:cxn ang="0">
                  <a:pos x="2" y="8"/>
                </a:cxn>
                <a:cxn ang="0">
                  <a:pos x="2" y="14"/>
                </a:cxn>
                <a:cxn ang="0">
                  <a:pos x="0" y="14"/>
                </a:cxn>
              </a:cxnLst>
              <a:rect l="0" t="0" r="r" b="b"/>
              <a:pathLst>
                <a:path w="26" h="26">
                  <a:moveTo>
                    <a:pt x="0" y="14"/>
                  </a:moveTo>
                  <a:lnTo>
                    <a:pt x="2" y="18"/>
                  </a:lnTo>
                  <a:lnTo>
                    <a:pt x="4" y="22"/>
                  </a:lnTo>
                  <a:lnTo>
                    <a:pt x="8" y="24"/>
                  </a:lnTo>
                  <a:lnTo>
                    <a:pt x="12" y="26"/>
                  </a:lnTo>
                  <a:lnTo>
                    <a:pt x="18" y="24"/>
                  </a:lnTo>
                  <a:lnTo>
                    <a:pt x="22" y="22"/>
                  </a:lnTo>
                  <a:lnTo>
                    <a:pt x="24" y="18"/>
                  </a:lnTo>
                  <a:lnTo>
                    <a:pt x="26" y="14"/>
                  </a:lnTo>
                  <a:lnTo>
                    <a:pt x="24" y="8"/>
                  </a:lnTo>
                  <a:lnTo>
                    <a:pt x="22" y="4"/>
                  </a:lnTo>
                  <a:lnTo>
                    <a:pt x="18" y="2"/>
                  </a:lnTo>
                  <a:lnTo>
                    <a:pt x="12" y="0"/>
                  </a:lnTo>
                  <a:lnTo>
                    <a:pt x="8" y="2"/>
                  </a:lnTo>
                  <a:lnTo>
                    <a:pt x="4" y="4"/>
                  </a:lnTo>
                  <a:lnTo>
                    <a:pt x="2" y="8"/>
                  </a:lnTo>
                  <a:lnTo>
                    <a:pt x="2" y="14"/>
                  </a:lnTo>
                  <a:lnTo>
                    <a:pt x="0" y="14"/>
                  </a:lnTo>
                  <a:close/>
                </a:path>
              </a:pathLst>
            </a:custGeom>
            <a:solidFill>
              <a:srgbClr val="231F20"/>
            </a:solidFill>
            <a:ln w="9525">
              <a:noFill/>
              <a:round/>
              <a:headEnd/>
              <a:tailEnd/>
            </a:ln>
          </p:spPr>
          <p:txBody>
            <a:bodyPr/>
            <a:lstStyle/>
            <a:p>
              <a:endParaRPr lang="tr-TR"/>
            </a:p>
          </p:txBody>
        </p:sp>
        <p:sp>
          <p:nvSpPr>
            <p:cNvPr id="9" name="Line 19"/>
            <p:cNvSpPr>
              <a:spLocks noChangeShapeType="1"/>
            </p:cNvSpPr>
            <p:nvPr/>
          </p:nvSpPr>
          <p:spPr bwMode="auto">
            <a:xfrm>
              <a:off x="6242050" y="1493838"/>
              <a:ext cx="1588" cy="1663700"/>
            </a:xfrm>
            <a:prstGeom prst="line">
              <a:avLst/>
            </a:prstGeom>
            <a:noFill/>
            <a:ln w="31750">
              <a:solidFill>
                <a:srgbClr val="FFFFFF"/>
              </a:solidFill>
              <a:round/>
              <a:headEnd/>
              <a:tailEnd/>
            </a:ln>
          </p:spPr>
          <p:txBody>
            <a:bodyPr/>
            <a:lstStyle/>
            <a:p>
              <a:endParaRPr lang="tr-TR"/>
            </a:p>
          </p:txBody>
        </p:sp>
        <p:sp>
          <p:nvSpPr>
            <p:cNvPr id="10" name="Line 20"/>
            <p:cNvSpPr>
              <a:spLocks noChangeShapeType="1"/>
            </p:cNvSpPr>
            <p:nvPr/>
          </p:nvSpPr>
          <p:spPr bwMode="auto">
            <a:xfrm>
              <a:off x="6242050" y="1493838"/>
              <a:ext cx="1588" cy="1663700"/>
            </a:xfrm>
            <a:prstGeom prst="line">
              <a:avLst/>
            </a:prstGeom>
            <a:noFill/>
            <a:ln w="9525">
              <a:solidFill>
                <a:srgbClr val="231F20"/>
              </a:solidFill>
              <a:round/>
              <a:headEnd/>
              <a:tailEnd/>
            </a:ln>
          </p:spPr>
          <p:txBody>
            <a:bodyPr/>
            <a:lstStyle/>
            <a:p>
              <a:endParaRPr lang="tr-TR"/>
            </a:p>
          </p:txBody>
        </p:sp>
        <p:sp>
          <p:nvSpPr>
            <p:cNvPr id="11" name="Freeform 21"/>
            <p:cNvSpPr>
              <a:spLocks/>
            </p:cNvSpPr>
            <p:nvPr/>
          </p:nvSpPr>
          <p:spPr bwMode="auto">
            <a:xfrm>
              <a:off x="6223001" y="3135314"/>
              <a:ext cx="41275" cy="41275"/>
            </a:xfrm>
            <a:custGeom>
              <a:avLst/>
              <a:gdLst/>
              <a:ahLst/>
              <a:cxnLst>
                <a:cxn ang="0">
                  <a:pos x="0" y="14"/>
                </a:cxn>
                <a:cxn ang="0">
                  <a:pos x="2" y="18"/>
                </a:cxn>
                <a:cxn ang="0">
                  <a:pos x="4" y="22"/>
                </a:cxn>
                <a:cxn ang="0">
                  <a:pos x="8" y="26"/>
                </a:cxn>
                <a:cxn ang="0">
                  <a:pos x="12" y="26"/>
                </a:cxn>
                <a:cxn ang="0">
                  <a:pos x="18" y="26"/>
                </a:cxn>
                <a:cxn ang="0">
                  <a:pos x="22" y="22"/>
                </a:cxn>
                <a:cxn ang="0">
                  <a:pos x="24" y="18"/>
                </a:cxn>
                <a:cxn ang="0">
                  <a:pos x="26" y="14"/>
                </a:cxn>
                <a:cxn ang="0">
                  <a:pos x="24" y="8"/>
                </a:cxn>
                <a:cxn ang="0">
                  <a:pos x="22" y="4"/>
                </a:cxn>
                <a:cxn ang="0">
                  <a:pos x="18" y="2"/>
                </a:cxn>
                <a:cxn ang="0">
                  <a:pos x="12" y="0"/>
                </a:cxn>
                <a:cxn ang="0">
                  <a:pos x="8" y="2"/>
                </a:cxn>
                <a:cxn ang="0">
                  <a:pos x="4" y="4"/>
                </a:cxn>
                <a:cxn ang="0">
                  <a:pos x="2" y="8"/>
                </a:cxn>
                <a:cxn ang="0">
                  <a:pos x="2" y="14"/>
                </a:cxn>
                <a:cxn ang="0">
                  <a:pos x="0" y="14"/>
                </a:cxn>
              </a:cxnLst>
              <a:rect l="0" t="0" r="r" b="b"/>
              <a:pathLst>
                <a:path w="26" h="26">
                  <a:moveTo>
                    <a:pt x="0" y="14"/>
                  </a:moveTo>
                  <a:lnTo>
                    <a:pt x="2" y="18"/>
                  </a:lnTo>
                  <a:lnTo>
                    <a:pt x="4" y="22"/>
                  </a:lnTo>
                  <a:lnTo>
                    <a:pt x="8" y="26"/>
                  </a:lnTo>
                  <a:lnTo>
                    <a:pt x="12" y="26"/>
                  </a:lnTo>
                  <a:lnTo>
                    <a:pt x="18" y="26"/>
                  </a:lnTo>
                  <a:lnTo>
                    <a:pt x="22" y="22"/>
                  </a:lnTo>
                  <a:lnTo>
                    <a:pt x="24" y="18"/>
                  </a:lnTo>
                  <a:lnTo>
                    <a:pt x="26" y="14"/>
                  </a:lnTo>
                  <a:lnTo>
                    <a:pt x="24" y="8"/>
                  </a:lnTo>
                  <a:lnTo>
                    <a:pt x="22" y="4"/>
                  </a:lnTo>
                  <a:lnTo>
                    <a:pt x="18" y="2"/>
                  </a:lnTo>
                  <a:lnTo>
                    <a:pt x="12" y="0"/>
                  </a:lnTo>
                  <a:lnTo>
                    <a:pt x="8" y="2"/>
                  </a:lnTo>
                  <a:lnTo>
                    <a:pt x="4" y="4"/>
                  </a:lnTo>
                  <a:lnTo>
                    <a:pt x="2" y="8"/>
                  </a:lnTo>
                  <a:lnTo>
                    <a:pt x="2" y="14"/>
                  </a:lnTo>
                  <a:lnTo>
                    <a:pt x="0" y="14"/>
                  </a:lnTo>
                  <a:close/>
                </a:path>
              </a:pathLst>
            </a:custGeom>
            <a:solidFill>
              <a:srgbClr val="231F20"/>
            </a:solidFill>
            <a:ln w="9525">
              <a:noFill/>
              <a:round/>
              <a:headEnd/>
              <a:tailEnd/>
            </a:ln>
          </p:spPr>
          <p:txBody>
            <a:bodyPr/>
            <a:lstStyle/>
            <a:p>
              <a:endParaRPr lang="tr-TR"/>
            </a:p>
          </p:txBody>
        </p:sp>
        <p:sp>
          <p:nvSpPr>
            <p:cNvPr id="12" name="Freeform 22"/>
            <p:cNvSpPr>
              <a:spLocks/>
            </p:cNvSpPr>
            <p:nvPr/>
          </p:nvSpPr>
          <p:spPr bwMode="auto">
            <a:xfrm>
              <a:off x="5672139" y="5124450"/>
              <a:ext cx="41275" cy="38100"/>
            </a:xfrm>
            <a:custGeom>
              <a:avLst/>
              <a:gdLst/>
              <a:ahLst/>
              <a:cxnLst>
                <a:cxn ang="0">
                  <a:pos x="0" y="12"/>
                </a:cxn>
                <a:cxn ang="0">
                  <a:pos x="0" y="18"/>
                </a:cxn>
                <a:cxn ang="0">
                  <a:pos x="4" y="22"/>
                </a:cxn>
                <a:cxn ang="0">
                  <a:pos x="8" y="24"/>
                </a:cxn>
                <a:cxn ang="0">
                  <a:pos x="12" y="24"/>
                </a:cxn>
                <a:cxn ang="0">
                  <a:pos x="18" y="24"/>
                </a:cxn>
                <a:cxn ang="0">
                  <a:pos x="22" y="22"/>
                </a:cxn>
                <a:cxn ang="0">
                  <a:pos x="24" y="18"/>
                </a:cxn>
                <a:cxn ang="0">
                  <a:pos x="26" y="12"/>
                </a:cxn>
                <a:cxn ang="0">
                  <a:pos x="24" y="8"/>
                </a:cxn>
                <a:cxn ang="0">
                  <a:pos x="22" y="4"/>
                </a:cxn>
                <a:cxn ang="0">
                  <a:pos x="18" y="0"/>
                </a:cxn>
                <a:cxn ang="0">
                  <a:pos x="12" y="0"/>
                </a:cxn>
                <a:cxn ang="0">
                  <a:pos x="8" y="0"/>
                </a:cxn>
                <a:cxn ang="0">
                  <a:pos x="4" y="4"/>
                </a:cxn>
                <a:cxn ang="0">
                  <a:pos x="0" y="8"/>
                </a:cxn>
                <a:cxn ang="0">
                  <a:pos x="0" y="10"/>
                </a:cxn>
                <a:cxn ang="0">
                  <a:pos x="0" y="12"/>
                </a:cxn>
              </a:cxnLst>
              <a:rect l="0" t="0" r="r" b="b"/>
              <a:pathLst>
                <a:path w="26" h="24">
                  <a:moveTo>
                    <a:pt x="0" y="12"/>
                  </a:moveTo>
                  <a:lnTo>
                    <a:pt x="0" y="18"/>
                  </a:lnTo>
                  <a:lnTo>
                    <a:pt x="4" y="22"/>
                  </a:lnTo>
                  <a:lnTo>
                    <a:pt x="8" y="24"/>
                  </a:lnTo>
                  <a:lnTo>
                    <a:pt x="12" y="24"/>
                  </a:lnTo>
                  <a:lnTo>
                    <a:pt x="18" y="24"/>
                  </a:lnTo>
                  <a:lnTo>
                    <a:pt x="22" y="22"/>
                  </a:lnTo>
                  <a:lnTo>
                    <a:pt x="24" y="18"/>
                  </a:lnTo>
                  <a:lnTo>
                    <a:pt x="26" y="12"/>
                  </a:lnTo>
                  <a:lnTo>
                    <a:pt x="24" y="8"/>
                  </a:lnTo>
                  <a:lnTo>
                    <a:pt x="22" y="4"/>
                  </a:lnTo>
                  <a:lnTo>
                    <a:pt x="18" y="0"/>
                  </a:lnTo>
                  <a:lnTo>
                    <a:pt x="12" y="0"/>
                  </a:lnTo>
                  <a:lnTo>
                    <a:pt x="8" y="0"/>
                  </a:lnTo>
                  <a:lnTo>
                    <a:pt x="4" y="4"/>
                  </a:lnTo>
                  <a:lnTo>
                    <a:pt x="0" y="8"/>
                  </a:lnTo>
                  <a:lnTo>
                    <a:pt x="0" y="10"/>
                  </a:lnTo>
                  <a:lnTo>
                    <a:pt x="0" y="12"/>
                  </a:lnTo>
                  <a:close/>
                </a:path>
              </a:pathLst>
            </a:custGeom>
            <a:solidFill>
              <a:srgbClr val="231F20"/>
            </a:solidFill>
            <a:ln w="9525">
              <a:noFill/>
              <a:round/>
              <a:headEnd/>
              <a:tailEnd/>
            </a:ln>
          </p:spPr>
          <p:txBody>
            <a:bodyPr/>
            <a:lstStyle/>
            <a:p>
              <a:endParaRPr lang="tr-TR"/>
            </a:p>
          </p:txBody>
        </p:sp>
        <p:sp>
          <p:nvSpPr>
            <p:cNvPr id="13" name="Freeform 23"/>
            <p:cNvSpPr>
              <a:spLocks/>
            </p:cNvSpPr>
            <p:nvPr/>
          </p:nvSpPr>
          <p:spPr bwMode="auto">
            <a:xfrm>
              <a:off x="5986464" y="5267326"/>
              <a:ext cx="376237" cy="695325"/>
            </a:xfrm>
            <a:custGeom>
              <a:avLst/>
              <a:gdLst/>
              <a:ahLst/>
              <a:cxnLst>
                <a:cxn ang="0">
                  <a:pos x="0" y="438"/>
                </a:cxn>
                <a:cxn ang="0">
                  <a:pos x="237" y="438"/>
                </a:cxn>
                <a:cxn ang="0">
                  <a:pos x="237" y="0"/>
                </a:cxn>
              </a:cxnLst>
              <a:rect l="0" t="0" r="r" b="b"/>
              <a:pathLst>
                <a:path w="237" h="438">
                  <a:moveTo>
                    <a:pt x="0" y="438"/>
                  </a:moveTo>
                  <a:lnTo>
                    <a:pt x="237" y="438"/>
                  </a:lnTo>
                  <a:lnTo>
                    <a:pt x="237" y="0"/>
                  </a:lnTo>
                </a:path>
              </a:pathLst>
            </a:custGeom>
            <a:noFill/>
            <a:ln w="9525">
              <a:solidFill>
                <a:srgbClr val="231F20"/>
              </a:solidFill>
              <a:prstDash val="solid"/>
              <a:round/>
              <a:headEnd/>
              <a:tailEnd/>
            </a:ln>
          </p:spPr>
          <p:txBody>
            <a:bodyPr/>
            <a:lstStyle/>
            <a:p>
              <a:endParaRPr lang="tr-TR"/>
            </a:p>
          </p:txBody>
        </p:sp>
        <p:sp>
          <p:nvSpPr>
            <p:cNvPr id="14" name="Freeform 24"/>
            <p:cNvSpPr>
              <a:spLocks/>
            </p:cNvSpPr>
            <p:nvPr/>
          </p:nvSpPr>
          <p:spPr bwMode="auto">
            <a:xfrm>
              <a:off x="6340476" y="5245101"/>
              <a:ext cx="41275" cy="41275"/>
            </a:xfrm>
            <a:custGeom>
              <a:avLst/>
              <a:gdLst/>
              <a:ahLst/>
              <a:cxnLst>
                <a:cxn ang="0">
                  <a:pos x="0" y="14"/>
                </a:cxn>
                <a:cxn ang="0">
                  <a:pos x="2" y="18"/>
                </a:cxn>
                <a:cxn ang="0">
                  <a:pos x="4" y="22"/>
                </a:cxn>
                <a:cxn ang="0">
                  <a:pos x="8" y="26"/>
                </a:cxn>
                <a:cxn ang="0">
                  <a:pos x="14" y="26"/>
                </a:cxn>
                <a:cxn ang="0">
                  <a:pos x="18" y="26"/>
                </a:cxn>
                <a:cxn ang="0">
                  <a:pos x="22" y="22"/>
                </a:cxn>
                <a:cxn ang="0">
                  <a:pos x="26" y="18"/>
                </a:cxn>
                <a:cxn ang="0">
                  <a:pos x="26" y="14"/>
                </a:cxn>
                <a:cxn ang="0">
                  <a:pos x="26" y="8"/>
                </a:cxn>
                <a:cxn ang="0">
                  <a:pos x="22" y="4"/>
                </a:cxn>
                <a:cxn ang="0">
                  <a:pos x="18" y="2"/>
                </a:cxn>
                <a:cxn ang="0">
                  <a:pos x="14" y="0"/>
                </a:cxn>
                <a:cxn ang="0">
                  <a:pos x="8" y="2"/>
                </a:cxn>
                <a:cxn ang="0">
                  <a:pos x="4" y="4"/>
                </a:cxn>
                <a:cxn ang="0">
                  <a:pos x="2" y="8"/>
                </a:cxn>
                <a:cxn ang="0">
                  <a:pos x="2" y="14"/>
                </a:cxn>
                <a:cxn ang="0">
                  <a:pos x="0" y="14"/>
                </a:cxn>
              </a:cxnLst>
              <a:rect l="0" t="0" r="r" b="b"/>
              <a:pathLst>
                <a:path w="26" h="26">
                  <a:moveTo>
                    <a:pt x="0" y="14"/>
                  </a:moveTo>
                  <a:lnTo>
                    <a:pt x="2" y="18"/>
                  </a:lnTo>
                  <a:lnTo>
                    <a:pt x="4" y="22"/>
                  </a:lnTo>
                  <a:lnTo>
                    <a:pt x="8" y="26"/>
                  </a:lnTo>
                  <a:lnTo>
                    <a:pt x="14" y="26"/>
                  </a:lnTo>
                  <a:lnTo>
                    <a:pt x="18" y="26"/>
                  </a:lnTo>
                  <a:lnTo>
                    <a:pt x="22" y="22"/>
                  </a:lnTo>
                  <a:lnTo>
                    <a:pt x="26" y="18"/>
                  </a:lnTo>
                  <a:lnTo>
                    <a:pt x="26" y="14"/>
                  </a:lnTo>
                  <a:lnTo>
                    <a:pt x="26" y="8"/>
                  </a:lnTo>
                  <a:lnTo>
                    <a:pt x="22" y="4"/>
                  </a:lnTo>
                  <a:lnTo>
                    <a:pt x="18" y="2"/>
                  </a:lnTo>
                  <a:lnTo>
                    <a:pt x="14" y="0"/>
                  </a:lnTo>
                  <a:lnTo>
                    <a:pt x="8" y="2"/>
                  </a:lnTo>
                  <a:lnTo>
                    <a:pt x="4" y="4"/>
                  </a:lnTo>
                  <a:lnTo>
                    <a:pt x="2" y="8"/>
                  </a:lnTo>
                  <a:lnTo>
                    <a:pt x="2" y="14"/>
                  </a:lnTo>
                  <a:lnTo>
                    <a:pt x="0" y="14"/>
                  </a:lnTo>
                  <a:close/>
                </a:path>
              </a:pathLst>
            </a:custGeom>
            <a:solidFill>
              <a:srgbClr val="231F20"/>
            </a:solidFill>
            <a:ln w="9525">
              <a:noFill/>
              <a:round/>
              <a:headEnd/>
              <a:tailEnd/>
            </a:ln>
          </p:spPr>
          <p:txBody>
            <a:bodyPr/>
            <a:lstStyle/>
            <a:p>
              <a:endParaRPr lang="tr-TR"/>
            </a:p>
          </p:txBody>
        </p:sp>
        <p:sp>
          <p:nvSpPr>
            <p:cNvPr id="15" name="Line 25"/>
            <p:cNvSpPr>
              <a:spLocks noChangeShapeType="1"/>
            </p:cNvSpPr>
            <p:nvPr/>
          </p:nvSpPr>
          <p:spPr bwMode="auto">
            <a:xfrm flipV="1">
              <a:off x="5691189" y="5143500"/>
              <a:ext cx="1587" cy="273050"/>
            </a:xfrm>
            <a:prstGeom prst="line">
              <a:avLst/>
            </a:prstGeom>
            <a:noFill/>
            <a:ln w="9525">
              <a:solidFill>
                <a:srgbClr val="231F20"/>
              </a:solidFill>
              <a:round/>
              <a:headEnd/>
              <a:tailEnd/>
            </a:ln>
          </p:spPr>
          <p:txBody>
            <a:bodyPr/>
            <a:lstStyle/>
            <a:p>
              <a:endParaRPr lang="tr-TR"/>
            </a:p>
          </p:txBody>
        </p:sp>
        <p:sp>
          <p:nvSpPr>
            <p:cNvPr id="16" name="Line 26"/>
            <p:cNvSpPr>
              <a:spLocks noChangeShapeType="1"/>
            </p:cNvSpPr>
            <p:nvPr/>
          </p:nvSpPr>
          <p:spPr bwMode="auto">
            <a:xfrm flipV="1">
              <a:off x="7327900" y="5397501"/>
              <a:ext cx="1588" cy="276225"/>
            </a:xfrm>
            <a:prstGeom prst="line">
              <a:avLst/>
            </a:prstGeom>
            <a:noFill/>
            <a:ln w="9525">
              <a:solidFill>
                <a:srgbClr val="231F20"/>
              </a:solidFill>
              <a:round/>
              <a:headEnd/>
              <a:tailEnd/>
            </a:ln>
          </p:spPr>
          <p:txBody>
            <a:bodyPr/>
            <a:lstStyle/>
            <a:p>
              <a:endParaRPr lang="tr-TR"/>
            </a:p>
          </p:txBody>
        </p:sp>
        <p:sp>
          <p:nvSpPr>
            <p:cNvPr id="17" name="Freeform 27"/>
            <p:cNvSpPr>
              <a:spLocks/>
            </p:cNvSpPr>
            <p:nvPr/>
          </p:nvSpPr>
          <p:spPr bwMode="auto">
            <a:xfrm>
              <a:off x="7308851" y="5375276"/>
              <a:ext cx="41275" cy="41275"/>
            </a:xfrm>
            <a:custGeom>
              <a:avLst/>
              <a:gdLst/>
              <a:ahLst/>
              <a:cxnLst>
                <a:cxn ang="0">
                  <a:pos x="0" y="14"/>
                </a:cxn>
                <a:cxn ang="0">
                  <a:pos x="0" y="18"/>
                </a:cxn>
                <a:cxn ang="0">
                  <a:pos x="4" y="22"/>
                </a:cxn>
                <a:cxn ang="0">
                  <a:pos x="8" y="26"/>
                </a:cxn>
                <a:cxn ang="0">
                  <a:pos x="12" y="26"/>
                </a:cxn>
                <a:cxn ang="0">
                  <a:pos x="18" y="26"/>
                </a:cxn>
                <a:cxn ang="0">
                  <a:pos x="22" y="22"/>
                </a:cxn>
                <a:cxn ang="0">
                  <a:pos x="24" y="18"/>
                </a:cxn>
                <a:cxn ang="0">
                  <a:pos x="26" y="14"/>
                </a:cxn>
                <a:cxn ang="0">
                  <a:pos x="24" y="8"/>
                </a:cxn>
                <a:cxn ang="0">
                  <a:pos x="22" y="4"/>
                </a:cxn>
                <a:cxn ang="0">
                  <a:pos x="18" y="2"/>
                </a:cxn>
                <a:cxn ang="0">
                  <a:pos x="12" y="0"/>
                </a:cxn>
                <a:cxn ang="0">
                  <a:pos x="8" y="2"/>
                </a:cxn>
                <a:cxn ang="0">
                  <a:pos x="4" y="4"/>
                </a:cxn>
                <a:cxn ang="0">
                  <a:pos x="0" y="8"/>
                </a:cxn>
                <a:cxn ang="0">
                  <a:pos x="0" y="12"/>
                </a:cxn>
                <a:cxn ang="0">
                  <a:pos x="0" y="14"/>
                </a:cxn>
              </a:cxnLst>
              <a:rect l="0" t="0" r="r" b="b"/>
              <a:pathLst>
                <a:path w="26" h="26">
                  <a:moveTo>
                    <a:pt x="0" y="14"/>
                  </a:moveTo>
                  <a:lnTo>
                    <a:pt x="0" y="18"/>
                  </a:lnTo>
                  <a:lnTo>
                    <a:pt x="4" y="22"/>
                  </a:lnTo>
                  <a:lnTo>
                    <a:pt x="8" y="26"/>
                  </a:lnTo>
                  <a:lnTo>
                    <a:pt x="12" y="26"/>
                  </a:lnTo>
                  <a:lnTo>
                    <a:pt x="18" y="26"/>
                  </a:lnTo>
                  <a:lnTo>
                    <a:pt x="22" y="22"/>
                  </a:lnTo>
                  <a:lnTo>
                    <a:pt x="24" y="18"/>
                  </a:lnTo>
                  <a:lnTo>
                    <a:pt x="26" y="14"/>
                  </a:lnTo>
                  <a:lnTo>
                    <a:pt x="24" y="8"/>
                  </a:lnTo>
                  <a:lnTo>
                    <a:pt x="22" y="4"/>
                  </a:lnTo>
                  <a:lnTo>
                    <a:pt x="18" y="2"/>
                  </a:lnTo>
                  <a:lnTo>
                    <a:pt x="12" y="0"/>
                  </a:lnTo>
                  <a:lnTo>
                    <a:pt x="8" y="2"/>
                  </a:lnTo>
                  <a:lnTo>
                    <a:pt x="4" y="4"/>
                  </a:lnTo>
                  <a:lnTo>
                    <a:pt x="0" y="8"/>
                  </a:lnTo>
                  <a:lnTo>
                    <a:pt x="0" y="12"/>
                  </a:lnTo>
                  <a:lnTo>
                    <a:pt x="0" y="14"/>
                  </a:lnTo>
                  <a:close/>
                </a:path>
              </a:pathLst>
            </a:custGeom>
            <a:solidFill>
              <a:srgbClr val="231F20"/>
            </a:solidFill>
            <a:ln w="9525">
              <a:noFill/>
              <a:round/>
              <a:headEnd/>
              <a:tailEnd/>
            </a:ln>
          </p:spPr>
          <p:txBody>
            <a:bodyPr/>
            <a:lstStyle/>
            <a:p>
              <a:endParaRPr lang="tr-TR"/>
            </a:p>
          </p:txBody>
        </p:sp>
        <p:sp>
          <p:nvSpPr>
            <p:cNvPr id="18" name="Freeform 28"/>
            <p:cNvSpPr>
              <a:spLocks/>
            </p:cNvSpPr>
            <p:nvPr/>
          </p:nvSpPr>
          <p:spPr bwMode="auto">
            <a:xfrm>
              <a:off x="6965951" y="5102226"/>
              <a:ext cx="41275" cy="41275"/>
            </a:xfrm>
            <a:custGeom>
              <a:avLst/>
              <a:gdLst/>
              <a:ahLst/>
              <a:cxnLst>
                <a:cxn ang="0">
                  <a:pos x="0" y="12"/>
                </a:cxn>
                <a:cxn ang="0">
                  <a:pos x="2" y="18"/>
                </a:cxn>
                <a:cxn ang="0">
                  <a:pos x="4" y="22"/>
                </a:cxn>
                <a:cxn ang="0">
                  <a:pos x="8" y="24"/>
                </a:cxn>
                <a:cxn ang="0">
                  <a:pos x="12" y="26"/>
                </a:cxn>
                <a:cxn ang="0">
                  <a:pos x="18" y="24"/>
                </a:cxn>
                <a:cxn ang="0">
                  <a:pos x="22" y="22"/>
                </a:cxn>
                <a:cxn ang="0">
                  <a:pos x="24" y="18"/>
                </a:cxn>
                <a:cxn ang="0">
                  <a:pos x="26" y="12"/>
                </a:cxn>
                <a:cxn ang="0">
                  <a:pos x="24" y="8"/>
                </a:cxn>
                <a:cxn ang="0">
                  <a:pos x="22" y="4"/>
                </a:cxn>
                <a:cxn ang="0">
                  <a:pos x="18" y="0"/>
                </a:cxn>
                <a:cxn ang="0">
                  <a:pos x="12" y="0"/>
                </a:cxn>
                <a:cxn ang="0">
                  <a:pos x="8" y="0"/>
                </a:cxn>
                <a:cxn ang="0">
                  <a:pos x="4" y="4"/>
                </a:cxn>
                <a:cxn ang="0">
                  <a:pos x="2" y="8"/>
                </a:cxn>
                <a:cxn ang="0">
                  <a:pos x="2" y="12"/>
                </a:cxn>
                <a:cxn ang="0">
                  <a:pos x="0" y="12"/>
                </a:cxn>
              </a:cxnLst>
              <a:rect l="0" t="0" r="r" b="b"/>
              <a:pathLst>
                <a:path w="26" h="26">
                  <a:moveTo>
                    <a:pt x="0" y="12"/>
                  </a:moveTo>
                  <a:lnTo>
                    <a:pt x="2" y="18"/>
                  </a:lnTo>
                  <a:lnTo>
                    <a:pt x="4" y="22"/>
                  </a:lnTo>
                  <a:lnTo>
                    <a:pt x="8" y="24"/>
                  </a:lnTo>
                  <a:lnTo>
                    <a:pt x="12" y="26"/>
                  </a:lnTo>
                  <a:lnTo>
                    <a:pt x="18" y="24"/>
                  </a:lnTo>
                  <a:lnTo>
                    <a:pt x="22" y="22"/>
                  </a:lnTo>
                  <a:lnTo>
                    <a:pt x="24" y="18"/>
                  </a:lnTo>
                  <a:lnTo>
                    <a:pt x="26" y="12"/>
                  </a:lnTo>
                  <a:lnTo>
                    <a:pt x="24" y="8"/>
                  </a:lnTo>
                  <a:lnTo>
                    <a:pt x="22" y="4"/>
                  </a:lnTo>
                  <a:lnTo>
                    <a:pt x="18" y="0"/>
                  </a:lnTo>
                  <a:lnTo>
                    <a:pt x="12" y="0"/>
                  </a:lnTo>
                  <a:lnTo>
                    <a:pt x="8" y="0"/>
                  </a:lnTo>
                  <a:lnTo>
                    <a:pt x="4" y="4"/>
                  </a:lnTo>
                  <a:lnTo>
                    <a:pt x="2" y="8"/>
                  </a:lnTo>
                  <a:lnTo>
                    <a:pt x="2" y="12"/>
                  </a:lnTo>
                  <a:lnTo>
                    <a:pt x="0" y="12"/>
                  </a:lnTo>
                  <a:close/>
                </a:path>
              </a:pathLst>
            </a:custGeom>
            <a:solidFill>
              <a:srgbClr val="231F20"/>
            </a:solidFill>
            <a:ln w="9525">
              <a:noFill/>
              <a:round/>
              <a:headEnd/>
              <a:tailEnd/>
            </a:ln>
          </p:spPr>
          <p:txBody>
            <a:bodyPr/>
            <a:lstStyle/>
            <a:p>
              <a:endParaRPr lang="tr-TR"/>
            </a:p>
          </p:txBody>
        </p:sp>
        <p:sp>
          <p:nvSpPr>
            <p:cNvPr id="19" name="Line 29"/>
            <p:cNvSpPr>
              <a:spLocks noChangeShapeType="1"/>
            </p:cNvSpPr>
            <p:nvPr/>
          </p:nvSpPr>
          <p:spPr bwMode="auto">
            <a:xfrm flipV="1">
              <a:off x="6985000" y="5121276"/>
              <a:ext cx="1588" cy="866775"/>
            </a:xfrm>
            <a:prstGeom prst="line">
              <a:avLst/>
            </a:prstGeom>
            <a:noFill/>
            <a:ln w="9525">
              <a:solidFill>
                <a:srgbClr val="231F20"/>
              </a:solidFill>
              <a:round/>
              <a:headEnd/>
              <a:tailEnd/>
            </a:ln>
          </p:spPr>
          <p:txBody>
            <a:bodyPr/>
            <a:lstStyle/>
            <a:p>
              <a:endParaRPr lang="tr-TR"/>
            </a:p>
          </p:txBody>
        </p:sp>
        <p:sp>
          <p:nvSpPr>
            <p:cNvPr id="20" name="Line 30"/>
            <p:cNvSpPr>
              <a:spLocks noChangeShapeType="1"/>
            </p:cNvSpPr>
            <p:nvPr/>
          </p:nvSpPr>
          <p:spPr bwMode="auto">
            <a:xfrm>
              <a:off x="5062539" y="5800725"/>
              <a:ext cx="155575" cy="1588"/>
            </a:xfrm>
            <a:prstGeom prst="line">
              <a:avLst/>
            </a:prstGeom>
            <a:noFill/>
            <a:ln w="9525">
              <a:solidFill>
                <a:srgbClr val="231F20"/>
              </a:solidFill>
              <a:round/>
              <a:headEnd/>
              <a:tailEnd/>
            </a:ln>
          </p:spPr>
          <p:txBody>
            <a:bodyPr/>
            <a:lstStyle/>
            <a:p>
              <a:endParaRPr lang="tr-TR"/>
            </a:p>
          </p:txBody>
        </p:sp>
        <p:sp>
          <p:nvSpPr>
            <p:cNvPr id="21" name="Rectangle 31"/>
            <p:cNvSpPr>
              <a:spLocks noChangeArrowheads="1"/>
            </p:cNvSpPr>
            <p:nvPr/>
          </p:nvSpPr>
          <p:spPr bwMode="auto">
            <a:xfrm>
              <a:off x="6393573" y="6010276"/>
              <a:ext cx="2424664" cy="479650"/>
            </a:xfrm>
            <a:prstGeom prst="rect">
              <a:avLst/>
            </a:prstGeom>
            <a:noFill/>
            <a:ln w="9525">
              <a:noFill/>
              <a:miter lim="800000"/>
              <a:headEnd/>
              <a:tailEnd/>
            </a:ln>
          </p:spPr>
          <p:txBody>
            <a:bodyPr wrap="square" lIns="0" tIns="0" rIns="0" bIns="0">
              <a:spAutoFit/>
            </a:bodyPr>
            <a:lstStyle/>
            <a:p>
              <a:pPr eaLnBrk="0" hangingPunct="0">
                <a:lnSpc>
                  <a:spcPct val="100000"/>
                </a:lnSpc>
              </a:pPr>
              <a:r>
                <a:rPr lang="en-US" sz="1300" dirty="0">
                  <a:solidFill>
                    <a:srgbClr val="231F20"/>
                  </a:solidFill>
                </a:rPr>
                <a:t>Rod (monochromatic </a:t>
              </a:r>
              <a:endParaRPr lang="tr-TR" sz="1300" dirty="0">
                <a:solidFill>
                  <a:srgbClr val="231F20"/>
                </a:solidFill>
              </a:endParaRPr>
            </a:p>
            <a:p>
              <a:pPr eaLnBrk="0" hangingPunct="0">
                <a:lnSpc>
                  <a:spcPct val="100000"/>
                </a:lnSpc>
              </a:pPr>
              <a:r>
                <a:rPr lang="en-US" sz="1300" dirty="0">
                  <a:solidFill>
                    <a:srgbClr val="231F20"/>
                  </a:solidFill>
                </a:rPr>
                <a:t>vision)</a:t>
              </a:r>
              <a:endParaRPr lang="en-US" dirty="0"/>
            </a:p>
          </p:txBody>
        </p:sp>
        <p:sp>
          <p:nvSpPr>
            <p:cNvPr id="22" name="Rectangle 32"/>
            <p:cNvSpPr>
              <a:spLocks noChangeArrowheads="1"/>
            </p:cNvSpPr>
            <p:nvPr/>
          </p:nvSpPr>
          <p:spPr bwMode="auto">
            <a:xfrm>
              <a:off x="7137401" y="5667376"/>
              <a:ext cx="1263359" cy="200055"/>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300">
                  <a:solidFill>
                    <a:srgbClr val="231F20"/>
                  </a:solidFill>
                </a:rPr>
                <a:t>Cone (color vision)</a:t>
              </a:r>
              <a:endParaRPr lang="en-US"/>
            </a:p>
          </p:txBody>
        </p:sp>
        <p:sp>
          <p:nvSpPr>
            <p:cNvPr id="23" name="Rectangle 33"/>
            <p:cNvSpPr>
              <a:spLocks noChangeArrowheads="1"/>
            </p:cNvSpPr>
            <p:nvPr/>
          </p:nvSpPr>
          <p:spPr bwMode="auto">
            <a:xfrm>
              <a:off x="5450731" y="5851525"/>
              <a:ext cx="482503" cy="400110"/>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300">
                  <a:solidFill>
                    <a:srgbClr val="231F20"/>
                  </a:solidFill>
                </a:rPr>
                <a:t>Bipolar</a:t>
              </a:r>
              <a:br>
                <a:rPr lang="en-US" sz="1300">
                  <a:solidFill>
                    <a:srgbClr val="231F20"/>
                  </a:solidFill>
                </a:rPr>
              </a:br>
              <a:r>
                <a:rPr lang="en-US" sz="1300">
                  <a:solidFill>
                    <a:srgbClr val="231F20"/>
                  </a:solidFill>
                </a:rPr>
                <a:t>cell</a:t>
              </a:r>
              <a:endParaRPr lang="en-US"/>
            </a:p>
          </p:txBody>
        </p:sp>
        <p:sp>
          <p:nvSpPr>
            <p:cNvPr id="24" name="Rectangle 34"/>
            <p:cNvSpPr>
              <a:spLocks noChangeArrowheads="1"/>
            </p:cNvSpPr>
            <p:nvPr/>
          </p:nvSpPr>
          <p:spPr bwMode="auto">
            <a:xfrm>
              <a:off x="5395365" y="5435600"/>
              <a:ext cx="605935" cy="400110"/>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300" dirty="0">
                  <a:solidFill>
                    <a:srgbClr val="231F20"/>
                  </a:solidFill>
                </a:rPr>
                <a:t>Ganglion</a:t>
              </a:r>
              <a:br>
                <a:rPr lang="en-US" sz="1300" dirty="0">
                  <a:solidFill>
                    <a:srgbClr val="231F20"/>
                  </a:solidFill>
                </a:rPr>
              </a:br>
              <a:r>
                <a:rPr lang="en-US" sz="1300" dirty="0">
                  <a:solidFill>
                    <a:srgbClr val="231F20"/>
                  </a:solidFill>
                </a:rPr>
                <a:t>cell</a:t>
              </a:r>
              <a:endParaRPr lang="en-US" dirty="0"/>
            </a:p>
          </p:txBody>
        </p:sp>
        <p:sp>
          <p:nvSpPr>
            <p:cNvPr id="25" name="Rectangle 35"/>
            <p:cNvSpPr>
              <a:spLocks noChangeArrowheads="1"/>
            </p:cNvSpPr>
            <p:nvPr/>
          </p:nvSpPr>
          <p:spPr bwMode="auto">
            <a:xfrm>
              <a:off x="5923007" y="1079500"/>
              <a:ext cx="647613" cy="400110"/>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300">
                  <a:solidFill>
                    <a:srgbClr val="231F20"/>
                  </a:solidFill>
                </a:rPr>
                <a:t>Amacrine</a:t>
              </a:r>
              <a:br>
                <a:rPr lang="en-US" sz="1300">
                  <a:solidFill>
                    <a:srgbClr val="231F20"/>
                  </a:solidFill>
                </a:rPr>
              </a:br>
              <a:r>
                <a:rPr lang="en-US" sz="1300">
                  <a:solidFill>
                    <a:srgbClr val="231F20"/>
                  </a:solidFill>
                </a:rPr>
                <a:t>cell</a:t>
              </a:r>
              <a:endParaRPr lang="en-US"/>
            </a:p>
          </p:txBody>
        </p:sp>
        <p:sp>
          <p:nvSpPr>
            <p:cNvPr id="26" name="Rectangle 36"/>
            <p:cNvSpPr>
              <a:spLocks noChangeArrowheads="1"/>
            </p:cNvSpPr>
            <p:nvPr/>
          </p:nvSpPr>
          <p:spPr bwMode="auto">
            <a:xfrm>
              <a:off x="6489914" y="676275"/>
              <a:ext cx="698075" cy="400110"/>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300">
                  <a:solidFill>
                    <a:srgbClr val="231F20"/>
                  </a:solidFill>
                </a:rPr>
                <a:t>Horizontal</a:t>
              </a:r>
              <a:br>
                <a:rPr lang="en-US" sz="1300">
                  <a:solidFill>
                    <a:srgbClr val="231F20"/>
                  </a:solidFill>
                </a:rPr>
              </a:br>
              <a:r>
                <a:rPr lang="en-US" sz="1300">
                  <a:solidFill>
                    <a:srgbClr val="231F20"/>
                  </a:solidFill>
                </a:rPr>
                <a:t>cell</a:t>
              </a:r>
              <a:endParaRPr lang="en-US"/>
            </a:p>
          </p:txBody>
        </p:sp>
        <p:sp>
          <p:nvSpPr>
            <p:cNvPr id="27" name="Rectangle 38"/>
            <p:cNvSpPr>
              <a:spLocks noChangeArrowheads="1"/>
            </p:cNvSpPr>
            <p:nvPr/>
          </p:nvSpPr>
          <p:spPr bwMode="auto">
            <a:xfrm>
              <a:off x="3476109" y="5695950"/>
              <a:ext cx="1537216" cy="600164"/>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1300" dirty="0">
                  <a:solidFill>
                    <a:srgbClr val="231F20"/>
                  </a:solidFill>
                </a:rPr>
                <a:t>Neurons where signals</a:t>
              </a:r>
              <a:br>
                <a:rPr lang="en-US" sz="1300" dirty="0">
                  <a:solidFill>
                    <a:srgbClr val="231F20"/>
                  </a:solidFill>
                </a:rPr>
              </a:br>
              <a:r>
                <a:rPr lang="en-US" sz="1300" dirty="0">
                  <a:solidFill>
                    <a:srgbClr val="231F20"/>
                  </a:solidFill>
                </a:rPr>
                <a:t>from rods and cones</a:t>
              </a:r>
              <a:br>
                <a:rPr lang="en-US" sz="1300" dirty="0">
                  <a:solidFill>
                    <a:srgbClr val="231F20"/>
                  </a:solidFill>
                </a:rPr>
              </a:br>
              <a:r>
                <a:rPr lang="en-US" sz="1300" dirty="0">
                  <a:solidFill>
                    <a:srgbClr val="231F20"/>
                  </a:solidFill>
                </a:rPr>
                <a:t>are integrated</a:t>
              </a:r>
              <a:endParaRPr lang="en-US" dirty="0"/>
            </a:p>
          </p:txBody>
        </p:sp>
        <p:sp>
          <p:nvSpPr>
            <p:cNvPr id="28" name="Rectangle 39"/>
            <p:cNvSpPr>
              <a:spLocks noChangeArrowheads="1"/>
            </p:cNvSpPr>
            <p:nvPr/>
          </p:nvSpPr>
          <p:spPr bwMode="auto">
            <a:xfrm>
              <a:off x="3197226" y="3413126"/>
              <a:ext cx="330283" cy="200055"/>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300">
                  <a:solidFill>
                    <a:srgbClr val="231F20"/>
                  </a:solidFill>
                </a:rPr>
                <a:t>Light</a:t>
              </a:r>
              <a:endParaRPr lang="en-US"/>
            </a:p>
          </p:txBody>
        </p:sp>
        <p:sp>
          <p:nvSpPr>
            <p:cNvPr id="29" name="Freeform 40"/>
            <p:cNvSpPr>
              <a:spLocks/>
            </p:cNvSpPr>
            <p:nvPr/>
          </p:nvSpPr>
          <p:spPr bwMode="auto">
            <a:xfrm>
              <a:off x="5219701" y="5437189"/>
              <a:ext cx="123825" cy="777875"/>
            </a:xfrm>
            <a:custGeom>
              <a:avLst/>
              <a:gdLst/>
              <a:ahLst/>
              <a:cxnLst>
                <a:cxn ang="0">
                  <a:pos x="78" y="0"/>
                </a:cxn>
                <a:cxn ang="0">
                  <a:pos x="0" y="0"/>
                </a:cxn>
                <a:cxn ang="0">
                  <a:pos x="0" y="490"/>
                </a:cxn>
                <a:cxn ang="0">
                  <a:pos x="78" y="490"/>
                </a:cxn>
              </a:cxnLst>
              <a:rect l="0" t="0" r="r" b="b"/>
              <a:pathLst>
                <a:path w="78" h="490">
                  <a:moveTo>
                    <a:pt x="78" y="0"/>
                  </a:moveTo>
                  <a:lnTo>
                    <a:pt x="0" y="0"/>
                  </a:lnTo>
                  <a:lnTo>
                    <a:pt x="0" y="490"/>
                  </a:lnTo>
                  <a:lnTo>
                    <a:pt x="78" y="490"/>
                  </a:lnTo>
                </a:path>
              </a:pathLst>
            </a:custGeom>
            <a:noFill/>
            <a:ln w="9525">
              <a:solidFill>
                <a:schemeClr val="tx1"/>
              </a:solidFill>
              <a:round/>
              <a:headEnd/>
              <a:tailEnd/>
            </a:ln>
            <a:effectLst/>
          </p:spPr>
          <p:txBody>
            <a:bodyPr wrap="none" anchor="ctr"/>
            <a:lstStyle/>
            <a:p>
              <a:endParaRPr lang="tr-TR"/>
            </a:p>
          </p:txBody>
        </p:sp>
      </p:grpSp>
    </p:spTree>
    <p:extLst>
      <p:ext uri="{BB962C8B-B14F-4D97-AF65-F5344CB8AC3E}">
        <p14:creationId xmlns:p14="http://schemas.microsoft.com/office/powerpoint/2010/main" val="579925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ox(in)">
                                      <p:cBhvr>
                                        <p:cTn id="7"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6190" y="155015"/>
            <a:ext cx="5400675" cy="768350"/>
          </a:xfrm>
        </p:spPr>
        <p:txBody>
          <a:bodyPr/>
          <a:lstStyle/>
          <a:p>
            <a:r>
              <a:rPr lang="tr-TR" altLang="tr-TR" sz="4000" b="1" dirty="0">
                <a:solidFill>
                  <a:schemeClr val="hlink"/>
                </a:solidFill>
              </a:rPr>
              <a:t>Retina </a:t>
            </a:r>
            <a:endParaRPr lang="tr-TR" altLang="tr-TR" sz="2000" b="1" dirty="0">
              <a:solidFill>
                <a:schemeClr val="hlink"/>
              </a:solidFill>
            </a:endParaRPr>
          </a:p>
        </p:txBody>
      </p:sp>
      <p:sp>
        <p:nvSpPr>
          <p:cNvPr id="14339" name="Rectangle 3"/>
          <p:cNvSpPr>
            <a:spLocks noGrp="1" noChangeArrowheads="1"/>
          </p:cNvSpPr>
          <p:nvPr>
            <p:ph type="body" idx="1"/>
          </p:nvPr>
        </p:nvSpPr>
        <p:spPr>
          <a:xfrm>
            <a:off x="1" y="968844"/>
            <a:ext cx="8507506" cy="4579937"/>
          </a:xfrm>
        </p:spPr>
        <p:txBody>
          <a:bodyPr>
            <a:normAutofit/>
          </a:bodyPr>
          <a:lstStyle/>
          <a:p>
            <a:pPr>
              <a:lnSpc>
                <a:spcPct val="80000"/>
              </a:lnSpc>
            </a:pPr>
            <a:r>
              <a:rPr lang="tr-TR" altLang="tr-TR" sz="1600" dirty="0" err="1"/>
              <a:t>Koroidin</a:t>
            </a:r>
            <a:r>
              <a:rPr lang="tr-TR" altLang="tr-TR" sz="1600" dirty="0"/>
              <a:t> retinaya bitişik pigmentli tabakası, ışık </a:t>
            </a:r>
            <a:r>
              <a:rPr lang="tr-TR" altLang="tr-TR" sz="1600" dirty="0" err="1"/>
              <a:t>ışmalarını</a:t>
            </a:r>
            <a:r>
              <a:rPr lang="tr-TR" altLang="tr-TR" sz="1600" dirty="0"/>
              <a:t>, retinaya geri </a:t>
            </a:r>
          </a:p>
          <a:p>
            <a:pPr>
              <a:lnSpc>
                <a:spcPct val="80000"/>
              </a:lnSpc>
              <a:buNone/>
            </a:pPr>
            <a:r>
              <a:rPr lang="tr-TR" altLang="tr-TR" sz="1600" dirty="0"/>
              <a:t>yansımalarını önlemek için </a:t>
            </a:r>
            <a:r>
              <a:rPr lang="tr-TR" altLang="tr-TR" sz="1600" dirty="0" err="1"/>
              <a:t>absorbe</a:t>
            </a:r>
            <a:r>
              <a:rPr lang="tr-TR" altLang="tr-TR" sz="1600" dirty="0"/>
              <a:t> eder. Böyle bir yansıma görsel imajların </a:t>
            </a:r>
          </a:p>
          <a:p>
            <a:pPr>
              <a:lnSpc>
                <a:spcPct val="80000"/>
              </a:lnSpc>
              <a:buNone/>
            </a:pPr>
            <a:r>
              <a:rPr lang="tr-TR" altLang="tr-TR" sz="1600" dirty="0"/>
              <a:t>bulanmasına yol açacaktır</a:t>
            </a:r>
          </a:p>
          <a:p>
            <a:pPr>
              <a:lnSpc>
                <a:spcPct val="80000"/>
              </a:lnSpc>
            </a:pPr>
            <a:endParaRPr lang="tr-TR" altLang="tr-TR" sz="1600" dirty="0"/>
          </a:p>
          <a:p>
            <a:pPr>
              <a:lnSpc>
                <a:spcPct val="80000"/>
              </a:lnSpc>
            </a:pPr>
            <a:endParaRPr lang="tr-TR" altLang="tr-TR" sz="1600" dirty="0"/>
          </a:p>
          <a:p>
            <a:pPr>
              <a:lnSpc>
                <a:spcPct val="80000"/>
              </a:lnSpc>
            </a:pPr>
            <a:r>
              <a:rPr lang="tr-TR" altLang="tr-TR" sz="1600" dirty="0"/>
              <a:t>Retinanın </a:t>
            </a:r>
            <a:r>
              <a:rPr lang="tr-TR" altLang="tr-TR" sz="1600" dirty="0" err="1"/>
              <a:t>vitröz</a:t>
            </a:r>
            <a:r>
              <a:rPr lang="tr-TR" altLang="tr-TR" sz="1600" dirty="0"/>
              <a:t> yüzeyine yakın </a:t>
            </a:r>
            <a:r>
              <a:rPr lang="tr-TR" altLang="tr-TR" sz="1600" dirty="0" err="1"/>
              <a:t>yüzeyel</a:t>
            </a:r>
            <a:r>
              <a:rPr lang="tr-TR" altLang="tr-TR" sz="1600" dirty="0"/>
              <a:t> tabakalarındaki arterler, </a:t>
            </a:r>
            <a:r>
              <a:rPr lang="tr-TR" altLang="tr-TR" sz="1600" dirty="0" err="1"/>
              <a:t>arterioller</a:t>
            </a:r>
            <a:r>
              <a:rPr lang="tr-TR" altLang="tr-TR" sz="1600" dirty="0"/>
              <a:t> ve </a:t>
            </a:r>
            <a:r>
              <a:rPr lang="tr-TR" altLang="tr-TR" sz="1600" dirty="0" err="1"/>
              <a:t>venler</a:t>
            </a:r>
            <a:r>
              <a:rPr lang="tr-TR" altLang="tr-TR" sz="1600" dirty="0"/>
              <a:t> </a:t>
            </a:r>
          </a:p>
          <a:p>
            <a:pPr>
              <a:lnSpc>
                <a:spcPct val="80000"/>
              </a:lnSpc>
              <a:buNone/>
            </a:pPr>
            <a:r>
              <a:rPr lang="tr-TR" altLang="tr-TR" sz="1600" dirty="0"/>
              <a:t>oftalmoskopla görülebilir</a:t>
            </a:r>
          </a:p>
          <a:p>
            <a:pPr>
              <a:lnSpc>
                <a:spcPct val="80000"/>
              </a:lnSpc>
            </a:pPr>
            <a:endParaRPr lang="tr-TR" altLang="tr-TR" sz="1600" dirty="0"/>
          </a:p>
          <a:p>
            <a:pPr>
              <a:lnSpc>
                <a:spcPct val="80000"/>
              </a:lnSpc>
            </a:pPr>
            <a:r>
              <a:rPr lang="tr-TR" altLang="tr-TR" sz="1600" dirty="0"/>
              <a:t>Vücutta </a:t>
            </a:r>
            <a:r>
              <a:rPr lang="tr-TR" altLang="tr-TR" sz="1600" dirty="0" err="1"/>
              <a:t>arterioIlerin</a:t>
            </a:r>
            <a:r>
              <a:rPr lang="tr-TR" altLang="tr-TR" sz="1600" dirty="0"/>
              <a:t> gözle kolayca görülebildiği tek yer burası olduğundan,</a:t>
            </a:r>
          </a:p>
          <a:p>
            <a:pPr>
              <a:lnSpc>
                <a:spcPct val="80000"/>
              </a:lnSpc>
              <a:buNone/>
            </a:pPr>
            <a:r>
              <a:rPr lang="tr-TR" altLang="tr-TR" sz="1600" dirty="0"/>
              <a:t> </a:t>
            </a:r>
            <a:r>
              <a:rPr lang="tr-TR" altLang="tr-TR" sz="1600" i="1" dirty="0" err="1"/>
              <a:t>oftalmoskopik</a:t>
            </a:r>
            <a:r>
              <a:rPr lang="tr-TR" altLang="tr-TR" sz="1600" i="1" dirty="0"/>
              <a:t> muayene</a:t>
            </a:r>
            <a:r>
              <a:rPr lang="tr-TR" altLang="tr-TR" sz="1600" dirty="0"/>
              <a:t> </a:t>
            </a:r>
            <a:r>
              <a:rPr lang="tr-TR" altLang="tr-TR" sz="1600" b="1" dirty="0" err="1"/>
              <a:t>diabetes</a:t>
            </a:r>
            <a:r>
              <a:rPr lang="tr-TR" altLang="tr-TR" sz="1600" b="1" dirty="0"/>
              <a:t> </a:t>
            </a:r>
            <a:r>
              <a:rPr lang="tr-TR" altLang="tr-TR" sz="1600" b="1" dirty="0" err="1"/>
              <a:t>mellitus</a:t>
            </a:r>
            <a:r>
              <a:rPr lang="tr-TR" altLang="tr-TR" sz="1600" dirty="0"/>
              <a:t>, </a:t>
            </a:r>
            <a:r>
              <a:rPr lang="tr-TR" altLang="tr-TR" sz="1600" b="1" dirty="0"/>
              <a:t>hipertansiyon</a:t>
            </a:r>
            <a:r>
              <a:rPr lang="tr-TR" altLang="tr-TR" sz="1600" dirty="0"/>
              <a:t> ve kan damarlarını </a:t>
            </a:r>
          </a:p>
          <a:p>
            <a:pPr>
              <a:lnSpc>
                <a:spcPct val="80000"/>
              </a:lnSpc>
              <a:buNone/>
            </a:pPr>
            <a:r>
              <a:rPr lang="tr-TR" altLang="tr-TR" sz="1600" dirty="0"/>
              <a:t>etkileyen </a:t>
            </a:r>
            <a:r>
              <a:rPr lang="tr-TR" altLang="tr-TR" sz="1600" b="1" dirty="0"/>
              <a:t>diğer hastalıkların</a:t>
            </a:r>
            <a:r>
              <a:rPr lang="tr-TR" altLang="tr-TR" sz="1600" dirty="0"/>
              <a:t> tanı ve değerlendirilmesinde büyük önem taşır</a:t>
            </a:r>
          </a:p>
          <a:p>
            <a:pPr>
              <a:lnSpc>
                <a:spcPct val="80000"/>
              </a:lnSpc>
            </a:pPr>
            <a:endParaRPr lang="tr-TR" altLang="tr-TR" sz="1600" dirty="0"/>
          </a:p>
          <a:p>
            <a:pPr>
              <a:lnSpc>
                <a:spcPct val="80000"/>
              </a:lnSpc>
              <a:buNone/>
            </a:pPr>
            <a:endParaRPr lang="tr-TR" altLang="tr-TR" sz="1600" dirty="0"/>
          </a:p>
        </p:txBody>
      </p:sp>
      <p:pic>
        <p:nvPicPr>
          <p:cNvPr id="4" name="Picture 5" descr="10-28_1"/>
          <p:cNvPicPr>
            <a:picLocks noChangeAspect="1" noChangeArrowheads="1"/>
          </p:cNvPicPr>
          <p:nvPr/>
        </p:nvPicPr>
        <p:blipFill>
          <a:blip r:embed="rId2" cstate="print">
            <a:lum bright="-14000" contrast="30000"/>
            <a:extLst>
              <a:ext uri="{28A0092B-C50C-407E-A947-70E740481C1C}">
                <a14:useLocalDpi xmlns:a14="http://schemas.microsoft.com/office/drawing/2010/main" val="0"/>
              </a:ext>
            </a:extLst>
          </a:blip>
          <a:srcRect l="946" t="10727" b="11357"/>
          <a:stretch>
            <a:fillRect/>
          </a:stretch>
        </p:blipFill>
        <p:spPr bwMode="auto">
          <a:xfrm>
            <a:off x="6499411" y="3070353"/>
            <a:ext cx="5495365" cy="340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49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5545138" cy="768350"/>
          </a:xfrm>
        </p:spPr>
        <p:txBody>
          <a:bodyPr/>
          <a:lstStyle/>
          <a:p>
            <a:r>
              <a:rPr lang="tr-TR" altLang="tr-TR" sz="4000" b="1" dirty="0">
                <a:solidFill>
                  <a:schemeClr val="hlink"/>
                </a:solidFill>
              </a:rPr>
              <a:t>Retina</a:t>
            </a:r>
            <a:endParaRPr lang="tr-TR" altLang="tr-TR" sz="2000" b="1" dirty="0">
              <a:solidFill>
                <a:schemeClr val="hlink"/>
              </a:solidFill>
            </a:endParaRPr>
          </a:p>
        </p:txBody>
      </p:sp>
      <p:sp>
        <p:nvSpPr>
          <p:cNvPr id="11267" name="Rectangle 3"/>
          <p:cNvSpPr>
            <a:spLocks noGrp="1" noChangeArrowheads="1"/>
          </p:cNvSpPr>
          <p:nvPr>
            <p:ph type="body" idx="1"/>
          </p:nvPr>
        </p:nvSpPr>
        <p:spPr>
          <a:xfrm>
            <a:off x="0" y="592326"/>
            <a:ext cx="8270875" cy="4579937"/>
          </a:xfrm>
        </p:spPr>
        <p:txBody>
          <a:bodyPr>
            <a:noAutofit/>
          </a:bodyPr>
          <a:lstStyle/>
          <a:p>
            <a:pPr>
              <a:lnSpc>
                <a:spcPct val="80000"/>
              </a:lnSpc>
            </a:pPr>
            <a:endParaRPr lang="tr-TR" altLang="tr-TR" sz="2000" dirty="0"/>
          </a:p>
          <a:p>
            <a:pPr>
              <a:lnSpc>
                <a:spcPct val="80000"/>
              </a:lnSpc>
            </a:pPr>
            <a:r>
              <a:rPr lang="tr-TR" altLang="tr-TR" sz="2000" b="1" dirty="0"/>
              <a:t>Basil</a:t>
            </a:r>
            <a:r>
              <a:rPr lang="tr-TR" altLang="tr-TR" sz="2000" dirty="0"/>
              <a:t> ve </a:t>
            </a:r>
            <a:r>
              <a:rPr lang="tr-TR" altLang="tr-TR" sz="2000" b="1" dirty="0"/>
              <a:t>koniler</a:t>
            </a:r>
            <a:r>
              <a:rPr lang="tr-TR" altLang="tr-TR" sz="2000" dirty="0"/>
              <a:t> ile </a:t>
            </a:r>
            <a:r>
              <a:rPr lang="tr-TR" altLang="tr-TR" sz="2000" i="1" dirty="0"/>
              <a:t>4 tip</a:t>
            </a:r>
            <a:r>
              <a:rPr lang="tr-TR" altLang="tr-TR" sz="2000" dirty="0"/>
              <a:t> nöron içerir Bu nöronlar </a:t>
            </a:r>
            <a:r>
              <a:rPr lang="tr-TR" altLang="tr-TR" sz="2000" b="1" dirty="0" err="1"/>
              <a:t>bipolar</a:t>
            </a:r>
            <a:r>
              <a:rPr lang="tr-TR" altLang="tr-TR" sz="2000" b="1" dirty="0"/>
              <a:t> hücreler, gangliyon hücreleri, </a:t>
            </a:r>
            <a:r>
              <a:rPr lang="tr-TR" altLang="tr-TR" sz="2000" b="1" dirty="0" err="1"/>
              <a:t>horizontal</a:t>
            </a:r>
            <a:r>
              <a:rPr lang="tr-TR" altLang="tr-TR" sz="2000" b="1" dirty="0"/>
              <a:t> hücreler ve </a:t>
            </a:r>
            <a:r>
              <a:rPr lang="tr-TR" altLang="tr-TR" sz="2000" b="1" dirty="0" err="1"/>
              <a:t>amakrin</a:t>
            </a:r>
            <a:r>
              <a:rPr lang="tr-TR" altLang="tr-TR" sz="2000" b="1" dirty="0"/>
              <a:t> </a:t>
            </a:r>
            <a:r>
              <a:rPr lang="tr-TR" altLang="tr-TR" sz="2000" b="1" dirty="0" err="1"/>
              <a:t>hücreler</a:t>
            </a:r>
            <a:r>
              <a:rPr lang="tr-TR" altLang="tr-TR" sz="2000" dirty="0" err="1"/>
              <a:t>'dir</a:t>
            </a:r>
            <a:endParaRPr lang="tr-TR" altLang="tr-TR" sz="2000" dirty="0"/>
          </a:p>
          <a:p>
            <a:pPr>
              <a:lnSpc>
                <a:spcPct val="80000"/>
              </a:lnSpc>
            </a:pPr>
            <a:endParaRPr lang="tr-TR" altLang="tr-TR" sz="2000" dirty="0"/>
          </a:p>
          <a:p>
            <a:pPr>
              <a:lnSpc>
                <a:spcPct val="80000"/>
              </a:lnSpc>
            </a:pPr>
            <a:r>
              <a:rPr lang="tr-TR" altLang="tr-TR" sz="2000" dirty="0" err="1"/>
              <a:t>Koroide</a:t>
            </a:r>
            <a:r>
              <a:rPr lang="tr-TR" altLang="tr-TR" sz="2000" dirty="0"/>
              <a:t> bitişik olan basil ve koniler </a:t>
            </a:r>
            <a:r>
              <a:rPr lang="tr-TR" altLang="tr-TR" sz="2000" dirty="0" err="1"/>
              <a:t>bipolar</a:t>
            </a:r>
            <a:r>
              <a:rPr lang="tr-TR" altLang="tr-TR" sz="2000" dirty="0"/>
              <a:t> hücrelerle, bunlar da gangliyon hücreleri ile </a:t>
            </a:r>
            <a:r>
              <a:rPr lang="tr-TR" altLang="tr-TR" sz="2000" dirty="0" err="1"/>
              <a:t>sinaps</a:t>
            </a:r>
            <a:r>
              <a:rPr lang="tr-TR" altLang="tr-TR" sz="2000" dirty="0"/>
              <a:t> yapar. Gangliyon hücre aksonları bir araya gelerek gözü </a:t>
            </a:r>
            <a:r>
              <a:rPr lang="tr-TR" altLang="tr-TR" sz="2000" b="1" dirty="0"/>
              <a:t>optik sinir</a:t>
            </a:r>
            <a:r>
              <a:rPr lang="tr-TR" altLang="tr-TR" sz="2000" dirty="0"/>
              <a:t> olarak terk eder</a:t>
            </a:r>
          </a:p>
          <a:p>
            <a:pPr>
              <a:lnSpc>
                <a:spcPct val="80000"/>
              </a:lnSpc>
            </a:pPr>
            <a:endParaRPr lang="tr-TR" altLang="tr-TR" sz="2000" dirty="0"/>
          </a:p>
          <a:p>
            <a:pPr>
              <a:lnSpc>
                <a:spcPct val="80000"/>
              </a:lnSpc>
            </a:pPr>
            <a:r>
              <a:rPr lang="tr-TR" altLang="tr-TR" sz="2000" i="1" dirty="0" err="1"/>
              <a:t>Horizontal</a:t>
            </a:r>
            <a:r>
              <a:rPr lang="tr-TR" altLang="tr-TR" sz="2000" i="1" dirty="0"/>
              <a:t> hücreler</a:t>
            </a:r>
            <a:r>
              <a:rPr lang="tr-TR" altLang="tr-TR" sz="2000" dirty="0"/>
              <a:t>, </a:t>
            </a:r>
            <a:r>
              <a:rPr lang="tr-TR" altLang="tr-TR" sz="2000" i="1" dirty="0"/>
              <a:t>reseptör hücreleri</a:t>
            </a:r>
            <a:r>
              <a:rPr lang="tr-TR" altLang="tr-TR" sz="2000" dirty="0"/>
              <a:t> </a:t>
            </a:r>
            <a:r>
              <a:rPr lang="tr-TR" altLang="tr-TR" sz="2000" b="1" dirty="0"/>
              <a:t>dış </a:t>
            </a:r>
            <a:r>
              <a:rPr lang="tr-TR" altLang="tr-TR" sz="2000" b="1" dirty="0" err="1"/>
              <a:t>pleksiform</a:t>
            </a:r>
            <a:r>
              <a:rPr lang="tr-TR" altLang="tr-TR" sz="2000" b="1" dirty="0"/>
              <a:t> tabaka</a:t>
            </a:r>
            <a:r>
              <a:rPr lang="tr-TR" altLang="tr-TR" sz="2000" dirty="0"/>
              <a:t>daki diğer reseptör hücrelere bağlar. </a:t>
            </a:r>
            <a:r>
              <a:rPr lang="tr-TR" altLang="tr-TR" sz="2000" i="1" dirty="0" err="1"/>
              <a:t>Amakrin</a:t>
            </a:r>
            <a:r>
              <a:rPr lang="tr-TR" altLang="tr-TR" sz="2000" i="1" dirty="0"/>
              <a:t> hücreler</a:t>
            </a:r>
            <a:r>
              <a:rPr lang="tr-TR" altLang="tr-TR" sz="2000" dirty="0"/>
              <a:t>, </a:t>
            </a:r>
            <a:r>
              <a:rPr lang="tr-TR" altLang="tr-TR" sz="2000" b="1" dirty="0"/>
              <a:t>iç </a:t>
            </a:r>
            <a:r>
              <a:rPr lang="tr-TR" altLang="tr-TR" sz="2000" b="1" dirty="0" err="1"/>
              <a:t>pleksiform</a:t>
            </a:r>
            <a:r>
              <a:rPr lang="tr-TR" altLang="tr-TR" sz="2000" b="1" dirty="0"/>
              <a:t> tabaka</a:t>
            </a:r>
            <a:r>
              <a:rPr lang="tr-TR" altLang="tr-TR" sz="2000" dirty="0"/>
              <a:t>daki gangliyon hücrelerini birbirlerine bağlar ve bazen </a:t>
            </a:r>
            <a:r>
              <a:rPr lang="tr-TR" altLang="tr-TR" sz="2000" dirty="0" err="1"/>
              <a:t>bipolar</a:t>
            </a:r>
            <a:r>
              <a:rPr lang="tr-TR" altLang="tr-TR" sz="2000" dirty="0"/>
              <a:t> hücrelerle gangliyon hücrelerinin arasına sokulur</a:t>
            </a:r>
          </a:p>
          <a:p>
            <a:pPr>
              <a:lnSpc>
                <a:spcPct val="80000"/>
              </a:lnSpc>
            </a:pPr>
            <a:endParaRPr lang="tr-TR" altLang="tr-TR" sz="2000" dirty="0"/>
          </a:p>
          <a:p>
            <a:pPr>
              <a:lnSpc>
                <a:spcPct val="80000"/>
              </a:lnSpc>
            </a:pPr>
            <a:r>
              <a:rPr lang="tr-TR" altLang="tr-TR" sz="2000" dirty="0"/>
              <a:t>Bu hücrelerin aksonları yoktur ve çıkıntıları komşu </a:t>
            </a:r>
            <a:r>
              <a:rPr lang="tr-TR" altLang="tr-TR" sz="2000" dirty="0" err="1"/>
              <a:t>nöral</a:t>
            </a:r>
            <a:r>
              <a:rPr lang="tr-TR" altLang="tr-TR" sz="2000" dirty="0"/>
              <a:t> elemanlarla hem </a:t>
            </a:r>
            <a:r>
              <a:rPr lang="tr-TR" altLang="tr-TR" sz="2000" dirty="0" err="1"/>
              <a:t>pre</a:t>
            </a:r>
            <a:r>
              <a:rPr lang="tr-TR" altLang="tr-TR" sz="2000" dirty="0"/>
              <a:t>- hem de </a:t>
            </a:r>
            <a:r>
              <a:rPr lang="tr-TR" altLang="tr-TR" sz="2000" dirty="0" err="1"/>
              <a:t>postsinaptik</a:t>
            </a:r>
            <a:r>
              <a:rPr lang="tr-TR" altLang="tr-TR" sz="2000" dirty="0"/>
              <a:t> bağlantılar yapar</a:t>
            </a:r>
          </a:p>
          <a:p>
            <a:pPr>
              <a:lnSpc>
                <a:spcPct val="80000"/>
              </a:lnSpc>
            </a:pPr>
            <a:endParaRPr lang="tr-TR" altLang="tr-TR" sz="2000" dirty="0"/>
          </a:p>
          <a:p>
            <a:pPr>
              <a:lnSpc>
                <a:spcPct val="80000"/>
              </a:lnSpc>
            </a:pPr>
            <a:r>
              <a:rPr lang="tr-TR" altLang="tr-TR" sz="2000" dirty="0" err="1"/>
              <a:t>Bipolar</a:t>
            </a:r>
            <a:r>
              <a:rPr lang="tr-TR" altLang="tr-TR" sz="2000" dirty="0"/>
              <a:t> hücreler üzerinde reseptörler, gangliyon hücreleri üzerinde de </a:t>
            </a:r>
            <a:r>
              <a:rPr lang="tr-TR" altLang="tr-TR" sz="2000" dirty="0" err="1"/>
              <a:t>bipolar</a:t>
            </a:r>
            <a:r>
              <a:rPr lang="tr-TR" altLang="tr-TR" sz="2000" dirty="0"/>
              <a:t> hücreler önemli düzeyde kavuşum yaparlar.</a:t>
            </a:r>
          </a:p>
        </p:txBody>
      </p:sp>
      <p:grpSp>
        <p:nvGrpSpPr>
          <p:cNvPr id="4" name="3 Grup"/>
          <p:cNvGrpSpPr/>
          <p:nvPr/>
        </p:nvGrpSpPr>
        <p:grpSpPr>
          <a:xfrm>
            <a:off x="8136779" y="1246095"/>
            <a:ext cx="4120271" cy="4940767"/>
            <a:chOff x="3197226" y="676275"/>
            <a:chExt cx="5621011" cy="5922963"/>
          </a:xfrm>
        </p:grpSpPr>
        <p:pic>
          <p:nvPicPr>
            <p:cNvPr id="5" name="Picture 15" descr="figure_10_37d-jLE"/>
            <p:cNvPicPr>
              <a:picLocks noChangeAspect="1" noChangeArrowheads="1"/>
            </p:cNvPicPr>
            <p:nvPr/>
          </p:nvPicPr>
          <p:blipFill>
            <a:blip r:embed="rId2" cstate="print"/>
            <a:srcRect l="19421" r="19441"/>
            <a:stretch>
              <a:fillRect/>
            </a:stretch>
          </p:blipFill>
          <p:spPr bwMode="auto">
            <a:xfrm>
              <a:off x="3578226" y="730250"/>
              <a:ext cx="5032375" cy="5868988"/>
            </a:xfrm>
            <a:prstGeom prst="rect">
              <a:avLst/>
            </a:prstGeom>
            <a:noFill/>
          </p:spPr>
        </p:pic>
        <p:sp>
          <p:nvSpPr>
            <p:cNvPr id="6" name="Line 16"/>
            <p:cNvSpPr>
              <a:spLocks noChangeShapeType="1"/>
            </p:cNvSpPr>
            <p:nvPr/>
          </p:nvSpPr>
          <p:spPr bwMode="auto">
            <a:xfrm>
              <a:off x="6842125" y="1068389"/>
              <a:ext cx="1588" cy="2295525"/>
            </a:xfrm>
            <a:prstGeom prst="line">
              <a:avLst/>
            </a:prstGeom>
            <a:noFill/>
            <a:ln w="31750">
              <a:solidFill>
                <a:srgbClr val="FFFFFF"/>
              </a:solidFill>
              <a:round/>
              <a:headEnd/>
              <a:tailEnd/>
            </a:ln>
          </p:spPr>
          <p:txBody>
            <a:bodyPr/>
            <a:lstStyle/>
            <a:p>
              <a:endParaRPr lang="tr-TR"/>
            </a:p>
          </p:txBody>
        </p:sp>
        <p:sp>
          <p:nvSpPr>
            <p:cNvPr id="7" name="Line 17"/>
            <p:cNvSpPr>
              <a:spLocks noChangeShapeType="1"/>
            </p:cNvSpPr>
            <p:nvPr/>
          </p:nvSpPr>
          <p:spPr bwMode="auto">
            <a:xfrm>
              <a:off x="6842125" y="1068389"/>
              <a:ext cx="1588" cy="2295525"/>
            </a:xfrm>
            <a:prstGeom prst="line">
              <a:avLst/>
            </a:prstGeom>
            <a:noFill/>
            <a:ln w="9525">
              <a:solidFill>
                <a:srgbClr val="231F20"/>
              </a:solidFill>
              <a:round/>
              <a:headEnd/>
              <a:tailEnd/>
            </a:ln>
          </p:spPr>
          <p:txBody>
            <a:bodyPr/>
            <a:lstStyle/>
            <a:p>
              <a:endParaRPr lang="tr-TR"/>
            </a:p>
          </p:txBody>
        </p:sp>
        <p:sp>
          <p:nvSpPr>
            <p:cNvPr id="8" name="Freeform 18"/>
            <p:cNvSpPr>
              <a:spLocks/>
            </p:cNvSpPr>
            <p:nvPr/>
          </p:nvSpPr>
          <p:spPr bwMode="auto">
            <a:xfrm>
              <a:off x="6823076" y="3341689"/>
              <a:ext cx="41275" cy="41275"/>
            </a:xfrm>
            <a:custGeom>
              <a:avLst/>
              <a:gdLst/>
              <a:ahLst/>
              <a:cxnLst>
                <a:cxn ang="0">
                  <a:pos x="0" y="14"/>
                </a:cxn>
                <a:cxn ang="0">
                  <a:pos x="2" y="18"/>
                </a:cxn>
                <a:cxn ang="0">
                  <a:pos x="4" y="22"/>
                </a:cxn>
                <a:cxn ang="0">
                  <a:pos x="8" y="24"/>
                </a:cxn>
                <a:cxn ang="0">
                  <a:pos x="12" y="26"/>
                </a:cxn>
                <a:cxn ang="0">
                  <a:pos x="18" y="24"/>
                </a:cxn>
                <a:cxn ang="0">
                  <a:pos x="22" y="22"/>
                </a:cxn>
                <a:cxn ang="0">
                  <a:pos x="24" y="18"/>
                </a:cxn>
                <a:cxn ang="0">
                  <a:pos x="26" y="14"/>
                </a:cxn>
                <a:cxn ang="0">
                  <a:pos x="24" y="8"/>
                </a:cxn>
                <a:cxn ang="0">
                  <a:pos x="22" y="4"/>
                </a:cxn>
                <a:cxn ang="0">
                  <a:pos x="18" y="2"/>
                </a:cxn>
                <a:cxn ang="0">
                  <a:pos x="12" y="0"/>
                </a:cxn>
                <a:cxn ang="0">
                  <a:pos x="8" y="2"/>
                </a:cxn>
                <a:cxn ang="0">
                  <a:pos x="4" y="4"/>
                </a:cxn>
                <a:cxn ang="0">
                  <a:pos x="2" y="8"/>
                </a:cxn>
                <a:cxn ang="0">
                  <a:pos x="2" y="14"/>
                </a:cxn>
                <a:cxn ang="0">
                  <a:pos x="0" y="14"/>
                </a:cxn>
              </a:cxnLst>
              <a:rect l="0" t="0" r="r" b="b"/>
              <a:pathLst>
                <a:path w="26" h="26">
                  <a:moveTo>
                    <a:pt x="0" y="14"/>
                  </a:moveTo>
                  <a:lnTo>
                    <a:pt x="2" y="18"/>
                  </a:lnTo>
                  <a:lnTo>
                    <a:pt x="4" y="22"/>
                  </a:lnTo>
                  <a:lnTo>
                    <a:pt x="8" y="24"/>
                  </a:lnTo>
                  <a:lnTo>
                    <a:pt x="12" y="26"/>
                  </a:lnTo>
                  <a:lnTo>
                    <a:pt x="18" y="24"/>
                  </a:lnTo>
                  <a:lnTo>
                    <a:pt x="22" y="22"/>
                  </a:lnTo>
                  <a:lnTo>
                    <a:pt x="24" y="18"/>
                  </a:lnTo>
                  <a:lnTo>
                    <a:pt x="26" y="14"/>
                  </a:lnTo>
                  <a:lnTo>
                    <a:pt x="24" y="8"/>
                  </a:lnTo>
                  <a:lnTo>
                    <a:pt x="22" y="4"/>
                  </a:lnTo>
                  <a:lnTo>
                    <a:pt x="18" y="2"/>
                  </a:lnTo>
                  <a:lnTo>
                    <a:pt x="12" y="0"/>
                  </a:lnTo>
                  <a:lnTo>
                    <a:pt x="8" y="2"/>
                  </a:lnTo>
                  <a:lnTo>
                    <a:pt x="4" y="4"/>
                  </a:lnTo>
                  <a:lnTo>
                    <a:pt x="2" y="8"/>
                  </a:lnTo>
                  <a:lnTo>
                    <a:pt x="2" y="14"/>
                  </a:lnTo>
                  <a:lnTo>
                    <a:pt x="0" y="14"/>
                  </a:lnTo>
                  <a:close/>
                </a:path>
              </a:pathLst>
            </a:custGeom>
            <a:solidFill>
              <a:srgbClr val="231F20"/>
            </a:solidFill>
            <a:ln w="9525">
              <a:noFill/>
              <a:round/>
              <a:headEnd/>
              <a:tailEnd/>
            </a:ln>
          </p:spPr>
          <p:txBody>
            <a:bodyPr/>
            <a:lstStyle/>
            <a:p>
              <a:endParaRPr lang="tr-TR"/>
            </a:p>
          </p:txBody>
        </p:sp>
        <p:sp>
          <p:nvSpPr>
            <p:cNvPr id="9" name="Line 19"/>
            <p:cNvSpPr>
              <a:spLocks noChangeShapeType="1"/>
            </p:cNvSpPr>
            <p:nvPr/>
          </p:nvSpPr>
          <p:spPr bwMode="auto">
            <a:xfrm>
              <a:off x="6242050" y="1493838"/>
              <a:ext cx="1588" cy="1663700"/>
            </a:xfrm>
            <a:prstGeom prst="line">
              <a:avLst/>
            </a:prstGeom>
            <a:noFill/>
            <a:ln w="31750">
              <a:solidFill>
                <a:srgbClr val="FFFFFF"/>
              </a:solidFill>
              <a:round/>
              <a:headEnd/>
              <a:tailEnd/>
            </a:ln>
          </p:spPr>
          <p:txBody>
            <a:bodyPr/>
            <a:lstStyle/>
            <a:p>
              <a:endParaRPr lang="tr-TR"/>
            </a:p>
          </p:txBody>
        </p:sp>
        <p:sp>
          <p:nvSpPr>
            <p:cNvPr id="10" name="Line 20"/>
            <p:cNvSpPr>
              <a:spLocks noChangeShapeType="1"/>
            </p:cNvSpPr>
            <p:nvPr/>
          </p:nvSpPr>
          <p:spPr bwMode="auto">
            <a:xfrm>
              <a:off x="6242050" y="1493838"/>
              <a:ext cx="1588" cy="1663700"/>
            </a:xfrm>
            <a:prstGeom prst="line">
              <a:avLst/>
            </a:prstGeom>
            <a:noFill/>
            <a:ln w="9525">
              <a:solidFill>
                <a:srgbClr val="231F20"/>
              </a:solidFill>
              <a:round/>
              <a:headEnd/>
              <a:tailEnd/>
            </a:ln>
          </p:spPr>
          <p:txBody>
            <a:bodyPr/>
            <a:lstStyle/>
            <a:p>
              <a:endParaRPr lang="tr-TR"/>
            </a:p>
          </p:txBody>
        </p:sp>
        <p:sp>
          <p:nvSpPr>
            <p:cNvPr id="11" name="Freeform 21"/>
            <p:cNvSpPr>
              <a:spLocks/>
            </p:cNvSpPr>
            <p:nvPr/>
          </p:nvSpPr>
          <p:spPr bwMode="auto">
            <a:xfrm>
              <a:off x="6223001" y="3135314"/>
              <a:ext cx="41275" cy="41275"/>
            </a:xfrm>
            <a:custGeom>
              <a:avLst/>
              <a:gdLst/>
              <a:ahLst/>
              <a:cxnLst>
                <a:cxn ang="0">
                  <a:pos x="0" y="14"/>
                </a:cxn>
                <a:cxn ang="0">
                  <a:pos x="2" y="18"/>
                </a:cxn>
                <a:cxn ang="0">
                  <a:pos x="4" y="22"/>
                </a:cxn>
                <a:cxn ang="0">
                  <a:pos x="8" y="26"/>
                </a:cxn>
                <a:cxn ang="0">
                  <a:pos x="12" y="26"/>
                </a:cxn>
                <a:cxn ang="0">
                  <a:pos x="18" y="26"/>
                </a:cxn>
                <a:cxn ang="0">
                  <a:pos x="22" y="22"/>
                </a:cxn>
                <a:cxn ang="0">
                  <a:pos x="24" y="18"/>
                </a:cxn>
                <a:cxn ang="0">
                  <a:pos x="26" y="14"/>
                </a:cxn>
                <a:cxn ang="0">
                  <a:pos x="24" y="8"/>
                </a:cxn>
                <a:cxn ang="0">
                  <a:pos x="22" y="4"/>
                </a:cxn>
                <a:cxn ang="0">
                  <a:pos x="18" y="2"/>
                </a:cxn>
                <a:cxn ang="0">
                  <a:pos x="12" y="0"/>
                </a:cxn>
                <a:cxn ang="0">
                  <a:pos x="8" y="2"/>
                </a:cxn>
                <a:cxn ang="0">
                  <a:pos x="4" y="4"/>
                </a:cxn>
                <a:cxn ang="0">
                  <a:pos x="2" y="8"/>
                </a:cxn>
                <a:cxn ang="0">
                  <a:pos x="2" y="14"/>
                </a:cxn>
                <a:cxn ang="0">
                  <a:pos x="0" y="14"/>
                </a:cxn>
              </a:cxnLst>
              <a:rect l="0" t="0" r="r" b="b"/>
              <a:pathLst>
                <a:path w="26" h="26">
                  <a:moveTo>
                    <a:pt x="0" y="14"/>
                  </a:moveTo>
                  <a:lnTo>
                    <a:pt x="2" y="18"/>
                  </a:lnTo>
                  <a:lnTo>
                    <a:pt x="4" y="22"/>
                  </a:lnTo>
                  <a:lnTo>
                    <a:pt x="8" y="26"/>
                  </a:lnTo>
                  <a:lnTo>
                    <a:pt x="12" y="26"/>
                  </a:lnTo>
                  <a:lnTo>
                    <a:pt x="18" y="26"/>
                  </a:lnTo>
                  <a:lnTo>
                    <a:pt x="22" y="22"/>
                  </a:lnTo>
                  <a:lnTo>
                    <a:pt x="24" y="18"/>
                  </a:lnTo>
                  <a:lnTo>
                    <a:pt x="26" y="14"/>
                  </a:lnTo>
                  <a:lnTo>
                    <a:pt x="24" y="8"/>
                  </a:lnTo>
                  <a:lnTo>
                    <a:pt x="22" y="4"/>
                  </a:lnTo>
                  <a:lnTo>
                    <a:pt x="18" y="2"/>
                  </a:lnTo>
                  <a:lnTo>
                    <a:pt x="12" y="0"/>
                  </a:lnTo>
                  <a:lnTo>
                    <a:pt x="8" y="2"/>
                  </a:lnTo>
                  <a:lnTo>
                    <a:pt x="4" y="4"/>
                  </a:lnTo>
                  <a:lnTo>
                    <a:pt x="2" y="8"/>
                  </a:lnTo>
                  <a:lnTo>
                    <a:pt x="2" y="14"/>
                  </a:lnTo>
                  <a:lnTo>
                    <a:pt x="0" y="14"/>
                  </a:lnTo>
                  <a:close/>
                </a:path>
              </a:pathLst>
            </a:custGeom>
            <a:solidFill>
              <a:srgbClr val="231F20"/>
            </a:solidFill>
            <a:ln w="9525">
              <a:noFill/>
              <a:round/>
              <a:headEnd/>
              <a:tailEnd/>
            </a:ln>
          </p:spPr>
          <p:txBody>
            <a:bodyPr/>
            <a:lstStyle/>
            <a:p>
              <a:endParaRPr lang="tr-TR"/>
            </a:p>
          </p:txBody>
        </p:sp>
        <p:sp>
          <p:nvSpPr>
            <p:cNvPr id="12" name="Freeform 22"/>
            <p:cNvSpPr>
              <a:spLocks/>
            </p:cNvSpPr>
            <p:nvPr/>
          </p:nvSpPr>
          <p:spPr bwMode="auto">
            <a:xfrm>
              <a:off x="5672139" y="5124450"/>
              <a:ext cx="41275" cy="38100"/>
            </a:xfrm>
            <a:custGeom>
              <a:avLst/>
              <a:gdLst/>
              <a:ahLst/>
              <a:cxnLst>
                <a:cxn ang="0">
                  <a:pos x="0" y="12"/>
                </a:cxn>
                <a:cxn ang="0">
                  <a:pos x="0" y="18"/>
                </a:cxn>
                <a:cxn ang="0">
                  <a:pos x="4" y="22"/>
                </a:cxn>
                <a:cxn ang="0">
                  <a:pos x="8" y="24"/>
                </a:cxn>
                <a:cxn ang="0">
                  <a:pos x="12" y="24"/>
                </a:cxn>
                <a:cxn ang="0">
                  <a:pos x="18" y="24"/>
                </a:cxn>
                <a:cxn ang="0">
                  <a:pos x="22" y="22"/>
                </a:cxn>
                <a:cxn ang="0">
                  <a:pos x="24" y="18"/>
                </a:cxn>
                <a:cxn ang="0">
                  <a:pos x="26" y="12"/>
                </a:cxn>
                <a:cxn ang="0">
                  <a:pos x="24" y="8"/>
                </a:cxn>
                <a:cxn ang="0">
                  <a:pos x="22" y="4"/>
                </a:cxn>
                <a:cxn ang="0">
                  <a:pos x="18" y="0"/>
                </a:cxn>
                <a:cxn ang="0">
                  <a:pos x="12" y="0"/>
                </a:cxn>
                <a:cxn ang="0">
                  <a:pos x="8" y="0"/>
                </a:cxn>
                <a:cxn ang="0">
                  <a:pos x="4" y="4"/>
                </a:cxn>
                <a:cxn ang="0">
                  <a:pos x="0" y="8"/>
                </a:cxn>
                <a:cxn ang="0">
                  <a:pos x="0" y="10"/>
                </a:cxn>
                <a:cxn ang="0">
                  <a:pos x="0" y="12"/>
                </a:cxn>
              </a:cxnLst>
              <a:rect l="0" t="0" r="r" b="b"/>
              <a:pathLst>
                <a:path w="26" h="24">
                  <a:moveTo>
                    <a:pt x="0" y="12"/>
                  </a:moveTo>
                  <a:lnTo>
                    <a:pt x="0" y="18"/>
                  </a:lnTo>
                  <a:lnTo>
                    <a:pt x="4" y="22"/>
                  </a:lnTo>
                  <a:lnTo>
                    <a:pt x="8" y="24"/>
                  </a:lnTo>
                  <a:lnTo>
                    <a:pt x="12" y="24"/>
                  </a:lnTo>
                  <a:lnTo>
                    <a:pt x="18" y="24"/>
                  </a:lnTo>
                  <a:lnTo>
                    <a:pt x="22" y="22"/>
                  </a:lnTo>
                  <a:lnTo>
                    <a:pt x="24" y="18"/>
                  </a:lnTo>
                  <a:lnTo>
                    <a:pt x="26" y="12"/>
                  </a:lnTo>
                  <a:lnTo>
                    <a:pt x="24" y="8"/>
                  </a:lnTo>
                  <a:lnTo>
                    <a:pt x="22" y="4"/>
                  </a:lnTo>
                  <a:lnTo>
                    <a:pt x="18" y="0"/>
                  </a:lnTo>
                  <a:lnTo>
                    <a:pt x="12" y="0"/>
                  </a:lnTo>
                  <a:lnTo>
                    <a:pt x="8" y="0"/>
                  </a:lnTo>
                  <a:lnTo>
                    <a:pt x="4" y="4"/>
                  </a:lnTo>
                  <a:lnTo>
                    <a:pt x="0" y="8"/>
                  </a:lnTo>
                  <a:lnTo>
                    <a:pt x="0" y="10"/>
                  </a:lnTo>
                  <a:lnTo>
                    <a:pt x="0" y="12"/>
                  </a:lnTo>
                  <a:close/>
                </a:path>
              </a:pathLst>
            </a:custGeom>
            <a:solidFill>
              <a:srgbClr val="231F20"/>
            </a:solidFill>
            <a:ln w="9525">
              <a:noFill/>
              <a:round/>
              <a:headEnd/>
              <a:tailEnd/>
            </a:ln>
          </p:spPr>
          <p:txBody>
            <a:bodyPr/>
            <a:lstStyle/>
            <a:p>
              <a:endParaRPr lang="tr-TR"/>
            </a:p>
          </p:txBody>
        </p:sp>
        <p:sp>
          <p:nvSpPr>
            <p:cNvPr id="13" name="Freeform 23"/>
            <p:cNvSpPr>
              <a:spLocks/>
            </p:cNvSpPr>
            <p:nvPr/>
          </p:nvSpPr>
          <p:spPr bwMode="auto">
            <a:xfrm>
              <a:off x="5986464" y="5267326"/>
              <a:ext cx="376237" cy="695325"/>
            </a:xfrm>
            <a:custGeom>
              <a:avLst/>
              <a:gdLst/>
              <a:ahLst/>
              <a:cxnLst>
                <a:cxn ang="0">
                  <a:pos x="0" y="438"/>
                </a:cxn>
                <a:cxn ang="0">
                  <a:pos x="237" y="438"/>
                </a:cxn>
                <a:cxn ang="0">
                  <a:pos x="237" y="0"/>
                </a:cxn>
              </a:cxnLst>
              <a:rect l="0" t="0" r="r" b="b"/>
              <a:pathLst>
                <a:path w="237" h="438">
                  <a:moveTo>
                    <a:pt x="0" y="438"/>
                  </a:moveTo>
                  <a:lnTo>
                    <a:pt x="237" y="438"/>
                  </a:lnTo>
                  <a:lnTo>
                    <a:pt x="237" y="0"/>
                  </a:lnTo>
                </a:path>
              </a:pathLst>
            </a:custGeom>
            <a:noFill/>
            <a:ln w="9525">
              <a:solidFill>
                <a:srgbClr val="231F20"/>
              </a:solidFill>
              <a:prstDash val="solid"/>
              <a:round/>
              <a:headEnd/>
              <a:tailEnd/>
            </a:ln>
          </p:spPr>
          <p:txBody>
            <a:bodyPr/>
            <a:lstStyle/>
            <a:p>
              <a:endParaRPr lang="tr-TR"/>
            </a:p>
          </p:txBody>
        </p:sp>
        <p:sp>
          <p:nvSpPr>
            <p:cNvPr id="14" name="Freeform 24"/>
            <p:cNvSpPr>
              <a:spLocks/>
            </p:cNvSpPr>
            <p:nvPr/>
          </p:nvSpPr>
          <p:spPr bwMode="auto">
            <a:xfrm>
              <a:off x="6340476" y="5245101"/>
              <a:ext cx="41275" cy="41275"/>
            </a:xfrm>
            <a:custGeom>
              <a:avLst/>
              <a:gdLst/>
              <a:ahLst/>
              <a:cxnLst>
                <a:cxn ang="0">
                  <a:pos x="0" y="14"/>
                </a:cxn>
                <a:cxn ang="0">
                  <a:pos x="2" y="18"/>
                </a:cxn>
                <a:cxn ang="0">
                  <a:pos x="4" y="22"/>
                </a:cxn>
                <a:cxn ang="0">
                  <a:pos x="8" y="26"/>
                </a:cxn>
                <a:cxn ang="0">
                  <a:pos x="14" y="26"/>
                </a:cxn>
                <a:cxn ang="0">
                  <a:pos x="18" y="26"/>
                </a:cxn>
                <a:cxn ang="0">
                  <a:pos x="22" y="22"/>
                </a:cxn>
                <a:cxn ang="0">
                  <a:pos x="26" y="18"/>
                </a:cxn>
                <a:cxn ang="0">
                  <a:pos x="26" y="14"/>
                </a:cxn>
                <a:cxn ang="0">
                  <a:pos x="26" y="8"/>
                </a:cxn>
                <a:cxn ang="0">
                  <a:pos x="22" y="4"/>
                </a:cxn>
                <a:cxn ang="0">
                  <a:pos x="18" y="2"/>
                </a:cxn>
                <a:cxn ang="0">
                  <a:pos x="14" y="0"/>
                </a:cxn>
                <a:cxn ang="0">
                  <a:pos x="8" y="2"/>
                </a:cxn>
                <a:cxn ang="0">
                  <a:pos x="4" y="4"/>
                </a:cxn>
                <a:cxn ang="0">
                  <a:pos x="2" y="8"/>
                </a:cxn>
                <a:cxn ang="0">
                  <a:pos x="2" y="14"/>
                </a:cxn>
                <a:cxn ang="0">
                  <a:pos x="0" y="14"/>
                </a:cxn>
              </a:cxnLst>
              <a:rect l="0" t="0" r="r" b="b"/>
              <a:pathLst>
                <a:path w="26" h="26">
                  <a:moveTo>
                    <a:pt x="0" y="14"/>
                  </a:moveTo>
                  <a:lnTo>
                    <a:pt x="2" y="18"/>
                  </a:lnTo>
                  <a:lnTo>
                    <a:pt x="4" y="22"/>
                  </a:lnTo>
                  <a:lnTo>
                    <a:pt x="8" y="26"/>
                  </a:lnTo>
                  <a:lnTo>
                    <a:pt x="14" y="26"/>
                  </a:lnTo>
                  <a:lnTo>
                    <a:pt x="18" y="26"/>
                  </a:lnTo>
                  <a:lnTo>
                    <a:pt x="22" y="22"/>
                  </a:lnTo>
                  <a:lnTo>
                    <a:pt x="26" y="18"/>
                  </a:lnTo>
                  <a:lnTo>
                    <a:pt x="26" y="14"/>
                  </a:lnTo>
                  <a:lnTo>
                    <a:pt x="26" y="8"/>
                  </a:lnTo>
                  <a:lnTo>
                    <a:pt x="22" y="4"/>
                  </a:lnTo>
                  <a:lnTo>
                    <a:pt x="18" y="2"/>
                  </a:lnTo>
                  <a:lnTo>
                    <a:pt x="14" y="0"/>
                  </a:lnTo>
                  <a:lnTo>
                    <a:pt x="8" y="2"/>
                  </a:lnTo>
                  <a:lnTo>
                    <a:pt x="4" y="4"/>
                  </a:lnTo>
                  <a:lnTo>
                    <a:pt x="2" y="8"/>
                  </a:lnTo>
                  <a:lnTo>
                    <a:pt x="2" y="14"/>
                  </a:lnTo>
                  <a:lnTo>
                    <a:pt x="0" y="14"/>
                  </a:lnTo>
                  <a:close/>
                </a:path>
              </a:pathLst>
            </a:custGeom>
            <a:solidFill>
              <a:srgbClr val="231F20"/>
            </a:solidFill>
            <a:ln w="9525">
              <a:noFill/>
              <a:round/>
              <a:headEnd/>
              <a:tailEnd/>
            </a:ln>
          </p:spPr>
          <p:txBody>
            <a:bodyPr/>
            <a:lstStyle/>
            <a:p>
              <a:endParaRPr lang="tr-TR"/>
            </a:p>
          </p:txBody>
        </p:sp>
        <p:sp>
          <p:nvSpPr>
            <p:cNvPr id="15" name="Line 25"/>
            <p:cNvSpPr>
              <a:spLocks noChangeShapeType="1"/>
            </p:cNvSpPr>
            <p:nvPr/>
          </p:nvSpPr>
          <p:spPr bwMode="auto">
            <a:xfrm flipV="1">
              <a:off x="5691189" y="5143500"/>
              <a:ext cx="1587" cy="273050"/>
            </a:xfrm>
            <a:prstGeom prst="line">
              <a:avLst/>
            </a:prstGeom>
            <a:noFill/>
            <a:ln w="9525">
              <a:solidFill>
                <a:srgbClr val="231F20"/>
              </a:solidFill>
              <a:round/>
              <a:headEnd/>
              <a:tailEnd/>
            </a:ln>
          </p:spPr>
          <p:txBody>
            <a:bodyPr/>
            <a:lstStyle/>
            <a:p>
              <a:endParaRPr lang="tr-TR"/>
            </a:p>
          </p:txBody>
        </p:sp>
        <p:sp>
          <p:nvSpPr>
            <p:cNvPr id="16" name="Line 26"/>
            <p:cNvSpPr>
              <a:spLocks noChangeShapeType="1"/>
            </p:cNvSpPr>
            <p:nvPr/>
          </p:nvSpPr>
          <p:spPr bwMode="auto">
            <a:xfrm flipV="1">
              <a:off x="7327900" y="5397501"/>
              <a:ext cx="1588" cy="276225"/>
            </a:xfrm>
            <a:prstGeom prst="line">
              <a:avLst/>
            </a:prstGeom>
            <a:noFill/>
            <a:ln w="9525">
              <a:solidFill>
                <a:srgbClr val="231F20"/>
              </a:solidFill>
              <a:round/>
              <a:headEnd/>
              <a:tailEnd/>
            </a:ln>
          </p:spPr>
          <p:txBody>
            <a:bodyPr/>
            <a:lstStyle/>
            <a:p>
              <a:endParaRPr lang="tr-TR"/>
            </a:p>
          </p:txBody>
        </p:sp>
        <p:sp>
          <p:nvSpPr>
            <p:cNvPr id="17" name="Freeform 27"/>
            <p:cNvSpPr>
              <a:spLocks/>
            </p:cNvSpPr>
            <p:nvPr/>
          </p:nvSpPr>
          <p:spPr bwMode="auto">
            <a:xfrm>
              <a:off x="7308851" y="5375276"/>
              <a:ext cx="41275" cy="41275"/>
            </a:xfrm>
            <a:custGeom>
              <a:avLst/>
              <a:gdLst/>
              <a:ahLst/>
              <a:cxnLst>
                <a:cxn ang="0">
                  <a:pos x="0" y="14"/>
                </a:cxn>
                <a:cxn ang="0">
                  <a:pos x="0" y="18"/>
                </a:cxn>
                <a:cxn ang="0">
                  <a:pos x="4" y="22"/>
                </a:cxn>
                <a:cxn ang="0">
                  <a:pos x="8" y="26"/>
                </a:cxn>
                <a:cxn ang="0">
                  <a:pos x="12" y="26"/>
                </a:cxn>
                <a:cxn ang="0">
                  <a:pos x="18" y="26"/>
                </a:cxn>
                <a:cxn ang="0">
                  <a:pos x="22" y="22"/>
                </a:cxn>
                <a:cxn ang="0">
                  <a:pos x="24" y="18"/>
                </a:cxn>
                <a:cxn ang="0">
                  <a:pos x="26" y="14"/>
                </a:cxn>
                <a:cxn ang="0">
                  <a:pos x="24" y="8"/>
                </a:cxn>
                <a:cxn ang="0">
                  <a:pos x="22" y="4"/>
                </a:cxn>
                <a:cxn ang="0">
                  <a:pos x="18" y="2"/>
                </a:cxn>
                <a:cxn ang="0">
                  <a:pos x="12" y="0"/>
                </a:cxn>
                <a:cxn ang="0">
                  <a:pos x="8" y="2"/>
                </a:cxn>
                <a:cxn ang="0">
                  <a:pos x="4" y="4"/>
                </a:cxn>
                <a:cxn ang="0">
                  <a:pos x="0" y="8"/>
                </a:cxn>
                <a:cxn ang="0">
                  <a:pos x="0" y="12"/>
                </a:cxn>
                <a:cxn ang="0">
                  <a:pos x="0" y="14"/>
                </a:cxn>
              </a:cxnLst>
              <a:rect l="0" t="0" r="r" b="b"/>
              <a:pathLst>
                <a:path w="26" h="26">
                  <a:moveTo>
                    <a:pt x="0" y="14"/>
                  </a:moveTo>
                  <a:lnTo>
                    <a:pt x="0" y="18"/>
                  </a:lnTo>
                  <a:lnTo>
                    <a:pt x="4" y="22"/>
                  </a:lnTo>
                  <a:lnTo>
                    <a:pt x="8" y="26"/>
                  </a:lnTo>
                  <a:lnTo>
                    <a:pt x="12" y="26"/>
                  </a:lnTo>
                  <a:lnTo>
                    <a:pt x="18" y="26"/>
                  </a:lnTo>
                  <a:lnTo>
                    <a:pt x="22" y="22"/>
                  </a:lnTo>
                  <a:lnTo>
                    <a:pt x="24" y="18"/>
                  </a:lnTo>
                  <a:lnTo>
                    <a:pt x="26" y="14"/>
                  </a:lnTo>
                  <a:lnTo>
                    <a:pt x="24" y="8"/>
                  </a:lnTo>
                  <a:lnTo>
                    <a:pt x="22" y="4"/>
                  </a:lnTo>
                  <a:lnTo>
                    <a:pt x="18" y="2"/>
                  </a:lnTo>
                  <a:lnTo>
                    <a:pt x="12" y="0"/>
                  </a:lnTo>
                  <a:lnTo>
                    <a:pt x="8" y="2"/>
                  </a:lnTo>
                  <a:lnTo>
                    <a:pt x="4" y="4"/>
                  </a:lnTo>
                  <a:lnTo>
                    <a:pt x="0" y="8"/>
                  </a:lnTo>
                  <a:lnTo>
                    <a:pt x="0" y="12"/>
                  </a:lnTo>
                  <a:lnTo>
                    <a:pt x="0" y="14"/>
                  </a:lnTo>
                  <a:close/>
                </a:path>
              </a:pathLst>
            </a:custGeom>
            <a:solidFill>
              <a:srgbClr val="231F20"/>
            </a:solidFill>
            <a:ln w="9525">
              <a:noFill/>
              <a:round/>
              <a:headEnd/>
              <a:tailEnd/>
            </a:ln>
          </p:spPr>
          <p:txBody>
            <a:bodyPr/>
            <a:lstStyle/>
            <a:p>
              <a:endParaRPr lang="tr-TR"/>
            </a:p>
          </p:txBody>
        </p:sp>
        <p:sp>
          <p:nvSpPr>
            <p:cNvPr id="18" name="Freeform 28"/>
            <p:cNvSpPr>
              <a:spLocks/>
            </p:cNvSpPr>
            <p:nvPr/>
          </p:nvSpPr>
          <p:spPr bwMode="auto">
            <a:xfrm>
              <a:off x="6965951" y="5102226"/>
              <a:ext cx="41275" cy="41275"/>
            </a:xfrm>
            <a:custGeom>
              <a:avLst/>
              <a:gdLst/>
              <a:ahLst/>
              <a:cxnLst>
                <a:cxn ang="0">
                  <a:pos x="0" y="12"/>
                </a:cxn>
                <a:cxn ang="0">
                  <a:pos x="2" y="18"/>
                </a:cxn>
                <a:cxn ang="0">
                  <a:pos x="4" y="22"/>
                </a:cxn>
                <a:cxn ang="0">
                  <a:pos x="8" y="24"/>
                </a:cxn>
                <a:cxn ang="0">
                  <a:pos x="12" y="26"/>
                </a:cxn>
                <a:cxn ang="0">
                  <a:pos x="18" y="24"/>
                </a:cxn>
                <a:cxn ang="0">
                  <a:pos x="22" y="22"/>
                </a:cxn>
                <a:cxn ang="0">
                  <a:pos x="24" y="18"/>
                </a:cxn>
                <a:cxn ang="0">
                  <a:pos x="26" y="12"/>
                </a:cxn>
                <a:cxn ang="0">
                  <a:pos x="24" y="8"/>
                </a:cxn>
                <a:cxn ang="0">
                  <a:pos x="22" y="4"/>
                </a:cxn>
                <a:cxn ang="0">
                  <a:pos x="18" y="0"/>
                </a:cxn>
                <a:cxn ang="0">
                  <a:pos x="12" y="0"/>
                </a:cxn>
                <a:cxn ang="0">
                  <a:pos x="8" y="0"/>
                </a:cxn>
                <a:cxn ang="0">
                  <a:pos x="4" y="4"/>
                </a:cxn>
                <a:cxn ang="0">
                  <a:pos x="2" y="8"/>
                </a:cxn>
                <a:cxn ang="0">
                  <a:pos x="2" y="12"/>
                </a:cxn>
                <a:cxn ang="0">
                  <a:pos x="0" y="12"/>
                </a:cxn>
              </a:cxnLst>
              <a:rect l="0" t="0" r="r" b="b"/>
              <a:pathLst>
                <a:path w="26" h="26">
                  <a:moveTo>
                    <a:pt x="0" y="12"/>
                  </a:moveTo>
                  <a:lnTo>
                    <a:pt x="2" y="18"/>
                  </a:lnTo>
                  <a:lnTo>
                    <a:pt x="4" y="22"/>
                  </a:lnTo>
                  <a:lnTo>
                    <a:pt x="8" y="24"/>
                  </a:lnTo>
                  <a:lnTo>
                    <a:pt x="12" y="26"/>
                  </a:lnTo>
                  <a:lnTo>
                    <a:pt x="18" y="24"/>
                  </a:lnTo>
                  <a:lnTo>
                    <a:pt x="22" y="22"/>
                  </a:lnTo>
                  <a:lnTo>
                    <a:pt x="24" y="18"/>
                  </a:lnTo>
                  <a:lnTo>
                    <a:pt x="26" y="12"/>
                  </a:lnTo>
                  <a:lnTo>
                    <a:pt x="24" y="8"/>
                  </a:lnTo>
                  <a:lnTo>
                    <a:pt x="22" y="4"/>
                  </a:lnTo>
                  <a:lnTo>
                    <a:pt x="18" y="0"/>
                  </a:lnTo>
                  <a:lnTo>
                    <a:pt x="12" y="0"/>
                  </a:lnTo>
                  <a:lnTo>
                    <a:pt x="8" y="0"/>
                  </a:lnTo>
                  <a:lnTo>
                    <a:pt x="4" y="4"/>
                  </a:lnTo>
                  <a:lnTo>
                    <a:pt x="2" y="8"/>
                  </a:lnTo>
                  <a:lnTo>
                    <a:pt x="2" y="12"/>
                  </a:lnTo>
                  <a:lnTo>
                    <a:pt x="0" y="12"/>
                  </a:lnTo>
                  <a:close/>
                </a:path>
              </a:pathLst>
            </a:custGeom>
            <a:solidFill>
              <a:srgbClr val="231F20"/>
            </a:solidFill>
            <a:ln w="9525">
              <a:noFill/>
              <a:round/>
              <a:headEnd/>
              <a:tailEnd/>
            </a:ln>
          </p:spPr>
          <p:txBody>
            <a:bodyPr/>
            <a:lstStyle/>
            <a:p>
              <a:endParaRPr lang="tr-TR"/>
            </a:p>
          </p:txBody>
        </p:sp>
        <p:sp>
          <p:nvSpPr>
            <p:cNvPr id="19" name="Line 29"/>
            <p:cNvSpPr>
              <a:spLocks noChangeShapeType="1"/>
            </p:cNvSpPr>
            <p:nvPr/>
          </p:nvSpPr>
          <p:spPr bwMode="auto">
            <a:xfrm flipV="1">
              <a:off x="6985000" y="5121276"/>
              <a:ext cx="1588" cy="866775"/>
            </a:xfrm>
            <a:prstGeom prst="line">
              <a:avLst/>
            </a:prstGeom>
            <a:noFill/>
            <a:ln w="9525">
              <a:solidFill>
                <a:srgbClr val="231F20"/>
              </a:solidFill>
              <a:round/>
              <a:headEnd/>
              <a:tailEnd/>
            </a:ln>
          </p:spPr>
          <p:txBody>
            <a:bodyPr/>
            <a:lstStyle/>
            <a:p>
              <a:endParaRPr lang="tr-TR"/>
            </a:p>
          </p:txBody>
        </p:sp>
        <p:sp>
          <p:nvSpPr>
            <p:cNvPr id="20" name="Line 30"/>
            <p:cNvSpPr>
              <a:spLocks noChangeShapeType="1"/>
            </p:cNvSpPr>
            <p:nvPr/>
          </p:nvSpPr>
          <p:spPr bwMode="auto">
            <a:xfrm>
              <a:off x="5062539" y="5800725"/>
              <a:ext cx="155575" cy="1588"/>
            </a:xfrm>
            <a:prstGeom prst="line">
              <a:avLst/>
            </a:prstGeom>
            <a:noFill/>
            <a:ln w="9525">
              <a:solidFill>
                <a:srgbClr val="231F20"/>
              </a:solidFill>
              <a:round/>
              <a:headEnd/>
              <a:tailEnd/>
            </a:ln>
          </p:spPr>
          <p:txBody>
            <a:bodyPr/>
            <a:lstStyle/>
            <a:p>
              <a:endParaRPr lang="tr-TR"/>
            </a:p>
          </p:txBody>
        </p:sp>
        <p:sp>
          <p:nvSpPr>
            <p:cNvPr id="21" name="Rectangle 31"/>
            <p:cNvSpPr>
              <a:spLocks noChangeArrowheads="1"/>
            </p:cNvSpPr>
            <p:nvPr/>
          </p:nvSpPr>
          <p:spPr bwMode="auto">
            <a:xfrm>
              <a:off x="6393573" y="6010276"/>
              <a:ext cx="2424664" cy="479650"/>
            </a:xfrm>
            <a:prstGeom prst="rect">
              <a:avLst/>
            </a:prstGeom>
            <a:noFill/>
            <a:ln w="9525">
              <a:noFill/>
              <a:miter lim="800000"/>
              <a:headEnd/>
              <a:tailEnd/>
            </a:ln>
          </p:spPr>
          <p:txBody>
            <a:bodyPr wrap="square" lIns="0" tIns="0" rIns="0" bIns="0">
              <a:spAutoFit/>
            </a:bodyPr>
            <a:lstStyle/>
            <a:p>
              <a:pPr eaLnBrk="0" hangingPunct="0">
                <a:lnSpc>
                  <a:spcPct val="100000"/>
                </a:lnSpc>
              </a:pPr>
              <a:r>
                <a:rPr lang="en-US" sz="1300" dirty="0">
                  <a:solidFill>
                    <a:srgbClr val="231F20"/>
                  </a:solidFill>
                </a:rPr>
                <a:t>Rod (monochromatic </a:t>
              </a:r>
              <a:endParaRPr lang="tr-TR" sz="1300" dirty="0">
                <a:solidFill>
                  <a:srgbClr val="231F20"/>
                </a:solidFill>
              </a:endParaRPr>
            </a:p>
            <a:p>
              <a:pPr eaLnBrk="0" hangingPunct="0">
                <a:lnSpc>
                  <a:spcPct val="100000"/>
                </a:lnSpc>
              </a:pPr>
              <a:r>
                <a:rPr lang="en-US" sz="1300" dirty="0">
                  <a:solidFill>
                    <a:srgbClr val="231F20"/>
                  </a:solidFill>
                </a:rPr>
                <a:t>vision)</a:t>
              </a:r>
              <a:endParaRPr lang="en-US" dirty="0"/>
            </a:p>
          </p:txBody>
        </p:sp>
        <p:sp>
          <p:nvSpPr>
            <p:cNvPr id="22" name="Rectangle 32"/>
            <p:cNvSpPr>
              <a:spLocks noChangeArrowheads="1"/>
            </p:cNvSpPr>
            <p:nvPr/>
          </p:nvSpPr>
          <p:spPr bwMode="auto">
            <a:xfrm>
              <a:off x="7137401" y="5667376"/>
              <a:ext cx="1263359" cy="200055"/>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300">
                  <a:solidFill>
                    <a:srgbClr val="231F20"/>
                  </a:solidFill>
                </a:rPr>
                <a:t>Cone (color vision)</a:t>
              </a:r>
              <a:endParaRPr lang="en-US"/>
            </a:p>
          </p:txBody>
        </p:sp>
        <p:sp>
          <p:nvSpPr>
            <p:cNvPr id="23" name="Rectangle 33"/>
            <p:cNvSpPr>
              <a:spLocks noChangeArrowheads="1"/>
            </p:cNvSpPr>
            <p:nvPr/>
          </p:nvSpPr>
          <p:spPr bwMode="auto">
            <a:xfrm>
              <a:off x="5450731" y="5851525"/>
              <a:ext cx="482503" cy="400110"/>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300">
                  <a:solidFill>
                    <a:srgbClr val="231F20"/>
                  </a:solidFill>
                </a:rPr>
                <a:t>Bipolar</a:t>
              </a:r>
              <a:br>
                <a:rPr lang="en-US" sz="1300">
                  <a:solidFill>
                    <a:srgbClr val="231F20"/>
                  </a:solidFill>
                </a:rPr>
              </a:br>
              <a:r>
                <a:rPr lang="en-US" sz="1300">
                  <a:solidFill>
                    <a:srgbClr val="231F20"/>
                  </a:solidFill>
                </a:rPr>
                <a:t>cell</a:t>
              </a:r>
              <a:endParaRPr lang="en-US"/>
            </a:p>
          </p:txBody>
        </p:sp>
        <p:sp>
          <p:nvSpPr>
            <p:cNvPr id="24" name="Rectangle 34"/>
            <p:cNvSpPr>
              <a:spLocks noChangeArrowheads="1"/>
            </p:cNvSpPr>
            <p:nvPr/>
          </p:nvSpPr>
          <p:spPr bwMode="auto">
            <a:xfrm>
              <a:off x="5395365" y="5435600"/>
              <a:ext cx="605935" cy="400110"/>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300" dirty="0">
                  <a:solidFill>
                    <a:srgbClr val="231F20"/>
                  </a:solidFill>
                </a:rPr>
                <a:t>Ganglion</a:t>
              </a:r>
              <a:br>
                <a:rPr lang="en-US" sz="1300" dirty="0">
                  <a:solidFill>
                    <a:srgbClr val="231F20"/>
                  </a:solidFill>
                </a:rPr>
              </a:br>
              <a:r>
                <a:rPr lang="en-US" sz="1300" dirty="0">
                  <a:solidFill>
                    <a:srgbClr val="231F20"/>
                  </a:solidFill>
                </a:rPr>
                <a:t>cell</a:t>
              </a:r>
              <a:endParaRPr lang="en-US" dirty="0"/>
            </a:p>
          </p:txBody>
        </p:sp>
        <p:sp>
          <p:nvSpPr>
            <p:cNvPr id="25" name="Rectangle 35"/>
            <p:cNvSpPr>
              <a:spLocks noChangeArrowheads="1"/>
            </p:cNvSpPr>
            <p:nvPr/>
          </p:nvSpPr>
          <p:spPr bwMode="auto">
            <a:xfrm>
              <a:off x="5923007" y="1079500"/>
              <a:ext cx="647613" cy="400110"/>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300">
                  <a:solidFill>
                    <a:srgbClr val="231F20"/>
                  </a:solidFill>
                </a:rPr>
                <a:t>Amacrine</a:t>
              </a:r>
              <a:br>
                <a:rPr lang="en-US" sz="1300">
                  <a:solidFill>
                    <a:srgbClr val="231F20"/>
                  </a:solidFill>
                </a:rPr>
              </a:br>
              <a:r>
                <a:rPr lang="en-US" sz="1300">
                  <a:solidFill>
                    <a:srgbClr val="231F20"/>
                  </a:solidFill>
                </a:rPr>
                <a:t>cell</a:t>
              </a:r>
              <a:endParaRPr lang="en-US"/>
            </a:p>
          </p:txBody>
        </p:sp>
        <p:sp>
          <p:nvSpPr>
            <p:cNvPr id="26" name="Rectangle 36"/>
            <p:cNvSpPr>
              <a:spLocks noChangeArrowheads="1"/>
            </p:cNvSpPr>
            <p:nvPr/>
          </p:nvSpPr>
          <p:spPr bwMode="auto">
            <a:xfrm>
              <a:off x="6489914" y="676275"/>
              <a:ext cx="698075" cy="400110"/>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300">
                  <a:solidFill>
                    <a:srgbClr val="231F20"/>
                  </a:solidFill>
                </a:rPr>
                <a:t>Horizontal</a:t>
              </a:r>
              <a:br>
                <a:rPr lang="en-US" sz="1300">
                  <a:solidFill>
                    <a:srgbClr val="231F20"/>
                  </a:solidFill>
                </a:rPr>
              </a:br>
              <a:r>
                <a:rPr lang="en-US" sz="1300">
                  <a:solidFill>
                    <a:srgbClr val="231F20"/>
                  </a:solidFill>
                </a:rPr>
                <a:t>cell</a:t>
              </a:r>
              <a:endParaRPr lang="en-US"/>
            </a:p>
          </p:txBody>
        </p:sp>
        <p:sp>
          <p:nvSpPr>
            <p:cNvPr id="27" name="Rectangle 38"/>
            <p:cNvSpPr>
              <a:spLocks noChangeArrowheads="1"/>
            </p:cNvSpPr>
            <p:nvPr/>
          </p:nvSpPr>
          <p:spPr bwMode="auto">
            <a:xfrm>
              <a:off x="3476109" y="5695950"/>
              <a:ext cx="1537216" cy="600164"/>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1300" dirty="0">
                  <a:solidFill>
                    <a:srgbClr val="231F20"/>
                  </a:solidFill>
                </a:rPr>
                <a:t>Neurons where signals</a:t>
              </a:r>
              <a:br>
                <a:rPr lang="en-US" sz="1300" dirty="0">
                  <a:solidFill>
                    <a:srgbClr val="231F20"/>
                  </a:solidFill>
                </a:rPr>
              </a:br>
              <a:r>
                <a:rPr lang="en-US" sz="1300" dirty="0">
                  <a:solidFill>
                    <a:srgbClr val="231F20"/>
                  </a:solidFill>
                </a:rPr>
                <a:t>from rods and cones</a:t>
              </a:r>
              <a:br>
                <a:rPr lang="en-US" sz="1300" dirty="0">
                  <a:solidFill>
                    <a:srgbClr val="231F20"/>
                  </a:solidFill>
                </a:rPr>
              </a:br>
              <a:r>
                <a:rPr lang="en-US" sz="1300" dirty="0">
                  <a:solidFill>
                    <a:srgbClr val="231F20"/>
                  </a:solidFill>
                </a:rPr>
                <a:t>are integrated</a:t>
              </a:r>
              <a:endParaRPr lang="en-US" dirty="0"/>
            </a:p>
          </p:txBody>
        </p:sp>
        <p:sp>
          <p:nvSpPr>
            <p:cNvPr id="28" name="Rectangle 39"/>
            <p:cNvSpPr>
              <a:spLocks noChangeArrowheads="1"/>
            </p:cNvSpPr>
            <p:nvPr/>
          </p:nvSpPr>
          <p:spPr bwMode="auto">
            <a:xfrm>
              <a:off x="3197226" y="3413126"/>
              <a:ext cx="330283" cy="200055"/>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300">
                  <a:solidFill>
                    <a:srgbClr val="231F20"/>
                  </a:solidFill>
                </a:rPr>
                <a:t>Light</a:t>
              </a:r>
              <a:endParaRPr lang="en-US"/>
            </a:p>
          </p:txBody>
        </p:sp>
        <p:sp>
          <p:nvSpPr>
            <p:cNvPr id="29" name="Freeform 40"/>
            <p:cNvSpPr>
              <a:spLocks/>
            </p:cNvSpPr>
            <p:nvPr/>
          </p:nvSpPr>
          <p:spPr bwMode="auto">
            <a:xfrm>
              <a:off x="5219701" y="5437189"/>
              <a:ext cx="123825" cy="777875"/>
            </a:xfrm>
            <a:custGeom>
              <a:avLst/>
              <a:gdLst/>
              <a:ahLst/>
              <a:cxnLst>
                <a:cxn ang="0">
                  <a:pos x="78" y="0"/>
                </a:cxn>
                <a:cxn ang="0">
                  <a:pos x="0" y="0"/>
                </a:cxn>
                <a:cxn ang="0">
                  <a:pos x="0" y="490"/>
                </a:cxn>
                <a:cxn ang="0">
                  <a:pos x="78" y="490"/>
                </a:cxn>
              </a:cxnLst>
              <a:rect l="0" t="0" r="r" b="b"/>
              <a:pathLst>
                <a:path w="78" h="490">
                  <a:moveTo>
                    <a:pt x="78" y="0"/>
                  </a:moveTo>
                  <a:lnTo>
                    <a:pt x="0" y="0"/>
                  </a:lnTo>
                  <a:lnTo>
                    <a:pt x="0" y="490"/>
                  </a:lnTo>
                  <a:lnTo>
                    <a:pt x="78" y="490"/>
                  </a:lnTo>
                </a:path>
              </a:pathLst>
            </a:custGeom>
            <a:noFill/>
            <a:ln w="9525">
              <a:solidFill>
                <a:schemeClr val="tx1"/>
              </a:solidFill>
              <a:round/>
              <a:headEnd/>
              <a:tailEnd/>
            </a:ln>
            <a:effectLst/>
          </p:spPr>
          <p:txBody>
            <a:bodyPr wrap="none" anchor="ctr"/>
            <a:lstStyle/>
            <a:p>
              <a:endParaRPr lang="tr-TR"/>
            </a:p>
          </p:txBody>
        </p:sp>
      </p:grpSp>
    </p:spTree>
    <p:extLst>
      <p:ext uri="{BB962C8B-B14F-4D97-AF65-F5344CB8AC3E}">
        <p14:creationId xmlns:p14="http://schemas.microsoft.com/office/powerpoint/2010/main" val="651675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90" name="Rectangle 14"/>
          <p:cNvSpPr>
            <a:spLocks noGrp="1" noChangeArrowheads="1"/>
          </p:cNvSpPr>
          <p:nvPr>
            <p:ph type="title"/>
          </p:nvPr>
        </p:nvSpPr>
        <p:spPr>
          <a:xfrm>
            <a:off x="1981200" y="-99392"/>
            <a:ext cx="8229600" cy="1143000"/>
          </a:xfrm>
        </p:spPr>
        <p:txBody>
          <a:bodyPr/>
          <a:lstStyle/>
          <a:p>
            <a:r>
              <a:rPr lang="tr-TR" b="1" dirty="0"/>
              <a:t>Görüntü iletimi</a:t>
            </a:r>
            <a:endParaRPr lang="en-US" b="1" dirty="0"/>
          </a:p>
        </p:txBody>
      </p:sp>
      <p:pic>
        <p:nvPicPr>
          <p:cNvPr id="229393" name="Picture 17" descr="figure_10_38_labeled.jpg                                       001A2296ServDisk_05                    BE4022FB:"/>
          <p:cNvPicPr>
            <a:picLocks noChangeAspect="1" noChangeArrowheads="1"/>
          </p:cNvPicPr>
          <p:nvPr/>
        </p:nvPicPr>
        <p:blipFill>
          <a:blip r:embed="rId3" cstate="print"/>
          <a:srcRect t="2156" b="21625"/>
          <a:stretch>
            <a:fillRect/>
          </a:stretch>
        </p:blipFill>
        <p:spPr bwMode="auto">
          <a:xfrm>
            <a:off x="1208649" y="1026460"/>
            <a:ext cx="8535987" cy="4657164"/>
          </a:xfrm>
          <a:prstGeom prst="rect">
            <a:avLst/>
          </a:prstGeom>
          <a:noFill/>
        </p:spPr>
      </p:pic>
      <p:sp>
        <p:nvSpPr>
          <p:cNvPr id="5" name="4 Metin kutusu"/>
          <p:cNvSpPr txBox="1"/>
          <p:nvPr/>
        </p:nvSpPr>
        <p:spPr>
          <a:xfrm>
            <a:off x="2223248" y="5800165"/>
            <a:ext cx="9181168" cy="584775"/>
          </a:xfrm>
          <a:prstGeom prst="rect">
            <a:avLst/>
          </a:prstGeom>
          <a:noFill/>
        </p:spPr>
        <p:txBody>
          <a:bodyPr wrap="none" rtlCol="0">
            <a:spAutoFit/>
          </a:bodyPr>
          <a:lstStyle/>
          <a:p>
            <a:r>
              <a:rPr lang="tr-TR" sz="3200" b="1" dirty="0"/>
              <a:t>Görüntü retinada ters olup, beyinde düzeltilmektedir</a:t>
            </a:r>
          </a:p>
        </p:txBody>
      </p:sp>
    </p:spTree>
    <p:extLst>
      <p:ext uri="{BB962C8B-B14F-4D97-AF65-F5344CB8AC3E}">
        <p14:creationId xmlns:p14="http://schemas.microsoft.com/office/powerpoint/2010/main" val="37078742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Işık ve Görme</a:t>
            </a:r>
          </a:p>
        </p:txBody>
      </p:sp>
      <p:sp>
        <p:nvSpPr>
          <p:cNvPr id="3" name="2 İçerik Yer Tutucusu"/>
          <p:cNvSpPr>
            <a:spLocks noGrp="1"/>
          </p:cNvSpPr>
          <p:nvPr>
            <p:ph idx="1"/>
          </p:nvPr>
        </p:nvSpPr>
        <p:spPr/>
        <p:txBody>
          <a:bodyPr/>
          <a:lstStyle/>
          <a:p>
            <a:r>
              <a:rPr lang="tr-TR" dirty="0"/>
              <a:t>Güneş ışığı enerjisi, fotosentez ile dönüşümlere uğrar ve canlılar için temel enerji kaynağı olur.</a:t>
            </a:r>
          </a:p>
          <a:p>
            <a:r>
              <a:rPr lang="tr-TR" dirty="0"/>
              <a:t>Çevre ile ilgili bilgilerin %70-80 görme yolu ile elde edilir.</a:t>
            </a:r>
          </a:p>
          <a:p>
            <a:r>
              <a:rPr lang="tr-TR" dirty="0"/>
              <a:t>Ölçü araçlarının en son yanıtları da genellikle göze hitap eder.</a:t>
            </a:r>
          </a:p>
          <a:p>
            <a:r>
              <a:rPr lang="tr-TR" dirty="0"/>
              <a:t>Işık dalga-tanecik ikili karakteri gösterir.</a:t>
            </a:r>
          </a:p>
          <a:p>
            <a:r>
              <a:rPr lang="tr-TR" dirty="0"/>
              <a:t>Işığın bazı özellikleri sadece dalga konsepti ile açıklanırken (girişim veya kırınım gibi), bazı özellikleri ise sadece foton konsepti ile açıklanabilir (Fotoelektrik olay veya atomların enerji soğurması ve salması gibi).</a:t>
            </a:r>
          </a:p>
          <a:p>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7" name="Rectangle 13"/>
          <p:cNvSpPr>
            <a:spLocks noGrp="1" noChangeArrowheads="1"/>
          </p:cNvSpPr>
          <p:nvPr>
            <p:ph type="title"/>
          </p:nvPr>
        </p:nvSpPr>
        <p:spPr>
          <a:xfrm>
            <a:off x="1981200" y="-99392"/>
            <a:ext cx="9556376" cy="1143000"/>
          </a:xfrm>
        </p:spPr>
        <p:txBody>
          <a:bodyPr>
            <a:normAutofit/>
          </a:bodyPr>
          <a:lstStyle/>
          <a:p>
            <a:r>
              <a:rPr lang="tr-TR" b="1" dirty="0" err="1"/>
              <a:t>Fotoreseptörler</a:t>
            </a:r>
            <a:r>
              <a:rPr lang="tr-TR" b="1" dirty="0"/>
              <a:t>: </a:t>
            </a:r>
            <a:r>
              <a:rPr lang="en-US" b="1" dirty="0"/>
              <a:t> </a:t>
            </a:r>
            <a:r>
              <a:rPr lang="tr-TR" b="1" dirty="0"/>
              <a:t>Koni ve Çomak Hücreleri</a:t>
            </a:r>
            <a:endParaRPr lang="en-US" b="1" dirty="0"/>
          </a:p>
        </p:txBody>
      </p:sp>
      <p:pic>
        <p:nvPicPr>
          <p:cNvPr id="231440" name="Picture 16" descr="figure_10_39-jLE"/>
          <p:cNvPicPr>
            <a:picLocks noChangeAspect="1" noChangeArrowheads="1"/>
          </p:cNvPicPr>
          <p:nvPr/>
        </p:nvPicPr>
        <p:blipFill>
          <a:blip r:embed="rId3" cstate="print"/>
          <a:srcRect/>
          <a:stretch>
            <a:fillRect/>
          </a:stretch>
        </p:blipFill>
        <p:spPr bwMode="auto">
          <a:xfrm>
            <a:off x="1979614" y="709614"/>
            <a:ext cx="8231187" cy="5919787"/>
          </a:xfrm>
          <a:prstGeom prst="rect">
            <a:avLst/>
          </a:prstGeom>
          <a:noFill/>
        </p:spPr>
      </p:pic>
      <p:sp>
        <p:nvSpPr>
          <p:cNvPr id="231441" name="Freeform 17"/>
          <p:cNvSpPr>
            <a:spLocks/>
          </p:cNvSpPr>
          <p:nvPr/>
        </p:nvSpPr>
        <p:spPr bwMode="auto">
          <a:xfrm>
            <a:off x="4627564" y="2327276"/>
            <a:ext cx="28575" cy="28575"/>
          </a:xfrm>
          <a:custGeom>
            <a:avLst/>
            <a:gdLst/>
            <a:ahLst/>
            <a:cxnLst>
              <a:cxn ang="0">
                <a:pos x="0" y="8"/>
              </a:cxn>
              <a:cxn ang="0">
                <a:pos x="0" y="12"/>
              </a:cxn>
              <a:cxn ang="0">
                <a:pos x="2" y="14"/>
              </a:cxn>
              <a:cxn ang="0">
                <a:pos x="6" y="16"/>
              </a:cxn>
              <a:cxn ang="0">
                <a:pos x="10" y="18"/>
              </a:cxn>
              <a:cxn ang="0">
                <a:pos x="12" y="16"/>
              </a:cxn>
              <a:cxn ang="0">
                <a:pos x="16" y="14"/>
              </a:cxn>
              <a:cxn ang="0">
                <a:pos x="18" y="12"/>
              </a:cxn>
              <a:cxn ang="0">
                <a:pos x="18" y="8"/>
              </a:cxn>
              <a:cxn ang="0">
                <a:pos x="18" y="4"/>
              </a:cxn>
              <a:cxn ang="0">
                <a:pos x="16" y="2"/>
              </a:cxn>
              <a:cxn ang="0">
                <a:pos x="12" y="0"/>
              </a:cxn>
              <a:cxn ang="0">
                <a:pos x="10" y="0"/>
              </a:cxn>
              <a:cxn ang="0">
                <a:pos x="6" y="0"/>
              </a:cxn>
              <a:cxn ang="0">
                <a:pos x="2" y="2"/>
              </a:cxn>
              <a:cxn ang="0">
                <a:pos x="0" y="4"/>
              </a:cxn>
              <a:cxn ang="0">
                <a:pos x="0" y="6"/>
              </a:cxn>
              <a:cxn ang="0">
                <a:pos x="0" y="8"/>
              </a:cxn>
            </a:cxnLst>
            <a:rect l="0" t="0" r="r" b="b"/>
            <a:pathLst>
              <a:path w="18" h="18">
                <a:moveTo>
                  <a:pt x="0" y="8"/>
                </a:moveTo>
                <a:lnTo>
                  <a:pt x="0" y="12"/>
                </a:lnTo>
                <a:lnTo>
                  <a:pt x="2" y="14"/>
                </a:lnTo>
                <a:lnTo>
                  <a:pt x="6" y="16"/>
                </a:lnTo>
                <a:lnTo>
                  <a:pt x="10" y="18"/>
                </a:lnTo>
                <a:lnTo>
                  <a:pt x="12" y="16"/>
                </a:lnTo>
                <a:lnTo>
                  <a:pt x="16" y="14"/>
                </a:lnTo>
                <a:lnTo>
                  <a:pt x="18" y="12"/>
                </a:lnTo>
                <a:lnTo>
                  <a:pt x="18" y="8"/>
                </a:lnTo>
                <a:lnTo>
                  <a:pt x="18" y="4"/>
                </a:lnTo>
                <a:lnTo>
                  <a:pt x="16" y="2"/>
                </a:lnTo>
                <a:lnTo>
                  <a:pt x="12" y="0"/>
                </a:lnTo>
                <a:lnTo>
                  <a:pt x="10" y="0"/>
                </a:lnTo>
                <a:lnTo>
                  <a:pt x="6" y="0"/>
                </a:lnTo>
                <a:lnTo>
                  <a:pt x="2" y="2"/>
                </a:lnTo>
                <a:lnTo>
                  <a:pt x="0" y="4"/>
                </a:lnTo>
                <a:lnTo>
                  <a:pt x="0" y="6"/>
                </a:lnTo>
                <a:lnTo>
                  <a:pt x="0" y="8"/>
                </a:lnTo>
                <a:close/>
              </a:path>
            </a:pathLst>
          </a:custGeom>
          <a:solidFill>
            <a:srgbClr val="231F20"/>
          </a:solidFill>
          <a:ln w="9525">
            <a:noFill/>
            <a:round/>
            <a:headEnd/>
            <a:tailEnd/>
          </a:ln>
        </p:spPr>
        <p:txBody>
          <a:bodyPr/>
          <a:lstStyle/>
          <a:p>
            <a:endParaRPr lang="tr-TR"/>
          </a:p>
        </p:txBody>
      </p:sp>
      <p:sp>
        <p:nvSpPr>
          <p:cNvPr id="231442" name="Line 18"/>
          <p:cNvSpPr>
            <a:spLocks noChangeShapeType="1"/>
          </p:cNvSpPr>
          <p:nvPr/>
        </p:nvSpPr>
        <p:spPr bwMode="auto">
          <a:xfrm flipH="1">
            <a:off x="4370388" y="2339975"/>
            <a:ext cx="273050" cy="1588"/>
          </a:xfrm>
          <a:prstGeom prst="line">
            <a:avLst/>
          </a:prstGeom>
          <a:noFill/>
          <a:ln w="6350">
            <a:solidFill>
              <a:srgbClr val="231F20"/>
            </a:solidFill>
            <a:round/>
            <a:headEnd/>
            <a:tailEnd/>
          </a:ln>
        </p:spPr>
        <p:txBody>
          <a:bodyPr/>
          <a:lstStyle/>
          <a:p>
            <a:endParaRPr lang="tr-TR"/>
          </a:p>
        </p:txBody>
      </p:sp>
      <p:sp>
        <p:nvSpPr>
          <p:cNvPr id="231443" name="Line 19"/>
          <p:cNvSpPr>
            <a:spLocks noChangeShapeType="1"/>
          </p:cNvSpPr>
          <p:nvPr/>
        </p:nvSpPr>
        <p:spPr bwMode="auto">
          <a:xfrm flipH="1" flipV="1">
            <a:off x="4370389" y="2339976"/>
            <a:ext cx="257175" cy="136525"/>
          </a:xfrm>
          <a:prstGeom prst="line">
            <a:avLst/>
          </a:prstGeom>
          <a:noFill/>
          <a:ln w="6350">
            <a:solidFill>
              <a:srgbClr val="231F20"/>
            </a:solidFill>
            <a:round/>
            <a:headEnd/>
            <a:tailEnd/>
          </a:ln>
        </p:spPr>
        <p:txBody>
          <a:bodyPr/>
          <a:lstStyle/>
          <a:p>
            <a:endParaRPr lang="tr-TR"/>
          </a:p>
        </p:txBody>
      </p:sp>
      <p:sp>
        <p:nvSpPr>
          <p:cNvPr id="231444" name="Freeform 20"/>
          <p:cNvSpPr>
            <a:spLocks/>
          </p:cNvSpPr>
          <p:nvPr/>
        </p:nvSpPr>
        <p:spPr bwMode="auto">
          <a:xfrm>
            <a:off x="4611689" y="2463801"/>
            <a:ext cx="28575" cy="28575"/>
          </a:xfrm>
          <a:custGeom>
            <a:avLst/>
            <a:gdLst/>
            <a:ahLst/>
            <a:cxnLst>
              <a:cxn ang="0">
                <a:pos x="0" y="8"/>
              </a:cxn>
              <a:cxn ang="0">
                <a:pos x="2" y="12"/>
              </a:cxn>
              <a:cxn ang="0">
                <a:pos x="4" y="14"/>
              </a:cxn>
              <a:cxn ang="0">
                <a:pos x="6" y="16"/>
              </a:cxn>
              <a:cxn ang="0">
                <a:pos x="10" y="18"/>
              </a:cxn>
              <a:cxn ang="0">
                <a:pos x="14" y="16"/>
              </a:cxn>
              <a:cxn ang="0">
                <a:pos x="16" y="14"/>
              </a:cxn>
              <a:cxn ang="0">
                <a:pos x="18" y="12"/>
              </a:cxn>
              <a:cxn ang="0">
                <a:pos x="18" y="8"/>
              </a:cxn>
              <a:cxn ang="0">
                <a:pos x="18" y="4"/>
              </a:cxn>
              <a:cxn ang="0">
                <a:pos x="16" y="2"/>
              </a:cxn>
              <a:cxn ang="0">
                <a:pos x="14" y="0"/>
              </a:cxn>
              <a:cxn ang="0">
                <a:pos x="10" y="0"/>
              </a:cxn>
              <a:cxn ang="0">
                <a:pos x="6" y="0"/>
              </a:cxn>
              <a:cxn ang="0">
                <a:pos x="4" y="2"/>
              </a:cxn>
              <a:cxn ang="0">
                <a:pos x="2" y="4"/>
              </a:cxn>
              <a:cxn ang="0">
                <a:pos x="2" y="8"/>
              </a:cxn>
              <a:cxn ang="0">
                <a:pos x="0" y="8"/>
              </a:cxn>
            </a:cxnLst>
            <a:rect l="0" t="0" r="r" b="b"/>
            <a:pathLst>
              <a:path w="18" h="18">
                <a:moveTo>
                  <a:pt x="0" y="8"/>
                </a:moveTo>
                <a:lnTo>
                  <a:pt x="2" y="12"/>
                </a:lnTo>
                <a:lnTo>
                  <a:pt x="4" y="14"/>
                </a:lnTo>
                <a:lnTo>
                  <a:pt x="6" y="16"/>
                </a:lnTo>
                <a:lnTo>
                  <a:pt x="10" y="18"/>
                </a:lnTo>
                <a:lnTo>
                  <a:pt x="14" y="16"/>
                </a:lnTo>
                <a:lnTo>
                  <a:pt x="16" y="14"/>
                </a:lnTo>
                <a:lnTo>
                  <a:pt x="18" y="12"/>
                </a:lnTo>
                <a:lnTo>
                  <a:pt x="18" y="8"/>
                </a:lnTo>
                <a:lnTo>
                  <a:pt x="18" y="4"/>
                </a:lnTo>
                <a:lnTo>
                  <a:pt x="16" y="2"/>
                </a:lnTo>
                <a:lnTo>
                  <a:pt x="14" y="0"/>
                </a:lnTo>
                <a:lnTo>
                  <a:pt x="10" y="0"/>
                </a:lnTo>
                <a:lnTo>
                  <a:pt x="6" y="0"/>
                </a:lnTo>
                <a:lnTo>
                  <a:pt x="4" y="2"/>
                </a:lnTo>
                <a:lnTo>
                  <a:pt x="2" y="4"/>
                </a:lnTo>
                <a:lnTo>
                  <a:pt x="2" y="8"/>
                </a:lnTo>
                <a:lnTo>
                  <a:pt x="0" y="8"/>
                </a:lnTo>
                <a:close/>
              </a:path>
            </a:pathLst>
          </a:custGeom>
          <a:solidFill>
            <a:srgbClr val="231F20"/>
          </a:solidFill>
          <a:ln w="9525">
            <a:noFill/>
            <a:round/>
            <a:headEnd/>
            <a:tailEnd/>
          </a:ln>
        </p:spPr>
        <p:txBody>
          <a:bodyPr/>
          <a:lstStyle/>
          <a:p>
            <a:endParaRPr lang="tr-TR"/>
          </a:p>
        </p:txBody>
      </p:sp>
      <p:sp>
        <p:nvSpPr>
          <p:cNvPr id="231445" name="Freeform 21"/>
          <p:cNvSpPr>
            <a:spLocks/>
          </p:cNvSpPr>
          <p:nvPr/>
        </p:nvSpPr>
        <p:spPr bwMode="auto">
          <a:xfrm>
            <a:off x="5287964" y="3035300"/>
            <a:ext cx="28575" cy="31750"/>
          </a:xfrm>
          <a:custGeom>
            <a:avLst/>
            <a:gdLst/>
            <a:ahLst/>
            <a:cxnLst>
              <a:cxn ang="0">
                <a:pos x="0" y="10"/>
              </a:cxn>
              <a:cxn ang="0">
                <a:pos x="0" y="14"/>
              </a:cxn>
              <a:cxn ang="0">
                <a:pos x="2" y="16"/>
              </a:cxn>
              <a:cxn ang="0">
                <a:pos x="6" y="18"/>
              </a:cxn>
              <a:cxn ang="0">
                <a:pos x="10" y="20"/>
              </a:cxn>
              <a:cxn ang="0">
                <a:pos x="12" y="18"/>
              </a:cxn>
              <a:cxn ang="0">
                <a:pos x="16" y="16"/>
              </a:cxn>
              <a:cxn ang="0">
                <a:pos x="18" y="14"/>
              </a:cxn>
              <a:cxn ang="0">
                <a:pos x="18" y="10"/>
              </a:cxn>
              <a:cxn ang="0">
                <a:pos x="18" y="6"/>
              </a:cxn>
              <a:cxn ang="0">
                <a:pos x="16" y="4"/>
              </a:cxn>
              <a:cxn ang="0">
                <a:pos x="12" y="2"/>
              </a:cxn>
              <a:cxn ang="0">
                <a:pos x="10" y="0"/>
              </a:cxn>
              <a:cxn ang="0">
                <a:pos x="6" y="2"/>
              </a:cxn>
              <a:cxn ang="0">
                <a:pos x="2" y="4"/>
              </a:cxn>
              <a:cxn ang="0">
                <a:pos x="0" y="6"/>
              </a:cxn>
              <a:cxn ang="0">
                <a:pos x="0" y="8"/>
              </a:cxn>
              <a:cxn ang="0">
                <a:pos x="0" y="10"/>
              </a:cxn>
            </a:cxnLst>
            <a:rect l="0" t="0" r="r" b="b"/>
            <a:pathLst>
              <a:path w="18" h="20">
                <a:moveTo>
                  <a:pt x="0" y="10"/>
                </a:moveTo>
                <a:lnTo>
                  <a:pt x="0" y="14"/>
                </a:lnTo>
                <a:lnTo>
                  <a:pt x="2" y="16"/>
                </a:lnTo>
                <a:lnTo>
                  <a:pt x="6" y="18"/>
                </a:lnTo>
                <a:lnTo>
                  <a:pt x="10" y="20"/>
                </a:lnTo>
                <a:lnTo>
                  <a:pt x="12" y="18"/>
                </a:lnTo>
                <a:lnTo>
                  <a:pt x="16" y="16"/>
                </a:lnTo>
                <a:lnTo>
                  <a:pt x="18" y="14"/>
                </a:lnTo>
                <a:lnTo>
                  <a:pt x="18" y="10"/>
                </a:lnTo>
                <a:lnTo>
                  <a:pt x="18" y="6"/>
                </a:lnTo>
                <a:lnTo>
                  <a:pt x="16" y="4"/>
                </a:lnTo>
                <a:lnTo>
                  <a:pt x="12" y="2"/>
                </a:lnTo>
                <a:lnTo>
                  <a:pt x="10" y="0"/>
                </a:lnTo>
                <a:lnTo>
                  <a:pt x="6" y="2"/>
                </a:lnTo>
                <a:lnTo>
                  <a:pt x="2" y="4"/>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231446" name="Line 22"/>
          <p:cNvSpPr>
            <a:spLocks noChangeShapeType="1"/>
          </p:cNvSpPr>
          <p:nvPr/>
        </p:nvSpPr>
        <p:spPr bwMode="auto">
          <a:xfrm>
            <a:off x="5303839" y="3051175"/>
            <a:ext cx="695325" cy="1588"/>
          </a:xfrm>
          <a:prstGeom prst="line">
            <a:avLst/>
          </a:prstGeom>
          <a:noFill/>
          <a:ln w="6350">
            <a:solidFill>
              <a:srgbClr val="231F20"/>
            </a:solidFill>
            <a:round/>
            <a:headEnd/>
            <a:tailEnd/>
          </a:ln>
        </p:spPr>
        <p:txBody>
          <a:bodyPr/>
          <a:lstStyle/>
          <a:p>
            <a:endParaRPr lang="tr-TR"/>
          </a:p>
        </p:txBody>
      </p:sp>
      <p:sp>
        <p:nvSpPr>
          <p:cNvPr id="231447" name="Line 23"/>
          <p:cNvSpPr>
            <a:spLocks noChangeShapeType="1"/>
          </p:cNvSpPr>
          <p:nvPr/>
        </p:nvSpPr>
        <p:spPr bwMode="auto">
          <a:xfrm flipH="1">
            <a:off x="6394451" y="3057525"/>
            <a:ext cx="612775" cy="1588"/>
          </a:xfrm>
          <a:prstGeom prst="line">
            <a:avLst/>
          </a:prstGeom>
          <a:noFill/>
          <a:ln w="6350">
            <a:solidFill>
              <a:srgbClr val="231F20"/>
            </a:solidFill>
            <a:round/>
            <a:headEnd/>
            <a:tailEnd/>
          </a:ln>
        </p:spPr>
        <p:txBody>
          <a:bodyPr/>
          <a:lstStyle/>
          <a:p>
            <a:endParaRPr lang="tr-TR"/>
          </a:p>
        </p:txBody>
      </p:sp>
      <p:sp>
        <p:nvSpPr>
          <p:cNvPr id="231448" name="Freeform 24"/>
          <p:cNvSpPr>
            <a:spLocks/>
          </p:cNvSpPr>
          <p:nvPr/>
        </p:nvSpPr>
        <p:spPr bwMode="auto">
          <a:xfrm>
            <a:off x="6994526" y="3048001"/>
            <a:ext cx="28575" cy="28575"/>
          </a:xfrm>
          <a:custGeom>
            <a:avLst/>
            <a:gdLst/>
            <a:ahLst/>
            <a:cxnLst>
              <a:cxn ang="0">
                <a:pos x="0" y="8"/>
              </a:cxn>
              <a:cxn ang="0">
                <a:pos x="0" y="12"/>
              </a:cxn>
              <a:cxn ang="0">
                <a:pos x="2" y="14"/>
              </a:cxn>
              <a:cxn ang="0">
                <a:pos x="4" y="16"/>
              </a:cxn>
              <a:cxn ang="0">
                <a:pos x="8" y="18"/>
              </a:cxn>
              <a:cxn ang="0">
                <a:pos x="12" y="16"/>
              </a:cxn>
              <a:cxn ang="0">
                <a:pos x="14" y="14"/>
              </a:cxn>
              <a:cxn ang="0">
                <a:pos x="16" y="12"/>
              </a:cxn>
              <a:cxn ang="0">
                <a:pos x="18" y="8"/>
              </a:cxn>
              <a:cxn ang="0">
                <a:pos x="16" y="4"/>
              </a:cxn>
              <a:cxn ang="0">
                <a:pos x="14" y="2"/>
              </a:cxn>
              <a:cxn ang="0">
                <a:pos x="12" y="0"/>
              </a:cxn>
              <a:cxn ang="0">
                <a:pos x="8" y="0"/>
              </a:cxn>
              <a:cxn ang="0">
                <a:pos x="4" y="0"/>
              </a:cxn>
              <a:cxn ang="0">
                <a:pos x="2" y="2"/>
              </a:cxn>
              <a:cxn ang="0">
                <a:pos x="0" y="4"/>
              </a:cxn>
              <a:cxn ang="0">
                <a:pos x="0" y="6"/>
              </a:cxn>
              <a:cxn ang="0">
                <a:pos x="0" y="8"/>
              </a:cxn>
            </a:cxnLst>
            <a:rect l="0" t="0" r="r" b="b"/>
            <a:pathLst>
              <a:path w="18" h="18">
                <a:moveTo>
                  <a:pt x="0" y="8"/>
                </a:moveTo>
                <a:lnTo>
                  <a:pt x="0" y="12"/>
                </a:lnTo>
                <a:lnTo>
                  <a:pt x="2" y="14"/>
                </a:lnTo>
                <a:lnTo>
                  <a:pt x="4" y="16"/>
                </a:lnTo>
                <a:lnTo>
                  <a:pt x="8" y="18"/>
                </a:lnTo>
                <a:lnTo>
                  <a:pt x="12" y="16"/>
                </a:lnTo>
                <a:lnTo>
                  <a:pt x="14" y="14"/>
                </a:lnTo>
                <a:lnTo>
                  <a:pt x="16" y="12"/>
                </a:lnTo>
                <a:lnTo>
                  <a:pt x="18" y="8"/>
                </a:lnTo>
                <a:lnTo>
                  <a:pt x="16" y="4"/>
                </a:lnTo>
                <a:lnTo>
                  <a:pt x="14" y="2"/>
                </a:lnTo>
                <a:lnTo>
                  <a:pt x="12" y="0"/>
                </a:lnTo>
                <a:lnTo>
                  <a:pt x="8" y="0"/>
                </a:lnTo>
                <a:lnTo>
                  <a:pt x="4" y="0"/>
                </a:lnTo>
                <a:lnTo>
                  <a:pt x="2" y="2"/>
                </a:lnTo>
                <a:lnTo>
                  <a:pt x="0" y="4"/>
                </a:lnTo>
                <a:lnTo>
                  <a:pt x="0" y="6"/>
                </a:lnTo>
                <a:lnTo>
                  <a:pt x="0" y="8"/>
                </a:lnTo>
                <a:close/>
              </a:path>
            </a:pathLst>
          </a:custGeom>
          <a:solidFill>
            <a:srgbClr val="231F20"/>
          </a:solidFill>
          <a:ln w="9525">
            <a:noFill/>
            <a:round/>
            <a:headEnd/>
            <a:tailEnd/>
          </a:ln>
        </p:spPr>
        <p:txBody>
          <a:bodyPr/>
          <a:lstStyle/>
          <a:p>
            <a:endParaRPr lang="tr-TR"/>
          </a:p>
        </p:txBody>
      </p:sp>
      <p:sp>
        <p:nvSpPr>
          <p:cNvPr id="231449" name="Freeform 25"/>
          <p:cNvSpPr>
            <a:spLocks/>
          </p:cNvSpPr>
          <p:nvPr/>
        </p:nvSpPr>
        <p:spPr bwMode="auto">
          <a:xfrm>
            <a:off x="5408614" y="3355975"/>
            <a:ext cx="434975" cy="190500"/>
          </a:xfrm>
          <a:custGeom>
            <a:avLst/>
            <a:gdLst/>
            <a:ahLst/>
            <a:cxnLst>
              <a:cxn ang="0">
                <a:pos x="0" y="120"/>
              </a:cxn>
              <a:cxn ang="0">
                <a:pos x="154" y="0"/>
              </a:cxn>
              <a:cxn ang="0">
                <a:pos x="274" y="0"/>
              </a:cxn>
            </a:cxnLst>
            <a:rect l="0" t="0" r="r" b="b"/>
            <a:pathLst>
              <a:path w="274" h="120">
                <a:moveTo>
                  <a:pt x="0" y="120"/>
                </a:moveTo>
                <a:lnTo>
                  <a:pt x="154" y="0"/>
                </a:lnTo>
                <a:lnTo>
                  <a:pt x="274" y="0"/>
                </a:lnTo>
              </a:path>
            </a:pathLst>
          </a:custGeom>
          <a:noFill/>
          <a:ln w="6350">
            <a:solidFill>
              <a:srgbClr val="231F20"/>
            </a:solidFill>
            <a:prstDash val="solid"/>
            <a:round/>
            <a:headEnd/>
            <a:tailEnd/>
          </a:ln>
        </p:spPr>
        <p:txBody>
          <a:bodyPr/>
          <a:lstStyle/>
          <a:p>
            <a:endParaRPr lang="tr-TR"/>
          </a:p>
        </p:txBody>
      </p:sp>
      <p:sp>
        <p:nvSpPr>
          <p:cNvPr id="231450" name="Freeform 26"/>
          <p:cNvSpPr>
            <a:spLocks/>
          </p:cNvSpPr>
          <p:nvPr/>
        </p:nvSpPr>
        <p:spPr bwMode="auto">
          <a:xfrm>
            <a:off x="5392738" y="3533776"/>
            <a:ext cx="31750" cy="28575"/>
          </a:xfrm>
          <a:custGeom>
            <a:avLst/>
            <a:gdLst/>
            <a:ahLst/>
            <a:cxnLst>
              <a:cxn ang="0">
                <a:pos x="0" y="8"/>
              </a:cxn>
              <a:cxn ang="0">
                <a:pos x="2" y="12"/>
              </a:cxn>
              <a:cxn ang="0">
                <a:pos x="4" y="16"/>
              </a:cxn>
              <a:cxn ang="0">
                <a:pos x="6" y="18"/>
              </a:cxn>
              <a:cxn ang="0">
                <a:pos x="10" y="18"/>
              </a:cxn>
              <a:cxn ang="0">
                <a:pos x="14" y="18"/>
              </a:cxn>
              <a:cxn ang="0">
                <a:pos x="16" y="16"/>
              </a:cxn>
              <a:cxn ang="0">
                <a:pos x="18" y="12"/>
              </a:cxn>
              <a:cxn ang="0">
                <a:pos x="20" y="8"/>
              </a:cxn>
              <a:cxn ang="0">
                <a:pos x="18" y="6"/>
              </a:cxn>
              <a:cxn ang="0">
                <a:pos x="16" y="2"/>
              </a:cxn>
              <a:cxn ang="0">
                <a:pos x="14" y="0"/>
              </a:cxn>
              <a:cxn ang="0">
                <a:pos x="10" y="0"/>
              </a:cxn>
              <a:cxn ang="0">
                <a:pos x="6" y="0"/>
              </a:cxn>
              <a:cxn ang="0">
                <a:pos x="4" y="2"/>
              </a:cxn>
              <a:cxn ang="0">
                <a:pos x="2" y="6"/>
              </a:cxn>
              <a:cxn ang="0">
                <a:pos x="2" y="8"/>
              </a:cxn>
              <a:cxn ang="0">
                <a:pos x="0" y="8"/>
              </a:cxn>
            </a:cxnLst>
            <a:rect l="0" t="0" r="r" b="b"/>
            <a:pathLst>
              <a:path w="20" h="18">
                <a:moveTo>
                  <a:pt x="0" y="8"/>
                </a:moveTo>
                <a:lnTo>
                  <a:pt x="2" y="12"/>
                </a:lnTo>
                <a:lnTo>
                  <a:pt x="4" y="16"/>
                </a:lnTo>
                <a:lnTo>
                  <a:pt x="6" y="18"/>
                </a:lnTo>
                <a:lnTo>
                  <a:pt x="10" y="18"/>
                </a:lnTo>
                <a:lnTo>
                  <a:pt x="14" y="18"/>
                </a:lnTo>
                <a:lnTo>
                  <a:pt x="16" y="16"/>
                </a:lnTo>
                <a:lnTo>
                  <a:pt x="18" y="12"/>
                </a:lnTo>
                <a:lnTo>
                  <a:pt x="20" y="8"/>
                </a:lnTo>
                <a:lnTo>
                  <a:pt x="18" y="6"/>
                </a:lnTo>
                <a:lnTo>
                  <a:pt x="16" y="2"/>
                </a:lnTo>
                <a:lnTo>
                  <a:pt x="14" y="0"/>
                </a:lnTo>
                <a:lnTo>
                  <a:pt x="10" y="0"/>
                </a:lnTo>
                <a:lnTo>
                  <a:pt x="6" y="0"/>
                </a:lnTo>
                <a:lnTo>
                  <a:pt x="4" y="2"/>
                </a:lnTo>
                <a:lnTo>
                  <a:pt x="2" y="6"/>
                </a:lnTo>
                <a:lnTo>
                  <a:pt x="2" y="8"/>
                </a:lnTo>
                <a:lnTo>
                  <a:pt x="0" y="8"/>
                </a:lnTo>
                <a:close/>
              </a:path>
            </a:pathLst>
          </a:custGeom>
          <a:solidFill>
            <a:srgbClr val="231F20"/>
          </a:solidFill>
          <a:ln w="9525">
            <a:noFill/>
            <a:round/>
            <a:headEnd/>
            <a:tailEnd/>
          </a:ln>
        </p:spPr>
        <p:txBody>
          <a:bodyPr/>
          <a:lstStyle/>
          <a:p>
            <a:endParaRPr lang="tr-TR"/>
          </a:p>
        </p:txBody>
      </p:sp>
      <p:sp>
        <p:nvSpPr>
          <p:cNvPr id="231451" name="Freeform 27"/>
          <p:cNvSpPr>
            <a:spLocks/>
          </p:cNvSpPr>
          <p:nvPr/>
        </p:nvSpPr>
        <p:spPr bwMode="auto">
          <a:xfrm>
            <a:off x="6553201" y="3362326"/>
            <a:ext cx="511175" cy="111125"/>
          </a:xfrm>
          <a:custGeom>
            <a:avLst/>
            <a:gdLst/>
            <a:ahLst/>
            <a:cxnLst>
              <a:cxn ang="0">
                <a:pos x="322" y="70"/>
              </a:cxn>
              <a:cxn ang="0">
                <a:pos x="148" y="0"/>
              </a:cxn>
              <a:cxn ang="0">
                <a:pos x="0" y="0"/>
              </a:cxn>
            </a:cxnLst>
            <a:rect l="0" t="0" r="r" b="b"/>
            <a:pathLst>
              <a:path w="322" h="70">
                <a:moveTo>
                  <a:pt x="322" y="70"/>
                </a:moveTo>
                <a:lnTo>
                  <a:pt x="148" y="0"/>
                </a:lnTo>
                <a:lnTo>
                  <a:pt x="0" y="0"/>
                </a:lnTo>
              </a:path>
            </a:pathLst>
          </a:custGeom>
          <a:noFill/>
          <a:ln w="6350">
            <a:solidFill>
              <a:srgbClr val="231F20"/>
            </a:solidFill>
            <a:prstDash val="solid"/>
            <a:round/>
            <a:headEnd/>
            <a:tailEnd/>
          </a:ln>
        </p:spPr>
        <p:txBody>
          <a:bodyPr/>
          <a:lstStyle/>
          <a:p>
            <a:endParaRPr lang="tr-TR"/>
          </a:p>
        </p:txBody>
      </p:sp>
      <p:sp>
        <p:nvSpPr>
          <p:cNvPr id="231452" name="Freeform 28"/>
          <p:cNvSpPr>
            <a:spLocks/>
          </p:cNvSpPr>
          <p:nvPr/>
        </p:nvSpPr>
        <p:spPr bwMode="auto">
          <a:xfrm>
            <a:off x="7048501" y="3457575"/>
            <a:ext cx="28575" cy="31750"/>
          </a:xfrm>
          <a:custGeom>
            <a:avLst/>
            <a:gdLst/>
            <a:ahLst/>
            <a:cxnLst>
              <a:cxn ang="0">
                <a:pos x="0" y="10"/>
              </a:cxn>
              <a:cxn ang="0">
                <a:pos x="0" y="14"/>
              </a:cxn>
              <a:cxn ang="0">
                <a:pos x="2" y="16"/>
              </a:cxn>
              <a:cxn ang="0">
                <a:pos x="6" y="18"/>
              </a:cxn>
              <a:cxn ang="0">
                <a:pos x="10" y="20"/>
              </a:cxn>
              <a:cxn ang="0">
                <a:pos x="12" y="18"/>
              </a:cxn>
              <a:cxn ang="0">
                <a:pos x="16" y="16"/>
              </a:cxn>
              <a:cxn ang="0">
                <a:pos x="18" y="14"/>
              </a:cxn>
              <a:cxn ang="0">
                <a:pos x="18" y="10"/>
              </a:cxn>
              <a:cxn ang="0">
                <a:pos x="18" y="6"/>
              </a:cxn>
              <a:cxn ang="0">
                <a:pos x="16" y="4"/>
              </a:cxn>
              <a:cxn ang="0">
                <a:pos x="12" y="2"/>
              </a:cxn>
              <a:cxn ang="0">
                <a:pos x="10" y="0"/>
              </a:cxn>
              <a:cxn ang="0">
                <a:pos x="6" y="2"/>
              </a:cxn>
              <a:cxn ang="0">
                <a:pos x="2" y="4"/>
              </a:cxn>
              <a:cxn ang="0">
                <a:pos x="0" y="6"/>
              </a:cxn>
              <a:cxn ang="0">
                <a:pos x="0" y="8"/>
              </a:cxn>
              <a:cxn ang="0">
                <a:pos x="0" y="10"/>
              </a:cxn>
            </a:cxnLst>
            <a:rect l="0" t="0" r="r" b="b"/>
            <a:pathLst>
              <a:path w="18" h="20">
                <a:moveTo>
                  <a:pt x="0" y="10"/>
                </a:moveTo>
                <a:lnTo>
                  <a:pt x="0" y="14"/>
                </a:lnTo>
                <a:lnTo>
                  <a:pt x="2" y="16"/>
                </a:lnTo>
                <a:lnTo>
                  <a:pt x="6" y="18"/>
                </a:lnTo>
                <a:lnTo>
                  <a:pt x="10" y="20"/>
                </a:lnTo>
                <a:lnTo>
                  <a:pt x="12" y="18"/>
                </a:lnTo>
                <a:lnTo>
                  <a:pt x="16" y="16"/>
                </a:lnTo>
                <a:lnTo>
                  <a:pt x="18" y="14"/>
                </a:lnTo>
                <a:lnTo>
                  <a:pt x="18" y="10"/>
                </a:lnTo>
                <a:lnTo>
                  <a:pt x="18" y="6"/>
                </a:lnTo>
                <a:lnTo>
                  <a:pt x="16" y="4"/>
                </a:lnTo>
                <a:lnTo>
                  <a:pt x="12" y="2"/>
                </a:lnTo>
                <a:lnTo>
                  <a:pt x="10" y="0"/>
                </a:lnTo>
                <a:lnTo>
                  <a:pt x="6" y="2"/>
                </a:lnTo>
                <a:lnTo>
                  <a:pt x="2" y="4"/>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231453" name="Freeform 29"/>
          <p:cNvSpPr>
            <a:spLocks/>
          </p:cNvSpPr>
          <p:nvPr/>
        </p:nvSpPr>
        <p:spPr bwMode="auto">
          <a:xfrm>
            <a:off x="5411789" y="3773488"/>
            <a:ext cx="28575" cy="31750"/>
          </a:xfrm>
          <a:custGeom>
            <a:avLst/>
            <a:gdLst/>
            <a:ahLst/>
            <a:cxnLst>
              <a:cxn ang="0">
                <a:pos x="0" y="10"/>
              </a:cxn>
              <a:cxn ang="0">
                <a:pos x="0" y="14"/>
              </a:cxn>
              <a:cxn ang="0">
                <a:pos x="2" y="16"/>
              </a:cxn>
              <a:cxn ang="0">
                <a:pos x="4" y="18"/>
              </a:cxn>
              <a:cxn ang="0">
                <a:pos x="8" y="20"/>
              </a:cxn>
              <a:cxn ang="0">
                <a:pos x="12" y="18"/>
              </a:cxn>
              <a:cxn ang="0">
                <a:pos x="14" y="16"/>
              </a:cxn>
              <a:cxn ang="0">
                <a:pos x="16" y="14"/>
              </a:cxn>
              <a:cxn ang="0">
                <a:pos x="18" y="10"/>
              </a:cxn>
              <a:cxn ang="0">
                <a:pos x="16" y="6"/>
              </a:cxn>
              <a:cxn ang="0">
                <a:pos x="14" y="4"/>
              </a:cxn>
              <a:cxn ang="0">
                <a:pos x="12" y="2"/>
              </a:cxn>
              <a:cxn ang="0">
                <a:pos x="8" y="0"/>
              </a:cxn>
              <a:cxn ang="0">
                <a:pos x="4" y="2"/>
              </a:cxn>
              <a:cxn ang="0">
                <a:pos x="2" y="4"/>
              </a:cxn>
              <a:cxn ang="0">
                <a:pos x="0" y="6"/>
              </a:cxn>
              <a:cxn ang="0">
                <a:pos x="0" y="8"/>
              </a:cxn>
              <a:cxn ang="0">
                <a:pos x="0" y="10"/>
              </a:cxn>
            </a:cxnLst>
            <a:rect l="0" t="0" r="r" b="b"/>
            <a:pathLst>
              <a:path w="18" h="20">
                <a:moveTo>
                  <a:pt x="0" y="10"/>
                </a:moveTo>
                <a:lnTo>
                  <a:pt x="0" y="14"/>
                </a:lnTo>
                <a:lnTo>
                  <a:pt x="2" y="16"/>
                </a:lnTo>
                <a:lnTo>
                  <a:pt x="4" y="18"/>
                </a:lnTo>
                <a:lnTo>
                  <a:pt x="8" y="20"/>
                </a:lnTo>
                <a:lnTo>
                  <a:pt x="12" y="18"/>
                </a:lnTo>
                <a:lnTo>
                  <a:pt x="14" y="16"/>
                </a:lnTo>
                <a:lnTo>
                  <a:pt x="16" y="14"/>
                </a:lnTo>
                <a:lnTo>
                  <a:pt x="18" y="10"/>
                </a:lnTo>
                <a:lnTo>
                  <a:pt x="16" y="6"/>
                </a:lnTo>
                <a:lnTo>
                  <a:pt x="14" y="4"/>
                </a:lnTo>
                <a:lnTo>
                  <a:pt x="12" y="2"/>
                </a:lnTo>
                <a:lnTo>
                  <a:pt x="8" y="0"/>
                </a:lnTo>
                <a:lnTo>
                  <a:pt x="4" y="2"/>
                </a:lnTo>
                <a:lnTo>
                  <a:pt x="2" y="4"/>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231454" name="Line 30"/>
          <p:cNvSpPr>
            <a:spLocks noChangeShapeType="1"/>
          </p:cNvSpPr>
          <p:nvPr/>
        </p:nvSpPr>
        <p:spPr bwMode="auto">
          <a:xfrm>
            <a:off x="5424489" y="3789364"/>
            <a:ext cx="333375" cy="1587"/>
          </a:xfrm>
          <a:prstGeom prst="line">
            <a:avLst/>
          </a:prstGeom>
          <a:noFill/>
          <a:ln w="6350">
            <a:solidFill>
              <a:srgbClr val="231F20"/>
            </a:solidFill>
            <a:round/>
            <a:headEnd/>
            <a:tailEnd/>
          </a:ln>
        </p:spPr>
        <p:txBody>
          <a:bodyPr/>
          <a:lstStyle/>
          <a:p>
            <a:endParaRPr lang="tr-TR"/>
          </a:p>
        </p:txBody>
      </p:sp>
      <p:sp>
        <p:nvSpPr>
          <p:cNvPr id="231455" name="Line 31"/>
          <p:cNvSpPr>
            <a:spLocks noChangeShapeType="1"/>
          </p:cNvSpPr>
          <p:nvPr/>
        </p:nvSpPr>
        <p:spPr bwMode="auto">
          <a:xfrm flipH="1">
            <a:off x="6575425" y="3792539"/>
            <a:ext cx="381000" cy="1587"/>
          </a:xfrm>
          <a:prstGeom prst="line">
            <a:avLst/>
          </a:prstGeom>
          <a:noFill/>
          <a:ln w="6350">
            <a:solidFill>
              <a:srgbClr val="231F20"/>
            </a:solidFill>
            <a:round/>
            <a:headEnd/>
            <a:tailEnd/>
          </a:ln>
        </p:spPr>
        <p:txBody>
          <a:bodyPr/>
          <a:lstStyle/>
          <a:p>
            <a:endParaRPr lang="tr-TR"/>
          </a:p>
        </p:txBody>
      </p:sp>
      <p:sp>
        <p:nvSpPr>
          <p:cNvPr id="231456" name="Freeform 32"/>
          <p:cNvSpPr>
            <a:spLocks/>
          </p:cNvSpPr>
          <p:nvPr/>
        </p:nvSpPr>
        <p:spPr bwMode="auto">
          <a:xfrm>
            <a:off x="6940551" y="3779838"/>
            <a:ext cx="28575" cy="31750"/>
          </a:xfrm>
          <a:custGeom>
            <a:avLst/>
            <a:gdLst/>
            <a:ahLst/>
            <a:cxnLst>
              <a:cxn ang="0">
                <a:pos x="0" y="10"/>
              </a:cxn>
              <a:cxn ang="0">
                <a:pos x="0" y="14"/>
              </a:cxn>
              <a:cxn ang="0">
                <a:pos x="2" y="16"/>
              </a:cxn>
              <a:cxn ang="0">
                <a:pos x="6" y="18"/>
              </a:cxn>
              <a:cxn ang="0">
                <a:pos x="10" y="20"/>
              </a:cxn>
              <a:cxn ang="0">
                <a:pos x="12" y="18"/>
              </a:cxn>
              <a:cxn ang="0">
                <a:pos x="16" y="16"/>
              </a:cxn>
              <a:cxn ang="0">
                <a:pos x="18" y="14"/>
              </a:cxn>
              <a:cxn ang="0">
                <a:pos x="18" y="10"/>
              </a:cxn>
              <a:cxn ang="0">
                <a:pos x="18" y="6"/>
              </a:cxn>
              <a:cxn ang="0">
                <a:pos x="16" y="4"/>
              </a:cxn>
              <a:cxn ang="0">
                <a:pos x="12" y="2"/>
              </a:cxn>
              <a:cxn ang="0">
                <a:pos x="10" y="0"/>
              </a:cxn>
              <a:cxn ang="0">
                <a:pos x="6" y="2"/>
              </a:cxn>
              <a:cxn ang="0">
                <a:pos x="2" y="4"/>
              </a:cxn>
              <a:cxn ang="0">
                <a:pos x="0" y="6"/>
              </a:cxn>
              <a:cxn ang="0">
                <a:pos x="0" y="8"/>
              </a:cxn>
              <a:cxn ang="0">
                <a:pos x="0" y="10"/>
              </a:cxn>
            </a:cxnLst>
            <a:rect l="0" t="0" r="r" b="b"/>
            <a:pathLst>
              <a:path w="18" h="20">
                <a:moveTo>
                  <a:pt x="0" y="10"/>
                </a:moveTo>
                <a:lnTo>
                  <a:pt x="0" y="14"/>
                </a:lnTo>
                <a:lnTo>
                  <a:pt x="2" y="16"/>
                </a:lnTo>
                <a:lnTo>
                  <a:pt x="6" y="18"/>
                </a:lnTo>
                <a:lnTo>
                  <a:pt x="10" y="20"/>
                </a:lnTo>
                <a:lnTo>
                  <a:pt x="12" y="18"/>
                </a:lnTo>
                <a:lnTo>
                  <a:pt x="16" y="16"/>
                </a:lnTo>
                <a:lnTo>
                  <a:pt x="18" y="14"/>
                </a:lnTo>
                <a:lnTo>
                  <a:pt x="18" y="10"/>
                </a:lnTo>
                <a:lnTo>
                  <a:pt x="18" y="6"/>
                </a:lnTo>
                <a:lnTo>
                  <a:pt x="16" y="4"/>
                </a:lnTo>
                <a:lnTo>
                  <a:pt x="12" y="2"/>
                </a:lnTo>
                <a:lnTo>
                  <a:pt x="10" y="0"/>
                </a:lnTo>
                <a:lnTo>
                  <a:pt x="6" y="2"/>
                </a:lnTo>
                <a:lnTo>
                  <a:pt x="2" y="4"/>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231457" name="Freeform 33"/>
          <p:cNvSpPr>
            <a:spLocks/>
          </p:cNvSpPr>
          <p:nvPr/>
        </p:nvSpPr>
        <p:spPr bwMode="auto">
          <a:xfrm>
            <a:off x="5278438" y="4846639"/>
            <a:ext cx="31750" cy="28575"/>
          </a:xfrm>
          <a:custGeom>
            <a:avLst/>
            <a:gdLst/>
            <a:ahLst/>
            <a:cxnLst>
              <a:cxn ang="0">
                <a:pos x="0" y="8"/>
              </a:cxn>
              <a:cxn ang="0">
                <a:pos x="2" y="12"/>
              </a:cxn>
              <a:cxn ang="0">
                <a:pos x="4" y="14"/>
              </a:cxn>
              <a:cxn ang="0">
                <a:pos x="6" y="16"/>
              </a:cxn>
              <a:cxn ang="0">
                <a:pos x="10" y="18"/>
              </a:cxn>
              <a:cxn ang="0">
                <a:pos x="14" y="16"/>
              </a:cxn>
              <a:cxn ang="0">
                <a:pos x="16" y="14"/>
              </a:cxn>
              <a:cxn ang="0">
                <a:pos x="18" y="12"/>
              </a:cxn>
              <a:cxn ang="0">
                <a:pos x="20" y="8"/>
              </a:cxn>
              <a:cxn ang="0">
                <a:pos x="18" y="4"/>
              </a:cxn>
              <a:cxn ang="0">
                <a:pos x="16" y="2"/>
              </a:cxn>
              <a:cxn ang="0">
                <a:pos x="14" y="0"/>
              </a:cxn>
              <a:cxn ang="0">
                <a:pos x="10" y="0"/>
              </a:cxn>
              <a:cxn ang="0">
                <a:pos x="6" y="0"/>
              </a:cxn>
              <a:cxn ang="0">
                <a:pos x="4" y="2"/>
              </a:cxn>
              <a:cxn ang="0">
                <a:pos x="2" y="4"/>
              </a:cxn>
              <a:cxn ang="0">
                <a:pos x="2" y="8"/>
              </a:cxn>
              <a:cxn ang="0">
                <a:pos x="0" y="8"/>
              </a:cxn>
            </a:cxnLst>
            <a:rect l="0" t="0" r="r" b="b"/>
            <a:pathLst>
              <a:path w="20" h="18">
                <a:moveTo>
                  <a:pt x="0" y="8"/>
                </a:moveTo>
                <a:lnTo>
                  <a:pt x="2" y="12"/>
                </a:lnTo>
                <a:lnTo>
                  <a:pt x="4" y="14"/>
                </a:lnTo>
                <a:lnTo>
                  <a:pt x="6" y="16"/>
                </a:lnTo>
                <a:lnTo>
                  <a:pt x="10" y="18"/>
                </a:lnTo>
                <a:lnTo>
                  <a:pt x="14" y="16"/>
                </a:lnTo>
                <a:lnTo>
                  <a:pt x="16" y="14"/>
                </a:lnTo>
                <a:lnTo>
                  <a:pt x="18" y="12"/>
                </a:lnTo>
                <a:lnTo>
                  <a:pt x="20" y="8"/>
                </a:lnTo>
                <a:lnTo>
                  <a:pt x="18" y="4"/>
                </a:lnTo>
                <a:lnTo>
                  <a:pt x="16" y="2"/>
                </a:lnTo>
                <a:lnTo>
                  <a:pt x="14" y="0"/>
                </a:lnTo>
                <a:lnTo>
                  <a:pt x="10" y="0"/>
                </a:lnTo>
                <a:lnTo>
                  <a:pt x="6" y="0"/>
                </a:lnTo>
                <a:lnTo>
                  <a:pt x="4" y="2"/>
                </a:lnTo>
                <a:lnTo>
                  <a:pt x="2" y="4"/>
                </a:lnTo>
                <a:lnTo>
                  <a:pt x="2" y="8"/>
                </a:lnTo>
                <a:lnTo>
                  <a:pt x="0" y="8"/>
                </a:lnTo>
                <a:close/>
              </a:path>
            </a:pathLst>
          </a:custGeom>
          <a:solidFill>
            <a:srgbClr val="231F20"/>
          </a:solidFill>
          <a:ln w="9525">
            <a:noFill/>
            <a:round/>
            <a:headEnd/>
            <a:tailEnd/>
          </a:ln>
        </p:spPr>
        <p:txBody>
          <a:bodyPr/>
          <a:lstStyle/>
          <a:p>
            <a:endParaRPr lang="tr-TR"/>
          </a:p>
        </p:txBody>
      </p:sp>
      <p:sp>
        <p:nvSpPr>
          <p:cNvPr id="231458" name="Freeform 34"/>
          <p:cNvSpPr>
            <a:spLocks/>
          </p:cNvSpPr>
          <p:nvPr/>
        </p:nvSpPr>
        <p:spPr bwMode="auto">
          <a:xfrm>
            <a:off x="6823075" y="4846639"/>
            <a:ext cx="31750" cy="28575"/>
          </a:xfrm>
          <a:custGeom>
            <a:avLst/>
            <a:gdLst/>
            <a:ahLst/>
            <a:cxnLst>
              <a:cxn ang="0">
                <a:pos x="0" y="8"/>
              </a:cxn>
              <a:cxn ang="0">
                <a:pos x="2" y="12"/>
              </a:cxn>
              <a:cxn ang="0">
                <a:pos x="4" y="16"/>
              </a:cxn>
              <a:cxn ang="0">
                <a:pos x="6" y="16"/>
              </a:cxn>
              <a:cxn ang="0">
                <a:pos x="10" y="18"/>
              </a:cxn>
              <a:cxn ang="0">
                <a:pos x="14" y="16"/>
              </a:cxn>
              <a:cxn ang="0">
                <a:pos x="16" y="16"/>
              </a:cxn>
              <a:cxn ang="0">
                <a:pos x="18" y="12"/>
              </a:cxn>
              <a:cxn ang="0">
                <a:pos x="20" y="8"/>
              </a:cxn>
              <a:cxn ang="0">
                <a:pos x="18" y="4"/>
              </a:cxn>
              <a:cxn ang="0">
                <a:pos x="16" y="2"/>
              </a:cxn>
              <a:cxn ang="0">
                <a:pos x="14" y="0"/>
              </a:cxn>
              <a:cxn ang="0">
                <a:pos x="10" y="0"/>
              </a:cxn>
              <a:cxn ang="0">
                <a:pos x="6" y="0"/>
              </a:cxn>
              <a:cxn ang="0">
                <a:pos x="4" y="2"/>
              </a:cxn>
              <a:cxn ang="0">
                <a:pos x="2" y="4"/>
              </a:cxn>
              <a:cxn ang="0">
                <a:pos x="2" y="8"/>
              </a:cxn>
              <a:cxn ang="0">
                <a:pos x="0" y="8"/>
              </a:cxn>
            </a:cxnLst>
            <a:rect l="0" t="0" r="r" b="b"/>
            <a:pathLst>
              <a:path w="20" h="18">
                <a:moveTo>
                  <a:pt x="0" y="8"/>
                </a:moveTo>
                <a:lnTo>
                  <a:pt x="2" y="12"/>
                </a:lnTo>
                <a:lnTo>
                  <a:pt x="4" y="16"/>
                </a:lnTo>
                <a:lnTo>
                  <a:pt x="6" y="16"/>
                </a:lnTo>
                <a:lnTo>
                  <a:pt x="10" y="18"/>
                </a:lnTo>
                <a:lnTo>
                  <a:pt x="14" y="16"/>
                </a:lnTo>
                <a:lnTo>
                  <a:pt x="16" y="16"/>
                </a:lnTo>
                <a:lnTo>
                  <a:pt x="18" y="12"/>
                </a:lnTo>
                <a:lnTo>
                  <a:pt x="20" y="8"/>
                </a:lnTo>
                <a:lnTo>
                  <a:pt x="18" y="4"/>
                </a:lnTo>
                <a:lnTo>
                  <a:pt x="16" y="2"/>
                </a:lnTo>
                <a:lnTo>
                  <a:pt x="14" y="0"/>
                </a:lnTo>
                <a:lnTo>
                  <a:pt x="10" y="0"/>
                </a:lnTo>
                <a:lnTo>
                  <a:pt x="6" y="0"/>
                </a:lnTo>
                <a:lnTo>
                  <a:pt x="4" y="2"/>
                </a:lnTo>
                <a:lnTo>
                  <a:pt x="2" y="4"/>
                </a:lnTo>
                <a:lnTo>
                  <a:pt x="2" y="8"/>
                </a:lnTo>
                <a:lnTo>
                  <a:pt x="0" y="8"/>
                </a:lnTo>
                <a:close/>
              </a:path>
            </a:pathLst>
          </a:custGeom>
          <a:solidFill>
            <a:srgbClr val="231F20"/>
          </a:solidFill>
          <a:ln w="9525">
            <a:noFill/>
            <a:round/>
            <a:headEnd/>
            <a:tailEnd/>
          </a:ln>
        </p:spPr>
        <p:txBody>
          <a:bodyPr/>
          <a:lstStyle/>
          <a:p>
            <a:endParaRPr lang="tr-TR"/>
          </a:p>
        </p:txBody>
      </p:sp>
      <p:sp>
        <p:nvSpPr>
          <p:cNvPr id="231459" name="Freeform 35"/>
          <p:cNvSpPr>
            <a:spLocks/>
          </p:cNvSpPr>
          <p:nvPr/>
        </p:nvSpPr>
        <p:spPr bwMode="auto">
          <a:xfrm>
            <a:off x="6629400" y="4859338"/>
            <a:ext cx="927100" cy="304800"/>
          </a:xfrm>
          <a:custGeom>
            <a:avLst/>
            <a:gdLst/>
            <a:ahLst/>
            <a:cxnLst>
              <a:cxn ang="0">
                <a:pos x="584" y="192"/>
              </a:cxn>
              <a:cxn ang="0">
                <a:pos x="0" y="0"/>
              </a:cxn>
              <a:cxn ang="0">
                <a:pos x="132" y="0"/>
              </a:cxn>
            </a:cxnLst>
            <a:rect l="0" t="0" r="r" b="b"/>
            <a:pathLst>
              <a:path w="584" h="192">
                <a:moveTo>
                  <a:pt x="584" y="192"/>
                </a:moveTo>
                <a:lnTo>
                  <a:pt x="0" y="0"/>
                </a:lnTo>
                <a:lnTo>
                  <a:pt x="132" y="0"/>
                </a:lnTo>
              </a:path>
            </a:pathLst>
          </a:custGeom>
          <a:noFill/>
          <a:ln w="6350">
            <a:solidFill>
              <a:srgbClr val="231F20"/>
            </a:solidFill>
            <a:prstDash val="solid"/>
            <a:round/>
            <a:headEnd/>
            <a:tailEnd/>
          </a:ln>
        </p:spPr>
        <p:txBody>
          <a:bodyPr/>
          <a:lstStyle/>
          <a:p>
            <a:endParaRPr lang="tr-TR"/>
          </a:p>
        </p:txBody>
      </p:sp>
      <p:sp>
        <p:nvSpPr>
          <p:cNvPr id="231460" name="Freeform 36"/>
          <p:cNvSpPr>
            <a:spLocks/>
          </p:cNvSpPr>
          <p:nvPr/>
        </p:nvSpPr>
        <p:spPr bwMode="auto">
          <a:xfrm>
            <a:off x="7543801" y="5148264"/>
            <a:ext cx="28575" cy="28575"/>
          </a:xfrm>
          <a:custGeom>
            <a:avLst/>
            <a:gdLst/>
            <a:ahLst/>
            <a:cxnLst>
              <a:cxn ang="0">
                <a:pos x="0" y="10"/>
              </a:cxn>
              <a:cxn ang="0">
                <a:pos x="0" y="12"/>
              </a:cxn>
              <a:cxn ang="0">
                <a:pos x="2" y="16"/>
              </a:cxn>
              <a:cxn ang="0">
                <a:pos x="4" y="18"/>
              </a:cxn>
              <a:cxn ang="0">
                <a:pos x="8" y="18"/>
              </a:cxn>
              <a:cxn ang="0">
                <a:pos x="12" y="18"/>
              </a:cxn>
              <a:cxn ang="0">
                <a:pos x="14" y="16"/>
              </a:cxn>
              <a:cxn ang="0">
                <a:pos x="16" y="12"/>
              </a:cxn>
              <a:cxn ang="0">
                <a:pos x="18" y="10"/>
              </a:cxn>
              <a:cxn ang="0">
                <a:pos x="16" y="6"/>
              </a:cxn>
              <a:cxn ang="0">
                <a:pos x="14" y="2"/>
              </a:cxn>
              <a:cxn ang="0">
                <a:pos x="12" y="0"/>
              </a:cxn>
              <a:cxn ang="0">
                <a:pos x="8" y="0"/>
              </a:cxn>
              <a:cxn ang="0">
                <a:pos x="4" y="0"/>
              </a:cxn>
              <a:cxn ang="0">
                <a:pos x="2" y="2"/>
              </a:cxn>
              <a:cxn ang="0">
                <a:pos x="0" y="6"/>
              </a:cxn>
              <a:cxn ang="0">
                <a:pos x="0" y="8"/>
              </a:cxn>
              <a:cxn ang="0">
                <a:pos x="0" y="10"/>
              </a:cxn>
            </a:cxnLst>
            <a:rect l="0" t="0" r="r" b="b"/>
            <a:pathLst>
              <a:path w="18" h="18">
                <a:moveTo>
                  <a:pt x="0" y="10"/>
                </a:moveTo>
                <a:lnTo>
                  <a:pt x="0" y="12"/>
                </a:lnTo>
                <a:lnTo>
                  <a:pt x="2" y="16"/>
                </a:lnTo>
                <a:lnTo>
                  <a:pt x="4" y="18"/>
                </a:lnTo>
                <a:lnTo>
                  <a:pt x="8" y="18"/>
                </a:lnTo>
                <a:lnTo>
                  <a:pt x="12" y="18"/>
                </a:lnTo>
                <a:lnTo>
                  <a:pt x="14" y="16"/>
                </a:lnTo>
                <a:lnTo>
                  <a:pt x="16" y="12"/>
                </a:lnTo>
                <a:lnTo>
                  <a:pt x="18" y="10"/>
                </a:lnTo>
                <a:lnTo>
                  <a:pt x="16" y="6"/>
                </a:lnTo>
                <a:lnTo>
                  <a:pt x="14" y="2"/>
                </a:lnTo>
                <a:lnTo>
                  <a:pt x="12" y="0"/>
                </a:lnTo>
                <a:lnTo>
                  <a:pt x="8" y="0"/>
                </a:lnTo>
                <a:lnTo>
                  <a:pt x="4" y="0"/>
                </a:lnTo>
                <a:lnTo>
                  <a:pt x="2" y="2"/>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231461" name="Freeform 37"/>
          <p:cNvSpPr>
            <a:spLocks/>
          </p:cNvSpPr>
          <p:nvPr/>
        </p:nvSpPr>
        <p:spPr bwMode="auto">
          <a:xfrm>
            <a:off x="8470900" y="4884738"/>
            <a:ext cx="342900" cy="603250"/>
          </a:xfrm>
          <a:custGeom>
            <a:avLst/>
            <a:gdLst/>
            <a:ahLst/>
            <a:cxnLst>
              <a:cxn ang="0">
                <a:pos x="216" y="380"/>
              </a:cxn>
              <a:cxn ang="0">
                <a:pos x="46" y="0"/>
              </a:cxn>
              <a:cxn ang="0">
                <a:pos x="0" y="0"/>
              </a:cxn>
            </a:cxnLst>
            <a:rect l="0" t="0" r="r" b="b"/>
            <a:pathLst>
              <a:path w="216" h="380">
                <a:moveTo>
                  <a:pt x="216" y="380"/>
                </a:moveTo>
                <a:lnTo>
                  <a:pt x="46" y="0"/>
                </a:lnTo>
                <a:lnTo>
                  <a:pt x="0" y="0"/>
                </a:lnTo>
              </a:path>
            </a:pathLst>
          </a:custGeom>
          <a:noFill/>
          <a:ln w="6350">
            <a:solidFill>
              <a:srgbClr val="231F20"/>
            </a:solidFill>
            <a:prstDash val="solid"/>
            <a:round/>
            <a:headEnd/>
            <a:tailEnd/>
          </a:ln>
        </p:spPr>
        <p:txBody>
          <a:bodyPr/>
          <a:lstStyle/>
          <a:p>
            <a:endParaRPr lang="tr-TR"/>
          </a:p>
        </p:txBody>
      </p:sp>
      <p:sp>
        <p:nvSpPr>
          <p:cNvPr id="231462" name="Freeform 38"/>
          <p:cNvSpPr>
            <a:spLocks/>
          </p:cNvSpPr>
          <p:nvPr/>
        </p:nvSpPr>
        <p:spPr bwMode="auto">
          <a:xfrm>
            <a:off x="8801101" y="5475289"/>
            <a:ext cx="28575" cy="28575"/>
          </a:xfrm>
          <a:custGeom>
            <a:avLst/>
            <a:gdLst/>
            <a:ahLst/>
            <a:cxnLst>
              <a:cxn ang="0">
                <a:pos x="0" y="8"/>
              </a:cxn>
              <a:cxn ang="0">
                <a:pos x="0" y="12"/>
              </a:cxn>
              <a:cxn ang="0">
                <a:pos x="2" y="14"/>
              </a:cxn>
              <a:cxn ang="0">
                <a:pos x="6" y="16"/>
              </a:cxn>
              <a:cxn ang="0">
                <a:pos x="8" y="18"/>
              </a:cxn>
              <a:cxn ang="0">
                <a:pos x="12" y="16"/>
              </a:cxn>
              <a:cxn ang="0">
                <a:pos x="16" y="14"/>
              </a:cxn>
              <a:cxn ang="0">
                <a:pos x="18" y="12"/>
              </a:cxn>
              <a:cxn ang="0">
                <a:pos x="18" y="8"/>
              </a:cxn>
              <a:cxn ang="0">
                <a:pos x="18" y="4"/>
              </a:cxn>
              <a:cxn ang="0">
                <a:pos x="16" y="2"/>
              </a:cxn>
              <a:cxn ang="0">
                <a:pos x="12" y="0"/>
              </a:cxn>
              <a:cxn ang="0">
                <a:pos x="8" y="0"/>
              </a:cxn>
              <a:cxn ang="0">
                <a:pos x="6" y="0"/>
              </a:cxn>
              <a:cxn ang="0">
                <a:pos x="2" y="2"/>
              </a:cxn>
              <a:cxn ang="0">
                <a:pos x="0" y="4"/>
              </a:cxn>
              <a:cxn ang="0">
                <a:pos x="0" y="6"/>
              </a:cxn>
              <a:cxn ang="0">
                <a:pos x="0" y="8"/>
              </a:cxn>
            </a:cxnLst>
            <a:rect l="0" t="0" r="r" b="b"/>
            <a:pathLst>
              <a:path w="18" h="18">
                <a:moveTo>
                  <a:pt x="0" y="8"/>
                </a:moveTo>
                <a:lnTo>
                  <a:pt x="0" y="12"/>
                </a:lnTo>
                <a:lnTo>
                  <a:pt x="2" y="14"/>
                </a:lnTo>
                <a:lnTo>
                  <a:pt x="6" y="16"/>
                </a:lnTo>
                <a:lnTo>
                  <a:pt x="8" y="18"/>
                </a:lnTo>
                <a:lnTo>
                  <a:pt x="12" y="16"/>
                </a:lnTo>
                <a:lnTo>
                  <a:pt x="16" y="14"/>
                </a:lnTo>
                <a:lnTo>
                  <a:pt x="18" y="12"/>
                </a:lnTo>
                <a:lnTo>
                  <a:pt x="18" y="8"/>
                </a:lnTo>
                <a:lnTo>
                  <a:pt x="18" y="4"/>
                </a:lnTo>
                <a:lnTo>
                  <a:pt x="16" y="2"/>
                </a:lnTo>
                <a:lnTo>
                  <a:pt x="12" y="0"/>
                </a:lnTo>
                <a:lnTo>
                  <a:pt x="8" y="0"/>
                </a:lnTo>
                <a:lnTo>
                  <a:pt x="6" y="0"/>
                </a:lnTo>
                <a:lnTo>
                  <a:pt x="2" y="2"/>
                </a:lnTo>
                <a:lnTo>
                  <a:pt x="0" y="4"/>
                </a:lnTo>
                <a:lnTo>
                  <a:pt x="0" y="6"/>
                </a:lnTo>
                <a:lnTo>
                  <a:pt x="0" y="8"/>
                </a:lnTo>
                <a:close/>
              </a:path>
            </a:pathLst>
          </a:custGeom>
          <a:solidFill>
            <a:srgbClr val="231F20"/>
          </a:solidFill>
          <a:ln w="9525">
            <a:noFill/>
            <a:round/>
            <a:headEnd/>
            <a:tailEnd/>
          </a:ln>
        </p:spPr>
        <p:txBody>
          <a:bodyPr/>
          <a:lstStyle/>
          <a:p>
            <a:endParaRPr lang="tr-TR"/>
          </a:p>
        </p:txBody>
      </p:sp>
      <p:sp>
        <p:nvSpPr>
          <p:cNvPr id="231463" name="Freeform 39"/>
          <p:cNvSpPr>
            <a:spLocks/>
          </p:cNvSpPr>
          <p:nvPr/>
        </p:nvSpPr>
        <p:spPr bwMode="auto">
          <a:xfrm>
            <a:off x="8547101" y="4430713"/>
            <a:ext cx="257175" cy="234950"/>
          </a:xfrm>
          <a:custGeom>
            <a:avLst/>
            <a:gdLst/>
            <a:ahLst/>
            <a:cxnLst>
              <a:cxn ang="0">
                <a:pos x="162" y="148"/>
              </a:cxn>
              <a:cxn ang="0">
                <a:pos x="74" y="0"/>
              </a:cxn>
              <a:cxn ang="0">
                <a:pos x="0" y="0"/>
              </a:cxn>
            </a:cxnLst>
            <a:rect l="0" t="0" r="r" b="b"/>
            <a:pathLst>
              <a:path w="162" h="148">
                <a:moveTo>
                  <a:pt x="162" y="148"/>
                </a:moveTo>
                <a:lnTo>
                  <a:pt x="74" y="0"/>
                </a:lnTo>
                <a:lnTo>
                  <a:pt x="0" y="0"/>
                </a:lnTo>
              </a:path>
            </a:pathLst>
          </a:custGeom>
          <a:noFill/>
          <a:ln w="6350">
            <a:solidFill>
              <a:srgbClr val="231F20"/>
            </a:solidFill>
            <a:prstDash val="solid"/>
            <a:round/>
            <a:headEnd/>
            <a:tailEnd/>
          </a:ln>
        </p:spPr>
        <p:txBody>
          <a:bodyPr/>
          <a:lstStyle/>
          <a:p>
            <a:endParaRPr lang="tr-TR"/>
          </a:p>
        </p:txBody>
      </p:sp>
      <p:sp>
        <p:nvSpPr>
          <p:cNvPr id="231464" name="Freeform 40"/>
          <p:cNvSpPr>
            <a:spLocks/>
          </p:cNvSpPr>
          <p:nvPr/>
        </p:nvSpPr>
        <p:spPr bwMode="auto">
          <a:xfrm>
            <a:off x="8791576" y="4649788"/>
            <a:ext cx="28575" cy="31750"/>
          </a:xfrm>
          <a:custGeom>
            <a:avLst/>
            <a:gdLst/>
            <a:ahLst/>
            <a:cxnLst>
              <a:cxn ang="0">
                <a:pos x="0" y="10"/>
              </a:cxn>
              <a:cxn ang="0">
                <a:pos x="0" y="14"/>
              </a:cxn>
              <a:cxn ang="0">
                <a:pos x="2" y="16"/>
              </a:cxn>
              <a:cxn ang="0">
                <a:pos x="6" y="18"/>
              </a:cxn>
              <a:cxn ang="0">
                <a:pos x="8" y="20"/>
              </a:cxn>
              <a:cxn ang="0">
                <a:pos x="12" y="18"/>
              </a:cxn>
              <a:cxn ang="0">
                <a:pos x="16" y="16"/>
              </a:cxn>
              <a:cxn ang="0">
                <a:pos x="18" y="14"/>
              </a:cxn>
              <a:cxn ang="0">
                <a:pos x="18" y="10"/>
              </a:cxn>
              <a:cxn ang="0">
                <a:pos x="18" y="6"/>
              </a:cxn>
              <a:cxn ang="0">
                <a:pos x="16" y="4"/>
              </a:cxn>
              <a:cxn ang="0">
                <a:pos x="12" y="2"/>
              </a:cxn>
              <a:cxn ang="0">
                <a:pos x="8" y="0"/>
              </a:cxn>
              <a:cxn ang="0">
                <a:pos x="6" y="2"/>
              </a:cxn>
              <a:cxn ang="0">
                <a:pos x="2" y="4"/>
              </a:cxn>
              <a:cxn ang="0">
                <a:pos x="0" y="6"/>
              </a:cxn>
              <a:cxn ang="0">
                <a:pos x="0" y="8"/>
              </a:cxn>
              <a:cxn ang="0">
                <a:pos x="0" y="10"/>
              </a:cxn>
            </a:cxnLst>
            <a:rect l="0" t="0" r="r" b="b"/>
            <a:pathLst>
              <a:path w="18" h="20">
                <a:moveTo>
                  <a:pt x="0" y="10"/>
                </a:moveTo>
                <a:lnTo>
                  <a:pt x="0" y="14"/>
                </a:lnTo>
                <a:lnTo>
                  <a:pt x="2" y="16"/>
                </a:lnTo>
                <a:lnTo>
                  <a:pt x="6" y="18"/>
                </a:lnTo>
                <a:lnTo>
                  <a:pt x="8" y="20"/>
                </a:lnTo>
                <a:lnTo>
                  <a:pt x="12" y="18"/>
                </a:lnTo>
                <a:lnTo>
                  <a:pt x="16" y="16"/>
                </a:lnTo>
                <a:lnTo>
                  <a:pt x="18" y="14"/>
                </a:lnTo>
                <a:lnTo>
                  <a:pt x="18" y="10"/>
                </a:lnTo>
                <a:lnTo>
                  <a:pt x="18" y="6"/>
                </a:lnTo>
                <a:lnTo>
                  <a:pt x="16" y="4"/>
                </a:lnTo>
                <a:lnTo>
                  <a:pt x="12" y="2"/>
                </a:lnTo>
                <a:lnTo>
                  <a:pt x="8" y="0"/>
                </a:lnTo>
                <a:lnTo>
                  <a:pt x="6" y="2"/>
                </a:lnTo>
                <a:lnTo>
                  <a:pt x="2" y="4"/>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231465" name="Line 41"/>
          <p:cNvSpPr>
            <a:spLocks noChangeShapeType="1"/>
          </p:cNvSpPr>
          <p:nvPr/>
        </p:nvSpPr>
        <p:spPr bwMode="auto">
          <a:xfrm>
            <a:off x="5294314" y="4859339"/>
            <a:ext cx="288925" cy="1587"/>
          </a:xfrm>
          <a:prstGeom prst="line">
            <a:avLst/>
          </a:prstGeom>
          <a:noFill/>
          <a:ln w="6350">
            <a:solidFill>
              <a:srgbClr val="231F20"/>
            </a:solidFill>
            <a:round/>
            <a:headEnd/>
            <a:tailEnd/>
          </a:ln>
        </p:spPr>
        <p:txBody>
          <a:bodyPr/>
          <a:lstStyle/>
          <a:p>
            <a:endParaRPr lang="tr-TR"/>
          </a:p>
        </p:txBody>
      </p:sp>
      <p:sp>
        <p:nvSpPr>
          <p:cNvPr id="231466" name="Line 42"/>
          <p:cNvSpPr>
            <a:spLocks noChangeShapeType="1"/>
          </p:cNvSpPr>
          <p:nvPr/>
        </p:nvSpPr>
        <p:spPr bwMode="auto">
          <a:xfrm>
            <a:off x="9366250" y="4970464"/>
            <a:ext cx="190500" cy="1587"/>
          </a:xfrm>
          <a:prstGeom prst="line">
            <a:avLst/>
          </a:prstGeom>
          <a:noFill/>
          <a:ln w="6350">
            <a:solidFill>
              <a:srgbClr val="231F20"/>
            </a:solidFill>
            <a:round/>
            <a:headEnd/>
            <a:tailEnd/>
          </a:ln>
        </p:spPr>
        <p:txBody>
          <a:bodyPr/>
          <a:lstStyle/>
          <a:p>
            <a:endParaRPr lang="tr-TR"/>
          </a:p>
        </p:txBody>
      </p:sp>
      <p:sp>
        <p:nvSpPr>
          <p:cNvPr id="231467" name="Freeform 43"/>
          <p:cNvSpPr>
            <a:spLocks/>
          </p:cNvSpPr>
          <p:nvPr/>
        </p:nvSpPr>
        <p:spPr bwMode="auto">
          <a:xfrm>
            <a:off x="9350375" y="4957764"/>
            <a:ext cx="31750" cy="28575"/>
          </a:xfrm>
          <a:custGeom>
            <a:avLst/>
            <a:gdLst/>
            <a:ahLst/>
            <a:cxnLst>
              <a:cxn ang="0">
                <a:pos x="0" y="8"/>
              </a:cxn>
              <a:cxn ang="0">
                <a:pos x="2" y="12"/>
              </a:cxn>
              <a:cxn ang="0">
                <a:pos x="4" y="16"/>
              </a:cxn>
              <a:cxn ang="0">
                <a:pos x="6" y="18"/>
              </a:cxn>
              <a:cxn ang="0">
                <a:pos x="10" y="18"/>
              </a:cxn>
              <a:cxn ang="0">
                <a:pos x="14" y="18"/>
              </a:cxn>
              <a:cxn ang="0">
                <a:pos x="16" y="16"/>
              </a:cxn>
              <a:cxn ang="0">
                <a:pos x="18" y="12"/>
              </a:cxn>
              <a:cxn ang="0">
                <a:pos x="20" y="8"/>
              </a:cxn>
              <a:cxn ang="0">
                <a:pos x="18" y="6"/>
              </a:cxn>
              <a:cxn ang="0">
                <a:pos x="16" y="2"/>
              </a:cxn>
              <a:cxn ang="0">
                <a:pos x="14" y="0"/>
              </a:cxn>
              <a:cxn ang="0">
                <a:pos x="10" y="0"/>
              </a:cxn>
              <a:cxn ang="0">
                <a:pos x="6" y="0"/>
              </a:cxn>
              <a:cxn ang="0">
                <a:pos x="4" y="2"/>
              </a:cxn>
              <a:cxn ang="0">
                <a:pos x="2" y="6"/>
              </a:cxn>
              <a:cxn ang="0">
                <a:pos x="2" y="8"/>
              </a:cxn>
              <a:cxn ang="0">
                <a:pos x="0" y="8"/>
              </a:cxn>
            </a:cxnLst>
            <a:rect l="0" t="0" r="r" b="b"/>
            <a:pathLst>
              <a:path w="20" h="18">
                <a:moveTo>
                  <a:pt x="0" y="8"/>
                </a:moveTo>
                <a:lnTo>
                  <a:pt x="2" y="12"/>
                </a:lnTo>
                <a:lnTo>
                  <a:pt x="4" y="16"/>
                </a:lnTo>
                <a:lnTo>
                  <a:pt x="6" y="18"/>
                </a:lnTo>
                <a:lnTo>
                  <a:pt x="10" y="18"/>
                </a:lnTo>
                <a:lnTo>
                  <a:pt x="14" y="18"/>
                </a:lnTo>
                <a:lnTo>
                  <a:pt x="16" y="16"/>
                </a:lnTo>
                <a:lnTo>
                  <a:pt x="18" y="12"/>
                </a:lnTo>
                <a:lnTo>
                  <a:pt x="20" y="8"/>
                </a:lnTo>
                <a:lnTo>
                  <a:pt x="18" y="6"/>
                </a:lnTo>
                <a:lnTo>
                  <a:pt x="16" y="2"/>
                </a:lnTo>
                <a:lnTo>
                  <a:pt x="14" y="0"/>
                </a:lnTo>
                <a:lnTo>
                  <a:pt x="10" y="0"/>
                </a:lnTo>
                <a:lnTo>
                  <a:pt x="6" y="0"/>
                </a:lnTo>
                <a:lnTo>
                  <a:pt x="4" y="2"/>
                </a:lnTo>
                <a:lnTo>
                  <a:pt x="2" y="6"/>
                </a:lnTo>
                <a:lnTo>
                  <a:pt x="2" y="8"/>
                </a:lnTo>
                <a:lnTo>
                  <a:pt x="0" y="8"/>
                </a:lnTo>
                <a:close/>
              </a:path>
            </a:pathLst>
          </a:custGeom>
          <a:solidFill>
            <a:srgbClr val="231F20"/>
          </a:solidFill>
          <a:ln w="9525">
            <a:noFill/>
            <a:round/>
            <a:headEnd/>
            <a:tailEnd/>
          </a:ln>
        </p:spPr>
        <p:txBody>
          <a:bodyPr/>
          <a:lstStyle/>
          <a:p>
            <a:endParaRPr lang="tr-TR"/>
          </a:p>
        </p:txBody>
      </p:sp>
      <p:sp>
        <p:nvSpPr>
          <p:cNvPr id="231468" name="Freeform 44"/>
          <p:cNvSpPr>
            <a:spLocks/>
          </p:cNvSpPr>
          <p:nvPr/>
        </p:nvSpPr>
        <p:spPr bwMode="auto">
          <a:xfrm>
            <a:off x="9239251" y="3203576"/>
            <a:ext cx="28575" cy="28575"/>
          </a:xfrm>
          <a:custGeom>
            <a:avLst/>
            <a:gdLst/>
            <a:ahLst/>
            <a:cxnLst>
              <a:cxn ang="0">
                <a:pos x="0" y="10"/>
              </a:cxn>
              <a:cxn ang="0">
                <a:pos x="2" y="14"/>
              </a:cxn>
              <a:cxn ang="0">
                <a:pos x="4" y="16"/>
              </a:cxn>
              <a:cxn ang="0">
                <a:pos x="6" y="18"/>
              </a:cxn>
              <a:cxn ang="0">
                <a:pos x="10" y="18"/>
              </a:cxn>
              <a:cxn ang="0">
                <a:pos x="14" y="18"/>
              </a:cxn>
              <a:cxn ang="0">
                <a:pos x="16" y="16"/>
              </a:cxn>
              <a:cxn ang="0">
                <a:pos x="18" y="14"/>
              </a:cxn>
              <a:cxn ang="0">
                <a:pos x="18" y="10"/>
              </a:cxn>
              <a:cxn ang="0">
                <a:pos x="18" y="6"/>
              </a:cxn>
              <a:cxn ang="0">
                <a:pos x="16" y="4"/>
              </a:cxn>
              <a:cxn ang="0">
                <a:pos x="14" y="2"/>
              </a:cxn>
              <a:cxn ang="0">
                <a:pos x="10" y="0"/>
              </a:cxn>
              <a:cxn ang="0">
                <a:pos x="6" y="2"/>
              </a:cxn>
              <a:cxn ang="0">
                <a:pos x="4" y="4"/>
              </a:cxn>
              <a:cxn ang="0">
                <a:pos x="2" y="6"/>
              </a:cxn>
              <a:cxn ang="0">
                <a:pos x="2" y="10"/>
              </a:cxn>
              <a:cxn ang="0">
                <a:pos x="0" y="10"/>
              </a:cxn>
            </a:cxnLst>
            <a:rect l="0" t="0" r="r" b="b"/>
            <a:pathLst>
              <a:path w="18" h="18">
                <a:moveTo>
                  <a:pt x="0" y="10"/>
                </a:moveTo>
                <a:lnTo>
                  <a:pt x="2" y="14"/>
                </a:lnTo>
                <a:lnTo>
                  <a:pt x="4" y="16"/>
                </a:lnTo>
                <a:lnTo>
                  <a:pt x="6" y="18"/>
                </a:lnTo>
                <a:lnTo>
                  <a:pt x="10" y="18"/>
                </a:lnTo>
                <a:lnTo>
                  <a:pt x="14" y="18"/>
                </a:lnTo>
                <a:lnTo>
                  <a:pt x="16" y="16"/>
                </a:lnTo>
                <a:lnTo>
                  <a:pt x="18" y="14"/>
                </a:lnTo>
                <a:lnTo>
                  <a:pt x="18" y="10"/>
                </a:lnTo>
                <a:lnTo>
                  <a:pt x="18" y="6"/>
                </a:lnTo>
                <a:lnTo>
                  <a:pt x="16" y="4"/>
                </a:lnTo>
                <a:lnTo>
                  <a:pt x="14" y="2"/>
                </a:lnTo>
                <a:lnTo>
                  <a:pt x="10" y="0"/>
                </a:lnTo>
                <a:lnTo>
                  <a:pt x="6" y="2"/>
                </a:lnTo>
                <a:lnTo>
                  <a:pt x="4" y="4"/>
                </a:lnTo>
                <a:lnTo>
                  <a:pt x="2" y="6"/>
                </a:lnTo>
                <a:lnTo>
                  <a:pt x="2" y="10"/>
                </a:lnTo>
                <a:lnTo>
                  <a:pt x="0" y="10"/>
                </a:lnTo>
                <a:close/>
              </a:path>
            </a:pathLst>
          </a:custGeom>
          <a:solidFill>
            <a:srgbClr val="231F20"/>
          </a:solidFill>
          <a:ln w="9525">
            <a:noFill/>
            <a:round/>
            <a:headEnd/>
            <a:tailEnd/>
          </a:ln>
        </p:spPr>
        <p:txBody>
          <a:bodyPr/>
          <a:lstStyle/>
          <a:p>
            <a:endParaRPr lang="tr-TR"/>
          </a:p>
        </p:txBody>
      </p:sp>
      <p:sp>
        <p:nvSpPr>
          <p:cNvPr id="231469" name="Line 45"/>
          <p:cNvSpPr>
            <a:spLocks noChangeShapeType="1"/>
          </p:cNvSpPr>
          <p:nvPr/>
        </p:nvSpPr>
        <p:spPr bwMode="auto">
          <a:xfrm flipV="1">
            <a:off x="9255126" y="3162300"/>
            <a:ext cx="168275" cy="57150"/>
          </a:xfrm>
          <a:prstGeom prst="line">
            <a:avLst/>
          </a:prstGeom>
          <a:noFill/>
          <a:ln w="6350">
            <a:solidFill>
              <a:srgbClr val="231F20"/>
            </a:solidFill>
            <a:round/>
            <a:headEnd/>
            <a:tailEnd/>
          </a:ln>
        </p:spPr>
        <p:txBody>
          <a:bodyPr/>
          <a:lstStyle/>
          <a:p>
            <a:endParaRPr lang="tr-TR"/>
          </a:p>
        </p:txBody>
      </p:sp>
      <p:sp>
        <p:nvSpPr>
          <p:cNvPr id="231470" name="Line 46"/>
          <p:cNvSpPr>
            <a:spLocks noChangeShapeType="1"/>
          </p:cNvSpPr>
          <p:nvPr/>
        </p:nvSpPr>
        <p:spPr bwMode="auto">
          <a:xfrm>
            <a:off x="9248776" y="3095626"/>
            <a:ext cx="174625" cy="66675"/>
          </a:xfrm>
          <a:prstGeom prst="line">
            <a:avLst/>
          </a:prstGeom>
          <a:noFill/>
          <a:ln w="6350">
            <a:solidFill>
              <a:srgbClr val="231F20"/>
            </a:solidFill>
            <a:round/>
            <a:headEnd/>
            <a:tailEnd/>
          </a:ln>
        </p:spPr>
        <p:txBody>
          <a:bodyPr/>
          <a:lstStyle/>
          <a:p>
            <a:endParaRPr lang="tr-TR"/>
          </a:p>
        </p:txBody>
      </p:sp>
      <p:sp>
        <p:nvSpPr>
          <p:cNvPr id="231471" name="Freeform 47"/>
          <p:cNvSpPr>
            <a:spLocks/>
          </p:cNvSpPr>
          <p:nvPr/>
        </p:nvSpPr>
        <p:spPr bwMode="auto">
          <a:xfrm>
            <a:off x="9232900" y="3079750"/>
            <a:ext cx="31750" cy="31750"/>
          </a:xfrm>
          <a:custGeom>
            <a:avLst/>
            <a:gdLst/>
            <a:ahLst/>
            <a:cxnLst>
              <a:cxn ang="0">
                <a:pos x="0" y="10"/>
              </a:cxn>
              <a:cxn ang="0">
                <a:pos x="2" y="14"/>
              </a:cxn>
              <a:cxn ang="0">
                <a:pos x="4" y="16"/>
              </a:cxn>
              <a:cxn ang="0">
                <a:pos x="6" y="18"/>
              </a:cxn>
              <a:cxn ang="0">
                <a:pos x="10" y="20"/>
              </a:cxn>
              <a:cxn ang="0">
                <a:pos x="14" y="18"/>
              </a:cxn>
              <a:cxn ang="0">
                <a:pos x="16" y="16"/>
              </a:cxn>
              <a:cxn ang="0">
                <a:pos x="18" y="14"/>
              </a:cxn>
              <a:cxn ang="0">
                <a:pos x="20" y="10"/>
              </a:cxn>
              <a:cxn ang="0">
                <a:pos x="18" y="6"/>
              </a:cxn>
              <a:cxn ang="0">
                <a:pos x="16" y="4"/>
              </a:cxn>
              <a:cxn ang="0">
                <a:pos x="14" y="2"/>
              </a:cxn>
              <a:cxn ang="0">
                <a:pos x="10" y="0"/>
              </a:cxn>
              <a:cxn ang="0">
                <a:pos x="6" y="2"/>
              </a:cxn>
              <a:cxn ang="0">
                <a:pos x="4" y="4"/>
              </a:cxn>
              <a:cxn ang="0">
                <a:pos x="2" y="6"/>
              </a:cxn>
              <a:cxn ang="0">
                <a:pos x="2" y="10"/>
              </a:cxn>
              <a:cxn ang="0">
                <a:pos x="0" y="10"/>
              </a:cxn>
            </a:cxnLst>
            <a:rect l="0" t="0" r="r" b="b"/>
            <a:pathLst>
              <a:path w="20" h="20">
                <a:moveTo>
                  <a:pt x="0" y="10"/>
                </a:moveTo>
                <a:lnTo>
                  <a:pt x="2" y="14"/>
                </a:lnTo>
                <a:lnTo>
                  <a:pt x="4" y="16"/>
                </a:lnTo>
                <a:lnTo>
                  <a:pt x="6" y="18"/>
                </a:lnTo>
                <a:lnTo>
                  <a:pt x="10" y="20"/>
                </a:lnTo>
                <a:lnTo>
                  <a:pt x="14" y="18"/>
                </a:lnTo>
                <a:lnTo>
                  <a:pt x="16" y="16"/>
                </a:lnTo>
                <a:lnTo>
                  <a:pt x="18" y="14"/>
                </a:lnTo>
                <a:lnTo>
                  <a:pt x="20" y="10"/>
                </a:lnTo>
                <a:lnTo>
                  <a:pt x="18" y="6"/>
                </a:lnTo>
                <a:lnTo>
                  <a:pt x="16" y="4"/>
                </a:lnTo>
                <a:lnTo>
                  <a:pt x="14" y="2"/>
                </a:lnTo>
                <a:lnTo>
                  <a:pt x="10" y="0"/>
                </a:lnTo>
                <a:lnTo>
                  <a:pt x="6" y="2"/>
                </a:lnTo>
                <a:lnTo>
                  <a:pt x="4" y="4"/>
                </a:lnTo>
                <a:lnTo>
                  <a:pt x="2" y="6"/>
                </a:lnTo>
                <a:lnTo>
                  <a:pt x="2" y="10"/>
                </a:lnTo>
                <a:lnTo>
                  <a:pt x="0" y="10"/>
                </a:lnTo>
                <a:close/>
              </a:path>
            </a:pathLst>
          </a:custGeom>
          <a:solidFill>
            <a:srgbClr val="231F20"/>
          </a:solidFill>
          <a:ln w="9525">
            <a:noFill/>
            <a:round/>
            <a:headEnd/>
            <a:tailEnd/>
          </a:ln>
        </p:spPr>
        <p:txBody>
          <a:bodyPr/>
          <a:lstStyle/>
          <a:p>
            <a:endParaRPr lang="tr-TR"/>
          </a:p>
        </p:txBody>
      </p:sp>
      <p:sp>
        <p:nvSpPr>
          <p:cNvPr id="231472" name="Freeform 48"/>
          <p:cNvSpPr>
            <a:spLocks/>
          </p:cNvSpPr>
          <p:nvPr/>
        </p:nvSpPr>
        <p:spPr bwMode="auto">
          <a:xfrm>
            <a:off x="5132389" y="6059489"/>
            <a:ext cx="28575" cy="28575"/>
          </a:xfrm>
          <a:custGeom>
            <a:avLst/>
            <a:gdLst/>
            <a:ahLst/>
            <a:cxnLst>
              <a:cxn ang="0">
                <a:pos x="0" y="10"/>
              </a:cxn>
              <a:cxn ang="0">
                <a:pos x="0" y="14"/>
              </a:cxn>
              <a:cxn ang="0">
                <a:pos x="2" y="16"/>
              </a:cxn>
              <a:cxn ang="0">
                <a:pos x="4" y="18"/>
              </a:cxn>
              <a:cxn ang="0">
                <a:pos x="8" y="18"/>
              </a:cxn>
              <a:cxn ang="0">
                <a:pos x="12" y="18"/>
              </a:cxn>
              <a:cxn ang="0">
                <a:pos x="14" y="16"/>
              </a:cxn>
              <a:cxn ang="0">
                <a:pos x="16" y="14"/>
              </a:cxn>
              <a:cxn ang="0">
                <a:pos x="18" y="10"/>
              </a:cxn>
              <a:cxn ang="0">
                <a:pos x="16" y="6"/>
              </a:cxn>
              <a:cxn ang="0">
                <a:pos x="14" y="4"/>
              </a:cxn>
              <a:cxn ang="0">
                <a:pos x="12" y="2"/>
              </a:cxn>
              <a:cxn ang="0">
                <a:pos x="8" y="0"/>
              </a:cxn>
              <a:cxn ang="0">
                <a:pos x="4" y="2"/>
              </a:cxn>
              <a:cxn ang="0">
                <a:pos x="2" y="4"/>
              </a:cxn>
              <a:cxn ang="0">
                <a:pos x="0" y="6"/>
              </a:cxn>
              <a:cxn ang="0">
                <a:pos x="0" y="8"/>
              </a:cxn>
              <a:cxn ang="0">
                <a:pos x="0" y="10"/>
              </a:cxn>
            </a:cxnLst>
            <a:rect l="0" t="0" r="r" b="b"/>
            <a:pathLst>
              <a:path w="18" h="18">
                <a:moveTo>
                  <a:pt x="0" y="10"/>
                </a:moveTo>
                <a:lnTo>
                  <a:pt x="0" y="14"/>
                </a:lnTo>
                <a:lnTo>
                  <a:pt x="2" y="16"/>
                </a:lnTo>
                <a:lnTo>
                  <a:pt x="4" y="18"/>
                </a:lnTo>
                <a:lnTo>
                  <a:pt x="8" y="18"/>
                </a:lnTo>
                <a:lnTo>
                  <a:pt x="12" y="18"/>
                </a:lnTo>
                <a:lnTo>
                  <a:pt x="14" y="16"/>
                </a:lnTo>
                <a:lnTo>
                  <a:pt x="16" y="14"/>
                </a:lnTo>
                <a:lnTo>
                  <a:pt x="18" y="10"/>
                </a:lnTo>
                <a:lnTo>
                  <a:pt x="16" y="6"/>
                </a:lnTo>
                <a:lnTo>
                  <a:pt x="14" y="4"/>
                </a:lnTo>
                <a:lnTo>
                  <a:pt x="12" y="2"/>
                </a:lnTo>
                <a:lnTo>
                  <a:pt x="8" y="0"/>
                </a:lnTo>
                <a:lnTo>
                  <a:pt x="4" y="2"/>
                </a:lnTo>
                <a:lnTo>
                  <a:pt x="2" y="4"/>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231473" name="Line 49"/>
          <p:cNvSpPr>
            <a:spLocks noChangeShapeType="1"/>
          </p:cNvSpPr>
          <p:nvPr/>
        </p:nvSpPr>
        <p:spPr bwMode="auto">
          <a:xfrm flipH="1">
            <a:off x="4862514" y="6075364"/>
            <a:ext cx="282575" cy="1587"/>
          </a:xfrm>
          <a:prstGeom prst="line">
            <a:avLst/>
          </a:prstGeom>
          <a:noFill/>
          <a:ln w="6350">
            <a:solidFill>
              <a:srgbClr val="231F20"/>
            </a:solidFill>
            <a:round/>
            <a:headEnd/>
            <a:tailEnd/>
          </a:ln>
        </p:spPr>
        <p:txBody>
          <a:bodyPr/>
          <a:lstStyle/>
          <a:p>
            <a:endParaRPr lang="tr-TR"/>
          </a:p>
        </p:txBody>
      </p:sp>
      <p:sp>
        <p:nvSpPr>
          <p:cNvPr id="231474" name="Rectangle 50"/>
          <p:cNvSpPr>
            <a:spLocks noChangeArrowheads="1"/>
          </p:cNvSpPr>
          <p:nvPr/>
        </p:nvSpPr>
        <p:spPr bwMode="auto">
          <a:xfrm>
            <a:off x="3384550" y="2284414"/>
            <a:ext cx="839974"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Melanin granules </a:t>
            </a:r>
            <a:endParaRPr lang="en-US"/>
          </a:p>
        </p:txBody>
      </p:sp>
      <p:sp>
        <p:nvSpPr>
          <p:cNvPr id="231475" name="Rectangle 51"/>
          <p:cNvSpPr>
            <a:spLocks noChangeArrowheads="1"/>
          </p:cNvSpPr>
          <p:nvPr/>
        </p:nvSpPr>
        <p:spPr bwMode="auto">
          <a:xfrm>
            <a:off x="3390901" y="2871789"/>
            <a:ext cx="817531"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OUTER SEGMENT</a:t>
            </a:r>
            <a:endParaRPr lang="en-US"/>
          </a:p>
        </p:txBody>
      </p:sp>
      <p:sp>
        <p:nvSpPr>
          <p:cNvPr id="231476" name="Rectangle 52"/>
          <p:cNvSpPr>
            <a:spLocks noChangeArrowheads="1"/>
          </p:cNvSpPr>
          <p:nvPr/>
        </p:nvSpPr>
        <p:spPr bwMode="auto">
          <a:xfrm>
            <a:off x="3467101" y="3046414"/>
            <a:ext cx="857607" cy="2769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Visual pigments in</a:t>
            </a:r>
            <a:br>
              <a:rPr lang="en-US" sz="900">
                <a:solidFill>
                  <a:srgbClr val="231F20"/>
                </a:solidFill>
              </a:rPr>
            </a:br>
            <a:r>
              <a:rPr lang="en-US" sz="900">
                <a:solidFill>
                  <a:srgbClr val="231F20"/>
                </a:solidFill>
              </a:rPr>
              <a:t>membrane disks</a:t>
            </a:r>
            <a:endParaRPr lang="en-US"/>
          </a:p>
        </p:txBody>
      </p:sp>
      <p:sp>
        <p:nvSpPr>
          <p:cNvPr id="231477" name="Rectangle 53"/>
          <p:cNvSpPr>
            <a:spLocks noChangeArrowheads="1"/>
          </p:cNvSpPr>
          <p:nvPr/>
        </p:nvSpPr>
        <p:spPr bwMode="auto">
          <a:xfrm>
            <a:off x="3387726" y="3706814"/>
            <a:ext cx="787075"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INNER SEGMENT</a:t>
            </a:r>
            <a:endParaRPr lang="en-US"/>
          </a:p>
        </p:txBody>
      </p:sp>
      <p:sp>
        <p:nvSpPr>
          <p:cNvPr id="231478" name="Rectangle 54"/>
          <p:cNvSpPr>
            <a:spLocks noChangeArrowheads="1"/>
          </p:cNvSpPr>
          <p:nvPr/>
        </p:nvSpPr>
        <p:spPr bwMode="auto">
          <a:xfrm>
            <a:off x="3387726" y="5360989"/>
            <a:ext cx="973023"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SYNAPTIC TERMINAL</a:t>
            </a:r>
            <a:endParaRPr lang="en-US"/>
          </a:p>
        </p:txBody>
      </p:sp>
      <p:sp>
        <p:nvSpPr>
          <p:cNvPr id="231479" name="Rectangle 55"/>
          <p:cNvSpPr>
            <a:spLocks noChangeArrowheads="1"/>
          </p:cNvSpPr>
          <p:nvPr/>
        </p:nvSpPr>
        <p:spPr bwMode="auto">
          <a:xfrm>
            <a:off x="3387726" y="5519739"/>
            <a:ext cx="663643" cy="2769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Synapses with</a:t>
            </a:r>
            <a:br>
              <a:rPr lang="en-US" sz="900">
                <a:solidFill>
                  <a:srgbClr val="231F20"/>
                </a:solidFill>
              </a:rPr>
            </a:br>
            <a:r>
              <a:rPr lang="en-US" sz="900">
                <a:solidFill>
                  <a:srgbClr val="231F20"/>
                </a:solidFill>
              </a:rPr>
              <a:t>bipolar cells</a:t>
            </a:r>
            <a:endParaRPr lang="en-US"/>
          </a:p>
        </p:txBody>
      </p:sp>
      <p:sp>
        <p:nvSpPr>
          <p:cNvPr id="231480" name="Rectangle 56"/>
          <p:cNvSpPr>
            <a:spLocks noChangeArrowheads="1"/>
          </p:cNvSpPr>
          <p:nvPr/>
        </p:nvSpPr>
        <p:spPr bwMode="auto">
          <a:xfrm>
            <a:off x="3387726" y="1512889"/>
            <a:ext cx="578685" cy="2769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dirty="0">
                <a:solidFill>
                  <a:srgbClr val="231F20"/>
                </a:solidFill>
              </a:rPr>
              <a:t>PIGMENT</a:t>
            </a:r>
            <a:br>
              <a:rPr lang="en-US" sz="900" dirty="0">
                <a:solidFill>
                  <a:srgbClr val="231F20"/>
                </a:solidFill>
              </a:rPr>
            </a:br>
            <a:r>
              <a:rPr lang="en-US" sz="900" dirty="0">
                <a:solidFill>
                  <a:srgbClr val="231F20"/>
                </a:solidFill>
              </a:rPr>
              <a:t>EPITHELIUM</a:t>
            </a:r>
            <a:endParaRPr lang="en-US" dirty="0"/>
          </a:p>
        </p:txBody>
      </p:sp>
      <p:sp>
        <p:nvSpPr>
          <p:cNvPr id="231481" name="Rectangle 57"/>
          <p:cNvSpPr>
            <a:spLocks noChangeArrowheads="1"/>
          </p:cNvSpPr>
          <p:nvPr/>
        </p:nvSpPr>
        <p:spPr bwMode="auto">
          <a:xfrm>
            <a:off x="4187826" y="6005514"/>
            <a:ext cx="519373"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Bipolar cell</a:t>
            </a:r>
            <a:endParaRPr lang="en-US"/>
          </a:p>
        </p:txBody>
      </p:sp>
      <p:sp>
        <p:nvSpPr>
          <p:cNvPr id="231482" name="Rectangle 58"/>
          <p:cNvSpPr>
            <a:spLocks noChangeArrowheads="1"/>
          </p:cNvSpPr>
          <p:nvPr/>
        </p:nvSpPr>
        <p:spPr bwMode="auto">
          <a:xfrm>
            <a:off x="3467100" y="3884614"/>
            <a:ext cx="1181414" cy="69249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dirty="0">
                <a:solidFill>
                  <a:srgbClr val="231F20"/>
                </a:solidFill>
              </a:rPr>
              <a:t>Location of major</a:t>
            </a:r>
            <a:br>
              <a:rPr lang="en-US" sz="900" dirty="0">
                <a:solidFill>
                  <a:srgbClr val="231F20"/>
                </a:solidFill>
              </a:rPr>
            </a:br>
            <a:r>
              <a:rPr lang="en-US" sz="900" dirty="0">
                <a:solidFill>
                  <a:srgbClr val="231F20"/>
                </a:solidFill>
              </a:rPr>
              <a:t>organelles and metabolic</a:t>
            </a:r>
            <a:br>
              <a:rPr lang="en-US" sz="900" dirty="0">
                <a:solidFill>
                  <a:srgbClr val="231F20"/>
                </a:solidFill>
              </a:rPr>
            </a:br>
            <a:r>
              <a:rPr lang="en-US" sz="900" dirty="0">
                <a:solidFill>
                  <a:srgbClr val="231F20"/>
                </a:solidFill>
              </a:rPr>
              <a:t>operations such as</a:t>
            </a:r>
            <a:br>
              <a:rPr lang="en-US" sz="900" dirty="0">
                <a:solidFill>
                  <a:srgbClr val="231F20"/>
                </a:solidFill>
              </a:rPr>
            </a:br>
            <a:r>
              <a:rPr lang="en-US" sz="900" dirty="0" err="1">
                <a:solidFill>
                  <a:srgbClr val="231F20"/>
                </a:solidFill>
              </a:rPr>
              <a:t>photopigment</a:t>
            </a:r>
            <a:r>
              <a:rPr lang="en-US" sz="900" dirty="0">
                <a:solidFill>
                  <a:srgbClr val="231F20"/>
                </a:solidFill>
              </a:rPr>
              <a:t> synthesis</a:t>
            </a:r>
            <a:br>
              <a:rPr lang="en-US" sz="900" dirty="0">
                <a:solidFill>
                  <a:srgbClr val="231F20"/>
                </a:solidFill>
              </a:rPr>
            </a:br>
            <a:r>
              <a:rPr lang="en-US" sz="900" dirty="0">
                <a:solidFill>
                  <a:srgbClr val="231F20"/>
                </a:solidFill>
              </a:rPr>
              <a:t>and ATP production</a:t>
            </a:r>
            <a:endParaRPr lang="en-US" dirty="0"/>
          </a:p>
        </p:txBody>
      </p:sp>
      <p:sp>
        <p:nvSpPr>
          <p:cNvPr id="231483" name="Rectangle 59"/>
          <p:cNvSpPr>
            <a:spLocks noChangeArrowheads="1"/>
          </p:cNvSpPr>
          <p:nvPr/>
        </p:nvSpPr>
        <p:spPr bwMode="auto">
          <a:xfrm>
            <a:off x="6054725" y="2992439"/>
            <a:ext cx="240450"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Disks</a:t>
            </a:r>
            <a:endParaRPr lang="en-US"/>
          </a:p>
        </p:txBody>
      </p:sp>
      <p:sp>
        <p:nvSpPr>
          <p:cNvPr id="231484" name="Rectangle 60"/>
          <p:cNvSpPr>
            <a:spLocks noChangeArrowheads="1"/>
          </p:cNvSpPr>
          <p:nvPr/>
        </p:nvSpPr>
        <p:spPr bwMode="auto">
          <a:xfrm>
            <a:off x="5922778" y="3297239"/>
            <a:ext cx="530594" cy="276999"/>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a:solidFill>
                  <a:srgbClr val="231F20"/>
                </a:solidFill>
              </a:rPr>
              <a:t>Connecting</a:t>
            </a:r>
            <a:br>
              <a:rPr lang="en-US" sz="900">
                <a:solidFill>
                  <a:srgbClr val="231F20"/>
                </a:solidFill>
              </a:rPr>
            </a:br>
            <a:r>
              <a:rPr lang="en-US" sz="900">
                <a:solidFill>
                  <a:srgbClr val="231F20"/>
                </a:solidFill>
              </a:rPr>
              <a:t>stalks</a:t>
            </a:r>
            <a:endParaRPr lang="en-US"/>
          </a:p>
        </p:txBody>
      </p:sp>
      <p:sp>
        <p:nvSpPr>
          <p:cNvPr id="231485" name="Rectangle 61"/>
          <p:cNvSpPr>
            <a:spLocks noChangeArrowheads="1"/>
          </p:cNvSpPr>
          <p:nvPr/>
        </p:nvSpPr>
        <p:spPr bwMode="auto">
          <a:xfrm>
            <a:off x="5797551" y="3729039"/>
            <a:ext cx="639599"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Mitochondria</a:t>
            </a:r>
            <a:endParaRPr lang="en-US"/>
          </a:p>
        </p:txBody>
      </p:sp>
      <p:sp>
        <p:nvSpPr>
          <p:cNvPr id="231486" name="Rectangle 62"/>
          <p:cNvSpPr>
            <a:spLocks noChangeArrowheads="1"/>
          </p:cNvSpPr>
          <p:nvPr/>
        </p:nvSpPr>
        <p:spPr bwMode="auto">
          <a:xfrm>
            <a:off x="5645150" y="4789489"/>
            <a:ext cx="240450"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Cone</a:t>
            </a:r>
            <a:endParaRPr lang="en-US"/>
          </a:p>
        </p:txBody>
      </p:sp>
      <p:sp>
        <p:nvSpPr>
          <p:cNvPr id="231487" name="Rectangle 63"/>
          <p:cNvSpPr>
            <a:spLocks noChangeArrowheads="1"/>
          </p:cNvSpPr>
          <p:nvPr/>
        </p:nvSpPr>
        <p:spPr bwMode="auto">
          <a:xfrm>
            <a:off x="6315075" y="4792664"/>
            <a:ext cx="229230"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Rods</a:t>
            </a:r>
            <a:endParaRPr lang="en-US"/>
          </a:p>
        </p:txBody>
      </p:sp>
      <p:sp>
        <p:nvSpPr>
          <p:cNvPr id="231488" name="Rectangle 64"/>
          <p:cNvSpPr>
            <a:spLocks noChangeArrowheads="1"/>
          </p:cNvSpPr>
          <p:nvPr/>
        </p:nvSpPr>
        <p:spPr bwMode="auto">
          <a:xfrm>
            <a:off x="6064250" y="6297614"/>
            <a:ext cx="277320"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LIGHT</a:t>
            </a:r>
            <a:endParaRPr lang="en-US"/>
          </a:p>
        </p:txBody>
      </p:sp>
      <p:sp>
        <p:nvSpPr>
          <p:cNvPr id="231489" name="Rectangle 65"/>
          <p:cNvSpPr>
            <a:spLocks noChangeArrowheads="1"/>
          </p:cNvSpPr>
          <p:nvPr/>
        </p:nvSpPr>
        <p:spPr bwMode="auto">
          <a:xfrm>
            <a:off x="8226425" y="1681163"/>
            <a:ext cx="1117294" cy="415498"/>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Old disks at tip are</a:t>
            </a:r>
            <a:br>
              <a:rPr lang="en-US" sz="900">
                <a:solidFill>
                  <a:srgbClr val="231F20"/>
                </a:solidFill>
              </a:rPr>
            </a:br>
            <a:r>
              <a:rPr lang="en-US" sz="900">
                <a:solidFill>
                  <a:srgbClr val="231F20"/>
                </a:solidFill>
              </a:rPr>
              <a:t>phagocytized by</a:t>
            </a:r>
            <a:br>
              <a:rPr lang="en-US" sz="900">
                <a:solidFill>
                  <a:srgbClr val="231F20"/>
                </a:solidFill>
              </a:rPr>
            </a:br>
            <a:r>
              <a:rPr lang="en-US" sz="900">
                <a:solidFill>
                  <a:srgbClr val="231F20"/>
                </a:solidFill>
              </a:rPr>
              <a:t>pigment epithelial cells.</a:t>
            </a:r>
            <a:endParaRPr lang="en-US"/>
          </a:p>
        </p:txBody>
      </p:sp>
      <p:sp>
        <p:nvSpPr>
          <p:cNvPr id="231490" name="Rectangle 66"/>
          <p:cNvSpPr>
            <a:spLocks noChangeArrowheads="1"/>
          </p:cNvSpPr>
          <p:nvPr/>
        </p:nvSpPr>
        <p:spPr bwMode="auto">
          <a:xfrm>
            <a:off x="8051800" y="4814889"/>
            <a:ext cx="328616"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Retinal</a:t>
            </a:r>
            <a:endParaRPr lang="en-US"/>
          </a:p>
        </p:txBody>
      </p:sp>
      <p:sp>
        <p:nvSpPr>
          <p:cNvPr id="231491" name="Rectangle 67"/>
          <p:cNvSpPr>
            <a:spLocks noChangeArrowheads="1"/>
          </p:cNvSpPr>
          <p:nvPr/>
        </p:nvSpPr>
        <p:spPr bwMode="auto">
          <a:xfrm>
            <a:off x="8035852" y="4370389"/>
            <a:ext cx="500137" cy="276999"/>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900">
                <a:solidFill>
                  <a:srgbClr val="231F20"/>
                </a:solidFill>
              </a:rPr>
              <a:t>Rhodopsin</a:t>
            </a:r>
            <a:br>
              <a:rPr lang="en-US" sz="900">
                <a:solidFill>
                  <a:srgbClr val="231F20"/>
                </a:solidFill>
              </a:rPr>
            </a:br>
            <a:r>
              <a:rPr lang="en-US" sz="900">
                <a:solidFill>
                  <a:srgbClr val="231F20"/>
                </a:solidFill>
              </a:rPr>
              <a:t>molecule</a:t>
            </a:r>
            <a:endParaRPr lang="en-US"/>
          </a:p>
        </p:txBody>
      </p:sp>
      <p:sp>
        <p:nvSpPr>
          <p:cNvPr id="231492" name="Rectangle 68"/>
          <p:cNvSpPr>
            <a:spLocks noChangeArrowheads="1"/>
          </p:cNvSpPr>
          <p:nvPr/>
        </p:nvSpPr>
        <p:spPr bwMode="auto">
          <a:xfrm>
            <a:off x="9464675" y="3103564"/>
            <a:ext cx="240450"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Disks</a:t>
            </a:r>
            <a:endParaRPr lang="en-US"/>
          </a:p>
        </p:txBody>
      </p:sp>
      <p:sp>
        <p:nvSpPr>
          <p:cNvPr id="231493" name="Rectangle 69"/>
          <p:cNvSpPr>
            <a:spLocks noChangeArrowheads="1"/>
          </p:cNvSpPr>
          <p:nvPr/>
        </p:nvSpPr>
        <p:spPr bwMode="auto">
          <a:xfrm>
            <a:off x="9594850" y="4913314"/>
            <a:ext cx="270908"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Opsin</a:t>
            </a:r>
            <a:endParaRPr lang="en-US"/>
          </a:p>
        </p:txBody>
      </p:sp>
      <p:sp>
        <p:nvSpPr>
          <p:cNvPr id="58" name="Rectangle 3"/>
          <p:cNvSpPr txBox="1">
            <a:spLocks noChangeArrowheads="1"/>
          </p:cNvSpPr>
          <p:nvPr/>
        </p:nvSpPr>
        <p:spPr>
          <a:xfrm>
            <a:off x="98610" y="2060575"/>
            <a:ext cx="3348038" cy="4797425"/>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altLang="tr-TR" sz="1800" b="0" i="0" u="none" strike="noStrike" kern="1200" cap="none" spc="0" normalizeH="0" baseline="0" noProof="0" dirty="0">
                <a:ln>
                  <a:noFill/>
                </a:ln>
                <a:solidFill>
                  <a:schemeClr val="tx1"/>
                </a:solidFill>
                <a:effectLst/>
                <a:uLnTx/>
                <a:uFillTx/>
                <a:latin typeface="+mn-lt"/>
                <a:ea typeface="+mn-ea"/>
                <a:cs typeface="+mn-cs"/>
              </a:rPr>
              <a:t>Her </a:t>
            </a:r>
            <a:r>
              <a:rPr kumimoji="0" lang="tr-TR" altLang="tr-TR" sz="1800" b="1" i="0" u="none" strike="noStrike" kern="1200" cap="none" spc="0" normalizeH="0" baseline="0" noProof="0" dirty="0">
                <a:ln>
                  <a:noFill/>
                </a:ln>
                <a:solidFill>
                  <a:schemeClr val="tx1"/>
                </a:solidFill>
                <a:effectLst/>
                <a:uLnTx/>
                <a:uFillTx/>
                <a:latin typeface="+mn-lt"/>
                <a:ea typeface="+mn-ea"/>
                <a:cs typeface="+mn-cs"/>
              </a:rPr>
              <a:t>basil </a:t>
            </a:r>
            <a:r>
              <a:rPr kumimoji="0" lang="tr-TR" altLang="tr-TR" sz="1800" b="0" i="0" u="none" strike="noStrike" kern="1200" cap="none" spc="0" normalizeH="0" baseline="0" noProof="0" dirty="0">
                <a:ln>
                  <a:noFill/>
                </a:ln>
                <a:solidFill>
                  <a:schemeClr val="tx1"/>
                </a:solidFill>
                <a:effectLst/>
                <a:uLnTx/>
                <a:uFillTx/>
                <a:latin typeface="+mn-lt"/>
                <a:ea typeface="+mn-ea"/>
                <a:cs typeface="+mn-cs"/>
              </a:rPr>
              <a:t>ve </a:t>
            </a:r>
            <a:r>
              <a:rPr kumimoji="0" lang="tr-TR" altLang="tr-TR" sz="1800" b="1" i="0" u="none" strike="noStrike" kern="1200" cap="none" spc="0" normalizeH="0" baseline="0" noProof="0" dirty="0">
                <a:ln>
                  <a:noFill/>
                </a:ln>
                <a:solidFill>
                  <a:schemeClr val="tx1"/>
                </a:solidFill>
                <a:effectLst/>
                <a:uLnTx/>
                <a:uFillTx/>
                <a:latin typeface="+mn-lt"/>
                <a:ea typeface="+mn-ea"/>
                <a:cs typeface="+mn-cs"/>
              </a:rPr>
              <a:t>koni,</a:t>
            </a:r>
            <a:r>
              <a:rPr kumimoji="0" lang="tr-TR" altLang="tr-TR" sz="1800" b="0" i="0" u="none" strike="noStrike" kern="1200" cap="none" spc="0" normalizeH="0" baseline="0" noProof="0" dirty="0">
                <a:ln>
                  <a:noFill/>
                </a:ln>
                <a:solidFill>
                  <a:schemeClr val="tx1"/>
                </a:solidFill>
                <a:effectLst/>
                <a:uLnTx/>
                <a:uFillTx/>
                <a:latin typeface="+mn-lt"/>
                <a:ea typeface="+mn-ea"/>
                <a:cs typeface="+mn-cs"/>
              </a:rPr>
              <a:t> bir dış </a:t>
            </a:r>
            <a:r>
              <a:rPr kumimoji="0" lang="tr-TR" altLang="tr-TR" sz="1800" b="0" i="0" u="none" strike="noStrike" kern="1200" cap="none" spc="0" normalizeH="0" baseline="0" noProof="0" dirty="0" err="1">
                <a:ln>
                  <a:noFill/>
                </a:ln>
                <a:solidFill>
                  <a:schemeClr val="tx1"/>
                </a:solidFill>
                <a:effectLst/>
                <a:uLnTx/>
                <a:uFillTx/>
                <a:latin typeface="+mn-lt"/>
                <a:ea typeface="+mn-ea"/>
                <a:cs typeface="+mn-cs"/>
              </a:rPr>
              <a:t>segment</a:t>
            </a:r>
            <a:r>
              <a:rPr kumimoji="0" lang="tr-TR" altLang="tr-TR" sz="1800" b="0" i="0" u="none" strike="noStrike" kern="1200" cap="none" spc="0" normalizeH="0" baseline="0" noProof="0" dirty="0">
                <a:ln>
                  <a:noFill/>
                </a:ln>
                <a:solidFill>
                  <a:schemeClr val="tx1"/>
                </a:solidFill>
                <a:effectLst/>
                <a:uLnTx/>
                <a:uFillTx/>
                <a:latin typeface="+mn-lt"/>
                <a:ea typeface="+mn-ea"/>
                <a:cs typeface="+mn-cs"/>
              </a:rPr>
              <a:t> ile bir nükleer bölge ve bir </a:t>
            </a:r>
            <a:r>
              <a:rPr kumimoji="0" lang="tr-TR" altLang="tr-TR" sz="1800" b="0" i="0" u="none" strike="noStrike" kern="1200" cap="none" spc="0" normalizeH="0" baseline="0" noProof="0" dirty="0" err="1">
                <a:ln>
                  <a:noFill/>
                </a:ln>
                <a:solidFill>
                  <a:schemeClr val="tx1"/>
                </a:solidFill>
                <a:effectLst/>
                <a:uLnTx/>
                <a:uFillTx/>
                <a:latin typeface="+mn-lt"/>
                <a:ea typeface="+mn-ea"/>
                <a:cs typeface="+mn-cs"/>
              </a:rPr>
              <a:t>sinaptik</a:t>
            </a:r>
            <a:r>
              <a:rPr kumimoji="0" lang="tr-TR" altLang="tr-TR" sz="1800" b="0" i="0" u="none" strike="noStrike" kern="1200" cap="none" spc="0" normalizeH="0" baseline="0" noProof="0" dirty="0">
                <a:ln>
                  <a:noFill/>
                </a:ln>
                <a:solidFill>
                  <a:schemeClr val="tx1"/>
                </a:solidFill>
                <a:effectLst/>
                <a:uLnTx/>
                <a:uFillTx/>
                <a:latin typeface="+mn-lt"/>
                <a:ea typeface="+mn-ea"/>
                <a:cs typeface="+mn-cs"/>
              </a:rPr>
              <a:t> alan içeren bir iç </a:t>
            </a:r>
            <a:r>
              <a:rPr kumimoji="0" lang="tr-TR" altLang="tr-TR" sz="1800" b="0" i="0" u="none" strike="noStrike" kern="1200" cap="none" spc="0" normalizeH="0" baseline="0" noProof="0" dirty="0" err="1">
                <a:ln>
                  <a:noFill/>
                </a:ln>
                <a:solidFill>
                  <a:schemeClr val="tx1"/>
                </a:solidFill>
                <a:effectLst/>
                <a:uLnTx/>
                <a:uFillTx/>
                <a:latin typeface="+mn-lt"/>
                <a:ea typeface="+mn-ea"/>
                <a:cs typeface="+mn-cs"/>
              </a:rPr>
              <a:t>segmente</a:t>
            </a:r>
            <a:r>
              <a:rPr kumimoji="0" lang="tr-TR" altLang="tr-TR" sz="1800" b="0" i="0" u="none" strike="noStrike" kern="1200" cap="none" spc="0" normalizeH="0" baseline="0" noProof="0" dirty="0">
                <a:ln>
                  <a:noFill/>
                </a:ln>
                <a:solidFill>
                  <a:schemeClr val="tx1"/>
                </a:solidFill>
                <a:effectLst/>
                <a:uLnTx/>
                <a:uFillTx/>
                <a:latin typeface="+mn-lt"/>
                <a:ea typeface="+mn-ea"/>
                <a:cs typeface="+mn-cs"/>
              </a:rPr>
              <a:t> bölünür</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tr-TR" altLang="tr-TR" sz="1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altLang="tr-TR" sz="1800" b="0" i="0" u="none" strike="noStrike" kern="1200" cap="none" spc="0" normalizeH="0" baseline="0" noProof="0" dirty="0">
                <a:ln>
                  <a:noFill/>
                </a:ln>
                <a:solidFill>
                  <a:schemeClr val="tx1"/>
                </a:solidFill>
                <a:effectLst/>
                <a:uLnTx/>
                <a:uFillTx/>
                <a:latin typeface="+mn-lt"/>
                <a:ea typeface="+mn-ea"/>
                <a:cs typeface="+mn-cs"/>
              </a:rPr>
              <a:t>Dış </a:t>
            </a:r>
            <a:r>
              <a:rPr kumimoji="0" lang="tr-TR" altLang="tr-TR" sz="1800" b="0" i="0" u="none" strike="noStrike" kern="1200" cap="none" spc="0" normalizeH="0" baseline="0" noProof="0" dirty="0" err="1">
                <a:ln>
                  <a:noFill/>
                </a:ln>
                <a:solidFill>
                  <a:schemeClr val="tx1"/>
                </a:solidFill>
                <a:effectLst/>
                <a:uLnTx/>
                <a:uFillTx/>
                <a:latin typeface="+mn-lt"/>
                <a:ea typeface="+mn-ea"/>
                <a:cs typeface="+mn-cs"/>
              </a:rPr>
              <a:t>segmentler</a:t>
            </a:r>
            <a:r>
              <a:rPr kumimoji="0" lang="tr-TR" altLang="tr-TR" sz="1800" b="0" i="0" u="none" strike="noStrike" kern="1200" cap="none" spc="0" normalizeH="0" baseline="0" noProof="0" dirty="0">
                <a:ln>
                  <a:noFill/>
                </a:ln>
                <a:solidFill>
                  <a:schemeClr val="tx1"/>
                </a:solidFill>
                <a:effectLst/>
                <a:uLnTx/>
                <a:uFillTx/>
                <a:latin typeface="+mn-lt"/>
                <a:ea typeface="+mn-ea"/>
                <a:cs typeface="+mn-cs"/>
              </a:rPr>
              <a:t> değişime uğramış </a:t>
            </a:r>
            <a:r>
              <a:rPr kumimoji="0" lang="tr-TR" altLang="tr-TR" sz="1800" b="0" i="0" u="none" strike="noStrike" kern="1200" cap="none" spc="0" normalizeH="0" baseline="0" noProof="0" dirty="0" err="1">
                <a:ln>
                  <a:noFill/>
                </a:ln>
                <a:solidFill>
                  <a:schemeClr val="tx1"/>
                </a:solidFill>
                <a:effectLst/>
                <a:uLnTx/>
                <a:uFillTx/>
                <a:latin typeface="+mn-lt"/>
                <a:ea typeface="+mn-ea"/>
                <a:cs typeface="+mn-cs"/>
              </a:rPr>
              <a:t>silialar</a:t>
            </a:r>
            <a:r>
              <a:rPr kumimoji="0" lang="tr-TR" altLang="tr-TR" sz="1800" b="0" i="0" u="none" strike="noStrike" kern="1200" cap="none" spc="0" normalizeH="0" baseline="0" noProof="0" dirty="0">
                <a:ln>
                  <a:noFill/>
                </a:ln>
                <a:solidFill>
                  <a:schemeClr val="tx1"/>
                </a:solidFill>
                <a:effectLst/>
                <a:uLnTx/>
                <a:uFillTx/>
                <a:latin typeface="+mn-lt"/>
                <a:ea typeface="+mn-ea"/>
                <a:cs typeface="+mn-cs"/>
              </a:rPr>
              <a:t> olup düzenli yassı kese grupları veya zardan yapılmış disklerden oluşmuştur</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endParaRPr kumimoji="0" lang="tr-TR" altLang="tr-TR" sz="18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tr-TR" altLang="tr-TR" sz="1800" b="0" i="0" u="none" strike="noStrike" kern="1200" cap="none" spc="0" normalizeH="0" baseline="0" noProof="0" dirty="0">
                <a:ln>
                  <a:noFill/>
                </a:ln>
                <a:solidFill>
                  <a:schemeClr val="tx1"/>
                </a:solidFill>
                <a:effectLst/>
                <a:uLnTx/>
                <a:uFillTx/>
                <a:latin typeface="+mn-lt"/>
                <a:ea typeface="+mn-ea"/>
                <a:cs typeface="+mn-cs"/>
              </a:rPr>
              <a:t>Bu kese ve diskler ışıkla reaksiyona girerek görme yollarında aksiyon potansiyellerini başlatan </a:t>
            </a:r>
            <a:r>
              <a:rPr kumimoji="0" lang="tr-TR" altLang="tr-TR" sz="1800" b="0" i="0" u="none" strike="noStrike" kern="1200" cap="none" spc="0" normalizeH="0" baseline="0" noProof="0" dirty="0" err="1">
                <a:ln>
                  <a:noFill/>
                </a:ln>
                <a:solidFill>
                  <a:schemeClr val="tx1"/>
                </a:solidFill>
                <a:effectLst/>
                <a:uLnTx/>
                <a:uFillTx/>
                <a:latin typeface="+mn-lt"/>
                <a:ea typeface="+mn-ea"/>
                <a:cs typeface="+mn-cs"/>
              </a:rPr>
              <a:t>fotosensitif</a:t>
            </a:r>
            <a:r>
              <a:rPr kumimoji="0" lang="tr-TR" altLang="tr-TR" sz="1800" b="0" i="0" u="none" strike="noStrike" kern="1200" cap="none" spc="0" normalizeH="0" baseline="0" noProof="0" dirty="0">
                <a:ln>
                  <a:noFill/>
                </a:ln>
                <a:solidFill>
                  <a:schemeClr val="tx1"/>
                </a:solidFill>
                <a:effectLst/>
                <a:uLnTx/>
                <a:uFillTx/>
                <a:latin typeface="+mn-lt"/>
                <a:ea typeface="+mn-ea"/>
                <a:cs typeface="+mn-cs"/>
              </a:rPr>
              <a:t> bileşikler içerir. İç </a:t>
            </a:r>
            <a:r>
              <a:rPr kumimoji="0" lang="tr-TR" altLang="tr-TR" sz="1800" b="0" i="0" u="none" strike="noStrike" kern="1200" cap="none" spc="0" normalizeH="0" baseline="0" noProof="0" dirty="0" err="1">
                <a:ln>
                  <a:noFill/>
                </a:ln>
                <a:solidFill>
                  <a:schemeClr val="tx1"/>
                </a:solidFill>
                <a:effectLst/>
                <a:uLnTx/>
                <a:uFillTx/>
                <a:latin typeface="+mn-lt"/>
                <a:ea typeface="+mn-ea"/>
                <a:cs typeface="+mn-cs"/>
              </a:rPr>
              <a:t>segmentler</a:t>
            </a:r>
            <a:r>
              <a:rPr kumimoji="0" lang="tr-TR" altLang="tr-TR" sz="1800" b="0" i="0" u="none" strike="noStrike" kern="1200" cap="none" spc="0" normalizeH="0" baseline="0" noProof="0" dirty="0">
                <a:ln>
                  <a:noFill/>
                </a:ln>
                <a:solidFill>
                  <a:schemeClr val="tx1"/>
                </a:solidFill>
                <a:effectLst/>
                <a:uLnTx/>
                <a:uFillTx/>
                <a:latin typeface="+mn-lt"/>
                <a:ea typeface="+mn-ea"/>
                <a:cs typeface="+mn-cs"/>
              </a:rPr>
              <a:t> mitokondriden zengindir</a:t>
            </a:r>
          </a:p>
        </p:txBody>
      </p:sp>
    </p:spTree>
    <p:extLst>
      <p:ext uri="{BB962C8B-B14F-4D97-AF65-F5344CB8AC3E}">
        <p14:creationId xmlns:p14="http://schemas.microsoft.com/office/powerpoint/2010/main" val="120785688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43" name="Picture 11" descr="figure_10_39_1"/>
          <p:cNvPicPr>
            <a:picLocks noChangeAspect="1" noChangeArrowheads="1"/>
          </p:cNvPicPr>
          <p:nvPr/>
        </p:nvPicPr>
        <p:blipFill>
          <a:blip r:embed="rId3" cstate="print"/>
          <a:srcRect t="27615"/>
          <a:stretch>
            <a:fillRect/>
          </a:stretch>
        </p:blipFill>
        <p:spPr bwMode="auto">
          <a:xfrm>
            <a:off x="1979614" y="1373189"/>
            <a:ext cx="8231187" cy="4294187"/>
          </a:xfrm>
          <a:prstGeom prst="rect">
            <a:avLst/>
          </a:prstGeom>
          <a:noFill/>
        </p:spPr>
      </p:pic>
      <p:sp>
        <p:nvSpPr>
          <p:cNvPr id="300044" name="Freeform 12"/>
          <p:cNvSpPr>
            <a:spLocks/>
          </p:cNvSpPr>
          <p:nvPr/>
        </p:nvSpPr>
        <p:spPr bwMode="auto">
          <a:xfrm>
            <a:off x="3648075" y="4043363"/>
            <a:ext cx="38100" cy="38100"/>
          </a:xfrm>
          <a:custGeom>
            <a:avLst/>
            <a:gdLst/>
            <a:ahLst/>
            <a:cxnLst>
              <a:cxn ang="0">
                <a:pos x="0" y="12"/>
              </a:cxn>
              <a:cxn ang="0">
                <a:pos x="2" y="16"/>
              </a:cxn>
              <a:cxn ang="0">
                <a:pos x="4" y="20"/>
              </a:cxn>
              <a:cxn ang="0">
                <a:pos x="8" y="22"/>
              </a:cxn>
              <a:cxn ang="0">
                <a:pos x="12" y="24"/>
              </a:cxn>
              <a:cxn ang="0">
                <a:pos x="16" y="22"/>
              </a:cxn>
              <a:cxn ang="0">
                <a:pos x="20" y="20"/>
              </a:cxn>
              <a:cxn ang="0">
                <a:pos x="22" y="16"/>
              </a:cxn>
              <a:cxn ang="0">
                <a:pos x="24" y="12"/>
              </a:cxn>
              <a:cxn ang="0">
                <a:pos x="22" y="6"/>
              </a:cxn>
              <a:cxn ang="0">
                <a:pos x="20" y="4"/>
              </a:cxn>
              <a:cxn ang="0">
                <a:pos x="16" y="0"/>
              </a:cxn>
              <a:cxn ang="0">
                <a:pos x="12" y="0"/>
              </a:cxn>
              <a:cxn ang="0">
                <a:pos x="8" y="0"/>
              </a:cxn>
              <a:cxn ang="0">
                <a:pos x="4" y="4"/>
              </a:cxn>
              <a:cxn ang="0">
                <a:pos x="2" y="6"/>
              </a:cxn>
              <a:cxn ang="0">
                <a:pos x="2" y="12"/>
              </a:cxn>
              <a:cxn ang="0">
                <a:pos x="0" y="12"/>
              </a:cxn>
            </a:cxnLst>
            <a:rect l="0" t="0" r="r" b="b"/>
            <a:pathLst>
              <a:path w="24" h="24">
                <a:moveTo>
                  <a:pt x="0" y="12"/>
                </a:moveTo>
                <a:lnTo>
                  <a:pt x="2" y="16"/>
                </a:lnTo>
                <a:lnTo>
                  <a:pt x="4" y="20"/>
                </a:lnTo>
                <a:lnTo>
                  <a:pt x="8" y="22"/>
                </a:lnTo>
                <a:lnTo>
                  <a:pt x="12" y="24"/>
                </a:lnTo>
                <a:lnTo>
                  <a:pt x="16" y="22"/>
                </a:lnTo>
                <a:lnTo>
                  <a:pt x="20" y="20"/>
                </a:lnTo>
                <a:lnTo>
                  <a:pt x="22" y="16"/>
                </a:lnTo>
                <a:lnTo>
                  <a:pt x="24" y="12"/>
                </a:lnTo>
                <a:lnTo>
                  <a:pt x="22" y="6"/>
                </a:lnTo>
                <a:lnTo>
                  <a:pt x="20" y="4"/>
                </a:lnTo>
                <a:lnTo>
                  <a:pt x="16" y="0"/>
                </a:lnTo>
                <a:lnTo>
                  <a:pt x="12" y="0"/>
                </a:lnTo>
                <a:lnTo>
                  <a:pt x="8" y="0"/>
                </a:lnTo>
                <a:lnTo>
                  <a:pt x="4" y="4"/>
                </a:lnTo>
                <a:lnTo>
                  <a:pt x="2" y="6"/>
                </a:lnTo>
                <a:lnTo>
                  <a:pt x="2" y="12"/>
                </a:lnTo>
                <a:lnTo>
                  <a:pt x="0" y="12"/>
                </a:lnTo>
                <a:close/>
              </a:path>
            </a:pathLst>
          </a:custGeom>
          <a:solidFill>
            <a:srgbClr val="231F20"/>
          </a:solidFill>
          <a:ln w="9525">
            <a:noFill/>
            <a:round/>
            <a:headEnd/>
            <a:tailEnd/>
          </a:ln>
        </p:spPr>
        <p:txBody>
          <a:bodyPr/>
          <a:lstStyle/>
          <a:p>
            <a:endParaRPr lang="tr-TR"/>
          </a:p>
        </p:txBody>
      </p:sp>
      <p:sp>
        <p:nvSpPr>
          <p:cNvPr id="300045" name="Line 13"/>
          <p:cNvSpPr>
            <a:spLocks noChangeShapeType="1"/>
          </p:cNvSpPr>
          <p:nvPr/>
        </p:nvSpPr>
        <p:spPr bwMode="auto">
          <a:xfrm flipH="1">
            <a:off x="3317875" y="4062414"/>
            <a:ext cx="349250" cy="1587"/>
          </a:xfrm>
          <a:prstGeom prst="line">
            <a:avLst/>
          </a:prstGeom>
          <a:noFill/>
          <a:ln w="9525">
            <a:solidFill>
              <a:srgbClr val="231F20"/>
            </a:solidFill>
            <a:round/>
            <a:headEnd/>
            <a:tailEnd/>
          </a:ln>
        </p:spPr>
        <p:txBody>
          <a:bodyPr/>
          <a:lstStyle/>
          <a:p>
            <a:endParaRPr lang="tr-TR"/>
          </a:p>
        </p:txBody>
      </p:sp>
      <p:sp>
        <p:nvSpPr>
          <p:cNvPr id="300046" name="Line 14"/>
          <p:cNvSpPr>
            <a:spLocks noChangeShapeType="1"/>
          </p:cNvSpPr>
          <p:nvPr/>
        </p:nvSpPr>
        <p:spPr bwMode="auto">
          <a:xfrm flipH="1" flipV="1">
            <a:off x="3317875" y="4062413"/>
            <a:ext cx="330200" cy="171450"/>
          </a:xfrm>
          <a:prstGeom prst="line">
            <a:avLst/>
          </a:prstGeom>
          <a:noFill/>
          <a:ln w="9525">
            <a:solidFill>
              <a:srgbClr val="231F20"/>
            </a:solidFill>
            <a:round/>
            <a:headEnd/>
            <a:tailEnd/>
          </a:ln>
        </p:spPr>
        <p:txBody>
          <a:bodyPr/>
          <a:lstStyle/>
          <a:p>
            <a:endParaRPr lang="tr-TR"/>
          </a:p>
        </p:txBody>
      </p:sp>
      <p:sp>
        <p:nvSpPr>
          <p:cNvPr id="300047" name="Freeform 15"/>
          <p:cNvSpPr>
            <a:spLocks/>
          </p:cNvSpPr>
          <p:nvPr/>
        </p:nvSpPr>
        <p:spPr bwMode="auto">
          <a:xfrm>
            <a:off x="3629025" y="4217989"/>
            <a:ext cx="38100" cy="34925"/>
          </a:xfrm>
          <a:custGeom>
            <a:avLst/>
            <a:gdLst/>
            <a:ahLst/>
            <a:cxnLst>
              <a:cxn ang="0">
                <a:pos x="0" y="10"/>
              </a:cxn>
              <a:cxn ang="0">
                <a:pos x="0" y="16"/>
              </a:cxn>
              <a:cxn ang="0">
                <a:pos x="4" y="20"/>
              </a:cxn>
              <a:cxn ang="0">
                <a:pos x="6" y="22"/>
              </a:cxn>
              <a:cxn ang="0">
                <a:pos x="12" y="22"/>
              </a:cxn>
              <a:cxn ang="0">
                <a:pos x="16" y="22"/>
              </a:cxn>
              <a:cxn ang="0">
                <a:pos x="20" y="20"/>
              </a:cxn>
              <a:cxn ang="0">
                <a:pos x="22" y="16"/>
              </a:cxn>
              <a:cxn ang="0">
                <a:pos x="24" y="10"/>
              </a:cxn>
              <a:cxn ang="0">
                <a:pos x="22" y="6"/>
              </a:cxn>
              <a:cxn ang="0">
                <a:pos x="20" y="2"/>
              </a:cxn>
              <a:cxn ang="0">
                <a:pos x="16" y="0"/>
              </a:cxn>
              <a:cxn ang="0">
                <a:pos x="12" y="0"/>
              </a:cxn>
              <a:cxn ang="0">
                <a:pos x="6" y="0"/>
              </a:cxn>
              <a:cxn ang="0">
                <a:pos x="4" y="2"/>
              </a:cxn>
              <a:cxn ang="0">
                <a:pos x="0" y="6"/>
              </a:cxn>
              <a:cxn ang="0">
                <a:pos x="0" y="8"/>
              </a:cxn>
              <a:cxn ang="0">
                <a:pos x="0" y="10"/>
              </a:cxn>
            </a:cxnLst>
            <a:rect l="0" t="0" r="r" b="b"/>
            <a:pathLst>
              <a:path w="24" h="22">
                <a:moveTo>
                  <a:pt x="0" y="10"/>
                </a:moveTo>
                <a:lnTo>
                  <a:pt x="0" y="16"/>
                </a:lnTo>
                <a:lnTo>
                  <a:pt x="4" y="20"/>
                </a:lnTo>
                <a:lnTo>
                  <a:pt x="6" y="22"/>
                </a:lnTo>
                <a:lnTo>
                  <a:pt x="12" y="22"/>
                </a:lnTo>
                <a:lnTo>
                  <a:pt x="16" y="22"/>
                </a:lnTo>
                <a:lnTo>
                  <a:pt x="20" y="20"/>
                </a:lnTo>
                <a:lnTo>
                  <a:pt x="22" y="16"/>
                </a:lnTo>
                <a:lnTo>
                  <a:pt x="24" y="10"/>
                </a:lnTo>
                <a:lnTo>
                  <a:pt x="22" y="6"/>
                </a:lnTo>
                <a:lnTo>
                  <a:pt x="20" y="2"/>
                </a:lnTo>
                <a:lnTo>
                  <a:pt x="16" y="0"/>
                </a:lnTo>
                <a:lnTo>
                  <a:pt x="12" y="0"/>
                </a:lnTo>
                <a:lnTo>
                  <a:pt x="6" y="0"/>
                </a:lnTo>
                <a:lnTo>
                  <a:pt x="4" y="2"/>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300048" name="Freeform 16"/>
          <p:cNvSpPr>
            <a:spLocks/>
          </p:cNvSpPr>
          <p:nvPr/>
        </p:nvSpPr>
        <p:spPr bwMode="auto">
          <a:xfrm>
            <a:off x="4489450" y="4948238"/>
            <a:ext cx="38100" cy="38100"/>
          </a:xfrm>
          <a:custGeom>
            <a:avLst/>
            <a:gdLst/>
            <a:ahLst/>
            <a:cxnLst>
              <a:cxn ang="0">
                <a:pos x="0" y="12"/>
              </a:cxn>
              <a:cxn ang="0">
                <a:pos x="2" y="16"/>
              </a:cxn>
              <a:cxn ang="0">
                <a:pos x="4" y="20"/>
              </a:cxn>
              <a:cxn ang="0">
                <a:pos x="8" y="22"/>
              </a:cxn>
              <a:cxn ang="0">
                <a:pos x="12" y="24"/>
              </a:cxn>
              <a:cxn ang="0">
                <a:pos x="16" y="22"/>
              </a:cxn>
              <a:cxn ang="0">
                <a:pos x="20" y="20"/>
              </a:cxn>
              <a:cxn ang="0">
                <a:pos x="22" y="16"/>
              </a:cxn>
              <a:cxn ang="0">
                <a:pos x="24" y="12"/>
              </a:cxn>
              <a:cxn ang="0">
                <a:pos x="22" y="8"/>
              </a:cxn>
              <a:cxn ang="0">
                <a:pos x="20" y="4"/>
              </a:cxn>
              <a:cxn ang="0">
                <a:pos x="16" y="2"/>
              </a:cxn>
              <a:cxn ang="0">
                <a:pos x="12" y="0"/>
              </a:cxn>
              <a:cxn ang="0">
                <a:pos x="8" y="2"/>
              </a:cxn>
              <a:cxn ang="0">
                <a:pos x="4" y="4"/>
              </a:cxn>
              <a:cxn ang="0">
                <a:pos x="2" y="8"/>
              </a:cxn>
              <a:cxn ang="0">
                <a:pos x="2" y="12"/>
              </a:cxn>
              <a:cxn ang="0">
                <a:pos x="0" y="12"/>
              </a:cxn>
            </a:cxnLst>
            <a:rect l="0" t="0" r="r" b="b"/>
            <a:pathLst>
              <a:path w="24" h="24">
                <a:moveTo>
                  <a:pt x="0" y="12"/>
                </a:moveTo>
                <a:lnTo>
                  <a:pt x="2" y="16"/>
                </a:lnTo>
                <a:lnTo>
                  <a:pt x="4" y="20"/>
                </a:lnTo>
                <a:lnTo>
                  <a:pt x="8" y="22"/>
                </a:lnTo>
                <a:lnTo>
                  <a:pt x="12" y="24"/>
                </a:lnTo>
                <a:lnTo>
                  <a:pt x="16" y="22"/>
                </a:lnTo>
                <a:lnTo>
                  <a:pt x="20" y="20"/>
                </a:lnTo>
                <a:lnTo>
                  <a:pt x="22" y="16"/>
                </a:lnTo>
                <a:lnTo>
                  <a:pt x="24" y="12"/>
                </a:lnTo>
                <a:lnTo>
                  <a:pt x="22" y="8"/>
                </a:lnTo>
                <a:lnTo>
                  <a:pt x="20" y="4"/>
                </a:lnTo>
                <a:lnTo>
                  <a:pt x="16" y="2"/>
                </a:lnTo>
                <a:lnTo>
                  <a:pt x="12" y="0"/>
                </a:lnTo>
                <a:lnTo>
                  <a:pt x="8" y="2"/>
                </a:lnTo>
                <a:lnTo>
                  <a:pt x="4" y="4"/>
                </a:lnTo>
                <a:lnTo>
                  <a:pt x="2" y="8"/>
                </a:lnTo>
                <a:lnTo>
                  <a:pt x="2" y="12"/>
                </a:lnTo>
                <a:lnTo>
                  <a:pt x="0" y="12"/>
                </a:lnTo>
                <a:close/>
              </a:path>
            </a:pathLst>
          </a:custGeom>
          <a:solidFill>
            <a:srgbClr val="231F20"/>
          </a:solidFill>
          <a:ln w="9525">
            <a:noFill/>
            <a:round/>
            <a:headEnd/>
            <a:tailEnd/>
          </a:ln>
        </p:spPr>
        <p:txBody>
          <a:bodyPr/>
          <a:lstStyle/>
          <a:p>
            <a:endParaRPr lang="tr-TR"/>
          </a:p>
        </p:txBody>
      </p:sp>
      <p:sp>
        <p:nvSpPr>
          <p:cNvPr id="300049" name="Line 17"/>
          <p:cNvSpPr>
            <a:spLocks noChangeShapeType="1"/>
          </p:cNvSpPr>
          <p:nvPr/>
        </p:nvSpPr>
        <p:spPr bwMode="auto">
          <a:xfrm>
            <a:off x="4508500" y="4967289"/>
            <a:ext cx="889000" cy="1587"/>
          </a:xfrm>
          <a:prstGeom prst="line">
            <a:avLst/>
          </a:prstGeom>
          <a:noFill/>
          <a:ln w="9525">
            <a:solidFill>
              <a:srgbClr val="231F20"/>
            </a:solidFill>
            <a:round/>
            <a:headEnd/>
            <a:tailEnd/>
          </a:ln>
        </p:spPr>
        <p:txBody>
          <a:bodyPr/>
          <a:lstStyle/>
          <a:p>
            <a:endParaRPr lang="tr-TR"/>
          </a:p>
        </p:txBody>
      </p:sp>
      <p:sp>
        <p:nvSpPr>
          <p:cNvPr id="300050" name="Line 18"/>
          <p:cNvSpPr>
            <a:spLocks noChangeShapeType="1"/>
          </p:cNvSpPr>
          <p:nvPr/>
        </p:nvSpPr>
        <p:spPr bwMode="auto">
          <a:xfrm flipH="1">
            <a:off x="5899150" y="4976814"/>
            <a:ext cx="782638" cy="1587"/>
          </a:xfrm>
          <a:prstGeom prst="line">
            <a:avLst/>
          </a:prstGeom>
          <a:noFill/>
          <a:ln w="9525">
            <a:solidFill>
              <a:srgbClr val="231F20"/>
            </a:solidFill>
            <a:round/>
            <a:headEnd/>
            <a:tailEnd/>
          </a:ln>
        </p:spPr>
        <p:txBody>
          <a:bodyPr/>
          <a:lstStyle/>
          <a:p>
            <a:endParaRPr lang="tr-TR"/>
          </a:p>
        </p:txBody>
      </p:sp>
      <p:sp>
        <p:nvSpPr>
          <p:cNvPr id="300051" name="Freeform 19"/>
          <p:cNvSpPr>
            <a:spLocks/>
          </p:cNvSpPr>
          <p:nvPr/>
        </p:nvSpPr>
        <p:spPr bwMode="auto">
          <a:xfrm>
            <a:off x="6662738" y="4960938"/>
            <a:ext cx="38100" cy="38100"/>
          </a:xfrm>
          <a:custGeom>
            <a:avLst/>
            <a:gdLst/>
            <a:ahLst/>
            <a:cxnLst>
              <a:cxn ang="0">
                <a:pos x="0" y="12"/>
              </a:cxn>
              <a:cxn ang="0">
                <a:pos x="2" y="16"/>
              </a:cxn>
              <a:cxn ang="0">
                <a:pos x="4" y="20"/>
              </a:cxn>
              <a:cxn ang="0">
                <a:pos x="8" y="22"/>
              </a:cxn>
              <a:cxn ang="0">
                <a:pos x="12" y="24"/>
              </a:cxn>
              <a:cxn ang="0">
                <a:pos x="16" y="22"/>
              </a:cxn>
              <a:cxn ang="0">
                <a:pos x="20" y="20"/>
              </a:cxn>
              <a:cxn ang="0">
                <a:pos x="24" y="16"/>
              </a:cxn>
              <a:cxn ang="0">
                <a:pos x="24" y="12"/>
              </a:cxn>
              <a:cxn ang="0">
                <a:pos x="24" y="8"/>
              </a:cxn>
              <a:cxn ang="0">
                <a:pos x="20" y="4"/>
              </a:cxn>
              <a:cxn ang="0">
                <a:pos x="16" y="2"/>
              </a:cxn>
              <a:cxn ang="0">
                <a:pos x="12" y="0"/>
              </a:cxn>
              <a:cxn ang="0">
                <a:pos x="8" y="2"/>
              </a:cxn>
              <a:cxn ang="0">
                <a:pos x="4" y="4"/>
              </a:cxn>
              <a:cxn ang="0">
                <a:pos x="2" y="8"/>
              </a:cxn>
              <a:cxn ang="0">
                <a:pos x="2" y="12"/>
              </a:cxn>
              <a:cxn ang="0">
                <a:pos x="0" y="12"/>
              </a:cxn>
            </a:cxnLst>
            <a:rect l="0" t="0" r="r" b="b"/>
            <a:pathLst>
              <a:path w="24" h="24">
                <a:moveTo>
                  <a:pt x="0" y="12"/>
                </a:moveTo>
                <a:lnTo>
                  <a:pt x="2" y="16"/>
                </a:lnTo>
                <a:lnTo>
                  <a:pt x="4" y="20"/>
                </a:lnTo>
                <a:lnTo>
                  <a:pt x="8" y="22"/>
                </a:lnTo>
                <a:lnTo>
                  <a:pt x="12" y="24"/>
                </a:lnTo>
                <a:lnTo>
                  <a:pt x="16" y="22"/>
                </a:lnTo>
                <a:lnTo>
                  <a:pt x="20" y="20"/>
                </a:lnTo>
                <a:lnTo>
                  <a:pt x="24" y="16"/>
                </a:lnTo>
                <a:lnTo>
                  <a:pt x="24" y="12"/>
                </a:lnTo>
                <a:lnTo>
                  <a:pt x="24" y="8"/>
                </a:lnTo>
                <a:lnTo>
                  <a:pt x="20" y="4"/>
                </a:lnTo>
                <a:lnTo>
                  <a:pt x="16" y="2"/>
                </a:lnTo>
                <a:lnTo>
                  <a:pt x="12" y="0"/>
                </a:lnTo>
                <a:lnTo>
                  <a:pt x="8" y="2"/>
                </a:lnTo>
                <a:lnTo>
                  <a:pt x="4" y="4"/>
                </a:lnTo>
                <a:lnTo>
                  <a:pt x="2" y="8"/>
                </a:lnTo>
                <a:lnTo>
                  <a:pt x="2" y="12"/>
                </a:lnTo>
                <a:lnTo>
                  <a:pt x="0" y="12"/>
                </a:lnTo>
                <a:close/>
              </a:path>
            </a:pathLst>
          </a:custGeom>
          <a:solidFill>
            <a:srgbClr val="231F20"/>
          </a:solidFill>
          <a:ln w="9525">
            <a:noFill/>
            <a:round/>
            <a:headEnd/>
            <a:tailEnd/>
          </a:ln>
        </p:spPr>
        <p:txBody>
          <a:bodyPr/>
          <a:lstStyle/>
          <a:p>
            <a:endParaRPr lang="tr-TR"/>
          </a:p>
        </p:txBody>
      </p:sp>
      <p:sp>
        <p:nvSpPr>
          <p:cNvPr id="300052" name="Freeform 20"/>
          <p:cNvSpPr>
            <a:spLocks/>
          </p:cNvSpPr>
          <p:nvPr/>
        </p:nvSpPr>
        <p:spPr bwMode="auto">
          <a:xfrm>
            <a:off x="4645026" y="5357813"/>
            <a:ext cx="555625" cy="241300"/>
          </a:xfrm>
          <a:custGeom>
            <a:avLst/>
            <a:gdLst/>
            <a:ahLst/>
            <a:cxnLst>
              <a:cxn ang="0">
                <a:pos x="0" y="152"/>
              </a:cxn>
              <a:cxn ang="0">
                <a:pos x="196" y="0"/>
              </a:cxn>
              <a:cxn ang="0">
                <a:pos x="350" y="0"/>
              </a:cxn>
            </a:cxnLst>
            <a:rect l="0" t="0" r="r" b="b"/>
            <a:pathLst>
              <a:path w="350" h="152">
                <a:moveTo>
                  <a:pt x="0" y="152"/>
                </a:moveTo>
                <a:lnTo>
                  <a:pt x="196" y="0"/>
                </a:lnTo>
                <a:lnTo>
                  <a:pt x="350" y="0"/>
                </a:lnTo>
              </a:path>
            </a:pathLst>
          </a:custGeom>
          <a:noFill/>
          <a:ln w="9525">
            <a:solidFill>
              <a:srgbClr val="231F20"/>
            </a:solidFill>
            <a:prstDash val="solid"/>
            <a:round/>
            <a:headEnd/>
            <a:tailEnd/>
          </a:ln>
        </p:spPr>
        <p:txBody>
          <a:bodyPr/>
          <a:lstStyle/>
          <a:p>
            <a:endParaRPr lang="tr-TR"/>
          </a:p>
        </p:txBody>
      </p:sp>
      <p:sp>
        <p:nvSpPr>
          <p:cNvPr id="300053" name="Freeform 21"/>
          <p:cNvSpPr>
            <a:spLocks/>
          </p:cNvSpPr>
          <p:nvPr/>
        </p:nvSpPr>
        <p:spPr bwMode="auto">
          <a:xfrm>
            <a:off x="4625976" y="5580063"/>
            <a:ext cx="34925" cy="38100"/>
          </a:xfrm>
          <a:custGeom>
            <a:avLst/>
            <a:gdLst/>
            <a:ahLst/>
            <a:cxnLst>
              <a:cxn ang="0">
                <a:pos x="0" y="12"/>
              </a:cxn>
              <a:cxn ang="0">
                <a:pos x="0" y="18"/>
              </a:cxn>
              <a:cxn ang="0">
                <a:pos x="2" y="20"/>
              </a:cxn>
              <a:cxn ang="0">
                <a:pos x="6" y="24"/>
              </a:cxn>
              <a:cxn ang="0">
                <a:pos x="12" y="24"/>
              </a:cxn>
              <a:cxn ang="0">
                <a:pos x="16" y="24"/>
              </a:cxn>
              <a:cxn ang="0">
                <a:pos x="20" y="20"/>
              </a:cxn>
              <a:cxn ang="0">
                <a:pos x="22" y="18"/>
              </a:cxn>
              <a:cxn ang="0">
                <a:pos x="22" y="12"/>
              </a:cxn>
              <a:cxn ang="0">
                <a:pos x="22" y="8"/>
              </a:cxn>
              <a:cxn ang="0">
                <a:pos x="20" y="4"/>
              </a:cxn>
              <a:cxn ang="0">
                <a:pos x="16" y="2"/>
              </a:cxn>
              <a:cxn ang="0">
                <a:pos x="12" y="0"/>
              </a:cxn>
              <a:cxn ang="0">
                <a:pos x="6" y="2"/>
              </a:cxn>
              <a:cxn ang="0">
                <a:pos x="2" y="4"/>
              </a:cxn>
              <a:cxn ang="0">
                <a:pos x="0" y="8"/>
              </a:cxn>
              <a:cxn ang="0">
                <a:pos x="0" y="10"/>
              </a:cxn>
              <a:cxn ang="0">
                <a:pos x="0" y="12"/>
              </a:cxn>
            </a:cxnLst>
            <a:rect l="0" t="0" r="r" b="b"/>
            <a:pathLst>
              <a:path w="22" h="24">
                <a:moveTo>
                  <a:pt x="0" y="12"/>
                </a:moveTo>
                <a:lnTo>
                  <a:pt x="0" y="18"/>
                </a:lnTo>
                <a:lnTo>
                  <a:pt x="2" y="20"/>
                </a:lnTo>
                <a:lnTo>
                  <a:pt x="6" y="24"/>
                </a:lnTo>
                <a:lnTo>
                  <a:pt x="12" y="24"/>
                </a:lnTo>
                <a:lnTo>
                  <a:pt x="16" y="24"/>
                </a:lnTo>
                <a:lnTo>
                  <a:pt x="20" y="20"/>
                </a:lnTo>
                <a:lnTo>
                  <a:pt x="22" y="18"/>
                </a:lnTo>
                <a:lnTo>
                  <a:pt x="22" y="12"/>
                </a:lnTo>
                <a:lnTo>
                  <a:pt x="22" y="8"/>
                </a:lnTo>
                <a:lnTo>
                  <a:pt x="20" y="4"/>
                </a:lnTo>
                <a:lnTo>
                  <a:pt x="16" y="2"/>
                </a:lnTo>
                <a:lnTo>
                  <a:pt x="12" y="0"/>
                </a:lnTo>
                <a:lnTo>
                  <a:pt x="6" y="2"/>
                </a:lnTo>
                <a:lnTo>
                  <a:pt x="2" y="4"/>
                </a:lnTo>
                <a:lnTo>
                  <a:pt x="0" y="8"/>
                </a:lnTo>
                <a:lnTo>
                  <a:pt x="0" y="10"/>
                </a:lnTo>
                <a:lnTo>
                  <a:pt x="0" y="12"/>
                </a:lnTo>
                <a:close/>
              </a:path>
            </a:pathLst>
          </a:custGeom>
          <a:solidFill>
            <a:srgbClr val="231F20"/>
          </a:solidFill>
          <a:ln w="9525">
            <a:noFill/>
            <a:round/>
            <a:headEnd/>
            <a:tailEnd/>
          </a:ln>
        </p:spPr>
        <p:txBody>
          <a:bodyPr/>
          <a:lstStyle/>
          <a:p>
            <a:endParaRPr lang="tr-TR"/>
          </a:p>
        </p:txBody>
      </p:sp>
      <p:sp>
        <p:nvSpPr>
          <p:cNvPr id="300054" name="Freeform 22"/>
          <p:cNvSpPr>
            <a:spLocks/>
          </p:cNvSpPr>
          <p:nvPr/>
        </p:nvSpPr>
        <p:spPr bwMode="auto">
          <a:xfrm>
            <a:off x="6103938" y="5364163"/>
            <a:ext cx="647700" cy="139700"/>
          </a:xfrm>
          <a:custGeom>
            <a:avLst/>
            <a:gdLst/>
            <a:ahLst/>
            <a:cxnLst>
              <a:cxn ang="0">
                <a:pos x="408" y="88"/>
              </a:cxn>
              <a:cxn ang="0">
                <a:pos x="190" y="0"/>
              </a:cxn>
              <a:cxn ang="0">
                <a:pos x="0" y="0"/>
              </a:cxn>
            </a:cxnLst>
            <a:rect l="0" t="0" r="r" b="b"/>
            <a:pathLst>
              <a:path w="408" h="88">
                <a:moveTo>
                  <a:pt x="408" y="88"/>
                </a:moveTo>
                <a:lnTo>
                  <a:pt x="190" y="0"/>
                </a:lnTo>
                <a:lnTo>
                  <a:pt x="0" y="0"/>
                </a:lnTo>
              </a:path>
            </a:pathLst>
          </a:custGeom>
          <a:noFill/>
          <a:ln w="9525">
            <a:solidFill>
              <a:srgbClr val="231F20"/>
            </a:solidFill>
            <a:prstDash val="solid"/>
            <a:round/>
            <a:headEnd/>
            <a:tailEnd/>
          </a:ln>
        </p:spPr>
        <p:txBody>
          <a:bodyPr/>
          <a:lstStyle/>
          <a:p>
            <a:endParaRPr lang="tr-TR"/>
          </a:p>
        </p:txBody>
      </p:sp>
      <p:sp>
        <p:nvSpPr>
          <p:cNvPr id="300055" name="Freeform 23"/>
          <p:cNvSpPr>
            <a:spLocks/>
          </p:cNvSpPr>
          <p:nvPr/>
        </p:nvSpPr>
        <p:spPr bwMode="auto">
          <a:xfrm>
            <a:off x="6735764" y="5487989"/>
            <a:ext cx="34925" cy="34925"/>
          </a:xfrm>
          <a:custGeom>
            <a:avLst/>
            <a:gdLst/>
            <a:ahLst/>
            <a:cxnLst>
              <a:cxn ang="0">
                <a:pos x="0" y="10"/>
              </a:cxn>
              <a:cxn ang="0">
                <a:pos x="0" y="16"/>
              </a:cxn>
              <a:cxn ang="0">
                <a:pos x="2" y="20"/>
              </a:cxn>
              <a:cxn ang="0">
                <a:pos x="6" y="22"/>
              </a:cxn>
              <a:cxn ang="0">
                <a:pos x="10" y="22"/>
              </a:cxn>
              <a:cxn ang="0">
                <a:pos x="16" y="22"/>
              </a:cxn>
              <a:cxn ang="0">
                <a:pos x="20" y="20"/>
              </a:cxn>
              <a:cxn ang="0">
                <a:pos x="22" y="16"/>
              </a:cxn>
              <a:cxn ang="0">
                <a:pos x="22" y="10"/>
              </a:cxn>
              <a:cxn ang="0">
                <a:pos x="22" y="6"/>
              </a:cxn>
              <a:cxn ang="0">
                <a:pos x="20" y="2"/>
              </a:cxn>
              <a:cxn ang="0">
                <a:pos x="16" y="0"/>
              </a:cxn>
              <a:cxn ang="0">
                <a:pos x="10" y="0"/>
              </a:cxn>
              <a:cxn ang="0">
                <a:pos x="6" y="0"/>
              </a:cxn>
              <a:cxn ang="0">
                <a:pos x="2" y="2"/>
              </a:cxn>
              <a:cxn ang="0">
                <a:pos x="0" y="6"/>
              </a:cxn>
              <a:cxn ang="0">
                <a:pos x="0" y="8"/>
              </a:cxn>
              <a:cxn ang="0">
                <a:pos x="0" y="10"/>
              </a:cxn>
            </a:cxnLst>
            <a:rect l="0" t="0" r="r" b="b"/>
            <a:pathLst>
              <a:path w="22" h="22">
                <a:moveTo>
                  <a:pt x="0" y="10"/>
                </a:moveTo>
                <a:lnTo>
                  <a:pt x="0" y="16"/>
                </a:lnTo>
                <a:lnTo>
                  <a:pt x="2" y="20"/>
                </a:lnTo>
                <a:lnTo>
                  <a:pt x="6" y="22"/>
                </a:lnTo>
                <a:lnTo>
                  <a:pt x="10" y="22"/>
                </a:lnTo>
                <a:lnTo>
                  <a:pt x="16" y="22"/>
                </a:lnTo>
                <a:lnTo>
                  <a:pt x="20" y="20"/>
                </a:lnTo>
                <a:lnTo>
                  <a:pt x="22" y="16"/>
                </a:lnTo>
                <a:lnTo>
                  <a:pt x="22" y="10"/>
                </a:lnTo>
                <a:lnTo>
                  <a:pt x="22" y="6"/>
                </a:lnTo>
                <a:lnTo>
                  <a:pt x="20" y="2"/>
                </a:lnTo>
                <a:lnTo>
                  <a:pt x="16" y="0"/>
                </a:lnTo>
                <a:lnTo>
                  <a:pt x="10" y="0"/>
                </a:lnTo>
                <a:lnTo>
                  <a:pt x="6" y="0"/>
                </a:lnTo>
                <a:lnTo>
                  <a:pt x="2" y="2"/>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300056" name="Freeform 24"/>
          <p:cNvSpPr>
            <a:spLocks/>
          </p:cNvSpPr>
          <p:nvPr/>
        </p:nvSpPr>
        <p:spPr bwMode="auto">
          <a:xfrm>
            <a:off x="9529764" y="5164139"/>
            <a:ext cx="34925" cy="34925"/>
          </a:xfrm>
          <a:custGeom>
            <a:avLst/>
            <a:gdLst/>
            <a:ahLst/>
            <a:cxnLst>
              <a:cxn ang="0">
                <a:pos x="0" y="10"/>
              </a:cxn>
              <a:cxn ang="0">
                <a:pos x="0" y="16"/>
              </a:cxn>
              <a:cxn ang="0">
                <a:pos x="2" y="20"/>
              </a:cxn>
              <a:cxn ang="0">
                <a:pos x="6" y="22"/>
              </a:cxn>
              <a:cxn ang="0">
                <a:pos x="10" y="22"/>
              </a:cxn>
              <a:cxn ang="0">
                <a:pos x="16" y="22"/>
              </a:cxn>
              <a:cxn ang="0">
                <a:pos x="18" y="20"/>
              </a:cxn>
              <a:cxn ang="0">
                <a:pos x="22" y="16"/>
              </a:cxn>
              <a:cxn ang="0">
                <a:pos x="22" y="10"/>
              </a:cxn>
              <a:cxn ang="0">
                <a:pos x="22" y="6"/>
              </a:cxn>
              <a:cxn ang="0">
                <a:pos x="18" y="2"/>
              </a:cxn>
              <a:cxn ang="0">
                <a:pos x="16" y="0"/>
              </a:cxn>
              <a:cxn ang="0">
                <a:pos x="10" y="0"/>
              </a:cxn>
              <a:cxn ang="0">
                <a:pos x="6" y="0"/>
              </a:cxn>
              <a:cxn ang="0">
                <a:pos x="2" y="2"/>
              </a:cxn>
              <a:cxn ang="0">
                <a:pos x="0" y="6"/>
              </a:cxn>
              <a:cxn ang="0">
                <a:pos x="0" y="8"/>
              </a:cxn>
              <a:cxn ang="0">
                <a:pos x="0" y="10"/>
              </a:cxn>
            </a:cxnLst>
            <a:rect l="0" t="0" r="r" b="b"/>
            <a:pathLst>
              <a:path w="22" h="22">
                <a:moveTo>
                  <a:pt x="0" y="10"/>
                </a:moveTo>
                <a:lnTo>
                  <a:pt x="0" y="16"/>
                </a:lnTo>
                <a:lnTo>
                  <a:pt x="2" y="20"/>
                </a:lnTo>
                <a:lnTo>
                  <a:pt x="6" y="22"/>
                </a:lnTo>
                <a:lnTo>
                  <a:pt x="10" y="22"/>
                </a:lnTo>
                <a:lnTo>
                  <a:pt x="16" y="22"/>
                </a:lnTo>
                <a:lnTo>
                  <a:pt x="18" y="20"/>
                </a:lnTo>
                <a:lnTo>
                  <a:pt x="22" y="16"/>
                </a:lnTo>
                <a:lnTo>
                  <a:pt x="22" y="10"/>
                </a:lnTo>
                <a:lnTo>
                  <a:pt x="22" y="6"/>
                </a:lnTo>
                <a:lnTo>
                  <a:pt x="18" y="2"/>
                </a:lnTo>
                <a:lnTo>
                  <a:pt x="16" y="0"/>
                </a:lnTo>
                <a:lnTo>
                  <a:pt x="10" y="0"/>
                </a:lnTo>
                <a:lnTo>
                  <a:pt x="6" y="0"/>
                </a:lnTo>
                <a:lnTo>
                  <a:pt x="2" y="2"/>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300057" name="Line 25"/>
          <p:cNvSpPr>
            <a:spLocks noChangeShapeType="1"/>
          </p:cNvSpPr>
          <p:nvPr/>
        </p:nvSpPr>
        <p:spPr bwMode="auto">
          <a:xfrm flipV="1">
            <a:off x="9545638" y="5110163"/>
            <a:ext cx="215900" cy="69850"/>
          </a:xfrm>
          <a:prstGeom prst="line">
            <a:avLst/>
          </a:prstGeom>
          <a:noFill/>
          <a:ln w="9525">
            <a:solidFill>
              <a:srgbClr val="231F20"/>
            </a:solidFill>
            <a:round/>
            <a:headEnd/>
            <a:tailEnd/>
          </a:ln>
        </p:spPr>
        <p:txBody>
          <a:bodyPr/>
          <a:lstStyle/>
          <a:p>
            <a:endParaRPr lang="tr-TR"/>
          </a:p>
        </p:txBody>
      </p:sp>
      <p:sp>
        <p:nvSpPr>
          <p:cNvPr id="300058" name="Line 26"/>
          <p:cNvSpPr>
            <a:spLocks noChangeShapeType="1"/>
          </p:cNvSpPr>
          <p:nvPr/>
        </p:nvSpPr>
        <p:spPr bwMode="auto">
          <a:xfrm>
            <a:off x="9539288" y="5024439"/>
            <a:ext cx="222250" cy="85725"/>
          </a:xfrm>
          <a:prstGeom prst="line">
            <a:avLst/>
          </a:prstGeom>
          <a:noFill/>
          <a:ln w="9525">
            <a:solidFill>
              <a:srgbClr val="231F20"/>
            </a:solidFill>
            <a:round/>
            <a:headEnd/>
            <a:tailEnd/>
          </a:ln>
        </p:spPr>
        <p:txBody>
          <a:bodyPr/>
          <a:lstStyle/>
          <a:p>
            <a:endParaRPr lang="tr-TR"/>
          </a:p>
        </p:txBody>
      </p:sp>
      <p:sp>
        <p:nvSpPr>
          <p:cNvPr id="300059" name="Freeform 27"/>
          <p:cNvSpPr>
            <a:spLocks/>
          </p:cNvSpPr>
          <p:nvPr/>
        </p:nvSpPr>
        <p:spPr bwMode="auto">
          <a:xfrm>
            <a:off x="9520238" y="5005388"/>
            <a:ext cx="38100" cy="38100"/>
          </a:xfrm>
          <a:custGeom>
            <a:avLst/>
            <a:gdLst/>
            <a:ahLst/>
            <a:cxnLst>
              <a:cxn ang="0">
                <a:pos x="0" y="12"/>
              </a:cxn>
              <a:cxn ang="0">
                <a:pos x="2" y="16"/>
              </a:cxn>
              <a:cxn ang="0">
                <a:pos x="4" y="20"/>
              </a:cxn>
              <a:cxn ang="0">
                <a:pos x="8" y="22"/>
              </a:cxn>
              <a:cxn ang="0">
                <a:pos x="12" y="24"/>
              </a:cxn>
              <a:cxn ang="0">
                <a:pos x="16" y="22"/>
              </a:cxn>
              <a:cxn ang="0">
                <a:pos x="20" y="20"/>
              </a:cxn>
              <a:cxn ang="0">
                <a:pos x="22" y="16"/>
              </a:cxn>
              <a:cxn ang="0">
                <a:pos x="24" y="12"/>
              </a:cxn>
              <a:cxn ang="0">
                <a:pos x="22" y="6"/>
              </a:cxn>
              <a:cxn ang="0">
                <a:pos x="20" y="4"/>
              </a:cxn>
              <a:cxn ang="0">
                <a:pos x="16" y="0"/>
              </a:cxn>
              <a:cxn ang="0">
                <a:pos x="12" y="0"/>
              </a:cxn>
              <a:cxn ang="0">
                <a:pos x="8" y="0"/>
              </a:cxn>
              <a:cxn ang="0">
                <a:pos x="4" y="4"/>
              </a:cxn>
              <a:cxn ang="0">
                <a:pos x="2" y="6"/>
              </a:cxn>
              <a:cxn ang="0">
                <a:pos x="2" y="12"/>
              </a:cxn>
              <a:cxn ang="0">
                <a:pos x="0" y="12"/>
              </a:cxn>
            </a:cxnLst>
            <a:rect l="0" t="0" r="r" b="b"/>
            <a:pathLst>
              <a:path w="24" h="24">
                <a:moveTo>
                  <a:pt x="0" y="12"/>
                </a:moveTo>
                <a:lnTo>
                  <a:pt x="2" y="16"/>
                </a:lnTo>
                <a:lnTo>
                  <a:pt x="4" y="20"/>
                </a:lnTo>
                <a:lnTo>
                  <a:pt x="8" y="22"/>
                </a:lnTo>
                <a:lnTo>
                  <a:pt x="12" y="24"/>
                </a:lnTo>
                <a:lnTo>
                  <a:pt x="16" y="22"/>
                </a:lnTo>
                <a:lnTo>
                  <a:pt x="20" y="20"/>
                </a:lnTo>
                <a:lnTo>
                  <a:pt x="22" y="16"/>
                </a:lnTo>
                <a:lnTo>
                  <a:pt x="24" y="12"/>
                </a:lnTo>
                <a:lnTo>
                  <a:pt x="22" y="6"/>
                </a:lnTo>
                <a:lnTo>
                  <a:pt x="20" y="4"/>
                </a:lnTo>
                <a:lnTo>
                  <a:pt x="16" y="0"/>
                </a:lnTo>
                <a:lnTo>
                  <a:pt x="12" y="0"/>
                </a:lnTo>
                <a:lnTo>
                  <a:pt x="8" y="0"/>
                </a:lnTo>
                <a:lnTo>
                  <a:pt x="4" y="4"/>
                </a:lnTo>
                <a:lnTo>
                  <a:pt x="2" y="6"/>
                </a:lnTo>
                <a:lnTo>
                  <a:pt x="2" y="12"/>
                </a:lnTo>
                <a:lnTo>
                  <a:pt x="0" y="12"/>
                </a:lnTo>
                <a:close/>
              </a:path>
            </a:pathLst>
          </a:custGeom>
          <a:solidFill>
            <a:srgbClr val="231F20"/>
          </a:solidFill>
          <a:ln w="9525">
            <a:noFill/>
            <a:round/>
            <a:headEnd/>
            <a:tailEnd/>
          </a:ln>
        </p:spPr>
        <p:txBody>
          <a:bodyPr/>
          <a:lstStyle/>
          <a:p>
            <a:endParaRPr lang="tr-TR"/>
          </a:p>
        </p:txBody>
      </p:sp>
      <p:sp>
        <p:nvSpPr>
          <p:cNvPr id="300060" name="Rectangle 28"/>
          <p:cNvSpPr>
            <a:spLocks noChangeArrowheads="1"/>
          </p:cNvSpPr>
          <p:nvPr/>
        </p:nvSpPr>
        <p:spPr bwMode="auto">
          <a:xfrm>
            <a:off x="2062164" y="3983038"/>
            <a:ext cx="1112549" cy="184666"/>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200" dirty="0">
                <a:solidFill>
                  <a:srgbClr val="231F20"/>
                </a:solidFill>
              </a:rPr>
              <a:t>Melanin granules </a:t>
            </a:r>
            <a:endParaRPr lang="en-US" dirty="0"/>
          </a:p>
        </p:txBody>
      </p:sp>
      <p:sp>
        <p:nvSpPr>
          <p:cNvPr id="300061" name="Rectangle 29"/>
          <p:cNvSpPr>
            <a:spLocks noChangeArrowheads="1"/>
          </p:cNvSpPr>
          <p:nvPr/>
        </p:nvSpPr>
        <p:spPr bwMode="auto">
          <a:xfrm>
            <a:off x="2071689" y="4732338"/>
            <a:ext cx="1094659" cy="184666"/>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200">
                <a:solidFill>
                  <a:srgbClr val="231F20"/>
                </a:solidFill>
              </a:rPr>
              <a:t>OUTER SEGMENT</a:t>
            </a:r>
            <a:endParaRPr lang="en-US"/>
          </a:p>
        </p:txBody>
      </p:sp>
      <p:sp>
        <p:nvSpPr>
          <p:cNvPr id="300062" name="Rectangle 30"/>
          <p:cNvSpPr>
            <a:spLocks noChangeArrowheads="1"/>
          </p:cNvSpPr>
          <p:nvPr/>
        </p:nvSpPr>
        <p:spPr bwMode="auto">
          <a:xfrm>
            <a:off x="2170114" y="4954588"/>
            <a:ext cx="1136721" cy="369332"/>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200">
                <a:solidFill>
                  <a:srgbClr val="231F20"/>
                </a:solidFill>
              </a:rPr>
              <a:t>Visual pigments in</a:t>
            </a:r>
            <a:br>
              <a:rPr lang="en-US" sz="1200">
                <a:solidFill>
                  <a:srgbClr val="231F20"/>
                </a:solidFill>
              </a:rPr>
            </a:br>
            <a:r>
              <a:rPr lang="en-US" sz="1200">
                <a:solidFill>
                  <a:srgbClr val="231F20"/>
                </a:solidFill>
              </a:rPr>
              <a:t>membrane disks</a:t>
            </a:r>
            <a:endParaRPr lang="en-US"/>
          </a:p>
        </p:txBody>
      </p:sp>
      <p:sp>
        <p:nvSpPr>
          <p:cNvPr id="300063" name="Rectangle 31"/>
          <p:cNvSpPr>
            <a:spLocks noChangeArrowheads="1"/>
          </p:cNvSpPr>
          <p:nvPr/>
        </p:nvSpPr>
        <p:spPr bwMode="auto">
          <a:xfrm>
            <a:off x="2068514" y="3001963"/>
            <a:ext cx="774251" cy="369332"/>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200">
                <a:solidFill>
                  <a:srgbClr val="231F20"/>
                </a:solidFill>
              </a:rPr>
              <a:t>PIGMENT</a:t>
            </a:r>
            <a:br>
              <a:rPr lang="en-US" sz="1200">
                <a:solidFill>
                  <a:srgbClr val="231F20"/>
                </a:solidFill>
              </a:rPr>
            </a:br>
            <a:r>
              <a:rPr lang="en-US" sz="1200">
                <a:solidFill>
                  <a:srgbClr val="231F20"/>
                </a:solidFill>
              </a:rPr>
              <a:t>EPITHELIUM</a:t>
            </a:r>
            <a:endParaRPr lang="en-US"/>
          </a:p>
        </p:txBody>
      </p:sp>
      <p:sp>
        <p:nvSpPr>
          <p:cNvPr id="300064" name="Rectangle 32"/>
          <p:cNvSpPr>
            <a:spLocks noChangeArrowheads="1"/>
          </p:cNvSpPr>
          <p:nvPr/>
        </p:nvSpPr>
        <p:spPr bwMode="auto">
          <a:xfrm>
            <a:off x="5468939" y="4884738"/>
            <a:ext cx="320793" cy="184666"/>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200">
                <a:solidFill>
                  <a:srgbClr val="231F20"/>
                </a:solidFill>
              </a:rPr>
              <a:t>Disks</a:t>
            </a:r>
            <a:endParaRPr lang="en-US"/>
          </a:p>
        </p:txBody>
      </p:sp>
      <p:sp>
        <p:nvSpPr>
          <p:cNvPr id="300065" name="Rectangle 33"/>
          <p:cNvSpPr>
            <a:spLocks noChangeArrowheads="1"/>
          </p:cNvSpPr>
          <p:nvPr/>
        </p:nvSpPr>
        <p:spPr bwMode="auto">
          <a:xfrm>
            <a:off x="5304397" y="5275263"/>
            <a:ext cx="705321" cy="369332"/>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200">
                <a:solidFill>
                  <a:srgbClr val="231F20"/>
                </a:solidFill>
              </a:rPr>
              <a:t>Connecting</a:t>
            </a:r>
            <a:br>
              <a:rPr lang="en-US" sz="1200">
                <a:solidFill>
                  <a:srgbClr val="231F20"/>
                </a:solidFill>
              </a:rPr>
            </a:br>
            <a:r>
              <a:rPr lang="en-US" sz="1200">
                <a:solidFill>
                  <a:srgbClr val="231F20"/>
                </a:solidFill>
              </a:rPr>
              <a:t>stalks</a:t>
            </a:r>
            <a:endParaRPr lang="en-US"/>
          </a:p>
        </p:txBody>
      </p:sp>
      <p:sp>
        <p:nvSpPr>
          <p:cNvPr id="300066" name="Rectangle 34"/>
          <p:cNvSpPr>
            <a:spLocks noChangeArrowheads="1"/>
          </p:cNvSpPr>
          <p:nvPr/>
        </p:nvSpPr>
        <p:spPr bwMode="auto">
          <a:xfrm>
            <a:off x="8250238" y="3170238"/>
            <a:ext cx="1481368" cy="553998"/>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200" dirty="0">
                <a:solidFill>
                  <a:srgbClr val="231F20"/>
                </a:solidFill>
              </a:rPr>
              <a:t>Old disks at tip are</a:t>
            </a:r>
            <a:br>
              <a:rPr lang="en-US" sz="1200" dirty="0">
                <a:solidFill>
                  <a:srgbClr val="231F20"/>
                </a:solidFill>
              </a:rPr>
            </a:br>
            <a:r>
              <a:rPr lang="en-US" sz="1200" dirty="0" err="1">
                <a:solidFill>
                  <a:srgbClr val="231F20"/>
                </a:solidFill>
              </a:rPr>
              <a:t>phagocytized</a:t>
            </a:r>
            <a:r>
              <a:rPr lang="en-US" sz="1200" dirty="0">
                <a:solidFill>
                  <a:srgbClr val="231F20"/>
                </a:solidFill>
              </a:rPr>
              <a:t> by</a:t>
            </a:r>
            <a:br>
              <a:rPr lang="en-US" sz="1200" dirty="0">
                <a:solidFill>
                  <a:srgbClr val="231F20"/>
                </a:solidFill>
              </a:rPr>
            </a:br>
            <a:r>
              <a:rPr lang="en-US" sz="1200" dirty="0">
                <a:solidFill>
                  <a:srgbClr val="231F20"/>
                </a:solidFill>
              </a:rPr>
              <a:t>pigment epithelial cells.</a:t>
            </a:r>
            <a:endParaRPr lang="en-US" dirty="0"/>
          </a:p>
        </p:txBody>
      </p:sp>
      <p:sp>
        <p:nvSpPr>
          <p:cNvPr id="300067" name="Rectangle 35"/>
          <p:cNvSpPr>
            <a:spLocks noChangeArrowheads="1"/>
          </p:cNvSpPr>
          <p:nvPr/>
        </p:nvSpPr>
        <p:spPr bwMode="auto">
          <a:xfrm>
            <a:off x="9812339" y="5027613"/>
            <a:ext cx="320793" cy="184666"/>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200">
                <a:solidFill>
                  <a:srgbClr val="231F20"/>
                </a:solidFill>
              </a:rPr>
              <a:t>Disks</a:t>
            </a:r>
            <a:endParaRPr lang="en-US"/>
          </a:p>
        </p:txBody>
      </p:sp>
      <p:sp>
        <p:nvSpPr>
          <p:cNvPr id="29" name="Rectangle 13"/>
          <p:cNvSpPr txBox="1">
            <a:spLocks noChangeArrowheads="1"/>
          </p:cNvSpPr>
          <p:nvPr/>
        </p:nvSpPr>
        <p:spPr>
          <a:xfrm>
            <a:off x="1981200" y="-99392"/>
            <a:ext cx="9556376"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a:ln>
                  <a:noFill/>
                </a:ln>
                <a:solidFill>
                  <a:schemeClr val="tx1"/>
                </a:solidFill>
                <a:effectLst/>
                <a:uLnTx/>
                <a:uFillTx/>
                <a:latin typeface="+mj-lt"/>
                <a:ea typeface="+mj-ea"/>
                <a:cs typeface="+mj-cs"/>
              </a:rPr>
              <a:t>Fotoreseptörler: </a:t>
            </a:r>
            <a:r>
              <a:rPr kumimoji="0" lang="en-US" sz="4400" b="1" i="0" u="none" strike="noStrike" kern="1200" cap="none" spc="0" normalizeH="0" baseline="0" noProof="0">
                <a:ln>
                  <a:noFill/>
                </a:ln>
                <a:solidFill>
                  <a:schemeClr val="tx1"/>
                </a:solidFill>
                <a:effectLst/>
                <a:uLnTx/>
                <a:uFillTx/>
                <a:latin typeface="+mj-lt"/>
                <a:ea typeface="+mj-ea"/>
                <a:cs typeface="+mj-cs"/>
              </a:rPr>
              <a:t> </a:t>
            </a:r>
            <a:r>
              <a:rPr kumimoji="0" lang="tr-TR" sz="4400" b="1" i="0" u="none" strike="noStrike" kern="1200" cap="none" spc="0" normalizeH="0" baseline="0" noProof="0">
                <a:ln>
                  <a:noFill/>
                </a:ln>
                <a:solidFill>
                  <a:schemeClr val="tx1"/>
                </a:solidFill>
                <a:effectLst/>
                <a:uLnTx/>
                <a:uFillTx/>
                <a:latin typeface="+mj-lt"/>
                <a:ea typeface="+mj-ea"/>
                <a:cs typeface="+mj-cs"/>
              </a:rPr>
              <a:t>Koni ve Çomak Hücreleri</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21348714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91" name="Picture 11" descr="figure_10_39_2"/>
          <p:cNvPicPr>
            <a:picLocks noChangeAspect="1" noChangeArrowheads="1"/>
          </p:cNvPicPr>
          <p:nvPr/>
        </p:nvPicPr>
        <p:blipFill>
          <a:blip r:embed="rId3" cstate="print"/>
          <a:srcRect t="36407"/>
          <a:stretch>
            <a:fillRect/>
          </a:stretch>
        </p:blipFill>
        <p:spPr bwMode="auto">
          <a:xfrm>
            <a:off x="1850933" y="1530817"/>
            <a:ext cx="8237537" cy="3732212"/>
          </a:xfrm>
          <a:prstGeom prst="rect">
            <a:avLst/>
          </a:prstGeom>
          <a:noFill/>
        </p:spPr>
      </p:pic>
      <p:sp>
        <p:nvSpPr>
          <p:cNvPr id="302092" name="Freeform 12"/>
          <p:cNvSpPr>
            <a:spLocks/>
          </p:cNvSpPr>
          <p:nvPr/>
        </p:nvSpPr>
        <p:spPr bwMode="auto">
          <a:xfrm>
            <a:off x="4541839" y="1936751"/>
            <a:ext cx="34925" cy="34925"/>
          </a:xfrm>
          <a:custGeom>
            <a:avLst/>
            <a:gdLst/>
            <a:ahLst/>
            <a:cxnLst>
              <a:cxn ang="0">
                <a:pos x="0" y="12"/>
              </a:cxn>
              <a:cxn ang="0">
                <a:pos x="2" y="16"/>
              </a:cxn>
              <a:cxn ang="0">
                <a:pos x="4" y="20"/>
              </a:cxn>
              <a:cxn ang="0">
                <a:pos x="8" y="22"/>
              </a:cxn>
              <a:cxn ang="0">
                <a:pos x="12" y="22"/>
              </a:cxn>
              <a:cxn ang="0">
                <a:pos x="16" y="22"/>
              </a:cxn>
              <a:cxn ang="0">
                <a:pos x="20" y="20"/>
              </a:cxn>
              <a:cxn ang="0">
                <a:pos x="22" y="16"/>
              </a:cxn>
              <a:cxn ang="0">
                <a:pos x="22" y="12"/>
              </a:cxn>
              <a:cxn ang="0">
                <a:pos x="22" y="8"/>
              </a:cxn>
              <a:cxn ang="0">
                <a:pos x="20" y="4"/>
              </a:cxn>
              <a:cxn ang="0">
                <a:pos x="16" y="2"/>
              </a:cxn>
              <a:cxn ang="0">
                <a:pos x="12" y="0"/>
              </a:cxn>
              <a:cxn ang="0">
                <a:pos x="8" y="2"/>
              </a:cxn>
              <a:cxn ang="0">
                <a:pos x="4" y="4"/>
              </a:cxn>
              <a:cxn ang="0">
                <a:pos x="2" y="8"/>
              </a:cxn>
              <a:cxn ang="0">
                <a:pos x="2" y="12"/>
              </a:cxn>
              <a:cxn ang="0">
                <a:pos x="0" y="12"/>
              </a:cxn>
            </a:cxnLst>
            <a:rect l="0" t="0" r="r" b="b"/>
            <a:pathLst>
              <a:path w="22" h="22">
                <a:moveTo>
                  <a:pt x="0" y="12"/>
                </a:moveTo>
                <a:lnTo>
                  <a:pt x="2" y="16"/>
                </a:lnTo>
                <a:lnTo>
                  <a:pt x="4" y="20"/>
                </a:lnTo>
                <a:lnTo>
                  <a:pt x="8" y="22"/>
                </a:lnTo>
                <a:lnTo>
                  <a:pt x="12" y="22"/>
                </a:lnTo>
                <a:lnTo>
                  <a:pt x="16" y="22"/>
                </a:lnTo>
                <a:lnTo>
                  <a:pt x="20" y="20"/>
                </a:lnTo>
                <a:lnTo>
                  <a:pt x="22" y="16"/>
                </a:lnTo>
                <a:lnTo>
                  <a:pt x="22" y="12"/>
                </a:lnTo>
                <a:lnTo>
                  <a:pt x="22" y="8"/>
                </a:lnTo>
                <a:lnTo>
                  <a:pt x="20" y="4"/>
                </a:lnTo>
                <a:lnTo>
                  <a:pt x="16" y="2"/>
                </a:lnTo>
                <a:lnTo>
                  <a:pt x="12" y="0"/>
                </a:lnTo>
                <a:lnTo>
                  <a:pt x="8" y="2"/>
                </a:lnTo>
                <a:lnTo>
                  <a:pt x="4" y="4"/>
                </a:lnTo>
                <a:lnTo>
                  <a:pt x="2" y="8"/>
                </a:lnTo>
                <a:lnTo>
                  <a:pt x="2" y="12"/>
                </a:lnTo>
                <a:lnTo>
                  <a:pt x="0" y="12"/>
                </a:lnTo>
                <a:close/>
              </a:path>
            </a:pathLst>
          </a:custGeom>
          <a:solidFill>
            <a:srgbClr val="231F20"/>
          </a:solidFill>
          <a:ln w="9525">
            <a:noFill/>
            <a:round/>
            <a:headEnd/>
            <a:tailEnd/>
          </a:ln>
        </p:spPr>
        <p:txBody>
          <a:bodyPr/>
          <a:lstStyle/>
          <a:p>
            <a:endParaRPr lang="tr-TR"/>
          </a:p>
        </p:txBody>
      </p:sp>
      <p:sp>
        <p:nvSpPr>
          <p:cNvPr id="302093" name="Line 13"/>
          <p:cNvSpPr>
            <a:spLocks noChangeShapeType="1"/>
          </p:cNvSpPr>
          <p:nvPr/>
        </p:nvSpPr>
        <p:spPr bwMode="auto">
          <a:xfrm>
            <a:off x="4560888" y="1955800"/>
            <a:ext cx="406400" cy="1588"/>
          </a:xfrm>
          <a:prstGeom prst="line">
            <a:avLst/>
          </a:prstGeom>
          <a:noFill/>
          <a:ln w="9525">
            <a:solidFill>
              <a:srgbClr val="231F20"/>
            </a:solidFill>
            <a:round/>
            <a:headEnd/>
            <a:tailEnd/>
          </a:ln>
        </p:spPr>
        <p:txBody>
          <a:bodyPr/>
          <a:lstStyle/>
          <a:p>
            <a:endParaRPr lang="tr-TR"/>
          </a:p>
        </p:txBody>
      </p:sp>
      <p:sp>
        <p:nvSpPr>
          <p:cNvPr id="302094" name="Line 14"/>
          <p:cNvSpPr>
            <a:spLocks noChangeShapeType="1"/>
          </p:cNvSpPr>
          <p:nvPr/>
        </p:nvSpPr>
        <p:spPr bwMode="auto">
          <a:xfrm flipH="1">
            <a:off x="5964239" y="1955800"/>
            <a:ext cx="465137" cy="1588"/>
          </a:xfrm>
          <a:prstGeom prst="line">
            <a:avLst/>
          </a:prstGeom>
          <a:noFill/>
          <a:ln w="9525">
            <a:solidFill>
              <a:srgbClr val="231F20"/>
            </a:solidFill>
            <a:round/>
            <a:headEnd/>
            <a:tailEnd/>
          </a:ln>
        </p:spPr>
        <p:txBody>
          <a:bodyPr/>
          <a:lstStyle/>
          <a:p>
            <a:endParaRPr lang="tr-TR"/>
          </a:p>
        </p:txBody>
      </p:sp>
      <p:sp>
        <p:nvSpPr>
          <p:cNvPr id="302095" name="Freeform 15"/>
          <p:cNvSpPr>
            <a:spLocks/>
          </p:cNvSpPr>
          <p:nvPr/>
        </p:nvSpPr>
        <p:spPr bwMode="auto">
          <a:xfrm>
            <a:off x="6413501" y="1946276"/>
            <a:ext cx="34925" cy="34925"/>
          </a:xfrm>
          <a:custGeom>
            <a:avLst/>
            <a:gdLst/>
            <a:ahLst/>
            <a:cxnLst>
              <a:cxn ang="0">
                <a:pos x="0" y="10"/>
              </a:cxn>
              <a:cxn ang="0">
                <a:pos x="0" y="16"/>
              </a:cxn>
              <a:cxn ang="0">
                <a:pos x="2" y="18"/>
              </a:cxn>
              <a:cxn ang="0">
                <a:pos x="6" y="22"/>
              </a:cxn>
              <a:cxn ang="0">
                <a:pos x="10" y="22"/>
              </a:cxn>
              <a:cxn ang="0">
                <a:pos x="14" y="22"/>
              </a:cxn>
              <a:cxn ang="0">
                <a:pos x="18" y="18"/>
              </a:cxn>
              <a:cxn ang="0">
                <a:pos x="20" y="16"/>
              </a:cxn>
              <a:cxn ang="0">
                <a:pos x="22" y="10"/>
              </a:cxn>
              <a:cxn ang="0">
                <a:pos x="20" y="6"/>
              </a:cxn>
              <a:cxn ang="0">
                <a:pos x="18" y="2"/>
              </a:cxn>
              <a:cxn ang="0">
                <a:pos x="14" y="0"/>
              </a:cxn>
              <a:cxn ang="0">
                <a:pos x="10" y="0"/>
              </a:cxn>
              <a:cxn ang="0">
                <a:pos x="6" y="0"/>
              </a:cxn>
              <a:cxn ang="0">
                <a:pos x="2" y="2"/>
              </a:cxn>
              <a:cxn ang="0">
                <a:pos x="0" y="6"/>
              </a:cxn>
              <a:cxn ang="0">
                <a:pos x="0" y="8"/>
              </a:cxn>
              <a:cxn ang="0">
                <a:pos x="0" y="10"/>
              </a:cxn>
            </a:cxnLst>
            <a:rect l="0" t="0" r="r" b="b"/>
            <a:pathLst>
              <a:path w="22" h="22">
                <a:moveTo>
                  <a:pt x="0" y="10"/>
                </a:moveTo>
                <a:lnTo>
                  <a:pt x="0" y="16"/>
                </a:lnTo>
                <a:lnTo>
                  <a:pt x="2" y="18"/>
                </a:lnTo>
                <a:lnTo>
                  <a:pt x="6" y="22"/>
                </a:lnTo>
                <a:lnTo>
                  <a:pt x="10" y="22"/>
                </a:lnTo>
                <a:lnTo>
                  <a:pt x="14" y="22"/>
                </a:lnTo>
                <a:lnTo>
                  <a:pt x="18" y="18"/>
                </a:lnTo>
                <a:lnTo>
                  <a:pt x="20" y="16"/>
                </a:lnTo>
                <a:lnTo>
                  <a:pt x="22" y="10"/>
                </a:lnTo>
                <a:lnTo>
                  <a:pt x="20" y="6"/>
                </a:lnTo>
                <a:lnTo>
                  <a:pt x="18" y="2"/>
                </a:lnTo>
                <a:lnTo>
                  <a:pt x="14" y="0"/>
                </a:lnTo>
                <a:lnTo>
                  <a:pt x="10" y="0"/>
                </a:lnTo>
                <a:lnTo>
                  <a:pt x="6" y="0"/>
                </a:lnTo>
                <a:lnTo>
                  <a:pt x="2" y="2"/>
                </a:lnTo>
                <a:lnTo>
                  <a:pt x="0" y="6"/>
                </a:lnTo>
                <a:lnTo>
                  <a:pt x="0" y="8"/>
                </a:lnTo>
                <a:lnTo>
                  <a:pt x="0" y="10"/>
                </a:lnTo>
                <a:close/>
              </a:path>
            </a:pathLst>
          </a:custGeom>
          <a:solidFill>
            <a:srgbClr val="231F20"/>
          </a:solidFill>
          <a:ln w="9525">
            <a:noFill/>
            <a:round/>
            <a:headEnd/>
            <a:tailEnd/>
          </a:ln>
        </p:spPr>
        <p:txBody>
          <a:bodyPr/>
          <a:lstStyle/>
          <a:p>
            <a:endParaRPr lang="tr-TR"/>
          </a:p>
        </p:txBody>
      </p:sp>
      <p:sp>
        <p:nvSpPr>
          <p:cNvPr id="302096" name="Freeform 16"/>
          <p:cNvSpPr>
            <a:spLocks/>
          </p:cNvSpPr>
          <p:nvPr/>
        </p:nvSpPr>
        <p:spPr bwMode="auto">
          <a:xfrm>
            <a:off x="4383089" y="3246438"/>
            <a:ext cx="34925" cy="38100"/>
          </a:xfrm>
          <a:custGeom>
            <a:avLst/>
            <a:gdLst/>
            <a:ahLst/>
            <a:cxnLst>
              <a:cxn ang="0">
                <a:pos x="0" y="12"/>
              </a:cxn>
              <a:cxn ang="0">
                <a:pos x="0" y="16"/>
              </a:cxn>
              <a:cxn ang="0">
                <a:pos x="4" y="20"/>
              </a:cxn>
              <a:cxn ang="0">
                <a:pos x="6" y="22"/>
              </a:cxn>
              <a:cxn ang="0">
                <a:pos x="12" y="24"/>
              </a:cxn>
              <a:cxn ang="0">
                <a:pos x="16" y="22"/>
              </a:cxn>
              <a:cxn ang="0">
                <a:pos x="18" y="20"/>
              </a:cxn>
              <a:cxn ang="0">
                <a:pos x="22" y="16"/>
              </a:cxn>
              <a:cxn ang="0">
                <a:pos x="22" y="12"/>
              </a:cxn>
              <a:cxn ang="0">
                <a:pos x="22" y="8"/>
              </a:cxn>
              <a:cxn ang="0">
                <a:pos x="18" y="4"/>
              </a:cxn>
              <a:cxn ang="0">
                <a:pos x="16" y="2"/>
              </a:cxn>
              <a:cxn ang="0">
                <a:pos x="12" y="0"/>
              </a:cxn>
              <a:cxn ang="0">
                <a:pos x="6" y="2"/>
              </a:cxn>
              <a:cxn ang="0">
                <a:pos x="4" y="4"/>
              </a:cxn>
              <a:cxn ang="0">
                <a:pos x="0" y="8"/>
              </a:cxn>
              <a:cxn ang="0">
                <a:pos x="0" y="10"/>
              </a:cxn>
              <a:cxn ang="0">
                <a:pos x="0" y="12"/>
              </a:cxn>
            </a:cxnLst>
            <a:rect l="0" t="0" r="r" b="b"/>
            <a:pathLst>
              <a:path w="22" h="24">
                <a:moveTo>
                  <a:pt x="0" y="12"/>
                </a:moveTo>
                <a:lnTo>
                  <a:pt x="0" y="16"/>
                </a:lnTo>
                <a:lnTo>
                  <a:pt x="4" y="20"/>
                </a:lnTo>
                <a:lnTo>
                  <a:pt x="6" y="22"/>
                </a:lnTo>
                <a:lnTo>
                  <a:pt x="12" y="24"/>
                </a:lnTo>
                <a:lnTo>
                  <a:pt x="16" y="22"/>
                </a:lnTo>
                <a:lnTo>
                  <a:pt x="18" y="20"/>
                </a:lnTo>
                <a:lnTo>
                  <a:pt x="22" y="16"/>
                </a:lnTo>
                <a:lnTo>
                  <a:pt x="22" y="12"/>
                </a:lnTo>
                <a:lnTo>
                  <a:pt x="22" y="8"/>
                </a:lnTo>
                <a:lnTo>
                  <a:pt x="18" y="4"/>
                </a:lnTo>
                <a:lnTo>
                  <a:pt x="16" y="2"/>
                </a:lnTo>
                <a:lnTo>
                  <a:pt x="12" y="0"/>
                </a:lnTo>
                <a:lnTo>
                  <a:pt x="6" y="2"/>
                </a:lnTo>
                <a:lnTo>
                  <a:pt x="4" y="4"/>
                </a:lnTo>
                <a:lnTo>
                  <a:pt x="0" y="8"/>
                </a:lnTo>
                <a:lnTo>
                  <a:pt x="0" y="10"/>
                </a:lnTo>
                <a:lnTo>
                  <a:pt x="0" y="12"/>
                </a:lnTo>
                <a:close/>
              </a:path>
            </a:pathLst>
          </a:custGeom>
          <a:solidFill>
            <a:srgbClr val="231F20"/>
          </a:solidFill>
          <a:ln w="9525">
            <a:noFill/>
            <a:round/>
            <a:headEnd/>
            <a:tailEnd/>
          </a:ln>
        </p:spPr>
        <p:txBody>
          <a:bodyPr/>
          <a:lstStyle/>
          <a:p>
            <a:endParaRPr lang="tr-TR"/>
          </a:p>
        </p:txBody>
      </p:sp>
      <p:sp>
        <p:nvSpPr>
          <p:cNvPr id="302097" name="Freeform 17"/>
          <p:cNvSpPr>
            <a:spLocks/>
          </p:cNvSpPr>
          <p:nvPr/>
        </p:nvSpPr>
        <p:spPr bwMode="auto">
          <a:xfrm>
            <a:off x="6270626" y="3246438"/>
            <a:ext cx="34925" cy="38100"/>
          </a:xfrm>
          <a:custGeom>
            <a:avLst/>
            <a:gdLst/>
            <a:ahLst/>
            <a:cxnLst>
              <a:cxn ang="0">
                <a:pos x="0" y="12"/>
              </a:cxn>
              <a:cxn ang="0">
                <a:pos x="0" y="16"/>
              </a:cxn>
              <a:cxn ang="0">
                <a:pos x="4" y="20"/>
              </a:cxn>
              <a:cxn ang="0">
                <a:pos x="6" y="22"/>
              </a:cxn>
              <a:cxn ang="0">
                <a:pos x="12" y="24"/>
              </a:cxn>
              <a:cxn ang="0">
                <a:pos x="16" y="22"/>
              </a:cxn>
              <a:cxn ang="0">
                <a:pos x="20" y="20"/>
              </a:cxn>
              <a:cxn ang="0">
                <a:pos x="22" y="16"/>
              </a:cxn>
              <a:cxn ang="0">
                <a:pos x="22" y="12"/>
              </a:cxn>
              <a:cxn ang="0">
                <a:pos x="22" y="8"/>
              </a:cxn>
              <a:cxn ang="0">
                <a:pos x="20" y="4"/>
              </a:cxn>
              <a:cxn ang="0">
                <a:pos x="16" y="2"/>
              </a:cxn>
              <a:cxn ang="0">
                <a:pos x="12" y="0"/>
              </a:cxn>
              <a:cxn ang="0">
                <a:pos x="6" y="2"/>
              </a:cxn>
              <a:cxn ang="0">
                <a:pos x="4" y="4"/>
              </a:cxn>
              <a:cxn ang="0">
                <a:pos x="0" y="8"/>
              </a:cxn>
              <a:cxn ang="0">
                <a:pos x="0" y="10"/>
              </a:cxn>
              <a:cxn ang="0">
                <a:pos x="0" y="12"/>
              </a:cxn>
            </a:cxnLst>
            <a:rect l="0" t="0" r="r" b="b"/>
            <a:pathLst>
              <a:path w="22" h="24">
                <a:moveTo>
                  <a:pt x="0" y="12"/>
                </a:moveTo>
                <a:lnTo>
                  <a:pt x="0" y="16"/>
                </a:lnTo>
                <a:lnTo>
                  <a:pt x="4" y="20"/>
                </a:lnTo>
                <a:lnTo>
                  <a:pt x="6" y="22"/>
                </a:lnTo>
                <a:lnTo>
                  <a:pt x="12" y="24"/>
                </a:lnTo>
                <a:lnTo>
                  <a:pt x="16" y="22"/>
                </a:lnTo>
                <a:lnTo>
                  <a:pt x="20" y="20"/>
                </a:lnTo>
                <a:lnTo>
                  <a:pt x="22" y="16"/>
                </a:lnTo>
                <a:lnTo>
                  <a:pt x="22" y="12"/>
                </a:lnTo>
                <a:lnTo>
                  <a:pt x="22" y="8"/>
                </a:lnTo>
                <a:lnTo>
                  <a:pt x="20" y="4"/>
                </a:lnTo>
                <a:lnTo>
                  <a:pt x="16" y="2"/>
                </a:lnTo>
                <a:lnTo>
                  <a:pt x="12" y="0"/>
                </a:lnTo>
                <a:lnTo>
                  <a:pt x="6" y="2"/>
                </a:lnTo>
                <a:lnTo>
                  <a:pt x="4" y="4"/>
                </a:lnTo>
                <a:lnTo>
                  <a:pt x="0" y="8"/>
                </a:lnTo>
                <a:lnTo>
                  <a:pt x="0" y="10"/>
                </a:lnTo>
                <a:lnTo>
                  <a:pt x="0" y="12"/>
                </a:lnTo>
                <a:close/>
              </a:path>
            </a:pathLst>
          </a:custGeom>
          <a:solidFill>
            <a:srgbClr val="231F20"/>
          </a:solidFill>
          <a:ln w="9525">
            <a:noFill/>
            <a:round/>
            <a:headEnd/>
            <a:tailEnd/>
          </a:ln>
        </p:spPr>
        <p:txBody>
          <a:bodyPr/>
          <a:lstStyle/>
          <a:p>
            <a:endParaRPr lang="tr-TR"/>
          </a:p>
        </p:txBody>
      </p:sp>
      <p:sp>
        <p:nvSpPr>
          <p:cNvPr id="302098" name="Freeform 18"/>
          <p:cNvSpPr>
            <a:spLocks/>
          </p:cNvSpPr>
          <p:nvPr/>
        </p:nvSpPr>
        <p:spPr bwMode="auto">
          <a:xfrm>
            <a:off x="6030913" y="3265489"/>
            <a:ext cx="1135062" cy="371475"/>
          </a:xfrm>
          <a:custGeom>
            <a:avLst/>
            <a:gdLst/>
            <a:ahLst/>
            <a:cxnLst>
              <a:cxn ang="0">
                <a:pos x="715" y="234"/>
              </a:cxn>
              <a:cxn ang="0">
                <a:pos x="0" y="0"/>
              </a:cxn>
              <a:cxn ang="0">
                <a:pos x="163" y="0"/>
              </a:cxn>
            </a:cxnLst>
            <a:rect l="0" t="0" r="r" b="b"/>
            <a:pathLst>
              <a:path w="715" h="234">
                <a:moveTo>
                  <a:pt x="715" y="234"/>
                </a:moveTo>
                <a:lnTo>
                  <a:pt x="0" y="0"/>
                </a:lnTo>
                <a:lnTo>
                  <a:pt x="163" y="0"/>
                </a:lnTo>
              </a:path>
            </a:pathLst>
          </a:custGeom>
          <a:noFill/>
          <a:ln w="9525">
            <a:solidFill>
              <a:srgbClr val="231F20"/>
            </a:solidFill>
            <a:prstDash val="solid"/>
            <a:round/>
            <a:headEnd/>
            <a:tailEnd/>
          </a:ln>
        </p:spPr>
        <p:txBody>
          <a:bodyPr/>
          <a:lstStyle/>
          <a:p>
            <a:endParaRPr lang="tr-TR"/>
          </a:p>
        </p:txBody>
      </p:sp>
      <p:sp>
        <p:nvSpPr>
          <p:cNvPr id="302099" name="Freeform 19"/>
          <p:cNvSpPr>
            <a:spLocks/>
          </p:cNvSpPr>
          <p:nvPr/>
        </p:nvSpPr>
        <p:spPr bwMode="auto">
          <a:xfrm>
            <a:off x="7146925" y="3617914"/>
            <a:ext cx="38100" cy="34925"/>
          </a:xfrm>
          <a:custGeom>
            <a:avLst/>
            <a:gdLst/>
            <a:ahLst/>
            <a:cxnLst>
              <a:cxn ang="0">
                <a:pos x="0" y="12"/>
              </a:cxn>
              <a:cxn ang="0">
                <a:pos x="2" y="16"/>
              </a:cxn>
              <a:cxn ang="0">
                <a:pos x="4" y="20"/>
              </a:cxn>
              <a:cxn ang="0">
                <a:pos x="8" y="22"/>
              </a:cxn>
              <a:cxn ang="0">
                <a:pos x="12" y="22"/>
              </a:cxn>
              <a:cxn ang="0">
                <a:pos x="16" y="22"/>
              </a:cxn>
              <a:cxn ang="0">
                <a:pos x="20" y="20"/>
              </a:cxn>
              <a:cxn ang="0">
                <a:pos x="22" y="16"/>
              </a:cxn>
              <a:cxn ang="0">
                <a:pos x="24" y="12"/>
              </a:cxn>
              <a:cxn ang="0">
                <a:pos x="22" y="6"/>
              </a:cxn>
              <a:cxn ang="0">
                <a:pos x="20" y="4"/>
              </a:cxn>
              <a:cxn ang="0">
                <a:pos x="16" y="0"/>
              </a:cxn>
              <a:cxn ang="0">
                <a:pos x="12" y="0"/>
              </a:cxn>
              <a:cxn ang="0">
                <a:pos x="8" y="0"/>
              </a:cxn>
              <a:cxn ang="0">
                <a:pos x="4" y="4"/>
              </a:cxn>
              <a:cxn ang="0">
                <a:pos x="2" y="6"/>
              </a:cxn>
              <a:cxn ang="0">
                <a:pos x="2" y="12"/>
              </a:cxn>
              <a:cxn ang="0">
                <a:pos x="0" y="12"/>
              </a:cxn>
            </a:cxnLst>
            <a:rect l="0" t="0" r="r" b="b"/>
            <a:pathLst>
              <a:path w="24" h="22">
                <a:moveTo>
                  <a:pt x="0" y="12"/>
                </a:moveTo>
                <a:lnTo>
                  <a:pt x="2" y="16"/>
                </a:lnTo>
                <a:lnTo>
                  <a:pt x="4" y="20"/>
                </a:lnTo>
                <a:lnTo>
                  <a:pt x="8" y="22"/>
                </a:lnTo>
                <a:lnTo>
                  <a:pt x="12" y="22"/>
                </a:lnTo>
                <a:lnTo>
                  <a:pt x="16" y="22"/>
                </a:lnTo>
                <a:lnTo>
                  <a:pt x="20" y="20"/>
                </a:lnTo>
                <a:lnTo>
                  <a:pt x="22" y="16"/>
                </a:lnTo>
                <a:lnTo>
                  <a:pt x="24" y="12"/>
                </a:lnTo>
                <a:lnTo>
                  <a:pt x="22" y="6"/>
                </a:lnTo>
                <a:lnTo>
                  <a:pt x="20" y="4"/>
                </a:lnTo>
                <a:lnTo>
                  <a:pt x="16" y="0"/>
                </a:lnTo>
                <a:lnTo>
                  <a:pt x="12" y="0"/>
                </a:lnTo>
                <a:lnTo>
                  <a:pt x="8" y="0"/>
                </a:lnTo>
                <a:lnTo>
                  <a:pt x="4" y="4"/>
                </a:lnTo>
                <a:lnTo>
                  <a:pt x="2" y="6"/>
                </a:lnTo>
                <a:lnTo>
                  <a:pt x="2" y="12"/>
                </a:lnTo>
                <a:lnTo>
                  <a:pt x="0" y="12"/>
                </a:lnTo>
                <a:close/>
              </a:path>
            </a:pathLst>
          </a:custGeom>
          <a:solidFill>
            <a:srgbClr val="231F20"/>
          </a:solidFill>
          <a:ln w="9525">
            <a:noFill/>
            <a:round/>
            <a:headEnd/>
            <a:tailEnd/>
          </a:ln>
        </p:spPr>
        <p:txBody>
          <a:bodyPr/>
          <a:lstStyle/>
          <a:p>
            <a:endParaRPr lang="tr-TR"/>
          </a:p>
        </p:txBody>
      </p:sp>
      <p:sp>
        <p:nvSpPr>
          <p:cNvPr id="302100" name="Freeform 20"/>
          <p:cNvSpPr>
            <a:spLocks/>
          </p:cNvSpPr>
          <p:nvPr/>
        </p:nvSpPr>
        <p:spPr bwMode="auto">
          <a:xfrm>
            <a:off x="8283575" y="3294064"/>
            <a:ext cx="419100" cy="739775"/>
          </a:xfrm>
          <a:custGeom>
            <a:avLst/>
            <a:gdLst/>
            <a:ahLst/>
            <a:cxnLst>
              <a:cxn ang="0">
                <a:pos x="264" y="466"/>
              </a:cxn>
              <a:cxn ang="0">
                <a:pos x="56" y="0"/>
              </a:cxn>
              <a:cxn ang="0">
                <a:pos x="0" y="0"/>
              </a:cxn>
            </a:cxnLst>
            <a:rect l="0" t="0" r="r" b="b"/>
            <a:pathLst>
              <a:path w="264" h="466">
                <a:moveTo>
                  <a:pt x="264" y="466"/>
                </a:moveTo>
                <a:lnTo>
                  <a:pt x="56" y="0"/>
                </a:lnTo>
                <a:lnTo>
                  <a:pt x="0" y="0"/>
                </a:lnTo>
              </a:path>
            </a:pathLst>
          </a:custGeom>
          <a:noFill/>
          <a:ln w="9525">
            <a:solidFill>
              <a:srgbClr val="231F20"/>
            </a:solidFill>
            <a:prstDash val="solid"/>
            <a:round/>
            <a:headEnd/>
            <a:tailEnd/>
          </a:ln>
        </p:spPr>
        <p:txBody>
          <a:bodyPr/>
          <a:lstStyle/>
          <a:p>
            <a:endParaRPr lang="tr-TR"/>
          </a:p>
        </p:txBody>
      </p:sp>
      <p:sp>
        <p:nvSpPr>
          <p:cNvPr id="302101" name="Freeform 21"/>
          <p:cNvSpPr>
            <a:spLocks/>
          </p:cNvSpPr>
          <p:nvPr/>
        </p:nvSpPr>
        <p:spPr bwMode="auto">
          <a:xfrm>
            <a:off x="8686801" y="4014788"/>
            <a:ext cx="34925" cy="38100"/>
          </a:xfrm>
          <a:custGeom>
            <a:avLst/>
            <a:gdLst/>
            <a:ahLst/>
            <a:cxnLst>
              <a:cxn ang="0">
                <a:pos x="0" y="12"/>
              </a:cxn>
              <a:cxn ang="0">
                <a:pos x="0" y="16"/>
              </a:cxn>
              <a:cxn ang="0">
                <a:pos x="2" y="20"/>
              </a:cxn>
              <a:cxn ang="0">
                <a:pos x="6" y="22"/>
              </a:cxn>
              <a:cxn ang="0">
                <a:pos x="10" y="24"/>
              </a:cxn>
              <a:cxn ang="0">
                <a:pos x="16" y="22"/>
              </a:cxn>
              <a:cxn ang="0">
                <a:pos x="18" y="20"/>
              </a:cxn>
              <a:cxn ang="0">
                <a:pos x="22" y="16"/>
              </a:cxn>
              <a:cxn ang="0">
                <a:pos x="22" y="12"/>
              </a:cxn>
              <a:cxn ang="0">
                <a:pos x="22" y="8"/>
              </a:cxn>
              <a:cxn ang="0">
                <a:pos x="18" y="4"/>
              </a:cxn>
              <a:cxn ang="0">
                <a:pos x="16" y="2"/>
              </a:cxn>
              <a:cxn ang="0">
                <a:pos x="10" y="0"/>
              </a:cxn>
              <a:cxn ang="0">
                <a:pos x="6" y="2"/>
              </a:cxn>
              <a:cxn ang="0">
                <a:pos x="2" y="4"/>
              </a:cxn>
              <a:cxn ang="0">
                <a:pos x="0" y="8"/>
              </a:cxn>
              <a:cxn ang="0">
                <a:pos x="0" y="10"/>
              </a:cxn>
              <a:cxn ang="0">
                <a:pos x="0" y="12"/>
              </a:cxn>
            </a:cxnLst>
            <a:rect l="0" t="0" r="r" b="b"/>
            <a:pathLst>
              <a:path w="22" h="24">
                <a:moveTo>
                  <a:pt x="0" y="12"/>
                </a:moveTo>
                <a:lnTo>
                  <a:pt x="0" y="16"/>
                </a:lnTo>
                <a:lnTo>
                  <a:pt x="2" y="20"/>
                </a:lnTo>
                <a:lnTo>
                  <a:pt x="6" y="22"/>
                </a:lnTo>
                <a:lnTo>
                  <a:pt x="10" y="24"/>
                </a:lnTo>
                <a:lnTo>
                  <a:pt x="16" y="22"/>
                </a:lnTo>
                <a:lnTo>
                  <a:pt x="18" y="20"/>
                </a:lnTo>
                <a:lnTo>
                  <a:pt x="22" y="16"/>
                </a:lnTo>
                <a:lnTo>
                  <a:pt x="22" y="12"/>
                </a:lnTo>
                <a:lnTo>
                  <a:pt x="22" y="8"/>
                </a:lnTo>
                <a:lnTo>
                  <a:pt x="18" y="4"/>
                </a:lnTo>
                <a:lnTo>
                  <a:pt x="16" y="2"/>
                </a:lnTo>
                <a:lnTo>
                  <a:pt x="10" y="0"/>
                </a:lnTo>
                <a:lnTo>
                  <a:pt x="6" y="2"/>
                </a:lnTo>
                <a:lnTo>
                  <a:pt x="2" y="4"/>
                </a:lnTo>
                <a:lnTo>
                  <a:pt x="0" y="8"/>
                </a:lnTo>
                <a:lnTo>
                  <a:pt x="0" y="10"/>
                </a:lnTo>
                <a:lnTo>
                  <a:pt x="0" y="12"/>
                </a:lnTo>
                <a:close/>
              </a:path>
            </a:pathLst>
          </a:custGeom>
          <a:solidFill>
            <a:srgbClr val="231F20"/>
          </a:solidFill>
          <a:ln w="9525">
            <a:noFill/>
            <a:round/>
            <a:headEnd/>
            <a:tailEnd/>
          </a:ln>
        </p:spPr>
        <p:txBody>
          <a:bodyPr/>
          <a:lstStyle/>
          <a:p>
            <a:endParaRPr lang="tr-TR"/>
          </a:p>
        </p:txBody>
      </p:sp>
      <p:sp>
        <p:nvSpPr>
          <p:cNvPr id="302102" name="Freeform 22"/>
          <p:cNvSpPr>
            <a:spLocks/>
          </p:cNvSpPr>
          <p:nvPr/>
        </p:nvSpPr>
        <p:spPr bwMode="auto">
          <a:xfrm>
            <a:off x="8375650" y="2741613"/>
            <a:ext cx="317500" cy="285750"/>
          </a:xfrm>
          <a:custGeom>
            <a:avLst/>
            <a:gdLst/>
            <a:ahLst/>
            <a:cxnLst>
              <a:cxn ang="0">
                <a:pos x="200" y="180"/>
              </a:cxn>
              <a:cxn ang="0">
                <a:pos x="90" y="0"/>
              </a:cxn>
              <a:cxn ang="0">
                <a:pos x="0" y="0"/>
              </a:cxn>
            </a:cxnLst>
            <a:rect l="0" t="0" r="r" b="b"/>
            <a:pathLst>
              <a:path w="200" h="180">
                <a:moveTo>
                  <a:pt x="200" y="180"/>
                </a:moveTo>
                <a:lnTo>
                  <a:pt x="90" y="0"/>
                </a:lnTo>
                <a:lnTo>
                  <a:pt x="0" y="0"/>
                </a:lnTo>
              </a:path>
            </a:pathLst>
          </a:custGeom>
          <a:noFill/>
          <a:ln w="9525">
            <a:solidFill>
              <a:srgbClr val="231F20"/>
            </a:solidFill>
            <a:prstDash val="solid"/>
            <a:round/>
            <a:headEnd/>
            <a:tailEnd/>
          </a:ln>
        </p:spPr>
        <p:txBody>
          <a:bodyPr/>
          <a:lstStyle/>
          <a:p>
            <a:endParaRPr lang="tr-TR"/>
          </a:p>
        </p:txBody>
      </p:sp>
      <p:sp>
        <p:nvSpPr>
          <p:cNvPr id="302103" name="Freeform 23"/>
          <p:cNvSpPr>
            <a:spLocks/>
          </p:cNvSpPr>
          <p:nvPr/>
        </p:nvSpPr>
        <p:spPr bwMode="auto">
          <a:xfrm>
            <a:off x="8674101" y="3011489"/>
            <a:ext cx="34925" cy="34925"/>
          </a:xfrm>
          <a:custGeom>
            <a:avLst/>
            <a:gdLst/>
            <a:ahLst/>
            <a:cxnLst>
              <a:cxn ang="0">
                <a:pos x="0" y="10"/>
              </a:cxn>
              <a:cxn ang="0">
                <a:pos x="2" y="14"/>
              </a:cxn>
              <a:cxn ang="0">
                <a:pos x="4" y="18"/>
              </a:cxn>
              <a:cxn ang="0">
                <a:pos x="8" y="20"/>
              </a:cxn>
              <a:cxn ang="0">
                <a:pos x="12" y="22"/>
              </a:cxn>
              <a:cxn ang="0">
                <a:pos x="16" y="20"/>
              </a:cxn>
              <a:cxn ang="0">
                <a:pos x="20" y="18"/>
              </a:cxn>
              <a:cxn ang="0">
                <a:pos x="22" y="14"/>
              </a:cxn>
              <a:cxn ang="0">
                <a:pos x="22" y="10"/>
              </a:cxn>
              <a:cxn ang="0">
                <a:pos x="22" y="6"/>
              </a:cxn>
              <a:cxn ang="0">
                <a:pos x="20" y="2"/>
              </a:cxn>
              <a:cxn ang="0">
                <a:pos x="16" y="0"/>
              </a:cxn>
              <a:cxn ang="0">
                <a:pos x="12" y="0"/>
              </a:cxn>
              <a:cxn ang="0">
                <a:pos x="8" y="0"/>
              </a:cxn>
              <a:cxn ang="0">
                <a:pos x="4" y="2"/>
              </a:cxn>
              <a:cxn ang="0">
                <a:pos x="2" y="6"/>
              </a:cxn>
              <a:cxn ang="0">
                <a:pos x="2" y="10"/>
              </a:cxn>
              <a:cxn ang="0">
                <a:pos x="0" y="10"/>
              </a:cxn>
            </a:cxnLst>
            <a:rect l="0" t="0" r="r" b="b"/>
            <a:pathLst>
              <a:path w="22" h="22">
                <a:moveTo>
                  <a:pt x="0" y="10"/>
                </a:moveTo>
                <a:lnTo>
                  <a:pt x="2" y="14"/>
                </a:lnTo>
                <a:lnTo>
                  <a:pt x="4" y="18"/>
                </a:lnTo>
                <a:lnTo>
                  <a:pt x="8" y="20"/>
                </a:lnTo>
                <a:lnTo>
                  <a:pt x="12" y="22"/>
                </a:lnTo>
                <a:lnTo>
                  <a:pt x="16" y="20"/>
                </a:lnTo>
                <a:lnTo>
                  <a:pt x="20" y="18"/>
                </a:lnTo>
                <a:lnTo>
                  <a:pt x="22" y="14"/>
                </a:lnTo>
                <a:lnTo>
                  <a:pt x="22" y="10"/>
                </a:lnTo>
                <a:lnTo>
                  <a:pt x="22" y="6"/>
                </a:lnTo>
                <a:lnTo>
                  <a:pt x="20" y="2"/>
                </a:lnTo>
                <a:lnTo>
                  <a:pt x="16" y="0"/>
                </a:lnTo>
                <a:lnTo>
                  <a:pt x="12" y="0"/>
                </a:lnTo>
                <a:lnTo>
                  <a:pt x="8" y="0"/>
                </a:lnTo>
                <a:lnTo>
                  <a:pt x="4" y="2"/>
                </a:lnTo>
                <a:lnTo>
                  <a:pt x="2" y="6"/>
                </a:lnTo>
                <a:lnTo>
                  <a:pt x="2" y="10"/>
                </a:lnTo>
                <a:lnTo>
                  <a:pt x="0" y="10"/>
                </a:lnTo>
                <a:close/>
              </a:path>
            </a:pathLst>
          </a:custGeom>
          <a:solidFill>
            <a:srgbClr val="231F20"/>
          </a:solidFill>
          <a:ln w="9525">
            <a:noFill/>
            <a:round/>
            <a:headEnd/>
            <a:tailEnd/>
          </a:ln>
        </p:spPr>
        <p:txBody>
          <a:bodyPr/>
          <a:lstStyle/>
          <a:p>
            <a:endParaRPr lang="tr-TR"/>
          </a:p>
        </p:txBody>
      </p:sp>
      <p:sp>
        <p:nvSpPr>
          <p:cNvPr id="302104" name="Line 24"/>
          <p:cNvSpPr>
            <a:spLocks noChangeShapeType="1"/>
          </p:cNvSpPr>
          <p:nvPr/>
        </p:nvSpPr>
        <p:spPr bwMode="auto">
          <a:xfrm>
            <a:off x="4402139" y="3265489"/>
            <a:ext cx="352425" cy="1587"/>
          </a:xfrm>
          <a:prstGeom prst="line">
            <a:avLst/>
          </a:prstGeom>
          <a:noFill/>
          <a:ln w="9525">
            <a:solidFill>
              <a:srgbClr val="231F20"/>
            </a:solidFill>
            <a:round/>
            <a:headEnd/>
            <a:tailEnd/>
          </a:ln>
        </p:spPr>
        <p:txBody>
          <a:bodyPr/>
          <a:lstStyle/>
          <a:p>
            <a:endParaRPr lang="tr-TR"/>
          </a:p>
        </p:txBody>
      </p:sp>
      <p:sp>
        <p:nvSpPr>
          <p:cNvPr id="302105" name="Line 25"/>
          <p:cNvSpPr>
            <a:spLocks noChangeShapeType="1"/>
          </p:cNvSpPr>
          <p:nvPr/>
        </p:nvSpPr>
        <p:spPr bwMode="auto">
          <a:xfrm>
            <a:off x="9378951" y="3402014"/>
            <a:ext cx="231775" cy="1587"/>
          </a:xfrm>
          <a:prstGeom prst="line">
            <a:avLst/>
          </a:prstGeom>
          <a:noFill/>
          <a:ln w="9525">
            <a:solidFill>
              <a:srgbClr val="231F20"/>
            </a:solidFill>
            <a:round/>
            <a:headEnd/>
            <a:tailEnd/>
          </a:ln>
        </p:spPr>
        <p:txBody>
          <a:bodyPr/>
          <a:lstStyle/>
          <a:p>
            <a:endParaRPr lang="tr-TR"/>
          </a:p>
        </p:txBody>
      </p:sp>
      <p:sp>
        <p:nvSpPr>
          <p:cNvPr id="302106" name="Freeform 26"/>
          <p:cNvSpPr>
            <a:spLocks/>
          </p:cNvSpPr>
          <p:nvPr/>
        </p:nvSpPr>
        <p:spPr bwMode="auto">
          <a:xfrm>
            <a:off x="9359901" y="3382963"/>
            <a:ext cx="34925" cy="38100"/>
          </a:xfrm>
          <a:custGeom>
            <a:avLst/>
            <a:gdLst/>
            <a:ahLst/>
            <a:cxnLst>
              <a:cxn ang="0">
                <a:pos x="0" y="12"/>
              </a:cxn>
              <a:cxn ang="0">
                <a:pos x="0" y="16"/>
              </a:cxn>
              <a:cxn ang="0">
                <a:pos x="4" y="20"/>
              </a:cxn>
              <a:cxn ang="0">
                <a:pos x="6" y="22"/>
              </a:cxn>
              <a:cxn ang="0">
                <a:pos x="12" y="24"/>
              </a:cxn>
              <a:cxn ang="0">
                <a:pos x="16" y="22"/>
              </a:cxn>
              <a:cxn ang="0">
                <a:pos x="20" y="20"/>
              </a:cxn>
              <a:cxn ang="0">
                <a:pos x="22" y="16"/>
              </a:cxn>
              <a:cxn ang="0">
                <a:pos x="22" y="12"/>
              </a:cxn>
              <a:cxn ang="0">
                <a:pos x="22" y="8"/>
              </a:cxn>
              <a:cxn ang="0">
                <a:pos x="20" y="4"/>
              </a:cxn>
              <a:cxn ang="0">
                <a:pos x="16" y="2"/>
              </a:cxn>
              <a:cxn ang="0">
                <a:pos x="12" y="0"/>
              </a:cxn>
              <a:cxn ang="0">
                <a:pos x="6" y="2"/>
              </a:cxn>
              <a:cxn ang="0">
                <a:pos x="4" y="4"/>
              </a:cxn>
              <a:cxn ang="0">
                <a:pos x="0" y="8"/>
              </a:cxn>
              <a:cxn ang="0">
                <a:pos x="0" y="10"/>
              </a:cxn>
              <a:cxn ang="0">
                <a:pos x="0" y="12"/>
              </a:cxn>
            </a:cxnLst>
            <a:rect l="0" t="0" r="r" b="b"/>
            <a:pathLst>
              <a:path w="22" h="24">
                <a:moveTo>
                  <a:pt x="0" y="12"/>
                </a:moveTo>
                <a:lnTo>
                  <a:pt x="0" y="16"/>
                </a:lnTo>
                <a:lnTo>
                  <a:pt x="4" y="20"/>
                </a:lnTo>
                <a:lnTo>
                  <a:pt x="6" y="22"/>
                </a:lnTo>
                <a:lnTo>
                  <a:pt x="12" y="24"/>
                </a:lnTo>
                <a:lnTo>
                  <a:pt x="16" y="22"/>
                </a:lnTo>
                <a:lnTo>
                  <a:pt x="20" y="20"/>
                </a:lnTo>
                <a:lnTo>
                  <a:pt x="22" y="16"/>
                </a:lnTo>
                <a:lnTo>
                  <a:pt x="22" y="12"/>
                </a:lnTo>
                <a:lnTo>
                  <a:pt x="22" y="8"/>
                </a:lnTo>
                <a:lnTo>
                  <a:pt x="20" y="4"/>
                </a:lnTo>
                <a:lnTo>
                  <a:pt x="16" y="2"/>
                </a:lnTo>
                <a:lnTo>
                  <a:pt x="12" y="0"/>
                </a:lnTo>
                <a:lnTo>
                  <a:pt x="6" y="2"/>
                </a:lnTo>
                <a:lnTo>
                  <a:pt x="4" y="4"/>
                </a:lnTo>
                <a:lnTo>
                  <a:pt x="0" y="8"/>
                </a:lnTo>
                <a:lnTo>
                  <a:pt x="0" y="10"/>
                </a:lnTo>
                <a:lnTo>
                  <a:pt x="0" y="12"/>
                </a:lnTo>
                <a:close/>
              </a:path>
            </a:pathLst>
          </a:custGeom>
          <a:solidFill>
            <a:srgbClr val="231F20"/>
          </a:solidFill>
          <a:ln w="9525">
            <a:noFill/>
            <a:round/>
            <a:headEnd/>
            <a:tailEnd/>
          </a:ln>
        </p:spPr>
        <p:txBody>
          <a:bodyPr/>
          <a:lstStyle/>
          <a:p>
            <a:endParaRPr lang="tr-TR"/>
          </a:p>
        </p:txBody>
      </p:sp>
      <p:sp>
        <p:nvSpPr>
          <p:cNvPr id="302107" name="Freeform 27"/>
          <p:cNvSpPr>
            <a:spLocks/>
          </p:cNvSpPr>
          <p:nvPr/>
        </p:nvSpPr>
        <p:spPr bwMode="auto">
          <a:xfrm>
            <a:off x="4202114" y="4732339"/>
            <a:ext cx="34925" cy="34925"/>
          </a:xfrm>
          <a:custGeom>
            <a:avLst/>
            <a:gdLst/>
            <a:ahLst/>
            <a:cxnLst>
              <a:cxn ang="0">
                <a:pos x="0" y="12"/>
              </a:cxn>
              <a:cxn ang="0">
                <a:pos x="0" y="16"/>
              </a:cxn>
              <a:cxn ang="0">
                <a:pos x="2" y="20"/>
              </a:cxn>
              <a:cxn ang="0">
                <a:pos x="6" y="22"/>
              </a:cxn>
              <a:cxn ang="0">
                <a:pos x="10" y="22"/>
              </a:cxn>
              <a:cxn ang="0">
                <a:pos x="14" y="22"/>
              </a:cxn>
              <a:cxn ang="0">
                <a:pos x="18" y="20"/>
              </a:cxn>
              <a:cxn ang="0">
                <a:pos x="20" y="16"/>
              </a:cxn>
              <a:cxn ang="0">
                <a:pos x="22" y="12"/>
              </a:cxn>
              <a:cxn ang="0">
                <a:pos x="20" y="8"/>
              </a:cxn>
              <a:cxn ang="0">
                <a:pos x="18" y="4"/>
              </a:cxn>
              <a:cxn ang="0">
                <a:pos x="14" y="2"/>
              </a:cxn>
              <a:cxn ang="0">
                <a:pos x="10" y="0"/>
              </a:cxn>
              <a:cxn ang="0">
                <a:pos x="6" y="2"/>
              </a:cxn>
              <a:cxn ang="0">
                <a:pos x="2" y="4"/>
              </a:cxn>
              <a:cxn ang="0">
                <a:pos x="0" y="8"/>
              </a:cxn>
              <a:cxn ang="0">
                <a:pos x="0" y="10"/>
              </a:cxn>
              <a:cxn ang="0">
                <a:pos x="0" y="12"/>
              </a:cxn>
            </a:cxnLst>
            <a:rect l="0" t="0" r="r" b="b"/>
            <a:pathLst>
              <a:path w="22" h="22">
                <a:moveTo>
                  <a:pt x="0" y="12"/>
                </a:moveTo>
                <a:lnTo>
                  <a:pt x="0" y="16"/>
                </a:lnTo>
                <a:lnTo>
                  <a:pt x="2" y="20"/>
                </a:lnTo>
                <a:lnTo>
                  <a:pt x="6" y="22"/>
                </a:lnTo>
                <a:lnTo>
                  <a:pt x="10" y="22"/>
                </a:lnTo>
                <a:lnTo>
                  <a:pt x="14" y="22"/>
                </a:lnTo>
                <a:lnTo>
                  <a:pt x="18" y="20"/>
                </a:lnTo>
                <a:lnTo>
                  <a:pt x="20" y="16"/>
                </a:lnTo>
                <a:lnTo>
                  <a:pt x="22" y="12"/>
                </a:lnTo>
                <a:lnTo>
                  <a:pt x="20" y="8"/>
                </a:lnTo>
                <a:lnTo>
                  <a:pt x="18" y="4"/>
                </a:lnTo>
                <a:lnTo>
                  <a:pt x="14" y="2"/>
                </a:lnTo>
                <a:lnTo>
                  <a:pt x="10" y="0"/>
                </a:lnTo>
                <a:lnTo>
                  <a:pt x="6" y="2"/>
                </a:lnTo>
                <a:lnTo>
                  <a:pt x="2" y="4"/>
                </a:lnTo>
                <a:lnTo>
                  <a:pt x="0" y="8"/>
                </a:lnTo>
                <a:lnTo>
                  <a:pt x="0" y="10"/>
                </a:lnTo>
                <a:lnTo>
                  <a:pt x="0" y="12"/>
                </a:lnTo>
                <a:close/>
              </a:path>
            </a:pathLst>
          </a:custGeom>
          <a:solidFill>
            <a:srgbClr val="231F20"/>
          </a:solidFill>
          <a:ln w="9525">
            <a:noFill/>
            <a:round/>
            <a:headEnd/>
            <a:tailEnd/>
          </a:ln>
        </p:spPr>
        <p:txBody>
          <a:bodyPr/>
          <a:lstStyle/>
          <a:p>
            <a:endParaRPr lang="tr-TR"/>
          </a:p>
        </p:txBody>
      </p:sp>
      <p:sp>
        <p:nvSpPr>
          <p:cNvPr id="302108" name="Line 28"/>
          <p:cNvSpPr>
            <a:spLocks noChangeShapeType="1"/>
          </p:cNvSpPr>
          <p:nvPr/>
        </p:nvSpPr>
        <p:spPr bwMode="auto">
          <a:xfrm flipH="1">
            <a:off x="3871914" y="4751389"/>
            <a:ext cx="346075" cy="1587"/>
          </a:xfrm>
          <a:prstGeom prst="line">
            <a:avLst/>
          </a:prstGeom>
          <a:noFill/>
          <a:ln w="9525">
            <a:solidFill>
              <a:srgbClr val="231F20"/>
            </a:solidFill>
            <a:round/>
            <a:headEnd/>
            <a:tailEnd/>
          </a:ln>
        </p:spPr>
        <p:txBody>
          <a:bodyPr/>
          <a:lstStyle/>
          <a:p>
            <a:endParaRPr lang="tr-TR"/>
          </a:p>
        </p:txBody>
      </p:sp>
      <p:sp>
        <p:nvSpPr>
          <p:cNvPr id="302109" name="Rectangle 29"/>
          <p:cNvSpPr>
            <a:spLocks noChangeArrowheads="1"/>
          </p:cNvSpPr>
          <p:nvPr/>
        </p:nvSpPr>
        <p:spPr bwMode="auto">
          <a:xfrm>
            <a:off x="2070100" y="1855789"/>
            <a:ext cx="968214"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INNER SEGMENT</a:t>
            </a:r>
            <a:endParaRPr lang="en-US"/>
          </a:p>
        </p:txBody>
      </p:sp>
      <p:sp>
        <p:nvSpPr>
          <p:cNvPr id="302110" name="Rectangle 30"/>
          <p:cNvSpPr>
            <a:spLocks noChangeArrowheads="1"/>
          </p:cNvSpPr>
          <p:nvPr/>
        </p:nvSpPr>
        <p:spPr bwMode="auto">
          <a:xfrm>
            <a:off x="2070100" y="3862389"/>
            <a:ext cx="1192634"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SYNAPTIC TERMINAL</a:t>
            </a:r>
            <a:endParaRPr lang="en-US"/>
          </a:p>
        </p:txBody>
      </p:sp>
      <p:sp>
        <p:nvSpPr>
          <p:cNvPr id="302111" name="Rectangle 31"/>
          <p:cNvSpPr>
            <a:spLocks noChangeArrowheads="1"/>
          </p:cNvSpPr>
          <p:nvPr/>
        </p:nvSpPr>
        <p:spPr bwMode="auto">
          <a:xfrm>
            <a:off x="2070101" y="4056063"/>
            <a:ext cx="807913" cy="338554"/>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Synapses with</a:t>
            </a:r>
            <a:br>
              <a:rPr lang="en-US" sz="1100">
                <a:solidFill>
                  <a:srgbClr val="231F20"/>
                </a:solidFill>
              </a:rPr>
            </a:br>
            <a:r>
              <a:rPr lang="en-US" sz="1100">
                <a:solidFill>
                  <a:srgbClr val="231F20"/>
                </a:solidFill>
              </a:rPr>
              <a:t>bipolar cells</a:t>
            </a:r>
            <a:endParaRPr lang="en-US"/>
          </a:p>
        </p:txBody>
      </p:sp>
      <p:sp>
        <p:nvSpPr>
          <p:cNvPr id="302112" name="Rectangle 32"/>
          <p:cNvSpPr>
            <a:spLocks noChangeArrowheads="1"/>
          </p:cNvSpPr>
          <p:nvPr/>
        </p:nvSpPr>
        <p:spPr bwMode="auto">
          <a:xfrm>
            <a:off x="3048000" y="4668839"/>
            <a:ext cx="437620"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Bipolar </a:t>
            </a:r>
            <a:endParaRPr lang="en-US"/>
          </a:p>
        </p:txBody>
      </p:sp>
      <p:sp>
        <p:nvSpPr>
          <p:cNvPr id="302113" name="Rectangle 33"/>
          <p:cNvSpPr>
            <a:spLocks noChangeArrowheads="1"/>
          </p:cNvSpPr>
          <p:nvPr/>
        </p:nvSpPr>
        <p:spPr bwMode="auto">
          <a:xfrm>
            <a:off x="3597275" y="4668839"/>
            <a:ext cx="193964"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cell</a:t>
            </a:r>
            <a:endParaRPr lang="en-US"/>
          </a:p>
        </p:txBody>
      </p:sp>
      <p:sp>
        <p:nvSpPr>
          <p:cNvPr id="302114" name="Rectangle 34"/>
          <p:cNvSpPr>
            <a:spLocks noChangeArrowheads="1"/>
          </p:cNvSpPr>
          <p:nvPr/>
        </p:nvSpPr>
        <p:spPr bwMode="auto">
          <a:xfrm>
            <a:off x="2165351" y="2071688"/>
            <a:ext cx="1436291" cy="846386"/>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Location of major</a:t>
            </a:r>
            <a:br>
              <a:rPr lang="en-US" sz="1100">
                <a:solidFill>
                  <a:srgbClr val="231F20"/>
                </a:solidFill>
              </a:rPr>
            </a:br>
            <a:r>
              <a:rPr lang="en-US" sz="1100">
                <a:solidFill>
                  <a:srgbClr val="231F20"/>
                </a:solidFill>
              </a:rPr>
              <a:t>organelles and metabolic</a:t>
            </a:r>
            <a:br>
              <a:rPr lang="en-US" sz="1100">
                <a:solidFill>
                  <a:srgbClr val="231F20"/>
                </a:solidFill>
              </a:rPr>
            </a:br>
            <a:r>
              <a:rPr lang="en-US" sz="1100">
                <a:solidFill>
                  <a:srgbClr val="231F20"/>
                </a:solidFill>
              </a:rPr>
              <a:t>operations such as</a:t>
            </a:r>
            <a:br>
              <a:rPr lang="en-US" sz="1100">
                <a:solidFill>
                  <a:srgbClr val="231F20"/>
                </a:solidFill>
              </a:rPr>
            </a:br>
            <a:r>
              <a:rPr lang="en-US" sz="1100">
                <a:solidFill>
                  <a:srgbClr val="231F20"/>
                </a:solidFill>
              </a:rPr>
              <a:t>photopigment synthesis</a:t>
            </a:r>
            <a:br>
              <a:rPr lang="en-US" sz="1100">
                <a:solidFill>
                  <a:srgbClr val="231F20"/>
                </a:solidFill>
              </a:rPr>
            </a:br>
            <a:r>
              <a:rPr lang="en-US" sz="1100">
                <a:solidFill>
                  <a:srgbClr val="231F20"/>
                </a:solidFill>
              </a:rPr>
              <a:t>and ATP production</a:t>
            </a:r>
            <a:endParaRPr lang="en-US"/>
          </a:p>
        </p:txBody>
      </p:sp>
      <p:sp>
        <p:nvSpPr>
          <p:cNvPr id="302115" name="Rectangle 35"/>
          <p:cNvSpPr>
            <a:spLocks noChangeArrowheads="1"/>
          </p:cNvSpPr>
          <p:nvPr/>
        </p:nvSpPr>
        <p:spPr bwMode="auto">
          <a:xfrm>
            <a:off x="5016501" y="1884364"/>
            <a:ext cx="775853"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Mitochondria</a:t>
            </a:r>
            <a:endParaRPr lang="en-US"/>
          </a:p>
        </p:txBody>
      </p:sp>
      <p:sp>
        <p:nvSpPr>
          <p:cNvPr id="302116" name="Rectangle 36"/>
          <p:cNvSpPr>
            <a:spLocks noChangeArrowheads="1"/>
          </p:cNvSpPr>
          <p:nvPr/>
        </p:nvSpPr>
        <p:spPr bwMode="auto">
          <a:xfrm>
            <a:off x="4818063" y="3187701"/>
            <a:ext cx="293350"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Cone</a:t>
            </a:r>
            <a:endParaRPr lang="en-US"/>
          </a:p>
        </p:txBody>
      </p:sp>
      <p:sp>
        <p:nvSpPr>
          <p:cNvPr id="302117" name="Rectangle 37"/>
          <p:cNvSpPr>
            <a:spLocks noChangeArrowheads="1"/>
          </p:cNvSpPr>
          <p:nvPr/>
        </p:nvSpPr>
        <p:spPr bwMode="auto">
          <a:xfrm>
            <a:off x="5648326" y="3186114"/>
            <a:ext cx="278923"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Rods</a:t>
            </a:r>
            <a:endParaRPr lang="en-US"/>
          </a:p>
        </p:txBody>
      </p:sp>
      <p:sp>
        <p:nvSpPr>
          <p:cNvPr id="302118" name="Rectangle 38"/>
          <p:cNvSpPr>
            <a:spLocks noChangeArrowheads="1"/>
          </p:cNvSpPr>
          <p:nvPr/>
        </p:nvSpPr>
        <p:spPr bwMode="auto">
          <a:xfrm>
            <a:off x="5340350" y="5024439"/>
            <a:ext cx="341440"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LIGHT</a:t>
            </a:r>
            <a:endParaRPr lang="en-US"/>
          </a:p>
        </p:txBody>
      </p:sp>
      <p:sp>
        <p:nvSpPr>
          <p:cNvPr id="302119" name="Rectangle 39"/>
          <p:cNvSpPr>
            <a:spLocks noChangeArrowheads="1"/>
          </p:cNvSpPr>
          <p:nvPr/>
        </p:nvSpPr>
        <p:spPr bwMode="auto">
          <a:xfrm>
            <a:off x="7772400" y="3211514"/>
            <a:ext cx="399148"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Retinal</a:t>
            </a:r>
            <a:endParaRPr lang="en-US"/>
          </a:p>
        </p:txBody>
      </p:sp>
      <p:sp>
        <p:nvSpPr>
          <p:cNvPr id="302120" name="Rectangle 40"/>
          <p:cNvSpPr>
            <a:spLocks noChangeArrowheads="1"/>
          </p:cNvSpPr>
          <p:nvPr/>
        </p:nvSpPr>
        <p:spPr bwMode="auto">
          <a:xfrm>
            <a:off x="7731616" y="2665413"/>
            <a:ext cx="605935" cy="338554"/>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1100">
                <a:solidFill>
                  <a:srgbClr val="231F20"/>
                </a:solidFill>
              </a:rPr>
              <a:t>Rhodopsin</a:t>
            </a:r>
            <a:br>
              <a:rPr lang="en-US" sz="1100">
                <a:solidFill>
                  <a:srgbClr val="231F20"/>
                </a:solidFill>
              </a:rPr>
            </a:br>
            <a:r>
              <a:rPr lang="en-US" sz="1100">
                <a:solidFill>
                  <a:srgbClr val="231F20"/>
                </a:solidFill>
              </a:rPr>
              <a:t>molecule</a:t>
            </a:r>
            <a:endParaRPr lang="en-US"/>
          </a:p>
        </p:txBody>
      </p:sp>
      <p:sp>
        <p:nvSpPr>
          <p:cNvPr id="302121" name="Rectangle 41"/>
          <p:cNvSpPr>
            <a:spLocks noChangeArrowheads="1"/>
          </p:cNvSpPr>
          <p:nvPr/>
        </p:nvSpPr>
        <p:spPr bwMode="auto">
          <a:xfrm>
            <a:off x="9658351" y="3328989"/>
            <a:ext cx="327013" cy="16927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100">
                <a:solidFill>
                  <a:srgbClr val="231F20"/>
                </a:solidFill>
              </a:rPr>
              <a:t>Opsin</a:t>
            </a:r>
            <a:endParaRPr lang="en-US"/>
          </a:p>
        </p:txBody>
      </p:sp>
      <p:sp>
        <p:nvSpPr>
          <p:cNvPr id="36" name="Rectangle 13"/>
          <p:cNvSpPr txBox="1">
            <a:spLocks noChangeArrowheads="1"/>
          </p:cNvSpPr>
          <p:nvPr/>
        </p:nvSpPr>
        <p:spPr>
          <a:xfrm>
            <a:off x="1057836" y="178513"/>
            <a:ext cx="9556376"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err="1">
                <a:ln>
                  <a:noFill/>
                </a:ln>
                <a:solidFill>
                  <a:schemeClr val="tx1"/>
                </a:solidFill>
                <a:effectLst/>
                <a:uLnTx/>
                <a:uFillTx/>
                <a:latin typeface="+mj-lt"/>
                <a:ea typeface="+mj-ea"/>
                <a:cs typeface="+mj-cs"/>
              </a:rPr>
              <a:t>Fotoreseptörler</a:t>
            </a:r>
            <a:r>
              <a:rPr kumimoji="0" lang="tr-TR" sz="4400" b="1" i="0" u="none" strike="noStrike" kern="1200" cap="none" spc="0" normalizeH="0" baseline="0" noProof="0" dirty="0">
                <a:ln>
                  <a:noFill/>
                </a:ln>
                <a:solidFill>
                  <a:schemeClr val="tx1"/>
                </a:solidFill>
                <a:effectLst/>
                <a:uLnTx/>
                <a:uFillTx/>
                <a:latin typeface="+mj-lt"/>
                <a:ea typeface="+mj-ea"/>
                <a:cs typeface="+mj-cs"/>
              </a:rPr>
              <a:t>: </a:t>
            </a:r>
            <a:r>
              <a:rPr kumimoji="0" lang="en-US" sz="4400" b="1" i="0" u="none" strike="noStrike" kern="1200" cap="none" spc="0" normalizeH="0" baseline="0" noProof="0" dirty="0">
                <a:ln>
                  <a:noFill/>
                </a:ln>
                <a:solidFill>
                  <a:schemeClr val="tx1"/>
                </a:solidFill>
                <a:effectLst/>
                <a:uLnTx/>
                <a:uFillTx/>
                <a:latin typeface="+mj-lt"/>
                <a:ea typeface="+mj-ea"/>
                <a:cs typeface="+mj-cs"/>
              </a:rPr>
              <a:t> </a:t>
            </a:r>
            <a:r>
              <a:rPr kumimoji="0" lang="tr-TR" sz="4400" b="1" i="0" u="none" strike="noStrike" kern="1200" cap="none" spc="0" normalizeH="0" baseline="0" noProof="0" dirty="0">
                <a:ln>
                  <a:noFill/>
                </a:ln>
                <a:solidFill>
                  <a:schemeClr val="tx1"/>
                </a:solidFill>
                <a:effectLst/>
                <a:uLnTx/>
                <a:uFillTx/>
                <a:latin typeface="+mj-lt"/>
                <a:ea typeface="+mj-ea"/>
                <a:cs typeface="+mj-cs"/>
              </a:rPr>
              <a:t>Koni ve Çomak Hücreleri</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7" name="36 Dikdörtgen"/>
          <p:cNvSpPr/>
          <p:nvPr/>
        </p:nvSpPr>
        <p:spPr>
          <a:xfrm>
            <a:off x="1846729" y="5724437"/>
            <a:ext cx="8507506" cy="757130"/>
          </a:xfrm>
          <a:prstGeom prst="rect">
            <a:avLst/>
          </a:prstGeom>
        </p:spPr>
        <p:txBody>
          <a:bodyPr wrap="square">
            <a:spAutoFit/>
          </a:bodyPr>
          <a:lstStyle/>
          <a:p>
            <a:pPr>
              <a:lnSpc>
                <a:spcPct val="80000"/>
              </a:lnSpc>
            </a:pPr>
            <a:r>
              <a:rPr lang="tr-TR" altLang="tr-TR" dirty="0"/>
              <a:t>Her insan gözünde </a:t>
            </a:r>
            <a:r>
              <a:rPr lang="tr-TR" altLang="tr-TR" b="1" dirty="0"/>
              <a:t>6 milyon koni</a:t>
            </a:r>
            <a:r>
              <a:rPr lang="tr-TR" altLang="tr-TR" dirty="0"/>
              <a:t> ile </a:t>
            </a:r>
            <a:r>
              <a:rPr lang="tr-TR" altLang="tr-TR" b="1" dirty="0"/>
              <a:t>120 milyon basil</a:t>
            </a:r>
            <a:r>
              <a:rPr lang="tr-TR" altLang="tr-TR" dirty="0"/>
              <a:t> bulunurken her optik sinirde sadece </a:t>
            </a:r>
            <a:r>
              <a:rPr lang="tr-TR" altLang="tr-TR" b="1" dirty="0"/>
              <a:t>1.2 milyon sinir lifi</a:t>
            </a:r>
            <a:r>
              <a:rPr lang="tr-TR" altLang="tr-TR" dirty="0"/>
              <a:t> bulunduğundan reseptörlerin </a:t>
            </a:r>
            <a:r>
              <a:rPr lang="tr-TR" altLang="tr-TR" dirty="0" err="1"/>
              <a:t>bipolar</a:t>
            </a:r>
            <a:r>
              <a:rPr lang="tr-TR" altLang="tr-TR" dirty="0"/>
              <a:t> hücreler aracılığı ile gangliyon hücreleri üzerinde yaptığı genel kavuşum oranı yaklaşık 105: 1' </a:t>
            </a:r>
            <a:r>
              <a:rPr lang="tr-TR" altLang="tr-TR" dirty="0" err="1"/>
              <a:t>dir</a:t>
            </a:r>
            <a:endParaRPr lang="tr-TR" altLang="tr-TR" dirty="0"/>
          </a:p>
        </p:txBody>
      </p:sp>
    </p:spTree>
    <p:extLst>
      <p:ext uri="{BB962C8B-B14F-4D97-AF65-F5344CB8AC3E}">
        <p14:creationId xmlns:p14="http://schemas.microsoft.com/office/powerpoint/2010/main" val="120320366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24113" y="1341438"/>
            <a:ext cx="7848600" cy="5256212"/>
            <a:chOff x="0" y="0"/>
            <a:chExt cx="3540" cy="3331"/>
          </a:xfrm>
        </p:grpSpPr>
        <p:sp>
          <p:nvSpPr>
            <p:cNvPr id="162819" name="Rectangle 3"/>
            <p:cNvSpPr>
              <a:spLocks noChangeArrowheads="1"/>
            </p:cNvSpPr>
            <p:nvPr/>
          </p:nvSpPr>
          <p:spPr bwMode="auto">
            <a:xfrm>
              <a:off x="43" y="355"/>
              <a:ext cx="168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ltLang="tr-TR" sz="1600" b="1">
                  <a:solidFill>
                    <a:schemeClr val="folHlink"/>
                  </a:solidFill>
                  <a:latin typeface="Times New Roman" panose="02020603050405020304" pitchFamily="18" charset="0"/>
                  <a:cs typeface="Times New Roman" panose="02020603050405020304" pitchFamily="18" charset="0"/>
                </a:rPr>
                <a:t>Işığa duyarlılığı yüksektir, gece görüşü için özelleşmiştir</a:t>
              </a:r>
            </a:p>
            <a:p>
              <a:pPr eaLnBrk="0" hangingPunct="0"/>
              <a:endParaRPr lang="tr-TR" altLang="tr-TR" sz="1600" b="1">
                <a:latin typeface="Times New Roman" panose="02020603050405020304" pitchFamily="18" charset="0"/>
              </a:endParaRPr>
            </a:p>
          </p:txBody>
        </p:sp>
        <p:sp>
          <p:nvSpPr>
            <p:cNvPr id="162820" name="Rectangle 4"/>
            <p:cNvSpPr>
              <a:spLocks noChangeArrowheads="1"/>
            </p:cNvSpPr>
            <p:nvPr/>
          </p:nvSpPr>
          <p:spPr bwMode="auto">
            <a:xfrm>
              <a:off x="1727" y="355"/>
              <a:ext cx="168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ltLang="tr-TR" sz="1600" b="1">
                  <a:solidFill>
                    <a:schemeClr val="hlink"/>
                  </a:solidFill>
                  <a:latin typeface="Times New Roman" panose="02020603050405020304" pitchFamily="18" charset="0"/>
                  <a:cs typeface="Times New Roman" panose="02020603050405020304" pitchFamily="18" charset="0"/>
                </a:rPr>
                <a:t>-Işığa duyarlılığı düşüktür, gündüz görüşü için özelleşmiştir</a:t>
              </a:r>
              <a:endParaRPr lang="tr-TR" altLang="tr-TR" sz="1600">
                <a:solidFill>
                  <a:schemeClr val="hlink"/>
                </a:solidFill>
                <a:latin typeface="Times New Roman" panose="02020603050405020304" pitchFamily="18" charset="0"/>
                <a:cs typeface="Times New Roman" panose="02020603050405020304" pitchFamily="18" charset="0"/>
              </a:endParaRPr>
            </a:p>
            <a:p>
              <a:pPr eaLnBrk="0" hangingPunct="0"/>
              <a:endParaRPr lang="tr-TR" altLang="tr-TR" sz="1600">
                <a:solidFill>
                  <a:schemeClr val="hlink"/>
                </a:solidFill>
                <a:latin typeface="Times New Roman" panose="02020603050405020304" pitchFamily="18" charset="0"/>
              </a:endParaRPr>
            </a:p>
          </p:txBody>
        </p:sp>
        <p:sp>
          <p:nvSpPr>
            <p:cNvPr id="162821" name="Rectangle 5"/>
            <p:cNvSpPr>
              <a:spLocks noChangeArrowheads="1"/>
            </p:cNvSpPr>
            <p:nvPr/>
          </p:nvSpPr>
          <p:spPr bwMode="auto">
            <a:xfrm>
              <a:off x="43" y="835"/>
              <a:ext cx="168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ltLang="tr-TR" sz="1600" b="1">
                  <a:solidFill>
                    <a:schemeClr val="folHlink"/>
                  </a:solidFill>
                  <a:latin typeface="Times New Roman" panose="02020603050405020304" pitchFamily="18" charset="0"/>
                  <a:cs typeface="Times New Roman" panose="02020603050405020304" pitchFamily="18" charset="0"/>
                </a:rPr>
                <a:t>Daha çok ışığı yakalayabilmek için, fotopigment miktarı yüksektir</a:t>
              </a:r>
              <a:endParaRPr lang="tr-TR" altLang="tr-TR" sz="1600">
                <a:solidFill>
                  <a:schemeClr val="folHlink"/>
                </a:solidFill>
                <a:latin typeface="Times New Roman" panose="02020603050405020304" pitchFamily="18" charset="0"/>
                <a:cs typeface="Times New Roman" panose="02020603050405020304" pitchFamily="18" charset="0"/>
              </a:endParaRPr>
            </a:p>
            <a:p>
              <a:pPr eaLnBrk="0" hangingPunct="0"/>
              <a:endParaRPr lang="tr-TR" altLang="tr-TR" sz="1600">
                <a:solidFill>
                  <a:schemeClr val="folHlink"/>
                </a:solidFill>
                <a:latin typeface="Times New Roman" panose="02020603050405020304" pitchFamily="18" charset="0"/>
              </a:endParaRPr>
            </a:p>
          </p:txBody>
        </p:sp>
        <p:sp>
          <p:nvSpPr>
            <p:cNvPr id="162822" name="Rectangle 6"/>
            <p:cNvSpPr>
              <a:spLocks noChangeArrowheads="1"/>
            </p:cNvSpPr>
            <p:nvPr/>
          </p:nvSpPr>
          <p:spPr bwMode="auto">
            <a:xfrm>
              <a:off x="1727" y="835"/>
              <a:ext cx="168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ltLang="tr-TR" sz="1600" b="1">
                  <a:solidFill>
                    <a:schemeClr val="hlink"/>
                  </a:solidFill>
                  <a:latin typeface="Times New Roman" panose="02020603050405020304" pitchFamily="18" charset="0"/>
                  <a:cs typeface="Times New Roman" panose="02020603050405020304" pitchFamily="18" charset="0"/>
                </a:rPr>
                <a:t>-Fotopigment miktarı düşüktür</a:t>
              </a:r>
            </a:p>
            <a:p>
              <a:pPr eaLnBrk="0" hangingPunct="0"/>
              <a:endParaRPr lang="tr-TR" altLang="tr-TR" sz="1600">
                <a:latin typeface="Times New Roman" panose="02020603050405020304" pitchFamily="18" charset="0"/>
              </a:endParaRPr>
            </a:p>
          </p:txBody>
        </p:sp>
        <p:sp>
          <p:nvSpPr>
            <p:cNvPr id="162823" name="Rectangle 7"/>
            <p:cNvSpPr>
              <a:spLocks noChangeArrowheads="1"/>
            </p:cNvSpPr>
            <p:nvPr/>
          </p:nvSpPr>
          <p:spPr bwMode="auto">
            <a:xfrm>
              <a:off x="43" y="1315"/>
              <a:ext cx="168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ltLang="tr-TR" sz="1600" b="1">
                  <a:solidFill>
                    <a:schemeClr val="folHlink"/>
                  </a:solidFill>
                  <a:latin typeface="Times New Roman" panose="02020603050405020304" pitchFamily="18" charset="0"/>
                  <a:cs typeface="Times New Roman" panose="02020603050405020304" pitchFamily="18" charset="0"/>
                </a:rPr>
                <a:t>Amplifikasyon özelliği yüksektir. Tek fotonu saptayabilir.</a:t>
              </a:r>
              <a:endParaRPr lang="tr-TR" altLang="tr-TR" sz="1600">
                <a:solidFill>
                  <a:schemeClr val="folHlink"/>
                </a:solidFill>
                <a:latin typeface="Times New Roman" panose="02020603050405020304" pitchFamily="18" charset="0"/>
                <a:cs typeface="Times New Roman" panose="02020603050405020304" pitchFamily="18" charset="0"/>
              </a:endParaRPr>
            </a:p>
            <a:p>
              <a:pPr eaLnBrk="0" hangingPunct="0"/>
              <a:endParaRPr lang="tr-TR" altLang="tr-TR" sz="1600">
                <a:solidFill>
                  <a:schemeClr val="folHlink"/>
                </a:solidFill>
                <a:latin typeface="Times New Roman" panose="02020603050405020304" pitchFamily="18" charset="0"/>
              </a:endParaRPr>
            </a:p>
          </p:txBody>
        </p:sp>
        <p:sp>
          <p:nvSpPr>
            <p:cNvPr id="162824" name="Rectangle 8"/>
            <p:cNvSpPr>
              <a:spLocks noChangeArrowheads="1"/>
            </p:cNvSpPr>
            <p:nvPr/>
          </p:nvSpPr>
          <p:spPr bwMode="auto">
            <a:xfrm>
              <a:off x="1727" y="1315"/>
              <a:ext cx="168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ltLang="tr-TR" sz="1600" b="1">
                  <a:solidFill>
                    <a:schemeClr val="hlink"/>
                  </a:solidFill>
                  <a:latin typeface="Times New Roman" panose="02020603050405020304" pitchFamily="18" charset="0"/>
                  <a:cs typeface="Times New Roman" panose="02020603050405020304" pitchFamily="18" charset="0"/>
                </a:rPr>
                <a:t>-Amplifikasyon özelliği düşüktür</a:t>
              </a:r>
              <a:endParaRPr lang="tr-TR" altLang="tr-TR" sz="1600">
                <a:solidFill>
                  <a:schemeClr val="hlink"/>
                </a:solidFill>
                <a:latin typeface="Times New Roman" panose="02020603050405020304" pitchFamily="18" charset="0"/>
                <a:cs typeface="Times New Roman" panose="02020603050405020304" pitchFamily="18" charset="0"/>
              </a:endParaRPr>
            </a:p>
            <a:p>
              <a:pPr eaLnBrk="0" hangingPunct="0"/>
              <a:endParaRPr lang="tr-TR" altLang="tr-TR" sz="1600">
                <a:solidFill>
                  <a:schemeClr val="hlink"/>
                </a:solidFill>
                <a:latin typeface="Times New Roman" panose="02020603050405020304" pitchFamily="18" charset="0"/>
              </a:endParaRPr>
            </a:p>
          </p:txBody>
        </p:sp>
        <p:sp>
          <p:nvSpPr>
            <p:cNvPr id="162825" name="Rectangle 9"/>
            <p:cNvSpPr>
              <a:spLocks noChangeArrowheads="1"/>
            </p:cNvSpPr>
            <p:nvPr/>
          </p:nvSpPr>
          <p:spPr bwMode="auto">
            <a:xfrm>
              <a:off x="43" y="1795"/>
              <a:ext cx="16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ltLang="tr-TR" sz="1600" b="1">
                  <a:solidFill>
                    <a:schemeClr val="folHlink"/>
                  </a:solidFill>
                  <a:latin typeface="Times New Roman" panose="02020603050405020304" pitchFamily="18" charset="0"/>
                  <a:cs typeface="Times New Roman" panose="02020603050405020304" pitchFamily="18" charset="0"/>
                </a:rPr>
                <a:t>Gün ışığında satüre olur</a:t>
              </a:r>
              <a:endParaRPr lang="tr-TR" altLang="tr-TR" sz="1600">
                <a:solidFill>
                  <a:schemeClr val="folHlink"/>
                </a:solidFill>
                <a:latin typeface="Times New Roman" panose="02020603050405020304" pitchFamily="18" charset="0"/>
                <a:cs typeface="Times New Roman" panose="02020603050405020304" pitchFamily="18" charset="0"/>
              </a:endParaRPr>
            </a:p>
            <a:p>
              <a:pPr eaLnBrk="0" hangingPunct="0"/>
              <a:endParaRPr lang="tr-TR" altLang="tr-TR" sz="1600">
                <a:solidFill>
                  <a:schemeClr val="folHlink"/>
                </a:solidFill>
                <a:latin typeface="Times New Roman" panose="02020603050405020304" pitchFamily="18" charset="0"/>
              </a:endParaRPr>
            </a:p>
          </p:txBody>
        </p:sp>
        <p:sp>
          <p:nvSpPr>
            <p:cNvPr id="162826" name="Rectangle 10"/>
            <p:cNvSpPr>
              <a:spLocks noChangeArrowheads="1"/>
            </p:cNvSpPr>
            <p:nvPr/>
          </p:nvSpPr>
          <p:spPr bwMode="auto">
            <a:xfrm>
              <a:off x="1727" y="1795"/>
              <a:ext cx="16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ltLang="tr-TR" sz="1600" b="1">
                  <a:solidFill>
                    <a:schemeClr val="hlink"/>
                  </a:solidFill>
                  <a:latin typeface="Times New Roman" panose="02020603050405020304" pitchFamily="18" charset="0"/>
                  <a:cs typeface="Times New Roman" panose="02020603050405020304" pitchFamily="18" charset="0"/>
                </a:rPr>
                <a:t>-Sadece yoğun ışıkta satüre olur</a:t>
              </a:r>
              <a:endParaRPr lang="tr-TR" altLang="tr-TR" sz="1600">
                <a:solidFill>
                  <a:schemeClr val="hlink"/>
                </a:solidFill>
                <a:latin typeface="Times New Roman" panose="02020603050405020304" pitchFamily="18" charset="0"/>
                <a:cs typeface="Times New Roman" panose="02020603050405020304" pitchFamily="18" charset="0"/>
              </a:endParaRPr>
            </a:p>
            <a:p>
              <a:pPr eaLnBrk="0" hangingPunct="0"/>
              <a:endParaRPr lang="tr-TR" altLang="tr-TR" sz="1600">
                <a:solidFill>
                  <a:schemeClr val="hlink"/>
                </a:solidFill>
                <a:latin typeface="Times New Roman" panose="02020603050405020304" pitchFamily="18" charset="0"/>
              </a:endParaRPr>
            </a:p>
          </p:txBody>
        </p:sp>
        <p:sp>
          <p:nvSpPr>
            <p:cNvPr id="162827" name="Rectangle 11"/>
            <p:cNvSpPr>
              <a:spLocks noChangeArrowheads="1"/>
            </p:cNvSpPr>
            <p:nvPr/>
          </p:nvSpPr>
          <p:spPr bwMode="auto">
            <a:xfrm>
              <a:off x="43" y="2179"/>
              <a:ext cx="16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ltLang="tr-TR" sz="1600" b="1">
                  <a:solidFill>
                    <a:schemeClr val="folHlink"/>
                  </a:solidFill>
                  <a:latin typeface="Times New Roman" panose="02020603050405020304" pitchFamily="18" charset="0"/>
                  <a:cs typeface="Times New Roman" panose="02020603050405020304" pitchFamily="18" charset="0"/>
                </a:rPr>
                <a:t>Noktasal ışığa daha duyarlıdır</a:t>
              </a:r>
              <a:endParaRPr lang="tr-TR" altLang="tr-TR" sz="1600">
                <a:solidFill>
                  <a:schemeClr val="folHlink"/>
                </a:solidFill>
                <a:latin typeface="Times New Roman" panose="02020603050405020304" pitchFamily="18" charset="0"/>
                <a:cs typeface="Times New Roman" panose="02020603050405020304" pitchFamily="18" charset="0"/>
              </a:endParaRPr>
            </a:p>
            <a:p>
              <a:pPr eaLnBrk="0" hangingPunct="0"/>
              <a:endParaRPr lang="tr-TR" altLang="tr-TR" sz="1600">
                <a:solidFill>
                  <a:schemeClr val="folHlink"/>
                </a:solidFill>
                <a:latin typeface="Times New Roman" panose="02020603050405020304" pitchFamily="18" charset="0"/>
              </a:endParaRPr>
            </a:p>
          </p:txBody>
        </p:sp>
        <p:sp>
          <p:nvSpPr>
            <p:cNvPr id="162828" name="Rectangle 12"/>
            <p:cNvSpPr>
              <a:spLocks noChangeArrowheads="1"/>
            </p:cNvSpPr>
            <p:nvPr/>
          </p:nvSpPr>
          <p:spPr bwMode="auto">
            <a:xfrm>
              <a:off x="1727" y="2179"/>
              <a:ext cx="16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ltLang="tr-TR" sz="1600" b="1">
                  <a:solidFill>
                    <a:schemeClr val="hlink"/>
                  </a:solidFill>
                  <a:latin typeface="Times New Roman" panose="02020603050405020304" pitchFamily="18" charset="0"/>
                  <a:cs typeface="Times New Roman" panose="02020603050405020304" pitchFamily="18" charset="0"/>
                </a:rPr>
                <a:t>-Eksensel ışınlara daha duyarlıdır</a:t>
              </a:r>
            </a:p>
            <a:p>
              <a:pPr eaLnBrk="0" hangingPunct="0"/>
              <a:endParaRPr lang="tr-TR" altLang="tr-TR" sz="1600">
                <a:latin typeface="Times New Roman" panose="02020603050405020304" pitchFamily="18" charset="0"/>
              </a:endParaRPr>
            </a:p>
          </p:txBody>
        </p:sp>
        <p:sp>
          <p:nvSpPr>
            <p:cNvPr id="162829" name="Rectangle 13"/>
            <p:cNvSpPr>
              <a:spLocks noChangeArrowheads="1"/>
            </p:cNvSpPr>
            <p:nvPr/>
          </p:nvSpPr>
          <p:spPr bwMode="auto">
            <a:xfrm>
              <a:off x="43" y="2563"/>
              <a:ext cx="16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ltLang="tr-TR" sz="1600" b="1">
                  <a:solidFill>
                    <a:schemeClr val="folHlink"/>
                  </a:solidFill>
                  <a:latin typeface="Times New Roman" panose="02020603050405020304" pitchFamily="18" charset="0"/>
                  <a:cs typeface="Times New Roman" panose="02020603050405020304" pitchFamily="18" charset="0"/>
                </a:rPr>
                <a:t>Yavaş yanıt, uzun bütünleştirme zamanı</a:t>
              </a:r>
            </a:p>
            <a:p>
              <a:pPr eaLnBrk="0" hangingPunct="0"/>
              <a:endParaRPr lang="tr-TR" altLang="tr-TR" sz="1600">
                <a:latin typeface="Times New Roman" panose="02020603050405020304" pitchFamily="18" charset="0"/>
              </a:endParaRPr>
            </a:p>
          </p:txBody>
        </p:sp>
        <p:sp>
          <p:nvSpPr>
            <p:cNvPr id="162830" name="Rectangle 14"/>
            <p:cNvSpPr>
              <a:spLocks noChangeArrowheads="1"/>
            </p:cNvSpPr>
            <p:nvPr/>
          </p:nvSpPr>
          <p:spPr bwMode="auto">
            <a:xfrm>
              <a:off x="1727" y="2563"/>
              <a:ext cx="16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ltLang="tr-TR" sz="1600" b="1">
                  <a:solidFill>
                    <a:schemeClr val="hlink"/>
                  </a:solidFill>
                  <a:latin typeface="Times New Roman" panose="02020603050405020304" pitchFamily="18" charset="0"/>
                  <a:cs typeface="Times New Roman" panose="02020603050405020304" pitchFamily="18" charset="0"/>
                </a:rPr>
                <a:t>-Hızlı yanıt, kısa bütünleştirme zamanı</a:t>
              </a:r>
              <a:endParaRPr lang="tr-TR" altLang="tr-TR" sz="1600">
                <a:solidFill>
                  <a:schemeClr val="hlink"/>
                </a:solidFill>
                <a:latin typeface="Times New Roman" panose="02020603050405020304" pitchFamily="18" charset="0"/>
                <a:cs typeface="Times New Roman" panose="02020603050405020304" pitchFamily="18" charset="0"/>
              </a:endParaRPr>
            </a:p>
            <a:p>
              <a:pPr eaLnBrk="0" hangingPunct="0"/>
              <a:endParaRPr lang="tr-TR" altLang="tr-TR" sz="1600">
                <a:solidFill>
                  <a:schemeClr val="hlink"/>
                </a:solidFill>
                <a:latin typeface="Times New Roman" panose="02020603050405020304" pitchFamily="18" charset="0"/>
              </a:endParaRPr>
            </a:p>
          </p:txBody>
        </p:sp>
        <p:grpSp>
          <p:nvGrpSpPr>
            <p:cNvPr id="3" name="Group 15"/>
            <p:cNvGrpSpPr>
              <a:grpSpLocks/>
            </p:cNvGrpSpPr>
            <p:nvPr/>
          </p:nvGrpSpPr>
          <p:grpSpPr bwMode="auto">
            <a:xfrm>
              <a:off x="0" y="0"/>
              <a:ext cx="1770" cy="355"/>
              <a:chOff x="0" y="0"/>
              <a:chExt cx="1770" cy="355"/>
            </a:xfrm>
          </p:grpSpPr>
          <p:sp>
            <p:nvSpPr>
              <p:cNvPr id="162832" name="Rectangle 16"/>
              <p:cNvSpPr>
                <a:spLocks noChangeArrowheads="1"/>
              </p:cNvSpPr>
              <p:nvPr/>
            </p:nvSpPr>
            <p:spPr bwMode="auto">
              <a:xfrm>
                <a:off x="43" y="0"/>
                <a:ext cx="1684"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pPr algn="ctr"/>
                <a:r>
                  <a:rPr lang="tr-TR" altLang="tr-TR" sz="2400" b="1" i="1">
                    <a:solidFill>
                      <a:schemeClr val="folHlink"/>
                    </a:solidFill>
                    <a:latin typeface="Comic Sans MS" panose="030F0702030302020204" pitchFamily="66" charset="0"/>
                    <a:cs typeface="Tahoma" panose="020B0604030504040204" pitchFamily="34" charset="0"/>
                  </a:rPr>
                  <a:t>Basiller</a:t>
                </a:r>
              </a:p>
              <a:p>
                <a:pPr algn="ctr" eaLnBrk="0" hangingPunct="0"/>
                <a:endParaRPr lang="tr-TR" altLang="tr-TR" sz="2000">
                  <a:solidFill>
                    <a:schemeClr val="hlink"/>
                  </a:solidFill>
                  <a:latin typeface="Times New Roman" panose="02020603050405020304" pitchFamily="18" charset="0"/>
                </a:endParaRPr>
              </a:p>
            </p:txBody>
          </p:sp>
          <p:sp>
            <p:nvSpPr>
              <p:cNvPr id="162833" name="Rectangle 17"/>
              <p:cNvSpPr>
                <a:spLocks noChangeArrowheads="1"/>
              </p:cNvSpPr>
              <p:nvPr/>
            </p:nvSpPr>
            <p:spPr bwMode="auto">
              <a:xfrm>
                <a:off x="0" y="0"/>
                <a:ext cx="1770" cy="35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4" name="Group 18"/>
            <p:cNvGrpSpPr>
              <a:grpSpLocks/>
            </p:cNvGrpSpPr>
            <p:nvPr/>
          </p:nvGrpSpPr>
          <p:grpSpPr bwMode="auto">
            <a:xfrm>
              <a:off x="1770" y="0"/>
              <a:ext cx="1770" cy="355"/>
              <a:chOff x="1770" y="0"/>
              <a:chExt cx="1770" cy="355"/>
            </a:xfrm>
          </p:grpSpPr>
          <p:sp>
            <p:nvSpPr>
              <p:cNvPr id="162835" name="Rectangle 19"/>
              <p:cNvSpPr>
                <a:spLocks noChangeArrowheads="1"/>
              </p:cNvSpPr>
              <p:nvPr/>
            </p:nvSpPr>
            <p:spPr bwMode="auto">
              <a:xfrm>
                <a:off x="1813" y="0"/>
                <a:ext cx="1684"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pPr algn="ctr"/>
                <a:r>
                  <a:rPr lang="tr-TR" altLang="tr-TR" sz="2400" b="1" i="1">
                    <a:solidFill>
                      <a:schemeClr val="hlink"/>
                    </a:solidFill>
                    <a:latin typeface="Comic Sans MS" panose="030F0702030302020204" pitchFamily="66" charset="0"/>
                    <a:cs typeface="Tahoma" panose="020B0604030504040204" pitchFamily="34" charset="0"/>
                  </a:rPr>
                  <a:t>Koniler</a:t>
                </a:r>
                <a:endParaRPr lang="tr-TR" altLang="tr-TR" sz="2400" b="1">
                  <a:solidFill>
                    <a:schemeClr val="hlink"/>
                  </a:solidFill>
                  <a:cs typeface="Tahoma" panose="020B0604030504040204" pitchFamily="34" charset="0"/>
                </a:endParaRPr>
              </a:p>
              <a:p>
                <a:pPr algn="ctr" eaLnBrk="0" hangingPunct="0"/>
                <a:endParaRPr lang="tr-TR" altLang="tr-TR" sz="2400">
                  <a:solidFill>
                    <a:schemeClr val="hlink"/>
                  </a:solidFill>
                  <a:latin typeface="Times New Roman" panose="02020603050405020304" pitchFamily="18" charset="0"/>
                </a:endParaRPr>
              </a:p>
            </p:txBody>
          </p:sp>
          <p:sp>
            <p:nvSpPr>
              <p:cNvPr id="162836" name="Rectangle 20"/>
              <p:cNvSpPr>
                <a:spLocks noChangeArrowheads="1"/>
              </p:cNvSpPr>
              <p:nvPr/>
            </p:nvSpPr>
            <p:spPr bwMode="auto">
              <a:xfrm>
                <a:off x="1770" y="0"/>
                <a:ext cx="1770" cy="355"/>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5" name="Group 21"/>
            <p:cNvGrpSpPr>
              <a:grpSpLocks/>
            </p:cNvGrpSpPr>
            <p:nvPr/>
          </p:nvGrpSpPr>
          <p:grpSpPr bwMode="auto">
            <a:xfrm>
              <a:off x="0" y="2947"/>
              <a:ext cx="1770" cy="384"/>
              <a:chOff x="0" y="2947"/>
              <a:chExt cx="1770" cy="384"/>
            </a:xfrm>
          </p:grpSpPr>
          <p:sp>
            <p:nvSpPr>
              <p:cNvPr id="162838" name="Rectangle 22"/>
              <p:cNvSpPr>
                <a:spLocks noChangeArrowheads="1"/>
              </p:cNvSpPr>
              <p:nvPr/>
            </p:nvSpPr>
            <p:spPr bwMode="auto">
              <a:xfrm>
                <a:off x="43" y="2947"/>
                <a:ext cx="16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ltLang="tr-TR" sz="1600" b="1">
                    <a:solidFill>
                      <a:schemeClr val="folHlink"/>
                    </a:solidFill>
                    <a:latin typeface="Times New Roman" panose="02020603050405020304" pitchFamily="18" charset="0"/>
                    <a:cs typeface="Times New Roman" panose="02020603050405020304" pitchFamily="18" charset="0"/>
                  </a:rPr>
                  <a:t>Ardışık ateşlemeler yavaş</a:t>
                </a:r>
              </a:p>
              <a:p>
                <a:pPr eaLnBrk="0" hangingPunct="0"/>
                <a:endParaRPr lang="tr-TR" altLang="tr-TR" sz="1600">
                  <a:latin typeface="Times New Roman" panose="02020603050405020304" pitchFamily="18" charset="0"/>
                </a:endParaRPr>
              </a:p>
            </p:txBody>
          </p:sp>
          <p:sp>
            <p:nvSpPr>
              <p:cNvPr id="162839" name="Rectangle 23"/>
              <p:cNvSpPr>
                <a:spLocks noChangeArrowheads="1"/>
              </p:cNvSpPr>
              <p:nvPr/>
            </p:nvSpPr>
            <p:spPr bwMode="auto">
              <a:xfrm>
                <a:off x="0" y="2947"/>
                <a:ext cx="1770"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6" name="Group 24"/>
            <p:cNvGrpSpPr>
              <a:grpSpLocks/>
            </p:cNvGrpSpPr>
            <p:nvPr/>
          </p:nvGrpSpPr>
          <p:grpSpPr bwMode="auto">
            <a:xfrm>
              <a:off x="1770" y="2947"/>
              <a:ext cx="1770" cy="384"/>
              <a:chOff x="1770" y="2947"/>
              <a:chExt cx="1770" cy="384"/>
            </a:xfrm>
          </p:grpSpPr>
          <p:sp>
            <p:nvSpPr>
              <p:cNvPr id="162841" name="Rectangle 25"/>
              <p:cNvSpPr>
                <a:spLocks noChangeArrowheads="1"/>
              </p:cNvSpPr>
              <p:nvPr/>
            </p:nvSpPr>
            <p:spPr bwMode="auto">
              <a:xfrm>
                <a:off x="1813" y="2947"/>
                <a:ext cx="16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tr-TR" altLang="tr-TR" sz="1600" b="1">
                    <a:solidFill>
                      <a:schemeClr val="hlink"/>
                    </a:solidFill>
                    <a:latin typeface="Times New Roman" panose="02020603050405020304" pitchFamily="18" charset="0"/>
                    <a:cs typeface="Times New Roman" panose="02020603050405020304" pitchFamily="18" charset="0"/>
                  </a:rPr>
                  <a:t>-Ardışık ateşlemeler hızlı</a:t>
                </a:r>
                <a:endParaRPr lang="tr-TR" altLang="tr-TR" sz="1600">
                  <a:solidFill>
                    <a:schemeClr val="hlink"/>
                  </a:solidFill>
                  <a:latin typeface="Times New Roman" panose="02020603050405020304" pitchFamily="18" charset="0"/>
                  <a:cs typeface="Times New Roman" panose="02020603050405020304" pitchFamily="18" charset="0"/>
                </a:endParaRPr>
              </a:p>
              <a:p>
                <a:pPr eaLnBrk="0" hangingPunct="0"/>
                <a:endParaRPr lang="tr-TR" altLang="tr-TR" sz="1600">
                  <a:solidFill>
                    <a:schemeClr val="hlink"/>
                  </a:solidFill>
                  <a:latin typeface="Times New Roman" panose="02020603050405020304" pitchFamily="18" charset="0"/>
                </a:endParaRPr>
              </a:p>
            </p:txBody>
          </p:sp>
          <p:sp>
            <p:nvSpPr>
              <p:cNvPr id="162842" name="Rectangle 26"/>
              <p:cNvSpPr>
                <a:spLocks noChangeArrowheads="1"/>
              </p:cNvSpPr>
              <p:nvPr/>
            </p:nvSpPr>
            <p:spPr bwMode="auto">
              <a:xfrm>
                <a:off x="1770" y="2947"/>
                <a:ext cx="1770"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sp>
        <p:nvSpPr>
          <p:cNvPr id="162843" name="Rectangle 27"/>
          <p:cNvSpPr>
            <a:spLocks noChangeArrowheads="1"/>
          </p:cNvSpPr>
          <p:nvPr/>
        </p:nvSpPr>
        <p:spPr bwMode="auto">
          <a:xfrm>
            <a:off x="3143250" y="404814"/>
            <a:ext cx="568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3200" b="1" dirty="0" err="1">
                <a:solidFill>
                  <a:schemeClr val="hlink"/>
                </a:solidFill>
              </a:rPr>
              <a:t>Fotoreseptörler</a:t>
            </a:r>
            <a:endParaRPr lang="tr-TR" altLang="tr-TR" sz="2000" b="1" dirty="0">
              <a:solidFill>
                <a:schemeClr val="hlink"/>
              </a:solidFill>
            </a:endParaRPr>
          </a:p>
        </p:txBody>
      </p:sp>
    </p:spTree>
    <p:extLst>
      <p:ext uri="{BB962C8B-B14F-4D97-AF65-F5344CB8AC3E}">
        <p14:creationId xmlns:p14="http://schemas.microsoft.com/office/powerpoint/2010/main" val="97235251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782888" y="981075"/>
            <a:ext cx="7561262" cy="5195888"/>
            <a:chOff x="0" y="0"/>
            <a:chExt cx="3540" cy="1824"/>
          </a:xfrm>
        </p:grpSpPr>
        <p:sp>
          <p:nvSpPr>
            <p:cNvPr id="163843" name="Rectangle 3"/>
            <p:cNvSpPr>
              <a:spLocks noChangeArrowheads="1"/>
            </p:cNvSpPr>
            <p:nvPr/>
          </p:nvSpPr>
          <p:spPr bwMode="auto">
            <a:xfrm>
              <a:off x="43" y="384"/>
              <a:ext cx="16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ltLang="tr-TR" sz="1000" b="1">
                <a:latin typeface="Times New Roman" panose="02020603050405020304" pitchFamily="18" charset="0"/>
              </a:endParaRPr>
            </a:p>
            <a:p>
              <a:endParaRPr lang="tr-TR" altLang="tr-TR" sz="1000" b="1">
                <a:latin typeface="Times New Roman" panose="02020603050405020304" pitchFamily="18" charset="0"/>
              </a:endParaRPr>
            </a:p>
            <a:p>
              <a:r>
                <a:rPr lang="tr-TR" altLang="tr-TR" sz="2000" b="1">
                  <a:solidFill>
                    <a:schemeClr val="folHlink"/>
                  </a:solidFill>
                  <a:latin typeface="Times New Roman" panose="02020603050405020304" pitchFamily="18" charset="0"/>
                  <a:cs typeface="Times New Roman" panose="02020603050405020304" pitchFamily="18" charset="0"/>
                </a:rPr>
                <a:t>Yavaş çalışır</a:t>
              </a:r>
              <a:endParaRPr lang="tr-TR" altLang="tr-TR" sz="2000">
                <a:solidFill>
                  <a:schemeClr val="folHlink"/>
                </a:solidFill>
                <a:latin typeface="Times New Roman" panose="02020603050405020304" pitchFamily="18" charset="0"/>
                <a:cs typeface="Times New Roman" panose="02020603050405020304" pitchFamily="18" charset="0"/>
              </a:endParaRPr>
            </a:p>
            <a:p>
              <a:pPr eaLnBrk="0" hangingPunct="0"/>
              <a:endParaRPr lang="tr-TR" altLang="tr-TR" sz="2000">
                <a:solidFill>
                  <a:schemeClr val="folHlink"/>
                </a:solidFill>
                <a:latin typeface="Times New Roman" panose="02020603050405020304" pitchFamily="18" charset="0"/>
              </a:endParaRPr>
            </a:p>
          </p:txBody>
        </p:sp>
        <p:sp>
          <p:nvSpPr>
            <p:cNvPr id="163844" name="Rectangle 4"/>
            <p:cNvSpPr>
              <a:spLocks noChangeArrowheads="1"/>
            </p:cNvSpPr>
            <p:nvPr/>
          </p:nvSpPr>
          <p:spPr bwMode="auto">
            <a:xfrm>
              <a:off x="1727" y="384"/>
              <a:ext cx="16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ltLang="tr-TR" sz="1000" b="1">
                <a:latin typeface="Times New Roman" panose="02020603050405020304" pitchFamily="18" charset="0"/>
              </a:endParaRPr>
            </a:p>
            <a:p>
              <a:endParaRPr lang="tr-TR" altLang="tr-TR" sz="1000" b="1">
                <a:latin typeface="Times New Roman" panose="02020603050405020304" pitchFamily="18" charset="0"/>
              </a:endParaRPr>
            </a:p>
            <a:p>
              <a:r>
                <a:rPr lang="tr-TR" altLang="tr-TR" sz="2000" b="1">
                  <a:solidFill>
                    <a:schemeClr val="hlink"/>
                  </a:solidFill>
                  <a:latin typeface="Times New Roman" panose="02020603050405020304" pitchFamily="18" charset="0"/>
                  <a:cs typeface="Times New Roman" panose="02020603050405020304" pitchFamily="18" charset="0"/>
                </a:rPr>
                <a:t>-Hızlı çalışır</a:t>
              </a:r>
              <a:endParaRPr lang="tr-TR" altLang="tr-TR" sz="2000">
                <a:solidFill>
                  <a:schemeClr val="hlink"/>
                </a:solidFill>
                <a:latin typeface="Times New Roman" panose="02020603050405020304" pitchFamily="18" charset="0"/>
                <a:cs typeface="Times New Roman" panose="02020603050405020304" pitchFamily="18" charset="0"/>
              </a:endParaRPr>
            </a:p>
            <a:p>
              <a:pPr eaLnBrk="0" hangingPunct="0"/>
              <a:endParaRPr lang="tr-TR" altLang="tr-TR" sz="2000">
                <a:solidFill>
                  <a:schemeClr val="hlink"/>
                </a:solidFill>
                <a:latin typeface="Times New Roman" panose="02020603050405020304" pitchFamily="18" charset="0"/>
              </a:endParaRPr>
            </a:p>
          </p:txBody>
        </p:sp>
        <p:sp>
          <p:nvSpPr>
            <p:cNvPr id="163845" name="Rectangle 5"/>
            <p:cNvSpPr>
              <a:spLocks noChangeArrowheads="1"/>
            </p:cNvSpPr>
            <p:nvPr/>
          </p:nvSpPr>
          <p:spPr bwMode="auto">
            <a:xfrm>
              <a:off x="43" y="768"/>
              <a:ext cx="168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ltLang="tr-TR" sz="1000" b="1">
                <a:latin typeface="Times New Roman" panose="02020603050405020304" pitchFamily="18" charset="0"/>
              </a:endParaRPr>
            </a:p>
            <a:p>
              <a:r>
                <a:rPr lang="tr-TR" altLang="tr-TR" sz="2000" b="1">
                  <a:solidFill>
                    <a:schemeClr val="folHlink"/>
                  </a:solidFill>
                  <a:latin typeface="Times New Roman" panose="02020603050405020304" pitchFamily="18" charset="0"/>
                  <a:cs typeface="Times New Roman" panose="02020603050405020304" pitchFamily="18" charset="0"/>
                </a:rPr>
                <a:t>Retinada yaygındır foveada bulunmaz</a:t>
              </a:r>
              <a:endParaRPr lang="tr-TR" altLang="tr-TR" sz="2000">
                <a:solidFill>
                  <a:schemeClr val="folHlink"/>
                </a:solidFill>
                <a:latin typeface="Times New Roman" panose="02020603050405020304" pitchFamily="18" charset="0"/>
                <a:cs typeface="Times New Roman" panose="02020603050405020304" pitchFamily="18" charset="0"/>
              </a:endParaRPr>
            </a:p>
            <a:p>
              <a:pPr eaLnBrk="0" hangingPunct="0"/>
              <a:endParaRPr lang="tr-TR" altLang="tr-TR" sz="2000">
                <a:solidFill>
                  <a:schemeClr val="folHlink"/>
                </a:solidFill>
                <a:latin typeface="Times New Roman" panose="02020603050405020304" pitchFamily="18" charset="0"/>
              </a:endParaRPr>
            </a:p>
          </p:txBody>
        </p:sp>
        <p:sp>
          <p:nvSpPr>
            <p:cNvPr id="163846" name="Rectangle 6"/>
            <p:cNvSpPr>
              <a:spLocks noChangeArrowheads="1"/>
            </p:cNvSpPr>
            <p:nvPr/>
          </p:nvSpPr>
          <p:spPr bwMode="auto">
            <a:xfrm>
              <a:off x="1727" y="768"/>
              <a:ext cx="168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ltLang="tr-TR" sz="1000" b="1">
                <a:latin typeface="Times New Roman" panose="02020603050405020304" pitchFamily="18" charset="0"/>
              </a:endParaRPr>
            </a:p>
            <a:p>
              <a:r>
                <a:rPr lang="tr-TR" altLang="tr-TR" sz="2000" b="1">
                  <a:solidFill>
                    <a:schemeClr val="hlink"/>
                  </a:solidFill>
                  <a:latin typeface="Times New Roman" panose="02020603050405020304" pitchFamily="18" charset="0"/>
                  <a:cs typeface="Times New Roman" panose="02020603050405020304" pitchFamily="18" charset="0"/>
                </a:rPr>
                <a:t>-Foveada yoğun bulunur, retinanın diğer alanlarında giderek azalır.</a:t>
              </a:r>
              <a:endParaRPr lang="tr-TR" altLang="tr-TR" sz="2000">
                <a:solidFill>
                  <a:schemeClr val="hlink"/>
                </a:solidFill>
                <a:latin typeface="Times New Roman" panose="02020603050405020304" pitchFamily="18" charset="0"/>
                <a:cs typeface="Times New Roman" panose="02020603050405020304" pitchFamily="18" charset="0"/>
              </a:endParaRPr>
            </a:p>
            <a:p>
              <a:pPr eaLnBrk="0" hangingPunct="0"/>
              <a:endParaRPr lang="tr-TR" altLang="tr-TR" sz="2000">
                <a:solidFill>
                  <a:schemeClr val="hlink"/>
                </a:solidFill>
                <a:latin typeface="Times New Roman" panose="02020603050405020304" pitchFamily="18" charset="0"/>
              </a:endParaRPr>
            </a:p>
          </p:txBody>
        </p:sp>
        <p:sp>
          <p:nvSpPr>
            <p:cNvPr id="163847" name="Rectangle 7"/>
            <p:cNvSpPr>
              <a:spLocks noChangeArrowheads="1"/>
            </p:cNvSpPr>
            <p:nvPr/>
          </p:nvSpPr>
          <p:spPr bwMode="auto">
            <a:xfrm>
              <a:off x="43" y="1248"/>
              <a:ext cx="168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ltLang="tr-TR" sz="1000" b="1">
                <a:latin typeface="Times New Roman" panose="02020603050405020304" pitchFamily="18" charset="0"/>
              </a:endParaRPr>
            </a:p>
            <a:p>
              <a:r>
                <a:rPr lang="tr-TR" altLang="tr-TR" sz="2000" b="1">
                  <a:solidFill>
                    <a:schemeClr val="folHlink"/>
                  </a:solidFill>
                  <a:latin typeface="Times New Roman" panose="02020603050405020304" pitchFamily="18" charset="0"/>
                  <a:cs typeface="Times New Roman" panose="02020603050405020304" pitchFamily="18" charset="0"/>
                </a:rPr>
                <a:t>Renksizdir</a:t>
              </a:r>
              <a:endParaRPr lang="tr-TR" altLang="tr-TR" sz="2000">
                <a:solidFill>
                  <a:schemeClr val="folHlink"/>
                </a:solidFill>
                <a:latin typeface="Times New Roman" panose="02020603050405020304" pitchFamily="18" charset="0"/>
                <a:cs typeface="Times New Roman" panose="02020603050405020304" pitchFamily="18" charset="0"/>
              </a:endParaRPr>
            </a:p>
            <a:p>
              <a:pPr eaLnBrk="0" hangingPunct="0"/>
              <a:r>
                <a:rPr lang="tr-TR" altLang="tr-TR" sz="2000" b="1">
                  <a:solidFill>
                    <a:schemeClr val="folHlink"/>
                  </a:solidFill>
                  <a:latin typeface="Times New Roman" panose="02020603050405020304" pitchFamily="18" charset="0"/>
                  <a:cs typeface="Times New Roman" panose="02020603050405020304" pitchFamily="18" charset="0"/>
                </a:rPr>
                <a:t>Bir tip basil pigmenti vardır</a:t>
              </a:r>
              <a:endParaRPr lang="tr-TR" altLang="tr-TR" sz="2000">
                <a:solidFill>
                  <a:schemeClr val="folHlink"/>
                </a:solidFill>
                <a:latin typeface="Times New Roman" panose="02020603050405020304" pitchFamily="18" charset="0"/>
                <a:cs typeface="Times New Roman" panose="02020603050405020304" pitchFamily="18" charset="0"/>
              </a:endParaRPr>
            </a:p>
            <a:p>
              <a:pPr eaLnBrk="0" hangingPunct="0"/>
              <a:endParaRPr lang="tr-TR" altLang="tr-TR" sz="2000">
                <a:solidFill>
                  <a:schemeClr val="folHlink"/>
                </a:solidFill>
                <a:latin typeface="Times New Roman" panose="02020603050405020304" pitchFamily="18" charset="0"/>
              </a:endParaRPr>
            </a:p>
          </p:txBody>
        </p:sp>
        <p:sp>
          <p:nvSpPr>
            <p:cNvPr id="163848" name="Rectangle 8"/>
            <p:cNvSpPr>
              <a:spLocks noChangeArrowheads="1"/>
            </p:cNvSpPr>
            <p:nvPr/>
          </p:nvSpPr>
          <p:spPr bwMode="auto">
            <a:xfrm>
              <a:off x="1727" y="1248"/>
              <a:ext cx="1684"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ltLang="tr-TR" sz="1000" b="1">
                <a:solidFill>
                  <a:schemeClr val="hlink"/>
                </a:solidFill>
                <a:latin typeface="Times New Roman" panose="02020603050405020304" pitchFamily="18" charset="0"/>
              </a:endParaRPr>
            </a:p>
            <a:p>
              <a:r>
                <a:rPr lang="tr-TR" altLang="tr-TR" sz="2000" b="1">
                  <a:solidFill>
                    <a:schemeClr val="hlink"/>
                  </a:solidFill>
                  <a:latin typeface="Times New Roman" panose="02020603050405020304" pitchFamily="18" charset="0"/>
                  <a:cs typeface="Times New Roman" panose="02020603050405020304" pitchFamily="18" charset="0"/>
                </a:rPr>
                <a:t>-Renk görmeden sorumludur.</a:t>
              </a:r>
              <a:endParaRPr lang="tr-TR" altLang="tr-TR" sz="2000">
                <a:solidFill>
                  <a:schemeClr val="hlink"/>
                </a:solidFill>
                <a:latin typeface="Times New Roman" panose="02020603050405020304" pitchFamily="18" charset="0"/>
                <a:cs typeface="Times New Roman" panose="02020603050405020304" pitchFamily="18" charset="0"/>
              </a:endParaRPr>
            </a:p>
            <a:p>
              <a:pPr eaLnBrk="0" hangingPunct="0"/>
              <a:r>
                <a:rPr lang="tr-TR" altLang="tr-TR" sz="2000" b="1">
                  <a:solidFill>
                    <a:schemeClr val="hlink"/>
                  </a:solidFill>
                  <a:latin typeface="Times New Roman" panose="02020603050405020304" pitchFamily="18" charset="0"/>
                  <a:cs typeface="Times New Roman" panose="02020603050405020304" pitchFamily="18" charset="0"/>
                </a:rPr>
                <a:t>3 tip koni vardır. Her koni pigmenti görünür ışığın farklı dalga boyuna hassastır</a:t>
              </a:r>
              <a:endParaRPr lang="tr-TR" altLang="tr-TR" sz="2000">
                <a:solidFill>
                  <a:schemeClr val="hlink"/>
                </a:solidFill>
                <a:latin typeface="Times New Roman" panose="02020603050405020304" pitchFamily="18" charset="0"/>
                <a:cs typeface="Times New Roman" panose="02020603050405020304" pitchFamily="18" charset="0"/>
              </a:endParaRPr>
            </a:p>
            <a:p>
              <a:pPr eaLnBrk="0" hangingPunct="0"/>
              <a:endParaRPr lang="tr-TR" altLang="tr-TR" sz="2000">
                <a:solidFill>
                  <a:schemeClr val="hlink"/>
                </a:solidFill>
                <a:latin typeface="Times New Roman" panose="02020603050405020304" pitchFamily="18" charset="0"/>
              </a:endParaRPr>
            </a:p>
          </p:txBody>
        </p:sp>
        <p:grpSp>
          <p:nvGrpSpPr>
            <p:cNvPr id="3" name="Group 9"/>
            <p:cNvGrpSpPr>
              <a:grpSpLocks/>
            </p:cNvGrpSpPr>
            <p:nvPr/>
          </p:nvGrpSpPr>
          <p:grpSpPr bwMode="auto">
            <a:xfrm>
              <a:off x="0" y="0"/>
              <a:ext cx="1770" cy="384"/>
              <a:chOff x="0" y="0"/>
              <a:chExt cx="1770" cy="384"/>
            </a:xfrm>
          </p:grpSpPr>
          <p:sp>
            <p:nvSpPr>
              <p:cNvPr id="163850" name="Rectangle 10"/>
              <p:cNvSpPr>
                <a:spLocks noChangeArrowheads="1"/>
              </p:cNvSpPr>
              <p:nvPr/>
            </p:nvSpPr>
            <p:spPr bwMode="auto">
              <a:xfrm>
                <a:off x="43" y="0"/>
                <a:ext cx="16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tr-TR" altLang="tr-TR" sz="2400" b="1" i="1">
                  <a:solidFill>
                    <a:srgbClr val="FFFFFF"/>
                  </a:solidFill>
                  <a:latin typeface="Times New Roman" panose="02020603050405020304" pitchFamily="18" charset="0"/>
                </a:endParaRPr>
              </a:p>
              <a:p>
                <a:pPr algn="ctr"/>
                <a:r>
                  <a:rPr lang="tr-TR" altLang="tr-TR" sz="2400" b="1" i="1">
                    <a:solidFill>
                      <a:schemeClr val="folHlink"/>
                    </a:solidFill>
                    <a:latin typeface="Times New Roman" panose="02020603050405020304" pitchFamily="18" charset="0"/>
                    <a:cs typeface="Times New Roman" panose="02020603050405020304" pitchFamily="18" charset="0"/>
                  </a:rPr>
                  <a:t>Basil sistemi</a:t>
                </a:r>
                <a:endParaRPr lang="tr-TR" altLang="tr-TR" sz="2400">
                  <a:solidFill>
                    <a:schemeClr val="folHlink"/>
                  </a:solidFill>
                  <a:latin typeface="Times New Roman" panose="02020603050405020304" pitchFamily="18" charset="0"/>
                </a:endParaRPr>
              </a:p>
            </p:txBody>
          </p:sp>
          <p:sp>
            <p:nvSpPr>
              <p:cNvPr id="163851" name="Rectangle 11"/>
              <p:cNvSpPr>
                <a:spLocks noChangeArrowheads="1"/>
              </p:cNvSpPr>
              <p:nvPr/>
            </p:nvSpPr>
            <p:spPr bwMode="auto">
              <a:xfrm>
                <a:off x="0" y="0"/>
                <a:ext cx="1770"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nvGrpSpPr>
            <p:cNvPr id="4" name="Group 12"/>
            <p:cNvGrpSpPr>
              <a:grpSpLocks/>
            </p:cNvGrpSpPr>
            <p:nvPr/>
          </p:nvGrpSpPr>
          <p:grpSpPr bwMode="auto">
            <a:xfrm>
              <a:off x="1770" y="0"/>
              <a:ext cx="1770" cy="384"/>
              <a:chOff x="1770" y="0"/>
              <a:chExt cx="1770" cy="384"/>
            </a:xfrm>
          </p:grpSpPr>
          <p:sp>
            <p:nvSpPr>
              <p:cNvPr id="163853" name="Rectangle 13"/>
              <p:cNvSpPr>
                <a:spLocks noChangeArrowheads="1"/>
              </p:cNvSpPr>
              <p:nvPr/>
            </p:nvSpPr>
            <p:spPr bwMode="auto">
              <a:xfrm>
                <a:off x="1813" y="0"/>
                <a:ext cx="168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tr-TR" altLang="tr-TR" sz="2400" b="1" i="1">
                  <a:solidFill>
                    <a:srgbClr val="FFFFFF"/>
                  </a:solidFill>
                  <a:latin typeface="Times New Roman" panose="02020603050405020304" pitchFamily="18" charset="0"/>
                </a:endParaRPr>
              </a:p>
              <a:p>
                <a:pPr algn="ctr"/>
                <a:r>
                  <a:rPr lang="tr-TR" altLang="tr-TR" sz="2400" b="1" i="1">
                    <a:solidFill>
                      <a:schemeClr val="hlink"/>
                    </a:solidFill>
                    <a:latin typeface="Times New Roman" panose="02020603050405020304" pitchFamily="18" charset="0"/>
                    <a:cs typeface="Times New Roman" panose="02020603050405020304" pitchFamily="18" charset="0"/>
                  </a:rPr>
                  <a:t>Koni sistemi</a:t>
                </a:r>
              </a:p>
              <a:p>
                <a:pPr eaLnBrk="0" hangingPunct="0"/>
                <a:endParaRPr lang="tr-TR" altLang="tr-TR" sz="2400">
                  <a:solidFill>
                    <a:srgbClr val="FFFFFF"/>
                  </a:solidFill>
                  <a:latin typeface="Times New Roman" panose="02020603050405020304" pitchFamily="18" charset="0"/>
                </a:endParaRPr>
              </a:p>
            </p:txBody>
          </p:sp>
          <p:sp>
            <p:nvSpPr>
              <p:cNvPr id="163854" name="Rectangle 14"/>
              <p:cNvSpPr>
                <a:spLocks noChangeArrowheads="1"/>
              </p:cNvSpPr>
              <p:nvPr/>
            </p:nvSpPr>
            <p:spPr bwMode="auto">
              <a:xfrm>
                <a:off x="1770" y="0"/>
                <a:ext cx="1770"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grpSp>
      <p:sp>
        <p:nvSpPr>
          <p:cNvPr id="163855" name="Rectangle 15"/>
          <p:cNvSpPr>
            <a:spLocks noChangeArrowheads="1"/>
          </p:cNvSpPr>
          <p:nvPr/>
        </p:nvSpPr>
        <p:spPr bwMode="auto">
          <a:xfrm>
            <a:off x="3359151" y="0"/>
            <a:ext cx="5256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3600" b="1" dirty="0" err="1">
                <a:solidFill>
                  <a:schemeClr val="hlink"/>
                </a:solidFill>
              </a:rPr>
              <a:t>Fotoreseptörler</a:t>
            </a:r>
            <a:endParaRPr lang="tr-TR" altLang="tr-TR" sz="2000" b="1" dirty="0">
              <a:solidFill>
                <a:schemeClr val="hlink"/>
              </a:solidFill>
            </a:endParaRPr>
          </a:p>
        </p:txBody>
      </p:sp>
    </p:spTree>
    <p:extLst>
      <p:ext uri="{BB962C8B-B14F-4D97-AF65-F5344CB8AC3E}">
        <p14:creationId xmlns:p14="http://schemas.microsoft.com/office/powerpoint/2010/main" val="254878026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5" name="Rectangle 7"/>
          <p:cNvSpPr>
            <a:spLocks noGrp="1" noChangeArrowheads="1"/>
          </p:cNvSpPr>
          <p:nvPr>
            <p:ph type="title"/>
          </p:nvPr>
        </p:nvSpPr>
        <p:spPr>
          <a:xfrm>
            <a:off x="1981200" y="-171400"/>
            <a:ext cx="8435280" cy="1143000"/>
          </a:xfrm>
        </p:spPr>
        <p:txBody>
          <a:bodyPr/>
          <a:lstStyle/>
          <a:p>
            <a:r>
              <a:rPr lang="tr-TR" sz="3600" dirty="0"/>
              <a:t>Görme Pigmentleri</a:t>
            </a:r>
            <a:endParaRPr lang="en-US" sz="3600" dirty="0"/>
          </a:p>
        </p:txBody>
      </p:sp>
      <p:pic>
        <p:nvPicPr>
          <p:cNvPr id="304138" name="Picture 10" descr="figure_10_40_labeled.jpg                                       001A2296ServDisk_05                    BE4022FB:"/>
          <p:cNvPicPr>
            <a:picLocks noChangeAspect="1" noChangeArrowheads="1"/>
          </p:cNvPicPr>
          <p:nvPr/>
        </p:nvPicPr>
        <p:blipFill>
          <a:blip r:embed="rId3" cstate="print"/>
          <a:srcRect t="2356" b="5530"/>
          <a:stretch>
            <a:fillRect/>
          </a:stretch>
        </p:blipFill>
        <p:spPr bwMode="auto">
          <a:xfrm>
            <a:off x="2811464" y="685801"/>
            <a:ext cx="6567487" cy="5897563"/>
          </a:xfrm>
          <a:prstGeom prst="rect">
            <a:avLst/>
          </a:prstGeom>
          <a:noFill/>
        </p:spPr>
      </p:pic>
    </p:spTree>
    <p:extLst>
      <p:ext uri="{BB962C8B-B14F-4D97-AF65-F5344CB8AC3E}">
        <p14:creationId xmlns:p14="http://schemas.microsoft.com/office/powerpoint/2010/main" val="34519297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782889" y="1052514"/>
            <a:ext cx="7685087" cy="623887"/>
          </a:xfrm>
        </p:spPr>
        <p:txBody>
          <a:bodyPr/>
          <a:lstStyle/>
          <a:p>
            <a:r>
              <a:rPr lang="tr-TR" altLang="tr-TR" sz="3600" b="1" dirty="0">
                <a:solidFill>
                  <a:schemeClr val="hlink"/>
                </a:solidFill>
              </a:rPr>
              <a:t>Renkli Görme</a:t>
            </a:r>
            <a:endParaRPr lang="tr-TR" altLang="tr-TR" sz="2000" b="1" dirty="0">
              <a:solidFill>
                <a:schemeClr val="hlink"/>
              </a:solidFill>
            </a:endParaRPr>
          </a:p>
        </p:txBody>
      </p:sp>
      <p:sp>
        <p:nvSpPr>
          <p:cNvPr id="64515" name="Rectangle 3"/>
          <p:cNvSpPr>
            <a:spLocks noGrp="1" noChangeArrowheads="1"/>
          </p:cNvSpPr>
          <p:nvPr>
            <p:ph type="body" idx="1"/>
          </p:nvPr>
        </p:nvSpPr>
        <p:spPr>
          <a:xfrm>
            <a:off x="1847850" y="2017714"/>
            <a:ext cx="8631238" cy="4651375"/>
          </a:xfrm>
        </p:spPr>
        <p:txBody>
          <a:bodyPr>
            <a:normAutofit lnSpcReduction="10000"/>
          </a:bodyPr>
          <a:lstStyle/>
          <a:p>
            <a:pPr>
              <a:lnSpc>
                <a:spcPct val="80000"/>
              </a:lnSpc>
            </a:pPr>
            <a:r>
              <a:rPr lang="tr-TR" altLang="tr-TR" sz="1800"/>
              <a:t>İnsanda renkli görmenin </a:t>
            </a:r>
            <a:r>
              <a:rPr lang="tr-TR" altLang="tr-TR" sz="1800" b="1"/>
              <a:t>Young-Helmholtz Kuramı</a:t>
            </a:r>
            <a:r>
              <a:rPr lang="tr-TR" altLang="tr-TR" sz="1800"/>
              <a:t> 3 tür koni bulunduğunu; bunların her birinin farklı bir pigment içerip 3 temel renkten bir tanesine doruk duyarlık gösterdiğini; herhangi bir renk duygusunun bu koni sistemlerinin her birinden çıkan impulsların bağıl frekansları tarafından saptandığını varsayar</a:t>
            </a:r>
          </a:p>
          <a:p>
            <a:pPr>
              <a:lnSpc>
                <a:spcPct val="80000"/>
              </a:lnSpc>
            </a:pPr>
            <a:endParaRPr lang="tr-TR" altLang="tr-TR" sz="1800"/>
          </a:p>
          <a:p>
            <a:pPr>
              <a:lnSpc>
                <a:spcPct val="80000"/>
              </a:lnSpc>
            </a:pPr>
            <a:r>
              <a:rPr lang="tr-TR" altLang="tr-TR" sz="1800"/>
              <a:t>Bu üç pigmentin rekombinan DNA yöntemleri ile kimliklendirilip kimyasal olarak nitelendirilmesiyle bu kuramın doğru olduğu günümüzde gösterilmiştir</a:t>
            </a:r>
          </a:p>
          <a:p>
            <a:pPr>
              <a:lnSpc>
                <a:spcPct val="80000"/>
              </a:lnSpc>
            </a:pPr>
            <a:endParaRPr lang="tr-TR" altLang="tr-TR" sz="1800"/>
          </a:p>
          <a:p>
            <a:pPr>
              <a:lnSpc>
                <a:spcPct val="80000"/>
              </a:lnSpc>
            </a:pPr>
            <a:r>
              <a:rPr lang="tr-TR" altLang="tr-TR" sz="1800"/>
              <a:t>Bir pigment (</a:t>
            </a:r>
            <a:r>
              <a:rPr lang="tr-TR" altLang="tr-TR" sz="1800" i="1"/>
              <a:t>maviye duyarlı veya kısa dalga pigment</a:t>
            </a:r>
            <a:r>
              <a:rPr lang="tr-TR" altLang="tr-TR" sz="1800"/>
              <a:t>), en çok renk skalasının mavi-menekşe bölümündeki ışığı absorbe ederken diğeri (</a:t>
            </a:r>
            <a:r>
              <a:rPr lang="tr-TR" altLang="tr-TR" sz="1800" i="1"/>
              <a:t>yeşile duyarlı veya uzun dalga pigment</a:t>
            </a:r>
            <a:r>
              <a:rPr lang="tr-TR" altLang="tr-TR" sz="1800"/>
              <a:t>) skalanın sarı bölümünde azami absorbsiyon yapmaktadır</a:t>
            </a:r>
          </a:p>
          <a:p>
            <a:pPr>
              <a:lnSpc>
                <a:spcPct val="80000"/>
              </a:lnSpc>
            </a:pPr>
            <a:endParaRPr lang="tr-TR" altLang="tr-TR" sz="1800"/>
          </a:p>
          <a:p>
            <a:pPr>
              <a:lnSpc>
                <a:spcPct val="80000"/>
              </a:lnSpc>
            </a:pPr>
            <a:r>
              <a:rPr lang="tr-TR" altLang="tr-TR" sz="1800" i="1"/>
              <a:t>Mavi, yeşil ve kırmızı</a:t>
            </a:r>
            <a:r>
              <a:rPr lang="tr-TR" altLang="tr-TR" sz="1800"/>
              <a:t> </a:t>
            </a:r>
            <a:r>
              <a:rPr lang="tr-TR" altLang="tr-TR" sz="1800" b="1"/>
              <a:t>temel renkler</a:t>
            </a:r>
            <a:r>
              <a:rPr lang="tr-TR" altLang="tr-TR" sz="1800"/>
              <a:t>dir fakat spektrumun sarı kısmında maksimum duyarlılık gösteren koniler spektrumun kırmızı kısmına, kırmıza ışığa yeşil ışıktan daha düşük eşikte yanıt verecek kadar yeterince duyarlıdır</a:t>
            </a:r>
          </a:p>
          <a:p>
            <a:pPr>
              <a:lnSpc>
                <a:spcPct val="80000"/>
              </a:lnSpc>
            </a:pPr>
            <a:endParaRPr lang="tr-TR" altLang="tr-TR" sz="1800"/>
          </a:p>
          <a:p>
            <a:pPr>
              <a:lnSpc>
                <a:spcPct val="80000"/>
              </a:lnSpc>
            </a:pPr>
            <a:r>
              <a:rPr lang="tr-TR" altLang="tr-TR" sz="1800"/>
              <a:t>Bu ise Young-Helmholtz Kuramı’nın tüm gereksinimini karşılaşır </a:t>
            </a:r>
          </a:p>
        </p:txBody>
      </p:sp>
    </p:spTree>
    <p:extLst>
      <p:ext uri="{BB962C8B-B14F-4D97-AF65-F5344CB8AC3E}">
        <p14:creationId xmlns:p14="http://schemas.microsoft.com/office/powerpoint/2010/main" val="1473586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1694328" y="676836"/>
            <a:ext cx="8458200" cy="5573713"/>
            <a:chOff x="192" y="432"/>
            <a:chExt cx="5328" cy="3511"/>
          </a:xfrm>
        </p:grpSpPr>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 y="432"/>
              <a:ext cx="5328" cy="3511"/>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6"/>
            <p:cNvSpPr txBox="1">
              <a:spLocks noChangeArrowheads="1"/>
            </p:cNvSpPr>
            <p:nvPr/>
          </p:nvSpPr>
          <p:spPr bwMode="auto">
            <a:xfrm>
              <a:off x="2054" y="480"/>
              <a:ext cx="1948" cy="2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sz="2400">
                  <a:solidFill>
                    <a:srgbClr val="FE010D"/>
                  </a:solidFill>
                </a:rPr>
                <a:t>      </a:t>
              </a:r>
              <a:r>
                <a:rPr lang="tr-TR" altLang="tr-TR" sz="2400" i="1">
                  <a:solidFill>
                    <a:srgbClr val="FE010D"/>
                  </a:solidFill>
                </a:rPr>
                <a:t>Üç tipteki koni</a:t>
              </a:r>
              <a:r>
                <a:rPr lang="tr-TR" altLang="tr-TR" sz="2400">
                  <a:solidFill>
                    <a:srgbClr val="FE010D"/>
                  </a:solidFill>
                </a:rPr>
                <a:t>      </a:t>
              </a:r>
            </a:p>
          </p:txBody>
        </p:sp>
        <p:sp>
          <p:nvSpPr>
            <p:cNvPr id="8" name="Text Box 7"/>
            <p:cNvSpPr txBox="1">
              <a:spLocks noChangeArrowheads="1"/>
            </p:cNvSpPr>
            <p:nvPr/>
          </p:nvSpPr>
          <p:spPr bwMode="auto">
            <a:xfrm>
              <a:off x="240" y="1392"/>
              <a:ext cx="1536" cy="86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000" b="1"/>
                <a:t>Işıktaki renklerin karışımı, boyadaki renklerin karışımı gibi değildir</a:t>
              </a:r>
              <a:r>
                <a:rPr lang="tr-TR" altLang="tr-TR" sz="2400" b="1"/>
                <a:t> </a:t>
              </a:r>
            </a:p>
          </p:txBody>
        </p:sp>
        <p:sp>
          <p:nvSpPr>
            <p:cNvPr id="9" name="Text Box 8"/>
            <p:cNvSpPr txBox="1">
              <a:spLocks noChangeArrowheads="1"/>
            </p:cNvSpPr>
            <p:nvPr/>
          </p:nvSpPr>
          <p:spPr bwMode="auto">
            <a:xfrm>
              <a:off x="200" y="2621"/>
              <a:ext cx="1872" cy="86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000" b="1"/>
                <a:t>Örneğin, kırmızı ve yeşil konilerin uyarılması sarı rengin algılanmasına yol açar</a:t>
              </a:r>
              <a:r>
                <a:rPr lang="tr-TR" altLang="tr-TR" sz="2400" b="1"/>
                <a:t> </a:t>
              </a:r>
            </a:p>
          </p:txBody>
        </p:sp>
        <p:sp>
          <p:nvSpPr>
            <p:cNvPr id="10" name="Text Box 9"/>
            <p:cNvSpPr txBox="1">
              <a:spLocks noChangeArrowheads="1"/>
            </p:cNvSpPr>
            <p:nvPr/>
          </p:nvSpPr>
          <p:spPr bwMode="auto">
            <a:xfrm>
              <a:off x="3552" y="2669"/>
              <a:ext cx="1872" cy="86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000" b="1"/>
                <a:t>Tüm konilerin uyarılması ise beyaz rengin algılanmasına yol açar</a:t>
              </a:r>
              <a:r>
                <a:rPr lang="tr-TR" altLang="tr-TR" sz="2400" b="1"/>
                <a:t> </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0" name="Picture 10" descr="goz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456" y="340659"/>
            <a:ext cx="8069305" cy="6132514"/>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69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nodeType="withEffect">
                                  <p:stCondLst>
                                    <p:cond delay="0"/>
                                  </p:stCondLst>
                                  <p:childTnLst>
                                    <p:set>
                                      <p:cBhvr>
                                        <p:cTn id="6" dur="1" fill="hold">
                                          <p:stCondLst>
                                            <p:cond delay="0"/>
                                          </p:stCondLst>
                                        </p:cTn>
                                        <p:tgtEl>
                                          <p:spTgt spid="30730"/>
                                        </p:tgtEl>
                                        <p:attrNameLst>
                                          <p:attrName>style.visibility</p:attrName>
                                        </p:attrNameLst>
                                      </p:cBhvr>
                                      <p:to>
                                        <p:strVal val="visible"/>
                                      </p:to>
                                    </p:set>
                                    <p:animEffect transition="in" filter="randombar(vertical)">
                                      <p:cBhvr>
                                        <p:cTn id="7" dur="2000"/>
                                        <p:tgtEl>
                                          <p:spTgt spid="30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189" y="693739"/>
            <a:ext cx="7913687" cy="53990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9878" name="Rectangle 6"/>
          <p:cNvSpPr>
            <a:spLocks noChangeArrowheads="1"/>
          </p:cNvSpPr>
          <p:nvPr/>
        </p:nvSpPr>
        <p:spPr bwMode="auto">
          <a:xfrm>
            <a:off x="2135189" y="6108701"/>
            <a:ext cx="7921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b="1">
                <a:latin typeface="Tahoma" panose="020B0604030504040204" pitchFamily="34" charset="0"/>
              </a:rPr>
              <a:t>Normal göz</a:t>
            </a:r>
          </a:p>
        </p:txBody>
      </p:sp>
    </p:spTree>
    <p:extLst>
      <p:ext uri="{BB962C8B-B14F-4D97-AF65-F5344CB8AC3E}">
        <p14:creationId xmlns:p14="http://schemas.microsoft.com/office/powerpoint/2010/main" val="173870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2000" fill="hold"/>
                                        <p:tgtEl>
                                          <p:spTgt spid="79874"/>
                                        </p:tgtEl>
                                        <p:attrNameLst>
                                          <p:attrName>ppt_w</p:attrName>
                                        </p:attrNameLst>
                                      </p:cBhvr>
                                      <p:tavLst>
                                        <p:tav tm="0">
                                          <p:val>
                                            <p:fltVal val="0"/>
                                          </p:val>
                                        </p:tav>
                                        <p:tav tm="100000">
                                          <p:val>
                                            <p:strVal val="#ppt_w"/>
                                          </p:val>
                                        </p:tav>
                                      </p:tavLst>
                                    </p:anim>
                                    <p:anim calcmode="lin" valueType="num">
                                      <p:cBhvr>
                                        <p:cTn id="8" dur="2000" fill="hold"/>
                                        <p:tgtEl>
                                          <p:spTgt spid="79874"/>
                                        </p:tgtEl>
                                        <p:attrNameLst>
                                          <p:attrName>ppt_h</p:attrName>
                                        </p:attrNameLst>
                                      </p:cBhvr>
                                      <p:tavLst>
                                        <p:tav tm="0">
                                          <p:val>
                                            <p:fltVal val="0"/>
                                          </p:val>
                                        </p:tav>
                                        <p:tav tm="100000">
                                          <p:val>
                                            <p:strVal val="#ppt_h"/>
                                          </p:val>
                                        </p:tav>
                                      </p:tavLst>
                                    </p:anim>
                                    <p:animEffect transition="in" filter="fade">
                                      <p:cBhvr>
                                        <p:cTn id="9" dur="2000"/>
                                        <p:tgtEl>
                                          <p:spTgt spid="79874"/>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79878"/>
                                        </p:tgtEl>
                                        <p:attrNameLst>
                                          <p:attrName>style.visibility</p:attrName>
                                        </p:attrNameLst>
                                      </p:cBhvr>
                                      <p:to>
                                        <p:strVal val="visible"/>
                                      </p:to>
                                    </p:set>
                                    <p:animEffect transition="in" filter="diamond(in)">
                                      <p:cBhvr>
                                        <p:cTn id="12" dur="20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Işık</a:t>
            </a:r>
          </a:p>
        </p:txBody>
      </p:sp>
      <p:sp>
        <p:nvSpPr>
          <p:cNvPr id="3" name="2 İçerik Yer Tutucusu"/>
          <p:cNvSpPr>
            <a:spLocks noGrp="1"/>
          </p:cNvSpPr>
          <p:nvPr>
            <p:ph idx="1"/>
          </p:nvPr>
        </p:nvSpPr>
        <p:spPr/>
        <p:txBody>
          <a:bodyPr/>
          <a:lstStyle/>
          <a:p>
            <a:r>
              <a:rPr lang="tr-TR" dirty="0"/>
              <a:t>Işık da diğer elektromanyetik ışınımlar (EMI) gibi foton adı verilen "paketlerden" oluşur. Fotonlar dalgaların ve parçacıkların özelliklerini gösterir. </a:t>
            </a:r>
          </a:p>
          <a:p>
            <a:r>
              <a:rPr lang="tr-TR" dirty="0"/>
              <a:t>Karanlık bir yerde göremeyiz; </a:t>
            </a:r>
          </a:p>
          <a:p>
            <a:pPr lvl="1"/>
            <a:r>
              <a:rPr lang="tr-TR" dirty="0"/>
              <a:t>"Karanlık diye bir şey yoktur, karanlık ışığın yokluğudur“ </a:t>
            </a:r>
            <a:r>
              <a:rPr lang="tr-TR" dirty="0" err="1"/>
              <a:t>Albert</a:t>
            </a:r>
            <a:r>
              <a:rPr lang="tr-TR" dirty="0"/>
              <a:t> Einstein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495550" y="6100763"/>
            <a:ext cx="741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b="1">
                <a:solidFill>
                  <a:srgbClr val="003300"/>
                </a:solidFill>
                <a:latin typeface="Tahoma" panose="020B0604030504040204" pitchFamily="34" charset="0"/>
              </a:rPr>
              <a:t>Yeşile hassas koniler bulunmaz, </a:t>
            </a:r>
          </a:p>
          <a:p>
            <a:pPr algn="ctr" eaLnBrk="1" hangingPunct="1"/>
            <a:r>
              <a:rPr lang="tr-TR" altLang="tr-TR" b="1">
                <a:solidFill>
                  <a:srgbClr val="003300"/>
                </a:solidFill>
                <a:latin typeface="Tahoma" panose="020B0604030504040204" pitchFamily="34" charset="0"/>
              </a:rPr>
              <a:t>kırmızı ve yeşil arasındaki fark ayırt edilemez.</a:t>
            </a:r>
          </a:p>
        </p:txBody>
      </p:sp>
      <p:pic>
        <p:nvPicPr>
          <p:cNvPr id="808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7738" y="693739"/>
            <a:ext cx="7791450" cy="53990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345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p:cTn id="7" dur="2000" fill="hold"/>
                                        <p:tgtEl>
                                          <p:spTgt spid="80899"/>
                                        </p:tgtEl>
                                        <p:attrNameLst>
                                          <p:attrName>ppt_w</p:attrName>
                                        </p:attrNameLst>
                                      </p:cBhvr>
                                      <p:tavLst>
                                        <p:tav tm="0">
                                          <p:val>
                                            <p:fltVal val="0"/>
                                          </p:val>
                                        </p:tav>
                                        <p:tav tm="100000">
                                          <p:val>
                                            <p:strVal val="#ppt_w"/>
                                          </p:val>
                                        </p:tav>
                                      </p:tavLst>
                                    </p:anim>
                                    <p:anim calcmode="lin" valueType="num">
                                      <p:cBhvr>
                                        <p:cTn id="8" dur="2000" fill="hold"/>
                                        <p:tgtEl>
                                          <p:spTgt spid="80899"/>
                                        </p:tgtEl>
                                        <p:attrNameLst>
                                          <p:attrName>ppt_h</p:attrName>
                                        </p:attrNameLst>
                                      </p:cBhvr>
                                      <p:tavLst>
                                        <p:tav tm="0">
                                          <p:val>
                                            <p:fltVal val="0"/>
                                          </p:val>
                                        </p:tav>
                                        <p:tav tm="100000">
                                          <p:val>
                                            <p:strVal val="#ppt_h"/>
                                          </p:val>
                                        </p:tav>
                                      </p:tavLst>
                                    </p:anim>
                                    <p:animEffect transition="in" filter="fade">
                                      <p:cBhvr>
                                        <p:cTn id="9" dur="20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8213" y="714375"/>
            <a:ext cx="7910512" cy="53975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723" name="Rectangle 3"/>
          <p:cNvSpPr>
            <a:spLocks noChangeArrowheads="1"/>
          </p:cNvSpPr>
          <p:nvPr/>
        </p:nvSpPr>
        <p:spPr bwMode="auto">
          <a:xfrm>
            <a:off x="2208214" y="6124575"/>
            <a:ext cx="7920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b="1">
                <a:solidFill>
                  <a:srgbClr val="FF0000"/>
                </a:solidFill>
                <a:latin typeface="Tahoma" panose="020B0604030504040204" pitchFamily="34" charset="0"/>
              </a:rPr>
              <a:t>Kırmızıya hassas koniler bulunmaz,  </a:t>
            </a:r>
          </a:p>
          <a:p>
            <a:pPr algn="ctr" eaLnBrk="1" hangingPunct="1"/>
            <a:r>
              <a:rPr lang="tr-TR" altLang="tr-TR" b="1">
                <a:solidFill>
                  <a:srgbClr val="FF0000"/>
                </a:solidFill>
                <a:latin typeface="Tahoma" panose="020B0604030504040204" pitchFamily="34" charset="0"/>
              </a:rPr>
              <a:t>kırmızı ve yeşil arasındaki fark ayırt edilemez.</a:t>
            </a:r>
          </a:p>
        </p:txBody>
      </p:sp>
    </p:spTree>
    <p:extLst>
      <p:ext uri="{BB962C8B-B14F-4D97-AF65-F5344CB8AC3E}">
        <p14:creationId xmlns:p14="http://schemas.microsoft.com/office/powerpoint/2010/main" val="3744053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nodeType="with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randombar(vertical)">
                                      <p:cBhvr>
                                        <p:cTn id="7" dur="2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3764" y="708025"/>
            <a:ext cx="7913687" cy="53990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1747" name="Rectangle 3"/>
          <p:cNvSpPr>
            <a:spLocks noChangeArrowheads="1"/>
          </p:cNvSpPr>
          <p:nvPr/>
        </p:nvSpPr>
        <p:spPr bwMode="auto">
          <a:xfrm>
            <a:off x="2208213" y="6124575"/>
            <a:ext cx="784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b="1">
                <a:solidFill>
                  <a:srgbClr val="2A038B"/>
                </a:solidFill>
                <a:latin typeface="Tahoma" panose="020B0604030504040204" pitchFamily="34" charset="0"/>
              </a:rPr>
              <a:t>Maviye hassas koniler bulunmaz, </a:t>
            </a:r>
          </a:p>
          <a:p>
            <a:pPr algn="ctr" eaLnBrk="1" hangingPunct="1"/>
            <a:r>
              <a:rPr lang="tr-TR" altLang="tr-TR" b="1">
                <a:solidFill>
                  <a:srgbClr val="2A038B"/>
                </a:solidFill>
                <a:latin typeface="Tahoma" panose="020B0604030504040204" pitchFamily="34" charset="0"/>
              </a:rPr>
              <a:t>mavi ve sarı arasındaki fark ayırt edilemez.</a:t>
            </a:r>
          </a:p>
        </p:txBody>
      </p:sp>
    </p:spTree>
    <p:extLst>
      <p:ext uri="{BB962C8B-B14F-4D97-AF65-F5344CB8AC3E}">
        <p14:creationId xmlns:p14="http://schemas.microsoft.com/office/powerpoint/2010/main" val="4104538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randombar(vertical)">
                                      <p:cBhvr>
                                        <p:cTn id="7" dur="20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927350" y="620714"/>
            <a:ext cx="7416800" cy="1055687"/>
          </a:xfrm>
        </p:spPr>
        <p:txBody>
          <a:bodyPr/>
          <a:lstStyle/>
          <a:p>
            <a:r>
              <a:rPr lang="tr-TR" altLang="tr-TR" sz="2400" b="1">
                <a:solidFill>
                  <a:schemeClr val="hlink"/>
                </a:solidFill>
              </a:rPr>
              <a:t>FOTORESEPTÖR MEKANİZMA</a:t>
            </a:r>
            <a:r>
              <a:rPr lang="tr-TR" altLang="tr-TR" sz="2400">
                <a:solidFill>
                  <a:schemeClr val="hlink"/>
                </a:solidFill>
              </a:rPr>
              <a:t>: </a:t>
            </a:r>
            <a:br>
              <a:rPr lang="tr-TR" altLang="tr-TR" sz="2400">
                <a:solidFill>
                  <a:schemeClr val="hlink"/>
                </a:solidFill>
              </a:rPr>
            </a:br>
            <a:r>
              <a:rPr lang="tr-TR" altLang="tr-TR" sz="2400">
                <a:solidFill>
                  <a:schemeClr val="hlink"/>
                </a:solidFill>
              </a:rPr>
              <a:t>AKSİYON POTANSİYELLERİ OLUŞUMU</a:t>
            </a:r>
          </a:p>
        </p:txBody>
      </p:sp>
      <p:sp>
        <p:nvSpPr>
          <p:cNvPr id="34819" name="Rectangle 3"/>
          <p:cNvSpPr>
            <a:spLocks noGrp="1" noChangeArrowheads="1"/>
          </p:cNvSpPr>
          <p:nvPr>
            <p:ph type="body" idx="1"/>
          </p:nvPr>
        </p:nvSpPr>
        <p:spPr>
          <a:xfrm>
            <a:off x="2063751" y="2133600"/>
            <a:ext cx="7993063" cy="4248150"/>
          </a:xfrm>
        </p:spPr>
        <p:txBody>
          <a:bodyPr/>
          <a:lstStyle/>
          <a:p>
            <a:r>
              <a:rPr lang="tr-TR" altLang="tr-TR" sz="2400"/>
              <a:t>Retinada aksiyon potansiyellerini başlatan potansiyel değişiklikleri ışığın basil ve konilerdeki ışığa duyarlı bileşiklere etkisi ile oluşturulur</a:t>
            </a:r>
          </a:p>
          <a:p>
            <a:pPr>
              <a:buFont typeface="Wingdings" panose="05000000000000000000" pitchFamily="2" charset="2"/>
              <a:buNone/>
            </a:pPr>
            <a:endParaRPr lang="tr-TR" altLang="tr-TR" sz="2400"/>
          </a:p>
          <a:p>
            <a:r>
              <a:rPr lang="tr-TR" altLang="tr-TR" sz="2400"/>
              <a:t>Işık bu maddeler tarafından absorbe edildiğinde, yapıları değişir ve bu değişiklik nöral aktiviteyi başlatan bir dizi olayı tetikler</a:t>
            </a:r>
          </a:p>
        </p:txBody>
      </p:sp>
    </p:spTree>
    <p:extLst>
      <p:ext uri="{BB962C8B-B14F-4D97-AF65-F5344CB8AC3E}">
        <p14:creationId xmlns:p14="http://schemas.microsoft.com/office/powerpoint/2010/main" val="2884275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640013" y="908050"/>
            <a:ext cx="7777162" cy="552450"/>
          </a:xfrm>
        </p:spPr>
        <p:txBody>
          <a:bodyPr/>
          <a:lstStyle/>
          <a:p>
            <a:r>
              <a:rPr lang="tr-TR" altLang="tr-TR" sz="2400" b="1">
                <a:solidFill>
                  <a:schemeClr val="hlink"/>
                </a:solidFill>
              </a:rPr>
              <a:t>RETİNA HÜCRELERİNİN ELEKTRİKSEL YANlTI</a:t>
            </a:r>
          </a:p>
        </p:txBody>
      </p:sp>
      <p:sp>
        <p:nvSpPr>
          <p:cNvPr id="35843" name="Rectangle 3"/>
          <p:cNvSpPr>
            <a:spLocks noGrp="1" noChangeArrowheads="1"/>
          </p:cNvSpPr>
          <p:nvPr>
            <p:ph type="body" idx="1"/>
          </p:nvPr>
        </p:nvSpPr>
        <p:spPr>
          <a:xfrm>
            <a:off x="109726" y="1560514"/>
            <a:ext cx="8135937" cy="4435475"/>
          </a:xfrm>
        </p:spPr>
        <p:txBody>
          <a:bodyPr/>
          <a:lstStyle/>
          <a:p>
            <a:pPr>
              <a:lnSpc>
                <a:spcPct val="80000"/>
              </a:lnSpc>
            </a:pPr>
            <a:r>
              <a:rPr lang="tr-TR" altLang="tr-TR" sz="2000" dirty="0"/>
              <a:t>Göz, </a:t>
            </a:r>
            <a:r>
              <a:rPr lang="tr-TR" altLang="tr-TR" sz="2000" dirty="0" err="1"/>
              <a:t>fotoreseptörlere</a:t>
            </a:r>
            <a:r>
              <a:rPr lang="tr-TR" altLang="tr-TR" sz="2000" dirty="0"/>
              <a:t> ait reseptör potansiyelleri ile retinadaki diğer </a:t>
            </a:r>
            <a:r>
              <a:rPr lang="tr-TR" altLang="tr-TR" sz="2000" dirty="0" err="1"/>
              <a:t>nöral</a:t>
            </a:r>
            <a:r>
              <a:rPr lang="tr-TR" altLang="tr-TR" sz="2000" dirty="0"/>
              <a:t> elemanların çoğuna ait elektriksel yanıtlarının lokal, basamaklı potansiyeller olması ve oldukça uzak mesafelere iletilen hep veya hiç aksiyon potansiyellerinin sadece gangliyon hücrelerinde üretilmesi yönünden benzersiz bir organdır</a:t>
            </a:r>
          </a:p>
          <a:p>
            <a:pPr>
              <a:lnSpc>
                <a:spcPct val="80000"/>
              </a:lnSpc>
              <a:buFont typeface="Wingdings" panose="05000000000000000000" pitchFamily="2" charset="2"/>
              <a:buNone/>
            </a:pPr>
            <a:endParaRPr lang="tr-TR" altLang="tr-TR" sz="2000" dirty="0"/>
          </a:p>
          <a:p>
            <a:pPr>
              <a:lnSpc>
                <a:spcPct val="80000"/>
              </a:lnSpc>
            </a:pPr>
            <a:r>
              <a:rPr lang="tr-TR" altLang="tr-TR" sz="2000" i="1" dirty="0"/>
              <a:t>Basil, koni ve</a:t>
            </a:r>
            <a:r>
              <a:rPr lang="tr-TR" altLang="tr-TR" sz="2000" dirty="0"/>
              <a:t> </a:t>
            </a:r>
            <a:r>
              <a:rPr lang="tr-TR" altLang="tr-TR" sz="2000" i="1" dirty="0" err="1"/>
              <a:t>horizontal</a:t>
            </a:r>
            <a:r>
              <a:rPr lang="tr-TR" altLang="tr-TR" sz="2000" i="1" dirty="0"/>
              <a:t> hücrelerin</a:t>
            </a:r>
            <a:r>
              <a:rPr lang="tr-TR" altLang="tr-TR" sz="2000" dirty="0"/>
              <a:t> yanıtları </a:t>
            </a:r>
            <a:r>
              <a:rPr lang="tr-TR" altLang="tr-TR" sz="2000" b="1" dirty="0" err="1"/>
              <a:t>hiperpolarize</a:t>
            </a:r>
            <a:r>
              <a:rPr lang="tr-TR" altLang="tr-TR" sz="2000" dirty="0"/>
              <a:t>, </a:t>
            </a:r>
            <a:r>
              <a:rPr lang="tr-TR" altLang="tr-TR" sz="2000" i="1" dirty="0" err="1"/>
              <a:t>bipolar</a:t>
            </a:r>
            <a:r>
              <a:rPr lang="tr-TR" altLang="tr-TR" sz="2000" i="1" dirty="0"/>
              <a:t> hücrelerin</a:t>
            </a:r>
            <a:r>
              <a:rPr lang="tr-TR" altLang="tr-TR" sz="2000" dirty="0"/>
              <a:t> yanıtları ise hem</a:t>
            </a:r>
            <a:r>
              <a:rPr lang="tr-TR" altLang="tr-TR" sz="2000" b="1" dirty="0"/>
              <a:t> </a:t>
            </a:r>
            <a:r>
              <a:rPr lang="tr-TR" altLang="tr-TR" sz="2000" b="1" dirty="0" err="1"/>
              <a:t>hiperpolarize</a:t>
            </a:r>
            <a:r>
              <a:rPr lang="tr-TR" altLang="tr-TR" sz="2000" dirty="0"/>
              <a:t> hem de </a:t>
            </a:r>
            <a:r>
              <a:rPr lang="tr-TR" altLang="tr-TR" sz="2000" b="1" dirty="0" err="1"/>
              <a:t>depolarize</a:t>
            </a:r>
            <a:r>
              <a:rPr lang="tr-TR" altLang="tr-TR" sz="2000" b="1" dirty="0"/>
              <a:t> edici</a:t>
            </a:r>
            <a:r>
              <a:rPr lang="tr-TR" altLang="tr-TR" sz="2000" dirty="0"/>
              <a:t> türde iken </a:t>
            </a:r>
            <a:r>
              <a:rPr lang="tr-TR" altLang="tr-TR" sz="2000" dirty="0" err="1"/>
              <a:t>amakrin</a:t>
            </a:r>
            <a:r>
              <a:rPr lang="tr-TR" altLang="tr-TR" sz="2000" dirty="0"/>
              <a:t> hücreler gangliyon hücreleri tarafından üretilen ilerleyici dikenler için jeneratör potansiyeli görevi yapan </a:t>
            </a:r>
            <a:r>
              <a:rPr lang="tr-TR" altLang="tr-TR" sz="2000" dirty="0" err="1"/>
              <a:t>depolarize</a:t>
            </a:r>
            <a:r>
              <a:rPr lang="tr-TR" altLang="tr-TR" sz="2000" dirty="0"/>
              <a:t> edici potansiyeller ve dikenler üretir</a:t>
            </a:r>
          </a:p>
        </p:txBody>
      </p:sp>
      <p:grpSp>
        <p:nvGrpSpPr>
          <p:cNvPr id="4" name="3 Grup"/>
          <p:cNvGrpSpPr/>
          <p:nvPr/>
        </p:nvGrpSpPr>
        <p:grpSpPr>
          <a:xfrm>
            <a:off x="8071729" y="1380566"/>
            <a:ext cx="4120271" cy="4940767"/>
            <a:chOff x="3197226" y="676275"/>
            <a:chExt cx="5621011" cy="5922963"/>
          </a:xfrm>
        </p:grpSpPr>
        <p:pic>
          <p:nvPicPr>
            <p:cNvPr id="5" name="Picture 15" descr="figure_10_37d-jLE"/>
            <p:cNvPicPr>
              <a:picLocks noChangeAspect="1" noChangeArrowheads="1"/>
            </p:cNvPicPr>
            <p:nvPr/>
          </p:nvPicPr>
          <p:blipFill>
            <a:blip r:embed="rId2" cstate="print"/>
            <a:srcRect l="19421" r="19441"/>
            <a:stretch>
              <a:fillRect/>
            </a:stretch>
          </p:blipFill>
          <p:spPr bwMode="auto">
            <a:xfrm>
              <a:off x="3578226" y="730250"/>
              <a:ext cx="5032375" cy="5868988"/>
            </a:xfrm>
            <a:prstGeom prst="rect">
              <a:avLst/>
            </a:prstGeom>
            <a:noFill/>
          </p:spPr>
        </p:pic>
        <p:sp>
          <p:nvSpPr>
            <p:cNvPr id="6" name="Line 16"/>
            <p:cNvSpPr>
              <a:spLocks noChangeShapeType="1"/>
            </p:cNvSpPr>
            <p:nvPr/>
          </p:nvSpPr>
          <p:spPr bwMode="auto">
            <a:xfrm>
              <a:off x="6842125" y="1068389"/>
              <a:ext cx="1588" cy="2295525"/>
            </a:xfrm>
            <a:prstGeom prst="line">
              <a:avLst/>
            </a:prstGeom>
            <a:noFill/>
            <a:ln w="31750">
              <a:solidFill>
                <a:srgbClr val="FFFFFF"/>
              </a:solidFill>
              <a:round/>
              <a:headEnd/>
              <a:tailEnd/>
            </a:ln>
          </p:spPr>
          <p:txBody>
            <a:bodyPr/>
            <a:lstStyle/>
            <a:p>
              <a:endParaRPr lang="tr-TR"/>
            </a:p>
          </p:txBody>
        </p:sp>
        <p:sp>
          <p:nvSpPr>
            <p:cNvPr id="7" name="Line 17"/>
            <p:cNvSpPr>
              <a:spLocks noChangeShapeType="1"/>
            </p:cNvSpPr>
            <p:nvPr/>
          </p:nvSpPr>
          <p:spPr bwMode="auto">
            <a:xfrm>
              <a:off x="6842125" y="1068389"/>
              <a:ext cx="1588" cy="2295525"/>
            </a:xfrm>
            <a:prstGeom prst="line">
              <a:avLst/>
            </a:prstGeom>
            <a:noFill/>
            <a:ln w="9525">
              <a:solidFill>
                <a:srgbClr val="231F20"/>
              </a:solidFill>
              <a:round/>
              <a:headEnd/>
              <a:tailEnd/>
            </a:ln>
          </p:spPr>
          <p:txBody>
            <a:bodyPr/>
            <a:lstStyle/>
            <a:p>
              <a:endParaRPr lang="tr-TR"/>
            </a:p>
          </p:txBody>
        </p:sp>
        <p:sp>
          <p:nvSpPr>
            <p:cNvPr id="8" name="Freeform 18"/>
            <p:cNvSpPr>
              <a:spLocks/>
            </p:cNvSpPr>
            <p:nvPr/>
          </p:nvSpPr>
          <p:spPr bwMode="auto">
            <a:xfrm>
              <a:off x="6823076" y="3341689"/>
              <a:ext cx="41275" cy="41275"/>
            </a:xfrm>
            <a:custGeom>
              <a:avLst/>
              <a:gdLst/>
              <a:ahLst/>
              <a:cxnLst>
                <a:cxn ang="0">
                  <a:pos x="0" y="14"/>
                </a:cxn>
                <a:cxn ang="0">
                  <a:pos x="2" y="18"/>
                </a:cxn>
                <a:cxn ang="0">
                  <a:pos x="4" y="22"/>
                </a:cxn>
                <a:cxn ang="0">
                  <a:pos x="8" y="24"/>
                </a:cxn>
                <a:cxn ang="0">
                  <a:pos x="12" y="26"/>
                </a:cxn>
                <a:cxn ang="0">
                  <a:pos x="18" y="24"/>
                </a:cxn>
                <a:cxn ang="0">
                  <a:pos x="22" y="22"/>
                </a:cxn>
                <a:cxn ang="0">
                  <a:pos x="24" y="18"/>
                </a:cxn>
                <a:cxn ang="0">
                  <a:pos x="26" y="14"/>
                </a:cxn>
                <a:cxn ang="0">
                  <a:pos x="24" y="8"/>
                </a:cxn>
                <a:cxn ang="0">
                  <a:pos x="22" y="4"/>
                </a:cxn>
                <a:cxn ang="0">
                  <a:pos x="18" y="2"/>
                </a:cxn>
                <a:cxn ang="0">
                  <a:pos x="12" y="0"/>
                </a:cxn>
                <a:cxn ang="0">
                  <a:pos x="8" y="2"/>
                </a:cxn>
                <a:cxn ang="0">
                  <a:pos x="4" y="4"/>
                </a:cxn>
                <a:cxn ang="0">
                  <a:pos x="2" y="8"/>
                </a:cxn>
                <a:cxn ang="0">
                  <a:pos x="2" y="14"/>
                </a:cxn>
                <a:cxn ang="0">
                  <a:pos x="0" y="14"/>
                </a:cxn>
              </a:cxnLst>
              <a:rect l="0" t="0" r="r" b="b"/>
              <a:pathLst>
                <a:path w="26" h="26">
                  <a:moveTo>
                    <a:pt x="0" y="14"/>
                  </a:moveTo>
                  <a:lnTo>
                    <a:pt x="2" y="18"/>
                  </a:lnTo>
                  <a:lnTo>
                    <a:pt x="4" y="22"/>
                  </a:lnTo>
                  <a:lnTo>
                    <a:pt x="8" y="24"/>
                  </a:lnTo>
                  <a:lnTo>
                    <a:pt x="12" y="26"/>
                  </a:lnTo>
                  <a:lnTo>
                    <a:pt x="18" y="24"/>
                  </a:lnTo>
                  <a:lnTo>
                    <a:pt x="22" y="22"/>
                  </a:lnTo>
                  <a:lnTo>
                    <a:pt x="24" y="18"/>
                  </a:lnTo>
                  <a:lnTo>
                    <a:pt x="26" y="14"/>
                  </a:lnTo>
                  <a:lnTo>
                    <a:pt x="24" y="8"/>
                  </a:lnTo>
                  <a:lnTo>
                    <a:pt x="22" y="4"/>
                  </a:lnTo>
                  <a:lnTo>
                    <a:pt x="18" y="2"/>
                  </a:lnTo>
                  <a:lnTo>
                    <a:pt x="12" y="0"/>
                  </a:lnTo>
                  <a:lnTo>
                    <a:pt x="8" y="2"/>
                  </a:lnTo>
                  <a:lnTo>
                    <a:pt x="4" y="4"/>
                  </a:lnTo>
                  <a:lnTo>
                    <a:pt x="2" y="8"/>
                  </a:lnTo>
                  <a:lnTo>
                    <a:pt x="2" y="14"/>
                  </a:lnTo>
                  <a:lnTo>
                    <a:pt x="0" y="14"/>
                  </a:lnTo>
                  <a:close/>
                </a:path>
              </a:pathLst>
            </a:custGeom>
            <a:solidFill>
              <a:srgbClr val="231F20"/>
            </a:solidFill>
            <a:ln w="9525">
              <a:noFill/>
              <a:round/>
              <a:headEnd/>
              <a:tailEnd/>
            </a:ln>
          </p:spPr>
          <p:txBody>
            <a:bodyPr/>
            <a:lstStyle/>
            <a:p>
              <a:endParaRPr lang="tr-TR"/>
            </a:p>
          </p:txBody>
        </p:sp>
        <p:sp>
          <p:nvSpPr>
            <p:cNvPr id="9" name="Line 19"/>
            <p:cNvSpPr>
              <a:spLocks noChangeShapeType="1"/>
            </p:cNvSpPr>
            <p:nvPr/>
          </p:nvSpPr>
          <p:spPr bwMode="auto">
            <a:xfrm>
              <a:off x="6242050" y="1493838"/>
              <a:ext cx="1588" cy="1663700"/>
            </a:xfrm>
            <a:prstGeom prst="line">
              <a:avLst/>
            </a:prstGeom>
            <a:noFill/>
            <a:ln w="31750">
              <a:solidFill>
                <a:srgbClr val="FFFFFF"/>
              </a:solidFill>
              <a:round/>
              <a:headEnd/>
              <a:tailEnd/>
            </a:ln>
          </p:spPr>
          <p:txBody>
            <a:bodyPr/>
            <a:lstStyle/>
            <a:p>
              <a:endParaRPr lang="tr-TR"/>
            </a:p>
          </p:txBody>
        </p:sp>
        <p:sp>
          <p:nvSpPr>
            <p:cNvPr id="10" name="Line 20"/>
            <p:cNvSpPr>
              <a:spLocks noChangeShapeType="1"/>
            </p:cNvSpPr>
            <p:nvPr/>
          </p:nvSpPr>
          <p:spPr bwMode="auto">
            <a:xfrm>
              <a:off x="6242050" y="1493838"/>
              <a:ext cx="1588" cy="1663700"/>
            </a:xfrm>
            <a:prstGeom prst="line">
              <a:avLst/>
            </a:prstGeom>
            <a:noFill/>
            <a:ln w="9525">
              <a:solidFill>
                <a:srgbClr val="231F20"/>
              </a:solidFill>
              <a:round/>
              <a:headEnd/>
              <a:tailEnd/>
            </a:ln>
          </p:spPr>
          <p:txBody>
            <a:bodyPr/>
            <a:lstStyle/>
            <a:p>
              <a:endParaRPr lang="tr-TR"/>
            </a:p>
          </p:txBody>
        </p:sp>
        <p:sp>
          <p:nvSpPr>
            <p:cNvPr id="11" name="Freeform 21"/>
            <p:cNvSpPr>
              <a:spLocks/>
            </p:cNvSpPr>
            <p:nvPr/>
          </p:nvSpPr>
          <p:spPr bwMode="auto">
            <a:xfrm>
              <a:off x="6223001" y="3135314"/>
              <a:ext cx="41275" cy="41275"/>
            </a:xfrm>
            <a:custGeom>
              <a:avLst/>
              <a:gdLst/>
              <a:ahLst/>
              <a:cxnLst>
                <a:cxn ang="0">
                  <a:pos x="0" y="14"/>
                </a:cxn>
                <a:cxn ang="0">
                  <a:pos x="2" y="18"/>
                </a:cxn>
                <a:cxn ang="0">
                  <a:pos x="4" y="22"/>
                </a:cxn>
                <a:cxn ang="0">
                  <a:pos x="8" y="26"/>
                </a:cxn>
                <a:cxn ang="0">
                  <a:pos x="12" y="26"/>
                </a:cxn>
                <a:cxn ang="0">
                  <a:pos x="18" y="26"/>
                </a:cxn>
                <a:cxn ang="0">
                  <a:pos x="22" y="22"/>
                </a:cxn>
                <a:cxn ang="0">
                  <a:pos x="24" y="18"/>
                </a:cxn>
                <a:cxn ang="0">
                  <a:pos x="26" y="14"/>
                </a:cxn>
                <a:cxn ang="0">
                  <a:pos x="24" y="8"/>
                </a:cxn>
                <a:cxn ang="0">
                  <a:pos x="22" y="4"/>
                </a:cxn>
                <a:cxn ang="0">
                  <a:pos x="18" y="2"/>
                </a:cxn>
                <a:cxn ang="0">
                  <a:pos x="12" y="0"/>
                </a:cxn>
                <a:cxn ang="0">
                  <a:pos x="8" y="2"/>
                </a:cxn>
                <a:cxn ang="0">
                  <a:pos x="4" y="4"/>
                </a:cxn>
                <a:cxn ang="0">
                  <a:pos x="2" y="8"/>
                </a:cxn>
                <a:cxn ang="0">
                  <a:pos x="2" y="14"/>
                </a:cxn>
                <a:cxn ang="0">
                  <a:pos x="0" y="14"/>
                </a:cxn>
              </a:cxnLst>
              <a:rect l="0" t="0" r="r" b="b"/>
              <a:pathLst>
                <a:path w="26" h="26">
                  <a:moveTo>
                    <a:pt x="0" y="14"/>
                  </a:moveTo>
                  <a:lnTo>
                    <a:pt x="2" y="18"/>
                  </a:lnTo>
                  <a:lnTo>
                    <a:pt x="4" y="22"/>
                  </a:lnTo>
                  <a:lnTo>
                    <a:pt x="8" y="26"/>
                  </a:lnTo>
                  <a:lnTo>
                    <a:pt x="12" y="26"/>
                  </a:lnTo>
                  <a:lnTo>
                    <a:pt x="18" y="26"/>
                  </a:lnTo>
                  <a:lnTo>
                    <a:pt x="22" y="22"/>
                  </a:lnTo>
                  <a:lnTo>
                    <a:pt x="24" y="18"/>
                  </a:lnTo>
                  <a:lnTo>
                    <a:pt x="26" y="14"/>
                  </a:lnTo>
                  <a:lnTo>
                    <a:pt x="24" y="8"/>
                  </a:lnTo>
                  <a:lnTo>
                    <a:pt x="22" y="4"/>
                  </a:lnTo>
                  <a:lnTo>
                    <a:pt x="18" y="2"/>
                  </a:lnTo>
                  <a:lnTo>
                    <a:pt x="12" y="0"/>
                  </a:lnTo>
                  <a:lnTo>
                    <a:pt x="8" y="2"/>
                  </a:lnTo>
                  <a:lnTo>
                    <a:pt x="4" y="4"/>
                  </a:lnTo>
                  <a:lnTo>
                    <a:pt x="2" y="8"/>
                  </a:lnTo>
                  <a:lnTo>
                    <a:pt x="2" y="14"/>
                  </a:lnTo>
                  <a:lnTo>
                    <a:pt x="0" y="14"/>
                  </a:lnTo>
                  <a:close/>
                </a:path>
              </a:pathLst>
            </a:custGeom>
            <a:solidFill>
              <a:srgbClr val="231F20"/>
            </a:solidFill>
            <a:ln w="9525">
              <a:noFill/>
              <a:round/>
              <a:headEnd/>
              <a:tailEnd/>
            </a:ln>
          </p:spPr>
          <p:txBody>
            <a:bodyPr/>
            <a:lstStyle/>
            <a:p>
              <a:endParaRPr lang="tr-TR"/>
            </a:p>
          </p:txBody>
        </p:sp>
        <p:sp>
          <p:nvSpPr>
            <p:cNvPr id="12" name="Freeform 22"/>
            <p:cNvSpPr>
              <a:spLocks/>
            </p:cNvSpPr>
            <p:nvPr/>
          </p:nvSpPr>
          <p:spPr bwMode="auto">
            <a:xfrm>
              <a:off x="5672139" y="5124450"/>
              <a:ext cx="41275" cy="38100"/>
            </a:xfrm>
            <a:custGeom>
              <a:avLst/>
              <a:gdLst/>
              <a:ahLst/>
              <a:cxnLst>
                <a:cxn ang="0">
                  <a:pos x="0" y="12"/>
                </a:cxn>
                <a:cxn ang="0">
                  <a:pos x="0" y="18"/>
                </a:cxn>
                <a:cxn ang="0">
                  <a:pos x="4" y="22"/>
                </a:cxn>
                <a:cxn ang="0">
                  <a:pos x="8" y="24"/>
                </a:cxn>
                <a:cxn ang="0">
                  <a:pos x="12" y="24"/>
                </a:cxn>
                <a:cxn ang="0">
                  <a:pos x="18" y="24"/>
                </a:cxn>
                <a:cxn ang="0">
                  <a:pos x="22" y="22"/>
                </a:cxn>
                <a:cxn ang="0">
                  <a:pos x="24" y="18"/>
                </a:cxn>
                <a:cxn ang="0">
                  <a:pos x="26" y="12"/>
                </a:cxn>
                <a:cxn ang="0">
                  <a:pos x="24" y="8"/>
                </a:cxn>
                <a:cxn ang="0">
                  <a:pos x="22" y="4"/>
                </a:cxn>
                <a:cxn ang="0">
                  <a:pos x="18" y="0"/>
                </a:cxn>
                <a:cxn ang="0">
                  <a:pos x="12" y="0"/>
                </a:cxn>
                <a:cxn ang="0">
                  <a:pos x="8" y="0"/>
                </a:cxn>
                <a:cxn ang="0">
                  <a:pos x="4" y="4"/>
                </a:cxn>
                <a:cxn ang="0">
                  <a:pos x="0" y="8"/>
                </a:cxn>
                <a:cxn ang="0">
                  <a:pos x="0" y="10"/>
                </a:cxn>
                <a:cxn ang="0">
                  <a:pos x="0" y="12"/>
                </a:cxn>
              </a:cxnLst>
              <a:rect l="0" t="0" r="r" b="b"/>
              <a:pathLst>
                <a:path w="26" h="24">
                  <a:moveTo>
                    <a:pt x="0" y="12"/>
                  </a:moveTo>
                  <a:lnTo>
                    <a:pt x="0" y="18"/>
                  </a:lnTo>
                  <a:lnTo>
                    <a:pt x="4" y="22"/>
                  </a:lnTo>
                  <a:lnTo>
                    <a:pt x="8" y="24"/>
                  </a:lnTo>
                  <a:lnTo>
                    <a:pt x="12" y="24"/>
                  </a:lnTo>
                  <a:lnTo>
                    <a:pt x="18" y="24"/>
                  </a:lnTo>
                  <a:lnTo>
                    <a:pt x="22" y="22"/>
                  </a:lnTo>
                  <a:lnTo>
                    <a:pt x="24" y="18"/>
                  </a:lnTo>
                  <a:lnTo>
                    <a:pt x="26" y="12"/>
                  </a:lnTo>
                  <a:lnTo>
                    <a:pt x="24" y="8"/>
                  </a:lnTo>
                  <a:lnTo>
                    <a:pt x="22" y="4"/>
                  </a:lnTo>
                  <a:lnTo>
                    <a:pt x="18" y="0"/>
                  </a:lnTo>
                  <a:lnTo>
                    <a:pt x="12" y="0"/>
                  </a:lnTo>
                  <a:lnTo>
                    <a:pt x="8" y="0"/>
                  </a:lnTo>
                  <a:lnTo>
                    <a:pt x="4" y="4"/>
                  </a:lnTo>
                  <a:lnTo>
                    <a:pt x="0" y="8"/>
                  </a:lnTo>
                  <a:lnTo>
                    <a:pt x="0" y="10"/>
                  </a:lnTo>
                  <a:lnTo>
                    <a:pt x="0" y="12"/>
                  </a:lnTo>
                  <a:close/>
                </a:path>
              </a:pathLst>
            </a:custGeom>
            <a:solidFill>
              <a:srgbClr val="231F20"/>
            </a:solidFill>
            <a:ln w="9525">
              <a:noFill/>
              <a:round/>
              <a:headEnd/>
              <a:tailEnd/>
            </a:ln>
          </p:spPr>
          <p:txBody>
            <a:bodyPr/>
            <a:lstStyle/>
            <a:p>
              <a:endParaRPr lang="tr-TR"/>
            </a:p>
          </p:txBody>
        </p:sp>
        <p:sp>
          <p:nvSpPr>
            <p:cNvPr id="13" name="Freeform 23"/>
            <p:cNvSpPr>
              <a:spLocks/>
            </p:cNvSpPr>
            <p:nvPr/>
          </p:nvSpPr>
          <p:spPr bwMode="auto">
            <a:xfrm>
              <a:off x="5986464" y="5267326"/>
              <a:ext cx="376237" cy="695325"/>
            </a:xfrm>
            <a:custGeom>
              <a:avLst/>
              <a:gdLst/>
              <a:ahLst/>
              <a:cxnLst>
                <a:cxn ang="0">
                  <a:pos x="0" y="438"/>
                </a:cxn>
                <a:cxn ang="0">
                  <a:pos x="237" y="438"/>
                </a:cxn>
                <a:cxn ang="0">
                  <a:pos x="237" y="0"/>
                </a:cxn>
              </a:cxnLst>
              <a:rect l="0" t="0" r="r" b="b"/>
              <a:pathLst>
                <a:path w="237" h="438">
                  <a:moveTo>
                    <a:pt x="0" y="438"/>
                  </a:moveTo>
                  <a:lnTo>
                    <a:pt x="237" y="438"/>
                  </a:lnTo>
                  <a:lnTo>
                    <a:pt x="237" y="0"/>
                  </a:lnTo>
                </a:path>
              </a:pathLst>
            </a:custGeom>
            <a:noFill/>
            <a:ln w="9525">
              <a:solidFill>
                <a:srgbClr val="231F20"/>
              </a:solidFill>
              <a:prstDash val="solid"/>
              <a:round/>
              <a:headEnd/>
              <a:tailEnd/>
            </a:ln>
          </p:spPr>
          <p:txBody>
            <a:bodyPr/>
            <a:lstStyle/>
            <a:p>
              <a:endParaRPr lang="tr-TR"/>
            </a:p>
          </p:txBody>
        </p:sp>
        <p:sp>
          <p:nvSpPr>
            <p:cNvPr id="14" name="Freeform 24"/>
            <p:cNvSpPr>
              <a:spLocks/>
            </p:cNvSpPr>
            <p:nvPr/>
          </p:nvSpPr>
          <p:spPr bwMode="auto">
            <a:xfrm>
              <a:off x="6340476" y="5245101"/>
              <a:ext cx="41275" cy="41275"/>
            </a:xfrm>
            <a:custGeom>
              <a:avLst/>
              <a:gdLst/>
              <a:ahLst/>
              <a:cxnLst>
                <a:cxn ang="0">
                  <a:pos x="0" y="14"/>
                </a:cxn>
                <a:cxn ang="0">
                  <a:pos x="2" y="18"/>
                </a:cxn>
                <a:cxn ang="0">
                  <a:pos x="4" y="22"/>
                </a:cxn>
                <a:cxn ang="0">
                  <a:pos x="8" y="26"/>
                </a:cxn>
                <a:cxn ang="0">
                  <a:pos x="14" y="26"/>
                </a:cxn>
                <a:cxn ang="0">
                  <a:pos x="18" y="26"/>
                </a:cxn>
                <a:cxn ang="0">
                  <a:pos x="22" y="22"/>
                </a:cxn>
                <a:cxn ang="0">
                  <a:pos x="26" y="18"/>
                </a:cxn>
                <a:cxn ang="0">
                  <a:pos x="26" y="14"/>
                </a:cxn>
                <a:cxn ang="0">
                  <a:pos x="26" y="8"/>
                </a:cxn>
                <a:cxn ang="0">
                  <a:pos x="22" y="4"/>
                </a:cxn>
                <a:cxn ang="0">
                  <a:pos x="18" y="2"/>
                </a:cxn>
                <a:cxn ang="0">
                  <a:pos x="14" y="0"/>
                </a:cxn>
                <a:cxn ang="0">
                  <a:pos x="8" y="2"/>
                </a:cxn>
                <a:cxn ang="0">
                  <a:pos x="4" y="4"/>
                </a:cxn>
                <a:cxn ang="0">
                  <a:pos x="2" y="8"/>
                </a:cxn>
                <a:cxn ang="0">
                  <a:pos x="2" y="14"/>
                </a:cxn>
                <a:cxn ang="0">
                  <a:pos x="0" y="14"/>
                </a:cxn>
              </a:cxnLst>
              <a:rect l="0" t="0" r="r" b="b"/>
              <a:pathLst>
                <a:path w="26" h="26">
                  <a:moveTo>
                    <a:pt x="0" y="14"/>
                  </a:moveTo>
                  <a:lnTo>
                    <a:pt x="2" y="18"/>
                  </a:lnTo>
                  <a:lnTo>
                    <a:pt x="4" y="22"/>
                  </a:lnTo>
                  <a:lnTo>
                    <a:pt x="8" y="26"/>
                  </a:lnTo>
                  <a:lnTo>
                    <a:pt x="14" y="26"/>
                  </a:lnTo>
                  <a:lnTo>
                    <a:pt x="18" y="26"/>
                  </a:lnTo>
                  <a:lnTo>
                    <a:pt x="22" y="22"/>
                  </a:lnTo>
                  <a:lnTo>
                    <a:pt x="26" y="18"/>
                  </a:lnTo>
                  <a:lnTo>
                    <a:pt x="26" y="14"/>
                  </a:lnTo>
                  <a:lnTo>
                    <a:pt x="26" y="8"/>
                  </a:lnTo>
                  <a:lnTo>
                    <a:pt x="22" y="4"/>
                  </a:lnTo>
                  <a:lnTo>
                    <a:pt x="18" y="2"/>
                  </a:lnTo>
                  <a:lnTo>
                    <a:pt x="14" y="0"/>
                  </a:lnTo>
                  <a:lnTo>
                    <a:pt x="8" y="2"/>
                  </a:lnTo>
                  <a:lnTo>
                    <a:pt x="4" y="4"/>
                  </a:lnTo>
                  <a:lnTo>
                    <a:pt x="2" y="8"/>
                  </a:lnTo>
                  <a:lnTo>
                    <a:pt x="2" y="14"/>
                  </a:lnTo>
                  <a:lnTo>
                    <a:pt x="0" y="14"/>
                  </a:lnTo>
                  <a:close/>
                </a:path>
              </a:pathLst>
            </a:custGeom>
            <a:solidFill>
              <a:srgbClr val="231F20"/>
            </a:solidFill>
            <a:ln w="9525">
              <a:noFill/>
              <a:round/>
              <a:headEnd/>
              <a:tailEnd/>
            </a:ln>
          </p:spPr>
          <p:txBody>
            <a:bodyPr/>
            <a:lstStyle/>
            <a:p>
              <a:endParaRPr lang="tr-TR"/>
            </a:p>
          </p:txBody>
        </p:sp>
        <p:sp>
          <p:nvSpPr>
            <p:cNvPr id="15" name="Line 25"/>
            <p:cNvSpPr>
              <a:spLocks noChangeShapeType="1"/>
            </p:cNvSpPr>
            <p:nvPr/>
          </p:nvSpPr>
          <p:spPr bwMode="auto">
            <a:xfrm flipV="1">
              <a:off x="5691189" y="5143500"/>
              <a:ext cx="1587" cy="273050"/>
            </a:xfrm>
            <a:prstGeom prst="line">
              <a:avLst/>
            </a:prstGeom>
            <a:noFill/>
            <a:ln w="9525">
              <a:solidFill>
                <a:srgbClr val="231F20"/>
              </a:solidFill>
              <a:round/>
              <a:headEnd/>
              <a:tailEnd/>
            </a:ln>
          </p:spPr>
          <p:txBody>
            <a:bodyPr/>
            <a:lstStyle/>
            <a:p>
              <a:endParaRPr lang="tr-TR"/>
            </a:p>
          </p:txBody>
        </p:sp>
        <p:sp>
          <p:nvSpPr>
            <p:cNvPr id="16" name="Line 26"/>
            <p:cNvSpPr>
              <a:spLocks noChangeShapeType="1"/>
            </p:cNvSpPr>
            <p:nvPr/>
          </p:nvSpPr>
          <p:spPr bwMode="auto">
            <a:xfrm flipV="1">
              <a:off x="7327900" y="5397501"/>
              <a:ext cx="1588" cy="276225"/>
            </a:xfrm>
            <a:prstGeom prst="line">
              <a:avLst/>
            </a:prstGeom>
            <a:noFill/>
            <a:ln w="9525">
              <a:solidFill>
                <a:srgbClr val="231F20"/>
              </a:solidFill>
              <a:round/>
              <a:headEnd/>
              <a:tailEnd/>
            </a:ln>
          </p:spPr>
          <p:txBody>
            <a:bodyPr/>
            <a:lstStyle/>
            <a:p>
              <a:endParaRPr lang="tr-TR"/>
            </a:p>
          </p:txBody>
        </p:sp>
        <p:sp>
          <p:nvSpPr>
            <p:cNvPr id="17" name="Freeform 27"/>
            <p:cNvSpPr>
              <a:spLocks/>
            </p:cNvSpPr>
            <p:nvPr/>
          </p:nvSpPr>
          <p:spPr bwMode="auto">
            <a:xfrm>
              <a:off x="7308851" y="5375276"/>
              <a:ext cx="41275" cy="41275"/>
            </a:xfrm>
            <a:custGeom>
              <a:avLst/>
              <a:gdLst/>
              <a:ahLst/>
              <a:cxnLst>
                <a:cxn ang="0">
                  <a:pos x="0" y="14"/>
                </a:cxn>
                <a:cxn ang="0">
                  <a:pos x="0" y="18"/>
                </a:cxn>
                <a:cxn ang="0">
                  <a:pos x="4" y="22"/>
                </a:cxn>
                <a:cxn ang="0">
                  <a:pos x="8" y="26"/>
                </a:cxn>
                <a:cxn ang="0">
                  <a:pos x="12" y="26"/>
                </a:cxn>
                <a:cxn ang="0">
                  <a:pos x="18" y="26"/>
                </a:cxn>
                <a:cxn ang="0">
                  <a:pos x="22" y="22"/>
                </a:cxn>
                <a:cxn ang="0">
                  <a:pos x="24" y="18"/>
                </a:cxn>
                <a:cxn ang="0">
                  <a:pos x="26" y="14"/>
                </a:cxn>
                <a:cxn ang="0">
                  <a:pos x="24" y="8"/>
                </a:cxn>
                <a:cxn ang="0">
                  <a:pos x="22" y="4"/>
                </a:cxn>
                <a:cxn ang="0">
                  <a:pos x="18" y="2"/>
                </a:cxn>
                <a:cxn ang="0">
                  <a:pos x="12" y="0"/>
                </a:cxn>
                <a:cxn ang="0">
                  <a:pos x="8" y="2"/>
                </a:cxn>
                <a:cxn ang="0">
                  <a:pos x="4" y="4"/>
                </a:cxn>
                <a:cxn ang="0">
                  <a:pos x="0" y="8"/>
                </a:cxn>
                <a:cxn ang="0">
                  <a:pos x="0" y="12"/>
                </a:cxn>
                <a:cxn ang="0">
                  <a:pos x="0" y="14"/>
                </a:cxn>
              </a:cxnLst>
              <a:rect l="0" t="0" r="r" b="b"/>
              <a:pathLst>
                <a:path w="26" h="26">
                  <a:moveTo>
                    <a:pt x="0" y="14"/>
                  </a:moveTo>
                  <a:lnTo>
                    <a:pt x="0" y="18"/>
                  </a:lnTo>
                  <a:lnTo>
                    <a:pt x="4" y="22"/>
                  </a:lnTo>
                  <a:lnTo>
                    <a:pt x="8" y="26"/>
                  </a:lnTo>
                  <a:lnTo>
                    <a:pt x="12" y="26"/>
                  </a:lnTo>
                  <a:lnTo>
                    <a:pt x="18" y="26"/>
                  </a:lnTo>
                  <a:lnTo>
                    <a:pt x="22" y="22"/>
                  </a:lnTo>
                  <a:lnTo>
                    <a:pt x="24" y="18"/>
                  </a:lnTo>
                  <a:lnTo>
                    <a:pt x="26" y="14"/>
                  </a:lnTo>
                  <a:lnTo>
                    <a:pt x="24" y="8"/>
                  </a:lnTo>
                  <a:lnTo>
                    <a:pt x="22" y="4"/>
                  </a:lnTo>
                  <a:lnTo>
                    <a:pt x="18" y="2"/>
                  </a:lnTo>
                  <a:lnTo>
                    <a:pt x="12" y="0"/>
                  </a:lnTo>
                  <a:lnTo>
                    <a:pt x="8" y="2"/>
                  </a:lnTo>
                  <a:lnTo>
                    <a:pt x="4" y="4"/>
                  </a:lnTo>
                  <a:lnTo>
                    <a:pt x="0" y="8"/>
                  </a:lnTo>
                  <a:lnTo>
                    <a:pt x="0" y="12"/>
                  </a:lnTo>
                  <a:lnTo>
                    <a:pt x="0" y="14"/>
                  </a:lnTo>
                  <a:close/>
                </a:path>
              </a:pathLst>
            </a:custGeom>
            <a:solidFill>
              <a:srgbClr val="231F20"/>
            </a:solidFill>
            <a:ln w="9525">
              <a:noFill/>
              <a:round/>
              <a:headEnd/>
              <a:tailEnd/>
            </a:ln>
          </p:spPr>
          <p:txBody>
            <a:bodyPr/>
            <a:lstStyle/>
            <a:p>
              <a:endParaRPr lang="tr-TR"/>
            </a:p>
          </p:txBody>
        </p:sp>
        <p:sp>
          <p:nvSpPr>
            <p:cNvPr id="18" name="Freeform 28"/>
            <p:cNvSpPr>
              <a:spLocks/>
            </p:cNvSpPr>
            <p:nvPr/>
          </p:nvSpPr>
          <p:spPr bwMode="auto">
            <a:xfrm>
              <a:off x="6965951" y="5102226"/>
              <a:ext cx="41275" cy="41275"/>
            </a:xfrm>
            <a:custGeom>
              <a:avLst/>
              <a:gdLst/>
              <a:ahLst/>
              <a:cxnLst>
                <a:cxn ang="0">
                  <a:pos x="0" y="12"/>
                </a:cxn>
                <a:cxn ang="0">
                  <a:pos x="2" y="18"/>
                </a:cxn>
                <a:cxn ang="0">
                  <a:pos x="4" y="22"/>
                </a:cxn>
                <a:cxn ang="0">
                  <a:pos x="8" y="24"/>
                </a:cxn>
                <a:cxn ang="0">
                  <a:pos x="12" y="26"/>
                </a:cxn>
                <a:cxn ang="0">
                  <a:pos x="18" y="24"/>
                </a:cxn>
                <a:cxn ang="0">
                  <a:pos x="22" y="22"/>
                </a:cxn>
                <a:cxn ang="0">
                  <a:pos x="24" y="18"/>
                </a:cxn>
                <a:cxn ang="0">
                  <a:pos x="26" y="12"/>
                </a:cxn>
                <a:cxn ang="0">
                  <a:pos x="24" y="8"/>
                </a:cxn>
                <a:cxn ang="0">
                  <a:pos x="22" y="4"/>
                </a:cxn>
                <a:cxn ang="0">
                  <a:pos x="18" y="0"/>
                </a:cxn>
                <a:cxn ang="0">
                  <a:pos x="12" y="0"/>
                </a:cxn>
                <a:cxn ang="0">
                  <a:pos x="8" y="0"/>
                </a:cxn>
                <a:cxn ang="0">
                  <a:pos x="4" y="4"/>
                </a:cxn>
                <a:cxn ang="0">
                  <a:pos x="2" y="8"/>
                </a:cxn>
                <a:cxn ang="0">
                  <a:pos x="2" y="12"/>
                </a:cxn>
                <a:cxn ang="0">
                  <a:pos x="0" y="12"/>
                </a:cxn>
              </a:cxnLst>
              <a:rect l="0" t="0" r="r" b="b"/>
              <a:pathLst>
                <a:path w="26" h="26">
                  <a:moveTo>
                    <a:pt x="0" y="12"/>
                  </a:moveTo>
                  <a:lnTo>
                    <a:pt x="2" y="18"/>
                  </a:lnTo>
                  <a:lnTo>
                    <a:pt x="4" y="22"/>
                  </a:lnTo>
                  <a:lnTo>
                    <a:pt x="8" y="24"/>
                  </a:lnTo>
                  <a:lnTo>
                    <a:pt x="12" y="26"/>
                  </a:lnTo>
                  <a:lnTo>
                    <a:pt x="18" y="24"/>
                  </a:lnTo>
                  <a:lnTo>
                    <a:pt x="22" y="22"/>
                  </a:lnTo>
                  <a:lnTo>
                    <a:pt x="24" y="18"/>
                  </a:lnTo>
                  <a:lnTo>
                    <a:pt x="26" y="12"/>
                  </a:lnTo>
                  <a:lnTo>
                    <a:pt x="24" y="8"/>
                  </a:lnTo>
                  <a:lnTo>
                    <a:pt x="22" y="4"/>
                  </a:lnTo>
                  <a:lnTo>
                    <a:pt x="18" y="0"/>
                  </a:lnTo>
                  <a:lnTo>
                    <a:pt x="12" y="0"/>
                  </a:lnTo>
                  <a:lnTo>
                    <a:pt x="8" y="0"/>
                  </a:lnTo>
                  <a:lnTo>
                    <a:pt x="4" y="4"/>
                  </a:lnTo>
                  <a:lnTo>
                    <a:pt x="2" y="8"/>
                  </a:lnTo>
                  <a:lnTo>
                    <a:pt x="2" y="12"/>
                  </a:lnTo>
                  <a:lnTo>
                    <a:pt x="0" y="12"/>
                  </a:lnTo>
                  <a:close/>
                </a:path>
              </a:pathLst>
            </a:custGeom>
            <a:solidFill>
              <a:srgbClr val="231F20"/>
            </a:solidFill>
            <a:ln w="9525">
              <a:noFill/>
              <a:round/>
              <a:headEnd/>
              <a:tailEnd/>
            </a:ln>
          </p:spPr>
          <p:txBody>
            <a:bodyPr/>
            <a:lstStyle/>
            <a:p>
              <a:endParaRPr lang="tr-TR"/>
            </a:p>
          </p:txBody>
        </p:sp>
        <p:sp>
          <p:nvSpPr>
            <p:cNvPr id="19" name="Line 29"/>
            <p:cNvSpPr>
              <a:spLocks noChangeShapeType="1"/>
            </p:cNvSpPr>
            <p:nvPr/>
          </p:nvSpPr>
          <p:spPr bwMode="auto">
            <a:xfrm flipV="1">
              <a:off x="6985000" y="5121276"/>
              <a:ext cx="1588" cy="866775"/>
            </a:xfrm>
            <a:prstGeom prst="line">
              <a:avLst/>
            </a:prstGeom>
            <a:noFill/>
            <a:ln w="9525">
              <a:solidFill>
                <a:srgbClr val="231F20"/>
              </a:solidFill>
              <a:round/>
              <a:headEnd/>
              <a:tailEnd/>
            </a:ln>
          </p:spPr>
          <p:txBody>
            <a:bodyPr/>
            <a:lstStyle/>
            <a:p>
              <a:endParaRPr lang="tr-TR"/>
            </a:p>
          </p:txBody>
        </p:sp>
        <p:sp>
          <p:nvSpPr>
            <p:cNvPr id="20" name="Line 30"/>
            <p:cNvSpPr>
              <a:spLocks noChangeShapeType="1"/>
            </p:cNvSpPr>
            <p:nvPr/>
          </p:nvSpPr>
          <p:spPr bwMode="auto">
            <a:xfrm>
              <a:off x="5062539" y="5800725"/>
              <a:ext cx="155575" cy="1588"/>
            </a:xfrm>
            <a:prstGeom prst="line">
              <a:avLst/>
            </a:prstGeom>
            <a:noFill/>
            <a:ln w="9525">
              <a:solidFill>
                <a:srgbClr val="231F20"/>
              </a:solidFill>
              <a:round/>
              <a:headEnd/>
              <a:tailEnd/>
            </a:ln>
          </p:spPr>
          <p:txBody>
            <a:bodyPr/>
            <a:lstStyle/>
            <a:p>
              <a:endParaRPr lang="tr-TR"/>
            </a:p>
          </p:txBody>
        </p:sp>
        <p:sp>
          <p:nvSpPr>
            <p:cNvPr id="21" name="Rectangle 31"/>
            <p:cNvSpPr>
              <a:spLocks noChangeArrowheads="1"/>
            </p:cNvSpPr>
            <p:nvPr/>
          </p:nvSpPr>
          <p:spPr bwMode="auto">
            <a:xfrm>
              <a:off x="6393573" y="6010276"/>
              <a:ext cx="2424664" cy="479650"/>
            </a:xfrm>
            <a:prstGeom prst="rect">
              <a:avLst/>
            </a:prstGeom>
            <a:noFill/>
            <a:ln w="9525">
              <a:noFill/>
              <a:miter lim="800000"/>
              <a:headEnd/>
              <a:tailEnd/>
            </a:ln>
          </p:spPr>
          <p:txBody>
            <a:bodyPr wrap="square" lIns="0" tIns="0" rIns="0" bIns="0">
              <a:spAutoFit/>
            </a:bodyPr>
            <a:lstStyle/>
            <a:p>
              <a:pPr eaLnBrk="0" hangingPunct="0">
                <a:lnSpc>
                  <a:spcPct val="100000"/>
                </a:lnSpc>
              </a:pPr>
              <a:r>
                <a:rPr lang="en-US" sz="1300" dirty="0">
                  <a:solidFill>
                    <a:srgbClr val="231F20"/>
                  </a:solidFill>
                </a:rPr>
                <a:t>Rod (monochromatic </a:t>
              </a:r>
              <a:endParaRPr lang="tr-TR" sz="1300" dirty="0">
                <a:solidFill>
                  <a:srgbClr val="231F20"/>
                </a:solidFill>
              </a:endParaRPr>
            </a:p>
            <a:p>
              <a:pPr eaLnBrk="0" hangingPunct="0">
                <a:lnSpc>
                  <a:spcPct val="100000"/>
                </a:lnSpc>
              </a:pPr>
              <a:r>
                <a:rPr lang="en-US" sz="1300" dirty="0">
                  <a:solidFill>
                    <a:srgbClr val="231F20"/>
                  </a:solidFill>
                </a:rPr>
                <a:t>vision)</a:t>
              </a:r>
              <a:endParaRPr lang="en-US" dirty="0"/>
            </a:p>
          </p:txBody>
        </p:sp>
        <p:sp>
          <p:nvSpPr>
            <p:cNvPr id="22" name="Rectangle 32"/>
            <p:cNvSpPr>
              <a:spLocks noChangeArrowheads="1"/>
            </p:cNvSpPr>
            <p:nvPr/>
          </p:nvSpPr>
          <p:spPr bwMode="auto">
            <a:xfrm>
              <a:off x="7137401" y="5667376"/>
              <a:ext cx="1263359" cy="200055"/>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300">
                  <a:solidFill>
                    <a:srgbClr val="231F20"/>
                  </a:solidFill>
                </a:rPr>
                <a:t>Cone (color vision)</a:t>
              </a:r>
              <a:endParaRPr lang="en-US"/>
            </a:p>
          </p:txBody>
        </p:sp>
        <p:sp>
          <p:nvSpPr>
            <p:cNvPr id="23" name="Rectangle 33"/>
            <p:cNvSpPr>
              <a:spLocks noChangeArrowheads="1"/>
            </p:cNvSpPr>
            <p:nvPr/>
          </p:nvSpPr>
          <p:spPr bwMode="auto">
            <a:xfrm>
              <a:off x="5450731" y="5851525"/>
              <a:ext cx="482503" cy="400110"/>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300">
                  <a:solidFill>
                    <a:srgbClr val="231F20"/>
                  </a:solidFill>
                </a:rPr>
                <a:t>Bipolar</a:t>
              </a:r>
              <a:br>
                <a:rPr lang="en-US" sz="1300">
                  <a:solidFill>
                    <a:srgbClr val="231F20"/>
                  </a:solidFill>
                </a:rPr>
              </a:br>
              <a:r>
                <a:rPr lang="en-US" sz="1300">
                  <a:solidFill>
                    <a:srgbClr val="231F20"/>
                  </a:solidFill>
                </a:rPr>
                <a:t>cell</a:t>
              </a:r>
              <a:endParaRPr lang="en-US"/>
            </a:p>
          </p:txBody>
        </p:sp>
        <p:sp>
          <p:nvSpPr>
            <p:cNvPr id="24" name="Rectangle 34"/>
            <p:cNvSpPr>
              <a:spLocks noChangeArrowheads="1"/>
            </p:cNvSpPr>
            <p:nvPr/>
          </p:nvSpPr>
          <p:spPr bwMode="auto">
            <a:xfrm>
              <a:off x="5395365" y="5435600"/>
              <a:ext cx="605935" cy="400110"/>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300" dirty="0">
                  <a:solidFill>
                    <a:srgbClr val="231F20"/>
                  </a:solidFill>
                </a:rPr>
                <a:t>Ganglion</a:t>
              </a:r>
              <a:br>
                <a:rPr lang="en-US" sz="1300" dirty="0">
                  <a:solidFill>
                    <a:srgbClr val="231F20"/>
                  </a:solidFill>
                </a:rPr>
              </a:br>
              <a:r>
                <a:rPr lang="en-US" sz="1300" dirty="0">
                  <a:solidFill>
                    <a:srgbClr val="231F20"/>
                  </a:solidFill>
                </a:rPr>
                <a:t>cell</a:t>
              </a:r>
              <a:endParaRPr lang="en-US" dirty="0"/>
            </a:p>
          </p:txBody>
        </p:sp>
        <p:sp>
          <p:nvSpPr>
            <p:cNvPr id="25" name="Rectangle 35"/>
            <p:cNvSpPr>
              <a:spLocks noChangeArrowheads="1"/>
            </p:cNvSpPr>
            <p:nvPr/>
          </p:nvSpPr>
          <p:spPr bwMode="auto">
            <a:xfrm>
              <a:off x="5923007" y="1079500"/>
              <a:ext cx="647613" cy="400110"/>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300">
                  <a:solidFill>
                    <a:srgbClr val="231F20"/>
                  </a:solidFill>
                </a:rPr>
                <a:t>Amacrine</a:t>
              </a:r>
              <a:br>
                <a:rPr lang="en-US" sz="1300">
                  <a:solidFill>
                    <a:srgbClr val="231F20"/>
                  </a:solidFill>
                </a:rPr>
              </a:br>
              <a:r>
                <a:rPr lang="en-US" sz="1300">
                  <a:solidFill>
                    <a:srgbClr val="231F20"/>
                  </a:solidFill>
                </a:rPr>
                <a:t>cell</a:t>
              </a:r>
              <a:endParaRPr lang="en-US"/>
            </a:p>
          </p:txBody>
        </p:sp>
        <p:sp>
          <p:nvSpPr>
            <p:cNvPr id="26" name="Rectangle 36"/>
            <p:cNvSpPr>
              <a:spLocks noChangeArrowheads="1"/>
            </p:cNvSpPr>
            <p:nvPr/>
          </p:nvSpPr>
          <p:spPr bwMode="auto">
            <a:xfrm>
              <a:off x="6489914" y="676275"/>
              <a:ext cx="698075" cy="400110"/>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300">
                  <a:solidFill>
                    <a:srgbClr val="231F20"/>
                  </a:solidFill>
                </a:rPr>
                <a:t>Horizontal</a:t>
              </a:r>
              <a:br>
                <a:rPr lang="en-US" sz="1300">
                  <a:solidFill>
                    <a:srgbClr val="231F20"/>
                  </a:solidFill>
                </a:rPr>
              </a:br>
              <a:r>
                <a:rPr lang="en-US" sz="1300">
                  <a:solidFill>
                    <a:srgbClr val="231F20"/>
                  </a:solidFill>
                </a:rPr>
                <a:t>cell</a:t>
              </a:r>
              <a:endParaRPr lang="en-US"/>
            </a:p>
          </p:txBody>
        </p:sp>
        <p:sp>
          <p:nvSpPr>
            <p:cNvPr id="27" name="Rectangle 38"/>
            <p:cNvSpPr>
              <a:spLocks noChangeArrowheads="1"/>
            </p:cNvSpPr>
            <p:nvPr/>
          </p:nvSpPr>
          <p:spPr bwMode="auto">
            <a:xfrm>
              <a:off x="3476109" y="5695950"/>
              <a:ext cx="1537216" cy="600164"/>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1300" dirty="0">
                  <a:solidFill>
                    <a:srgbClr val="231F20"/>
                  </a:solidFill>
                </a:rPr>
                <a:t>Neurons where signals</a:t>
              </a:r>
              <a:br>
                <a:rPr lang="en-US" sz="1300" dirty="0">
                  <a:solidFill>
                    <a:srgbClr val="231F20"/>
                  </a:solidFill>
                </a:rPr>
              </a:br>
              <a:r>
                <a:rPr lang="en-US" sz="1300" dirty="0">
                  <a:solidFill>
                    <a:srgbClr val="231F20"/>
                  </a:solidFill>
                </a:rPr>
                <a:t>from rods and cones</a:t>
              </a:r>
              <a:br>
                <a:rPr lang="en-US" sz="1300" dirty="0">
                  <a:solidFill>
                    <a:srgbClr val="231F20"/>
                  </a:solidFill>
                </a:rPr>
              </a:br>
              <a:r>
                <a:rPr lang="en-US" sz="1300" dirty="0">
                  <a:solidFill>
                    <a:srgbClr val="231F20"/>
                  </a:solidFill>
                </a:rPr>
                <a:t>are integrated</a:t>
              </a:r>
              <a:endParaRPr lang="en-US" dirty="0"/>
            </a:p>
          </p:txBody>
        </p:sp>
        <p:sp>
          <p:nvSpPr>
            <p:cNvPr id="28" name="Rectangle 39"/>
            <p:cNvSpPr>
              <a:spLocks noChangeArrowheads="1"/>
            </p:cNvSpPr>
            <p:nvPr/>
          </p:nvSpPr>
          <p:spPr bwMode="auto">
            <a:xfrm>
              <a:off x="3197226" y="3413126"/>
              <a:ext cx="330283" cy="200055"/>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300">
                  <a:solidFill>
                    <a:srgbClr val="231F20"/>
                  </a:solidFill>
                </a:rPr>
                <a:t>Light</a:t>
              </a:r>
              <a:endParaRPr lang="en-US"/>
            </a:p>
          </p:txBody>
        </p:sp>
        <p:sp>
          <p:nvSpPr>
            <p:cNvPr id="29" name="Freeform 40"/>
            <p:cNvSpPr>
              <a:spLocks/>
            </p:cNvSpPr>
            <p:nvPr/>
          </p:nvSpPr>
          <p:spPr bwMode="auto">
            <a:xfrm>
              <a:off x="5219701" y="5437189"/>
              <a:ext cx="123825" cy="777875"/>
            </a:xfrm>
            <a:custGeom>
              <a:avLst/>
              <a:gdLst/>
              <a:ahLst/>
              <a:cxnLst>
                <a:cxn ang="0">
                  <a:pos x="78" y="0"/>
                </a:cxn>
                <a:cxn ang="0">
                  <a:pos x="0" y="0"/>
                </a:cxn>
                <a:cxn ang="0">
                  <a:pos x="0" y="490"/>
                </a:cxn>
                <a:cxn ang="0">
                  <a:pos x="78" y="490"/>
                </a:cxn>
              </a:cxnLst>
              <a:rect l="0" t="0" r="r" b="b"/>
              <a:pathLst>
                <a:path w="78" h="490">
                  <a:moveTo>
                    <a:pt x="78" y="0"/>
                  </a:moveTo>
                  <a:lnTo>
                    <a:pt x="0" y="0"/>
                  </a:lnTo>
                  <a:lnTo>
                    <a:pt x="0" y="490"/>
                  </a:lnTo>
                  <a:lnTo>
                    <a:pt x="78" y="490"/>
                  </a:lnTo>
                </a:path>
              </a:pathLst>
            </a:custGeom>
            <a:noFill/>
            <a:ln w="9525">
              <a:solidFill>
                <a:schemeClr val="tx1"/>
              </a:solidFill>
              <a:round/>
              <a:headEnd/>
              <a:tailEnd/>
            </a:ln>
            <a:effectLst/>
          </p:spPr>
          <p:txBody>
            <a:bodyPr wrap="none" anchor="ctr"/>
            <a:lstStyle/>
            <a:p>
              <a:endParaRPr lang="tr-TR"/>
            </a:p>
          </p:txBody>
        </p:sp>
      </p:grpSp>
    </p:spTree>
    <p:extLst>
      <p:ext uri="{BB962C8B-B14F-4D97-AF65-F5344CB8AC3E}">
        <p14:creationId xmlns:p14="http://schemas.microsoft.com/office/powerpoint/2010/main" val="53081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840" name="Rectangle 72"/>
          <p:cNvSpPr>
            <a:spLocks noGrp="1" noChangeArrowheads="1"/>
          </p:cNvSpPr>
          <p:nvPr>
            <p:ph type="title"/>
          </p:nvPr>
        </p:nvSpPr>
        <p:spPr>
          <a:xfrm>
            <a:off x="609600" y="-171400"/>
            <a:ext cx="11582399" cy="1143000"/>
          </a:xfrm>
        </p:spPr>
        <p:txBody>
          <a:bodyPr>
            <a:noAutofit/>
          </a:bodyPr>
          <a:lstStyle/>
          <a:p>
            <a:r>
              <a:rPr lang="tr-TR" sz="4000" dirty="0"/>
              <a:t>Işığın elektriksel akıma dönüşümü (</a:t>
            </a:r>
            <a:r>
              <a:rPr lang="en-US" sz="4000" dirty="0" err="1"/>
              <a:t>Phototransduction</a:t>
            </a:r>
            <a:r>
              <a:rPr lang="tr-TR" sz="4000" dirty="0"/>
              <a:t>)</a:t>
            </a:r>
            <a:endParaRPr lang="en-US" sz="4000" dirty="0"/>
          </a:p>
        </p:txBody>
      </p:sp>
      <p:pic>
        <p:nvPicPr>
          <p:cNvPr id="288843" name="Picture 75" descr="figure_10_41a-jLE"/>
          <p:cNvPicPr>
            <a:picLocks noChangeAspect="1" noChangeArrowheads="1"/>
          </p:cNvPicPr>
          <p:nvPr/>
        </p:nvPicPr>
        <p:blipFill>
          <a:blip r:embed="rId3" cstate="print"/>
          <a:srcRect/>
          <a:stretch>
            <a:fillRect/>
          </a:stretch>
        </p:blipFill>
        <p:spPr bwMode="auto">
          <a:xfrm>
            <a:off x="1979614" y="696819"/>
            <a:ext cx="8231187" cy="5875338"/>
          </a:xfrm>
          <a:prstGeom prst="rect">
            <a:avLst/>
          </a:prstGeom>
          <a:noFill/>
        </p:spPr>
      </p:pic>
      <p:sp>
        <p:nvSpPr>
          <p:cNvPr id="288844" name="Line 76"/>
          <p:cNvSpPr>
            <a:spLocks noChangeShapeType="1"/>
          </p:cNvSpPr>
          <p:nvPr/>
        </p:nvSpPr>
        <p:spPr bwMode="auto">
          <a:xfrm>
            <a:off x="5438775" y="2595564"/>
            <a:ext cx="806450" cy="1587"/>
          </a:xfrm>
          <a:prstGeom prst="line">
            <a:avLst/>
          </a:prstGeom>
          <a:noFill/>
          <a:ln w="22225">
            <a:solidFill>
              <a:srgbClr val="FFFFFF"/>
            </a:solidFill>
            <a:round/>
            <a:headEnd/>
            <a:tailEnd/>
          </a:ln>
        </p:spPr>
        <p:txBody>
          <a:bodyPr/>
          <a:lstStyle/>
          <a:p>
            <a:endParaRPr lang="tr-TR"/>
          </a:p>
        </p:txBody>
      </p:sp>
      <p:sp>
        <p:nvSpPr>
          <p:cNvPr id="288845" name="Freeform 77"/>
          <p:cNvSpPr>
            <a:spLocks/>
          </p:cNvSpPr>
          <p:nvPr/>
        </p:nvSpPr>
        <p:spPr bwMode="auto">
          <a:xfrm>
            <a:off x="5438776" y="2233613"/>
            <a:ext cx="1368425" cy="361950"/>
          </a:xfrm>
          <a:custGeom>
            <a:avLst/>
            <a:gdLst/>
            <a:ahLst/>
            <a:cxnLst>
              <a:cxn ang="0">
                <a:pos x="0" y="0"/>
              </a:cxn>
              <a:cxn ang="0">
                <a:pos x="634" y="0"/>
              </a:cxn>
              <a:cxn ang="0">
                <a:pos x="862" y="228"/>
              </a:cxn>
            </a:cxnLst>
            <a:rect l="0" t="0" r="r" b="b"/>
            <a:pathLst>
              <a:path w="862" h="228">
                <a:moveTo>
                  <a:pt x="0" y="0"/>
                </a:moveTo>
                <a:lnTo>
                  <a:pt x="634" y="0"/>
                </a:lnTo>
                <a:lnTo>
                  <a:pt x="862" y="228"/>
                </a:lnTo>
              </a:path>
            </a:pathLst>
          </a:custGeom>
          <a:noFill/>
          <a:ln w="22225">
            <a:solidFill>
              <a:srgbClr val="FFFFFF"/>
            </a:solidFill>
            <a:prstDash val="solid"/>
            <a:round/>
            <a:headEnd/>
            <a:tailEnd/>
          </a:ln>
        </p:spPr>
        <p:txBody>
          <a:bodyPr/>
          <a:lstStyle/>
          <a:p>
            <a:endParaRPr lang="tr-TR"/>
          </a:p>
        </p:txBody>
      </p:sp>
      <p:sp>
        <p:nvSpPr>
          <p:cNvPr id="288846" name="Line 78"/>
          <p:cNvSpPr>
            <a:spLocks noChangeShapeType="1"/>
          </p:cNvSpPr>
          <p:nvPr/>
        </p:nvSpPr>
        <p:spPr bwMode="auto">
          <a:xfrm>
            <a:off x="5435601" y="1938339"/>
            <a:ext cx="644525" cy="1587"/>
          </a:xfrm>
          <a:prstGeom prst="line">
            <a:avLst/>
          </a:prstGeom>
          <a:noFill/>
          <a:ln w="22225">
            <a:solidFill>
              <a:srgbClr val="FFFFFF"/>
            </a:solidFill>
            <a:round/>
            <a:headEnd/>
            <a:tailEnd/>
          </a:ln>
        </p:spPr>
        <p:txBody>
          <a:bodyPr/>
          <a:lstStyle/>
          <a:p>
            <a:endParaRPr lang="tr-TR"/>
          </a:p>
        </p:txBody>
      </p:sp>
      <p:sp>
        <p:nvSpPr>
          <p:cNvPr id="288847" name="Line 79"/>
          <p:cNvSpPr>
            <a:spLocks noChangeShapeType="1"/>
          </p:cNvSpPr>
          <p:nvPr/>
        </p:nvSpPr>
        <p:spPr bwMode="auto">
          <a:xfrm>
            <a:off x="5438775" y="2595564"/>
            <a:ext cx="806450" cy="1587"/>
          </a:xfrm>
          <a:prstGeom prst="line">
            <a:avLst/>
          </a:prstGeom>
          <a:noFill/>
          <a:ln w="6350">
            <a:solidFill>
              <a:srgbClr val="231F20"/>
            </a:solidFill>
            <a:round/>
            <a:headEnd/>
            <a:tailEnd/>
          </a:ln>
        </p:spPr>
        <p:txBody>
          <a:bodyPr/>
          <a:lstStyle/>
          <a:p>
            <a:endParaRPr lang="tr-TR"/>
          </a:p>
        </p:txBody>
      </p:sp>
      <p:sp>
        <p:nvSpPr>
          <p:cNvPr id="288848" name="Freeform 80"/>
          <p:cNvSpPr>
            <a:spLocks/>
          </p:cNvSpPr>
          <p:nvPr/>
        </p:nvSpPr>
        <p:spPr bwMode="auto">
          <a:xfrm>
            <a:off x="5438776" y="2233613"/>
            <a:ext cx="1368425" cy="361950"/>
          </a:xfrm>
          <a:custGeom>
            <a:avLst/>
            <a:gdLst/>
            <a:ahLst/>
            <a:cxnLst>
              <a:cxn ang="0">
                <a:pos x="0" y="0"/>
              </a:cxn>
              <a:cxn ang="0">
                <a:pos x="634" y="0"/>
              </a:cxn>
              <a:cxn ang="0">
                <a:pos x="862" y="228"/>
              </a:cxn>
            </a:cxnLst>
            <a:rect l="0" t="0" r="r" b="b"/>
            <a:pathLst>
              <a:path w="862" h="228">
                <a:moveTo>
                  <a:pt x="0" y="0"/>
                </a:moveTo>
                <a:lnTo>
                  <a:pt x="634" y="0"/>
                </a:lnTo>
                <a:lnTo>
                  <a:pt x="862" y="228"/>
                </a:lnTo>
              </a:path>
            </a:pathLst>
          </a:custGeom>
          <a:noFill/>
          <a:ln w="6350">
            <a:solidFill>
              <a:srgbClr val="231F20"/>
            </a:solidFill>
            <a:prstDash val="solid"/>
            <a:round/>
            <a:headEnd/>
            <a:tailEnd/>
          </a:ln>
        </p:spPr>
        <p:txBody>
          <a:bodyPr/>
          <a:lstStyle/>
          <a:p>
            <a:endParaRPr lang="tr-TR"/>
          </a:p>
        </p:txBody>
      </p:sp>
      <p:sp>
        <p:nvSpPr>
          <p:cNvPr id="288849" name="Line 81"/>
          <p:cNvSpPr>
            <a:spLocks noChangeShapeType="1"/>
          </p:cNvSpPr>
          <p:nvPr/>
        </p:nvSpPr>
        <p:spPr bwMode="auto">
          <a:xfrm>
            <a:off x="5435601" y="1938339"/>
            <a:ext cx="644525" cy="1587"/>
          </a:xfrm>
          <a:prstGeom prst="line">
            <a:avLst/>
          </a:prstGeom>
          <a:noFill/>
          <a:ln w="6350">
            <a:solidFill>
              <a:srgbClr val="231F20"/>
            </a:solidFill>
            <a:round/>
            <a:headEnd/>
            <a:tailEnd/>
          </a:ln>
        </p:spPr>
        <p:txBody>
          <a:bodyPr/>
          <a:lstStyle/>
          <a:p>
            <a:endParaRPr lang="tr-TR"/>
          </a:p>
        </p:txBody>
      </p:sp>
      <p:sp>
        <p:nvSpPr>
          <p:cNvPr id="288850" name="Rectangle 82"/>
          <p:cNvSpPr>
            <a:spLocks noChangeArrowheads="1"/>
          </p:cNvSpPr>
          <p:nvPr/>
        </p:nvSpPr>
        <p:spPr bwMode="auto">
          <a:xfrm>
            <a:off x="6345128" y="2740026"/>
            <a:ext cx="679673" cy="276999"/>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a:solidFill>
                  <a:srgbClr val="000000"/>
                </a:solidFill>
                <a:latin typeface="Arial Black" pitchFamily="34" charset="0"/>
              </a:rPr>
              <a:t>cGMP</a:t>
            </a:r>
            <a:br>
              <a:rPr lang="en-US" sz="900">
                <a:solidFill>
                  <a:srgbClr val="000000"/>
                </a:solidFill>
                <a:latin typeface="Arial Black" pitchFamily="34" charset="0"/>
              </a:rPr>
            </a:br>
            <a:r>
              <a:rPr lang="en-US" sz="900">
                <a:solidFill>
                  <a:srgbClr val="000000"/>
                </a:solidFill>
                <a:latin typeface="Arial Black" pitchFamily="34" charset="0"/>
              </a:rPr>
              <a:t>levels high</a:t>
            </a:r>
            <a:endParaRPr lang="en-US">
              <a:latin typeface="Arial Black" pitchFamily="34" charset="0"/>
            </a:endParaRPr>
          </a:p>
        </p:txBody>
      </p:sp>
      <p:sp>
        <p:nvSpPr>
          <p:cNvPr id="288851" name="Rectangle 83"/>
          <p:cNvSpPr>
            <a:spLocks noChangeArrowheads="1"/>
          </p:cNvSpPr>
          <p:nvPr/>
        </p:nvSpPr>
        <p:spPr bwMode="auto">
          <a:xfrm>
            <a:off x="4887701" y="2166939"/>
            <a:ext cx="514563" cy="276999"/>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900">
                <a:solidFill>
                  <a:srgbClr val="000000"/>
                </a:solidFill>
              </a:rPr>
              <a:t>Transducin</a:t>
            </a:r>
            <a:br>
              <a:rPr lang="en-US" sz="900">
                <a:solidFill>
                  <a:srgbClr val="000000"/>
                </a:solidFill>
              </a:rPr>
            </a:br>
            <a:r>
              <a:rPr lang="en-US" sz="900">
                <a:solidFill>
                  <a:srgbClr val="000000"/>
                </a:solidFill>
              </a:rPr>
              <a:t>(G protein)</a:t>
            </a:r>
            <a:endParaRPr lang="en-US"/>
          </a:p>
        </p:txBody>
      </p:sp>
      <p:sp>
        <p:nvSpPr>
          <p:cNvPr id="288852" name="Rectangle 84"/>
          <p:cNvSpPr>
            <a:spLocks noChangeArrowheads="1"/>
          </p:cNvSpPr>
          <p:nvPr/>
        </p:nvSpPr>
        <p:spPr bwMode="auto">
          <a:xfrm>
            <a:off x="6130174" y="4025901"/>
            <a:ext cx="976228" cy="276999"/>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a:solidFill>
                  <a:srgbClr val="000000"/>
                </a:solidFill>
              </a:rPr>
              <a:t>Membrane potential</a:t>
            </a:r>
            <a:br>
              <a:rPr lang="en-US" sz="900">
                <a:solidFill>
                  <a:srgbClr val="000000"/>
                </a:solidFill>
              </a:rPr>
            </a:br>
            <a:r>
              <a:rPr lang="en-US" sz="900">
                <a:solidFill>
                  <a:srgbClr val="000000"/>
                </a:solidFill>
              </a:rPr>
              <a:t>in dark = –40mV</a:t>
            </a:r>
            <a:endParaRPr lang="en-US"/>
          </a:p>
        </p:txBody>
      </p:sp>
      <p:sp>
        <p:nvSpPr>
          <p:cNvPr id="288853" name="Rectangle 85"/>
          <p:cNvSpPr>
            <a:spLocks noChangeArrowheads="1"/>
          </p:cNvSpPr>
          <p:nvPr/>
        </p:nvSpPr>
        <p:spPr bwMode="auto">
          <a:xfrm>
            <a:off x="5980113" y="1441451"/>
            <a:ext cx="1114088"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rPr>
              <a:t>Pigment epithelium cell</a:t>
            </a:r>
            <a:endParaRPr lang="en-US"/>
          </a:p>
        </p:txBody>
      </p:sp>
      <p:sp>
        <p:nvSpPr>
          <p:cNvPr id="288854" name="Rectangle 86"/>
          <p:cNvSpPr>
            <a:spLocks noChangeArrowheads="1"/>
          </p:cNvSpPr>
          <p:nvPr/>
        </p:nvSpPr>
        <p:spPr bwMode="auto">
          <a:xfrm>
            <a:off x="4543053" y="2528888"/>
            <a:ext cx="859210" cy="415498"/>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900">
                <a:solidFill>
                  <a:srgbClr val="000000"/>
                </a:solidFill>
              </a:rPr>
              <a:t>Inactive</a:t>
            </a:r>
            <a:br>
              <a:rPr lang="en-US" sz="900">
                <a:solidFill>
                  <a:srgbClr val="000000"/>
                </a:solidFill>
              </a:rPr>
            </a:br>
            <a:r>
              <a:rPr lang="en-US" sz="900">
                <a:solidFill>
                  <a:srgbClr val="000000"/>
                </a:solidFill>
              </a:rPr>
              <a:t>rhodopsin</a:t>
            </a:r>
            <a:br>
              <a:rPr lang="en-US" sz="900">
                <a:solidFill>
                  <a:srgbClr val="000000"/>
                </a:solidFill>
              </a:rPr>
            </a:br>
            <a:r>
              <a:rPr lang="en-US" sz="900">
                <a:solidFill>
                  <a:srgbClr val="000000"/>
                </a:solidFill>
              </a:rPr>
              <a:t>(opsin and retinal)</a:t>
            </a:r>
            <a:endParaRPr lang="en-US"/>
          </a:p>
        </p:txBody>
      </p:sp>
      <p:sp>
        <p:nvSpPr>
          <p:cNvPr id="288855" name="Rectangle 87"/>
          <p:cNvSpPr>
            <a:spLocks noChangeArrowheads="1"/>
          </p:cNvSpPr>
          <p:nvPr/>
        </p:nvSpPr>
        <p:spPr bwMode="auto">
          <a:xfrm>
            <a:off x="7488238" y="3184526"/>
            <a:ext cx="166712"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rPr>
              <a:t>Na</a:t>
            </a:r>
            <a:r>
              <a:rPr lang="en-US" sz="900" baseline="30000">
                <a:solidFill>
                  <a:srgbClr val="000000"/>
                </a:solidFill>
              </a:rPr>
              <a:t>+</a:t>
            </a:r>
            <a:endParaRPr lang="en-US"/>
          </a:p>
        </p:txBody>
      </p:sp>
      <p:sp>
        <p:nvSpPr>
          <p:cNvPr id="288856" name="Rectangle 88"/>
          <p:cNvSpPr>
            <a:spLocks noChangeArrowheads="1"/>
          </p:cNvSpPr>
          <p:nvPr/>
        </p:nvSpPr>
        <p:spPr bwMode="auto">
          <a:xfrm>
            <a:off x="7478713" y="3051176"/>
            <a:ext cx="192360"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rPr>
              <a:t>Ca</a:t>
            </a:r>
            <a:r>
              <a:rPr lang="en-US" sz="900" baseline="30000">
                <a:solidFill>
                  <a:srgbClr val="000000"/>
                </a:solidFill>
              </a:rPr>
              <a:t>2+</a:t>
            </a:r>
            <a:endParaRPr lang="en-US"/>
          </a:p>
        </p:txBody>
      </p:sp>
      <p:sp>
        <p:nvSpPr>
          <p:cNvPr id="288857" name="Rectangle 89"/>
          <p:cNvSpPr>
            <a:spLocks noChangeArrowheads="1"/>
          </p:cNvSpPr>
          <p:nvPr/>
        </p:nvSpPr>
        <p:spPr bwMode="auto">
          <a:xfrm>
            <a:off x="5602289" y="742950"/>
            <a:ext cx="1445909" cy="415498"/>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latin typeface="Arial Black" pitchFamily="34" charset="0"/>
              </a:rPr>
              <a:t>(a) </a:t>
            </a:r>
            <a:r>
              <a:rPr lang="en-US" sz="900">
                <a:solidFill>
                  <a:srgbClr val="000000"/>
                </a:solidFill>
              </a:rPr>
              <a:t>In darkness, rhodopsin is</a:t>
            </a:r>
            <a:br>
              <a:rPr lang="en-US" sz="900">
                <a:solidFill>
                  <a:srgbClr val="000000"/>
                </a:solidFill>
              </a:rPr>
            </a:br>
            <a:r>
              <a:rPr lang="en-US" sz="900">
                <a:solidFill>
                  <a:srgbClr val="000000"/>
                </a:solidFill>
              </a:rPr>
              <a:t>inactive, cGMP is high, and</a:t>
            </a:r>
            <a:br>
              <a:rPr lang="en-US" sz="900">
                <a:solidFill>
                  <a:srgbClr val="000000"/>
                </a:solidFill>
              </a:rPr>
            </a:br>
            <a:r>
              <a:rPr lang="en-US" sz="900">
                <a:solidFill>
                  <a:srgbClr val="000000"/>
                </a:solidFill>
              </a:rPr>
              <a:t>CNG and K</a:t>
            </a:r>
            <a:r>
              <a:rPr lang="en-US" sz="900" baseline="30000">
                <a:solidFill>
                  <a:srgbClr val="000000"/>
                </a:solidFill>
              </a:rPr>
              <a:t>+</a:t>
            </a:r>
            <a:r>
              <a:rPr lang="en-US" sz="900">
                <a:solidFill>
                  <a:srgbClr val="000000"/>
                </a:solidFill>
              </a:rPr>
              <a:t> channels are open.</a:t>
            </a:r>
            <a:endParaRPr lang="en-US"/>
          </a:p>
        </p:txBody>
      </p:sp>
      <p:sp>
        <p:nvSpPr>
          <p:cNvPr id="288858" name="Rectangle 90"/>
          <p:cNvSpPr>
            <a:spLocks noChangeArrowheads="1"/>
          </p:cNvSpPr>
          <p:nvPr/>
        </p:nvSpPr>
        <p:spPr bwMode="auto">
          <a:xfrm>
            <a:off x="5153025" y="1866901"/>
            <a:ext cx="195566"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rPr>
              <a:t>Disk</a:t>
            </a:r>
            <a:endParaRPr lang="en-US"/>
          </a:p>
        </p:txBody>
      </p:sp>
      <p:sp>
        <p:nvSpPr>
          <p:cNvPr id="288859" name="Rectangle 91"/>
          <p:cNvSpPr>
            <a:spLocks noChangeArrowheads="1"/>
          </p:cNvSpPr>
          <p:nvPr/>
        </p:nvSpPr>
        <p:spPr bwMode="auto">
          <a:xfrm>
            <a:off x="6396560" y="3116264"/>
            <a:ext cx="602729" cy="276999"/>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900">
                <a:solidFill>
                  <a:srgbClr val="000000"/>
                </a:solidFill>
              </a:rPr>
              <a:t>CNG channel</a:t>
            </a:r>
            <a:br>
              <a:rPr lang="en-US" sz="900">
                <a:solidFill>
                  <a:srgbClr val="000000"/>
                </a:solidFill>
              </a:rPr>
            </a:br>
            <a:r>
              <a:rPr lang="en-US" sz="900">
                <a:solidFill>
                  <a:srgbClr val="000000"/>
                </a:solidFill>
              </a:rPr>
              <a:t>open</a:t>
            </a:r>
            <a:endParaRPr lang="en-US"/>
          </a:p>
        </p:txBody>
      </p:sp>
      <p:sp>
        <p:nvSpPr>
          <p:cNvPr id="288860" name="Rectangle 92"/>
          <p:cNvSpPr>
            <a:spLocks noChangeArrowheads="1"/>
          </p:cNvSpPr>
          <p:nvPr/>
        </p:nvSpPr>
        <p:spPr bwMode="auto">
          <a:xfrm>
            <a:off x="6913563" y="3590926"/>
            <a:ext cx="97784"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rPr>
              <a:t>K</a:t>
            </a:r>
            <a:r>
              <a:rPr lang="en-US" sz="900" baseline="30000">
                <a:solidFill>
                  <a:srgbClr val="000000"/>
                </a:solidFill>
              </a:rPr>
              <a:t>+</a:t>
            </a:r>
            <a:endParaRPr lang="en-US"/>
          </a:p>
        </p:txBody>
      </p:sp>
      <p:sp>
        <p:nvSpPr>
          <p:cNvPr id="288861" name="Rectangle 93"/>
          <p:cNvSpPr>
            <a:spLocks noChangeArrowheads="1"/>
          </p:cNvSpPr>
          <p:nvPr/>
        </p:nvSpPr>
        <p:spPr bwMode="auto">
          <a:xfrm>
            <a:off x="6148360" y="6143625"/>
            <a:ext cx="990656" cy="415498"/>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a:solidFill>
                  <a:srgbClr val="000000"/>
                </a:solidFill>
              </a:rPr>
              <a:t>Tonic release of</a:t>
            </a:r>
            <a:br>
              <a:rPr lang="en-US" sz="900">
                <a:solidFill>
                  <a:srgbClr val="000000"/>
                </a:solidFill>
              </a:rPr>
            </a:br>
            <a:r>
              <a:rPr lang="en-US" sz="900">
                <a:solidFill>
                  <a:srgbClr val="000000"/>
                </a:solidFill>
              </a:rPr>
              <a:t>neurotransmitter</a:t>
            </a:r>
            <a:br>
              <a:rPr lang="en-US" sz="900">
                <a:solidFill>
                  <a:srgbClr val="000000"/>
                </a:solidFill>
              </a:rPr>
            </a:br>
            <a:r>
              <a:rPr lang="en-US" sz="900">
                <a:solidFill>
                  <a:srgbClr val="000000"/>
                </a:solidFill>
              </a:rPr>
              <a:t>onto bipolar neurons</a:t>
            </a:r>
            <a:endParaRPr lang="en-US"/>
          </a:p>
        </p:txBody>
      </p:sp>
      <p:sp>
        <p:nvSpPr>
          <p:cNvPr id="288862" name="Rectangle 94"/>
          <p:cNvSpPr>
            <a:spLocks noChangeArrowheads="1"/>
          </p:cNvSpPr>
          <p:nvPr/>
        </p:nvSpPr>
        <p:spPr bwMode="auto">
          <a:xfrm>
            <a:off x="4554538" y="5133976"/>
            <a:ext cx="184346"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Rod</a:t>
            </a:r>
            <a:endParaRPr lang="en-US"/>
          </a:p>
        </p:txBody>
      </p:sp>
      <p:pic>
        <p:nvPicPr>
          <p:cNvPr id="24" name="Picture 16" descr="figure_10_39-jLE"/>
          <p:cNvPicPr>
            <a:picLocks noChangeAspect="1" noChangeArrowheads="1"/>
          </p:cNvPicPr>
          <p:nvPr/>
        </p:nvPicPr>
        <p:blipFill>
          <a:blip r:embed="rId4" cstate="print"/>
          <a:srcRect l="70703" t="32989"/>
          <a:stretch>
            <a:fillRect/>
          </a:stretch>
        </p:blipFill>
        <p:spPr bwMode="auto">
          <a:xfrm>
            <a:off x="9430870" y="1299882"/>
            <a:ext cx="2411507" cy="3966883"/>
          </a:xfrm>
          <a:prstGeom prst="rect">
            <a:avLst/>
          </a:prstGeom>
          <a:noFill/>
        </p:spPr>
      </p:pic>
      <p:sp>
        <p:nvSpPr>
          <p:cNvPr id="25" name="24 Metin kutusu"/>
          <p:cNvSpPr txBox="1"/>
          <p:nvPr/>
        </p:nvSpPr>
        <p:spPr>
          <a:xfrm>
            <a:off x="107577" y="1999131"/>
            <a:ext cx="4322658" cy="2031325"/>
          </a:xfrm>
          <a:prstGeom prst="rect">
            <a:avLst/>
          </a:prstGeom>
          <a:noFill/>
        </p:spPr>
        <p:txBody>
          <a:bodyPr wrap="none" rtlCol="0">
            <a:spAutoFit/>
          </a:bodyPr>
          <a:lstStyle/>
          <a:p>
            <a:r>
              <a:rPr lang="tr-TR" b="1" dirty="0">
                <a:solidFill>
                  <a:srgbClr val="FF0000"/>
                </a:solidFill>
              </a:rPr>
              <a:t>CNG: siklik nükleotid kapılı kanal</a:t>
            </a:r>
          </a:p>
          <a:p>
            <a:r>
              <a:rPr lang="tr-TR" b="1" dirty="0">
                <a:solidFill>
                  <a:srgbClr val="FF0000"/>
                </a:solidFill>
              </a:rPr>
              <a:t>          </a:t>
            </a:r>
            <a:r>
              <a:rPr lang="tr-TR" b="1" dirty="0" err="1">
                <a:solidFill>
                  <a:srgbClr val="FF0000"/>
                </a:solidFill>
              </a:rPr>
              <a:t>Na</a:t>
            </a:r>
            <a:r>
              <a:rPr lang="tr-TR" b="1" dirty="0">
                <a:solidFill>
                  <a:srgbClr val="FF0000"/>
                </a:solidFill>
              </a:rPr>
              <a:t> ve </a:t>
            </a:r>
            <a:r>
              <a:rPr lang="tr-TR" b="1" dirty="0" err="1">
                <a:solidFill>
                  <a:srgbClr val="FF0000"/>
                </a:solidFill>
              </a:rPr>
              <a:t>Ca</a:t>
            </a:r>
            <a:r>
              <a:rPr lang="tr-TR" b="1" dirty="0">
                <a:solidFill>
                  <a:srgbClr val="FF0000"/>
                </a:solidFill>
              </a:rPr>
              <a:t> girişi</a:t>
            </a:r>
          </a:p>
          <a:p>
            <a:endParaRPr lang="tr-TR" b="1" dirty="0">
              <a:solidFill>
                <a:srgbClr val="FF0000"/>
              </a:solidFill>
            </a:endParaRPr>
          </a:p>
          <a:p>
            <a:r>
              <a:rPr lang="tr-TR" b="1" dirty="0">
                <a:solidFill>
                  <a:srgbClr val="FF0000"/>
                </a:solidFill>
              </a:rPr>
              <a:t>K kanalları: potasyum çıkışı</a:t>
            </a:r>
          </a:p>
          <a:p>
            <a:endParaRPr lang="tr-TR" b="1" dirty="0">
              <a:solidFill>
                <a:srgbClr val="FF0000"/>
              </a:solidFill>
            </a:endParaRPr>
          </a:p>
          <a:p>
            <a:r>
              <a:rPr lang="tr-TR" b="1" dirty="0" err="1">
                <a:solidFill>
                  <a:srgbClr val="FF0000"/>
                </a:solidFill>
              </a:rPr>
              <a:t>Voltage</a:t>
            </a:r>
            <a:r>
              <a:rPr lang="tr-TR" b="1" dirty="0">
                <a:solidFill>
                  <a:srgbClr val="FF0000"/>
                </a:solidFill>
              </a:rPr>
              <a:t> kapılı </a:t>
            </a:r>
            <a:r>
              <a:rPr lang="tr-TR" b="1" dirty="0" err="1">
                <a:solidFill>
                  <a:srgbClr val="FF0000"/>
                </a:solidFill>
              </a:rPr>
              <a:t>Ca</a:t>
            </a:r>
            <a:r>
              <a:rPr lang="tr-TR" b="1" dirty="0">
                <a:solidFill>
                  <a:srgbClr val="FF0000"/>
                </a:solidFill>
              </a:rPr>
              <a:t> Kanalları: </a:t>
            </a:r>
            <a:r>
              <a:rPr lang="tr-TR" b="1" dirty="0" err="1">
                <a:solidFill>
                  <a:srgbClr val="FF0000"/>
                </a:solidFill>
              </a:rPr>
              <a:t>Nörotransmitter</a:t>
            </a:r>
            <a:endParaRPr lang="tr-TR" b="1" dirty="0">
              <a:solidFill>
                <a:srgbClr val="FF0000"/>
              </a:solidFill>
            </a:endParaRPr>
          </a:p>
          <a:p>
            <a:r>
              <a:rPr lang="tr-TR" b="1" dirty="0">
                <a:solidFill>
                  <a:srgbClr val="FF0000"/>
                </a:solidFill>
              </a:rPr>
              <a:t>                                                 </a:t>
            </a:r>
            <a:r>
              <a:rPr lang="tr-TR" b="1" dirty="0" err="1">
                <a:solidFill>
                  <a:srgbClr val="FF0000"/>
                </a:solidFill>
              </a:rPr>
              <a:t>salınımı</a:t>
            </a:r>
            <a:endParaRPr lang="tr-TR" b="1" dirty="0">
              <a:solidFill>
                <a:srgbClr val="FF0000"/>
              </a:solidFill>
            </a:endParaRPr>
          </a:p>
        </p:txBody>
      </p:sp>
    </p:spTree>
    <p:extLst>
      <p:ext uri="{BB962C8B-B14F-4D97-AF65-F5344CB8AC3E}">
        <p14:creationId xmlns:p14="http://schemas.microsoft.com/office/powerpoint/2010/main" val="289211778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1394011" y="365125"/>
            <a:ext cx="10515600" cy="1325563"/>
          </a:xfrm>
        </p:spPr>
        <p:txBody>
          <a:bodyPr/>
          <a:lstStyle/>
          <a:p>
            <a:r>
              <a:rPr lang="tr-TR" dirty="0">
                <a:latin typeface="Arial" charset="0"/>
              </a:rPr>
              <a:t>Görüntü Pigment Molekül </a:t>
            </a:r>
            <a:r>
              <a:rPr lang="en-US" dirty="0">
                <a:latin typeface="Arial" charset="0"/>
              </a:rPr>
              <a:t>Model</a:t>
            </a:r>
            <a:r>
              <a:rPr lang="tr-TR" dirty="0">
                <a:latin typeface="Arial" charset="0"/>
              </a:rPr>
              <a:t>i</a:t>
            </a:r>
            <a:endParaRPr lang="tr-TR" dirty="0"/>
          </a:p>
        </p:txBody>
      </p:sp>
      <p:pic>
        <p:nvPicPr>
          <p:cNvPr id="5" name="Picture 4" descr="03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799" y="2779059"/>
            <a:ext cx="89662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913" name="Picture 97" descr="figure_10_41b-jLE"/>
          <p:cNvPicPr>
            <a:picLocks noChangeAspect="1" noChangeArrowheads="1"/>
          </p:cNvPicPr>
          <p:nvPr/>
        </p:nvPicPr>
        <p:blipFill>
          <a:blip r:embed="rId3" cstate="print"/>
          <a:srcRect/>
          <a:stretch>
            <a:fillRect/>
          </a:stretch>
        </p:blipFill>
        <p:spPr bwMode="auto">
          <a:xfrm>
            <a:off x="1979614" y="657225"/>
            <a:ext cx="8231187" cy="5875338"/>
          </a:xfrm>
          <a:prstGeom prst="rect">
            <a:avLst/>
          </a:prstGeom>
          <a:noFill/>
        </p:spPr>
      </p:pic>
      <p:sp>
        <p:nvSpPr>
          <p:cNvPr id="290914" name="Line 98"/>
          <p:cNvSpPr>
            <a:spLocks noChangeShapeType="1"/>
          </p:cNvSpPr>
          <p:nvPr/>
        </p:nvSpPr>
        <p:spPr bwMode="auto">
          <a:xfrm flipH="1">
            <a:off x="5130800" y="1624014"/>
            <a:ext cx="139700" cy="587375"/>
          </a:xfrm>
          <a:prstGeom prst="line">
            <a:avLst/>
          </a:prstGeom>
          <a:noFill/>
          <a:ln w="22225">
            <a:solidFill>
              <a:srgbClr val="FFFFFF"/>
            </a:solidFill>
            <a:round/>
            <a:headEnd/>
            <a:tailEnd/>
          </a:ln>
        </p:spPr>
        <p:txBody>
          <a:bodyPr/>
          <a:lstStyle/>
          <a:p>
            <a:endParaRPr lang="tr-TR"/>
          </a:p>
        </p:txBody>
      </p:sp>
      <p:sp>
        <p:nvSpPr>
          <p:cNvPr id="290915" name="Line 99"/>
          <p:cNvSpPr>
            <a:spLocks noChangeShapeType="1"/>
          </p:cNvSpPr>
          <p:nvPr/>
        </p:nvSpPr>
        <p:spPr bwMode="auto">
          <a:xfrm flipH="1">
            <a:off x="6307138" y="1633538"/>
            <a:ext cx="330200" cy="882650"/>
          </a:xfrm>
          <a:prstGeom prst="line">
            <a:avLst/>
          </a:prstGeom>
          <a:noFill/>
          <a:ln w="22225">
            <a:solidFill>
              <a:srgbClr val="FFFFFF"/>
            </a:solidFill>
            <a:round/>
            <a:headEnd/>
            <a:tailEnd/>
          </a:ln>
        </p:spPr>
        <p:txBody>
          <a:bodyPr/>
          <a:lstStyle/>
          <a:p>
            <a:endParaRPr lang="tr-TR"/>
          </a:p>
        </p:txBody>
      </p:sp>
      <p:sp>
        <p:nvSpPr>
          <p:cNvPr id="290916" name="Line 100"/>
          <p:cNvSpPr>
            <a:spLocks noChangeShapeType="1"/>
          </p:cNvSpPr>
          <p:nvPr/>
        </p:nvSpPr>
        <p:spPr bwMode="auto">
          <a:xfrm flipH="1">
            <a:off x="5815014" y="1595439"/>
            <a:ext cx="257175" cy="828675"/>
          </a:xfrm>
          <a:prstGeom prst="line">
            <a:avLst/>
          </a:prstGeom>
          <a:noFill/>
          <a:ln w="22225">
            <a:solidFill>
              <a:srgbClr val="FFFFFF"/>
            </a:solidFill>
            <a:round/>
            <a:headEnd/>
            <a:tailEnd/>
          </a:ln>
        </p:spPr>
        <p:txBody>
          <a:bodyPr/>
          <a:lstStyle/>
          <a:p>
            <a:endParaRPr lang="tr-TR"/>
          </a:p>
        </p:txBody>
      </p:sp>
      <p:sp>
        <p:nvSpPr>
          <p:cNvPr id="290917" name="Line 101"/>
          <p:cNvSpPr>
            <a:spLocks noChangeShapeType="1"/>
          </p:cNvSpPr>
          <p:nvPr/>
        </p:nvSpPr>
        <p:spPr bwMode="auto">
          <a:xfrm flipH="1">
            <a:off x="5130800" y="1624014"/>
            <a:ext cx="139700" cy="587375"/>
          </a:xfrm>
          <a:prstGeom prst="line">
            <a:avLst/>
          </a:prstGeom>
          <a:noFill/>
          <a:ln w="6350">
            <a:solidFill>
              <a:srgbClr val="231F20"/>
            </a:solidFill>
            <a:round/>
            <a:headEnd/>
            <a:tailEnd/>
          </a:ln>
        </p:spPr>
        <p:txBody>
          <a:bodyPr/>
          <a:lstStyle/>
          <a:p>
            <a:endParaRPr lang="tr-TR"/>
          </a:p>
        </p:txBody>
      </p:sp>
      <p:sp>
        <p:nvSpPr>
          <p:cNvPr id="290918" name="Line 102"/>
          <p:cNvSpPr>
            <a:spLocks noChangeShapeType="1"/>
          </p:cNvSpPr>
          <p:nvPr/>
        </p:nvSpPr>
        <p:spPr bwMode="auto">
          <a:xfrm flipH="1">
            <a:off x="6307138" y="1633538"/>
            <a:ext cx="330200" cy="882650"/>
          </a:xfrm>
          <a:prstGeom prst="line">
            <a:avLst/>
          </a:prstGeom>
          <a:noFill/>
          <a:ln w="6350">
            <a:solidFill>
              <a:srgbClr val="231F20"/>
            </a:solidFill>
            <a:round/>
            <a:headEnd/>
            <a:tailEnd/>
          </a:ln>
        </p:spPr>
        <p:txBody>
          <a:bodyPr/>
          <a:lstStyle/>
          <a:p>
            <a:endParaRPr lang="tr-TR"/>
          </a:p>
        </p:txBody>
      </p:sp>
      <p:sp>
        <p:nvSpPr>
          <p:cNvPr id="290919" name="Line 103"/>
          <p:cNvSpPr>
            <a:spLocks noChangeShapeType="1"/>
          </p:cNvSpPr>
          <p:nvPr/>
        </p:nvSpPr>
        <p:spPr bwMode="auto">
          <a:xfrm flipH="1">
            <a:off x="5815014" y="1595439"/>
            <a:ext cx="257175" cy="828675"/>
          </a:xfrm>
          <a:prstGeom prst="line">
            <a:avLst/>
          </a:prstGeom>
          <a:noFill/>
          <a:ln w="6350">
            <a:solidFill>
              <a:srgbClr val="231F20"/>
            </a:solidFill>
            <a:round/>
            <a:headEnd/>
            <a:tailEnd/>
          </a:ln>
        </p:spPr>
        <p:txBody>
          <a:bodyPr/>
          <a:lstStyle/>
          <a:p>
            <a:endParaRPr lang="tr-TR"/>
          </a:p>
        </p:txBody>
      </p:sp>
      <p:sp>
        <p:nvSpPr>
          <p:cNvPr id="290920" name="Rectangle 104"/>
          <p:cNvSpPr>
            <a:spLocks noChangeArrowheads="1"/>
          </p:cNvSpPr>
          <p:nvPr/>
        </p:nvSpPr>
        <p:spPr bwMode="auto">
          <a:xfrm>
            <a:off x="6975475" y="2960689"/>
            <a:ext cx="192360"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rPr>
              <a:t>Ca</a:t>
            </a:r>
            <a:r>
              <a:rPr lang="en-US" sz="900" baseline="30000">
                <a:solidFill>
                  <a:srgbClr val="000000"/>
                </a:solidFill>
              </a:rPr>
              <a:t>2+</a:t>
            </a:r>
          </a:p>
        </p:txBody>
      </p:sp>
      <p:sp>
        <p:nvSpPr>
          <p:cNvPr id="290921" name="Rectangle 105"/>
          <p:cNvSpPr>
            <a:spLocks noChangeArrowheads="1"/>
          </p:cNvSpPr>
          <p:nvPr/>
        </p:nvSpPr>
        <p:spPr bwMode="auto">
          <a:xfrm>
            <a:off x="5513971" y="6143625"/>
            <a:ext cx="1192634" cy="415498"/>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a:solidFill>
                  <a:srgbClr val="000000"/>
                </a:solidFill>
              </a:rPr>
              <a:t>Neurotransmitter release</a:t>
            </a:r>
            <a:br>
              <a:rPr lang="en-US" sz="900">
                <a:solidFill>
                  <a:srgbClr val="000000"/>
                </a:solidFill>
              </a:rPr>
            </a:br>
            <a:r>
              <a:rPr lang="en-US" sz="900">
                <a:solidFill>
                  <a:srgbClr val="000000"/>
                </a:solidFill>
              </a:rPr>
              <a:t>decreases in proportion</a:t>
            </a:r>
            <a:br>
              <a:rPr lang="en-US" sz="900">
                <a:solidFill>
                  <a:srgbClr val="000000"/>
                </a:solidFill>
              </a:rPr>
            </a:br>
            <a:r>
              <a:rPr lang="en-US" sz="900">
                <a:solidFill>
                  <a:srgbClr val="000000"/>
                </a:solidFill>
              </a:rPr>
              <a:t>to amount of light.</a:t>
            </a:r>
            <a:endParaRPr lang="en-US"/>
          </a:p>
        </p:txBody>
      </p:sp>
      <p:sp>
        <p:nvSpPr>
          <p:cNvPr id="290922" name="Rectangle 106"/>
          <p:cNvSpPr>
            <a:spLocks noChangeArrowheads="1"/>
          </p:cNvSpPr>
          <p:nvPr/>
        </p:nvSpPr>
        <p:spPr bwMode="auto">
          <a:xfrm>
            <a:off x="5761666" y="3905250"/>
            <a:ext cx="690895" cy="415498"/>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a:solidFill>
                  <a:srgbClr val="000000"/>
                </a:solidFill>
              </a:rPr>
              <a:t>Membrane</a:t>
            </a:r>
            <a:br>
              <a:rPr lang="en-US" sz="900">
                <a:solidFill>
                  <a:srgbClr val="000000"/>
                </a:solidFill>
              </a:rPr>
            </a:br>
            <a:r>
              <a:rPr lang="en-US" sz="900">
                <a:solidFill>
                  <a:srgbClr val="000000"/>
                </a:solidFill>
              </a:rPr>
              <a:t>hyperpolarizes</a:t>
            </a:r>
            <a:br>
              <a:rPr lang="en-US" sz="900">
                <a:solidFill>
                  <a:srgbClr val="000000"/>
                </a:solidFill>
              </a:rPr>
            </a:br>
            <a:r>
              <a:rPr lang="en-US" sz="900">
                <a:solidFill>
                  <a:srgbClr val="000000"/>
                </a:solidFill>
              </a:rPr>
              <a:t>to –70 mV</a:t>
            </a:r>
            <a:endParaRPr lang="en-US"/>
          </a:p>
        </p:txBody>
      </p:sp>
      <p:sp>
        <p:nvSpPr>
          <p:cNvPr id="290923" name="Rectangle 107"/>
          <p:cNvSpPr>
            <a:spLocks noChangeArrowheads="1"/>
          </p:cNvSpPr>
          <p:nvPr/>
        </p:nvSpPr>
        <p:spPr bwMode="auto">
          <a:xfrm>
            <a:off x="5084196" y="1365251"/>
            <a:ext cx="445635" cy="276999"/>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a:solidFill>
                  <a:srgbClr val="000000"/>
                </a:solidFill>
              </a:rPr>
              <a:t>Activated</a:t>
            </a:r>
            <a:br>
              <a:rPr lang="en-US" sz="900">
                <a:solidFill>
                  <a:srgbClr val="000000"/>
                </a:solidFill>
              </a:rPr>
            </a:br>
            <a:r>
              <a:rPr lang="en-US" sz="900">
                <a:solidFill>
                  <a:srgbClr val="000000"/>
                </a:solidFill>
              </a:rPr>
              <a:t>retinal</a:t>
            </a:r>
            <a:endParaRPr lang="en-US"/>
          </a:p>
        </p:txBody>
      </p:sp>
      <p:sp>
        <p:nvSpPr>
          <p:cNvPr id="290924" name="Rectangle 108"/>
          <p:cNvSpPr>
            <a:spLocks noChangeArrowheads="1"/>
          </p:cNvSpPr>
          <p:nvPr/>
        </p:nvSpPr>
        <p:spPr bwMode="auto">
          <a:xfrm>
            <a:off x="7019925" y="3087689"/>
            <a:ext cx="166712"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rPr>
              <a:t>Na</a:t>
            </a:r>
            <a:r>
              <a:rPr lang="en-US" sz="900" baseline="30000">
                <a:solidFill>
                  <a:srgbClr val="000000"/>
                </a:solidFill>
              </a:rPr>
              <a:t>+</a:t>
            </a:r>
          </a:p>
        </p:txBody>
      </p:sp>
      <p:sp>
        <p:nvSpPr>
          <p:cNvPr id="290925" name="Rectangle 109"/>
          <p:cNvSpPr>
            <a:spLocks noChangeArrowheads="1"/>
          </p:cNvSpPr>
          <p:nvPr/>
        </p:nvSpPr>
        <p:spPr bwMode="auto">
          <a:xfrm>
            <a:off x="6009210" y="3162301"/>
            <a:ext cx="602729" cy="276999"/>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900">
                <a:solidFill>
                  <a:srgbClr val="000000"/>
                </a:solidFill>
              </a:rPr>
              <a:t>CNG channel</a:t>
            </a:r>
            <a:br>
              <a:rPr lang="en-US" sz="900">
                <a:solidFill>
                  <a:srgbClr val="000000"/>
                </a:solidFill>
              </a:rPr>
            </a:br>
            <a:r>
              <a:rPr lang="en-US" sz="900">
                <a:solidFill>
                  <a:srgbClr val="000000"/>
                </a:solidFill>
              </a:rPr>
              <a:t>closes</a:t>
            </a:r>
            <a:endParaRPr lang="en-US"/>
          </a:p>
        </p:txBody>
      </p:sp>
      <p:sp>
        <p:nvSpPr>
          <p:cNvPr id="290926" name="Rectangle 110"/>
          <p:cNvSpPr>
            <a:spLocks noChangeArrowheads="1"/>
          </p:cNvSpPr>
          <p:nvPr/>
        </p:nvSpPr>
        <p:spPr bwMode="auto">
          <a:xfrm>
            <a:off x="6034009" y="2746376"/>
            <a:ext cx="673261" cy="276999"/>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a:solidFill>
                  <a:srgbClr val="000000"/>
                </a:solidFill>
                <a:latin typeface="Arial Black" pitchFamily="34" charset="0"/>
              </a:rPr>
              <a:t>Decreased</a:t>
            </a:r>
            <a:br>
              <a:rPr lang="en-US" sz="900">
                <a:solidFill>
                  <a:srgbClr val="000000"/>
                </a:solidFill>
                <a:latin typeface="Arial Black" pitchFamily="34" charset="0"/>
              </a:rPr>
            </a:br>
            <a:r>
              <a:rPr lang="en-US" sz="900">
                <a:solidFill>
                  <a:srgbClr val="000000"/>
                </a:solidFill>
                <a:latin typeface="Arial Black" pitchFamily="34" charset="0"/>
              </a:rPr>
              <a:t>cGMP</a:t>
            </a:r>
            <a:endParaRPr lang="en-US">
              <a:latin typeface="Arial Black" pitchFamily="34" charset="0"/>
            </a:endParaRPr>
          </a:p>
        </p:txBody>
      </p:sp>
      <p:sp>
        <p:nvSpPr>
          <p:cNvPr id="290927" name="Rectangle 111"/>
          <p:cNvSpPr>
            <a:spLocks noChangeArrowheads="1"/>
          </p:cNvSpPr>
          <p:nvPr/>
        </p:nvSpPr>
        <p:spPr bwMode="auto">
          <a:xfrm>
            <a:off x="5679577" y="1330326"/>
            <a:ext cx="759823" cy="276999"/>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a:solidFill>
                  <a:srgbClr val="000000"/>
                </a:solidFill>
              </a:rPr>
              <a:t>Opsin (bleached</a:t>
            </a:r>
            <a:br>
              <a:rPr lang="en-US" sz="900">
                <a:solidFill>
                  <a:srgbClr val="000000"/>
                </a:solidFill>
              </a:rPr>
            </a:br>
            <a:r>
              <a:rPr lang="en-US" sz="900">
                <a:solidFill>
                  <a:srgbClr val="000000"/>
                </a:solidFill>
              </a:rPr>
              <a:t>pigment)</a:t>
            </a:r>
            <a:endParaRPr lang="en-US"/>
          </a:p>
        </p:txBody>
      </p:sp>
      <p:sp>
        <p:nvSpPr>
          <p:cNvPr id="290928" name="Rectangle 112"/>
          <p:cNvSpPr>
            <a:spLocks noChangeArrowheads="1"/>
          </p:cNvSpPr>
          <p:nvPr/>
        </p:nvSpPr>
        <p:spPr bwMode="auto">
          <a:xfrm>
            <a:off x="6560323" y="1362076"/>
            <a:ext cx="496931" cy="276999"/>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a:solidFill>
                  <a:srgbClr val="000000"/>
                </a:solidFill>
              </a:rPr>
              <a:t>Activates</a:t>
            </a:r>
            <a:br>
              <a:rPr lang="en-US" sz="900">
                <a:solidFill>
                  <a:srgbClr val="000000"/>
                </a:solidFill>
              </a:rPr>
            </a:br>
            <a:r>
              <a:rPr lang="en-US" sz="900">
                <a:solidFill>
                  <a:srgbClr val="000000"/>
                </a:solidFill>
              </a:rPr>
              <a:t>transducin</a:t>
            </a:r>
            <a:endParaRPr lang="en-US"/>
          </a:p>
        </p:txBody>
      </p:sp>
      <p:sp>
        <p:nvSpPr>
          <p:cNvPr id="290929" name="Rectangle 113"/>
          <p:cNvSpPr>
            <a:spLocks noChangeArrowheads="1"/>
          </p:cNvSpPr>
          <p:nvPr/>
        </p:nvSpPr>
        <p:spPr bwMode="auto">
          <a:xfrm>
            <a:off x="6402388" y="2606676"/>
            <a:ext cx="386324"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i="1">
                <a:solidFill>
                  <a:srgbClr val="000000"/>
                </a:solidFill>
              </a:rPr>
              <a:t>Cascade</a:t>
            </a:r>
            <a:endParaRPr lang="en-US" i="1"/>
          </a:p>
        </p:txBody>
      </p:sp>
      <p:sp>
        <p:nvSpPr>
          <p:cNvPr id="290930" name="Rectangle 114"/>
          <p:cNvSpPr>
            <a:spLocks noChangeArrowheads="1"/>
          </p:cNvSpPr>
          <p:nvPr/>
        </p:nvSpPr>
        <p:spPr bwMode="auto">
          <a:xfrm>
            <a:off x="4970464" y="739775"/>
            <a:ext cx="1760097" cy="415498"/>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latin typeface="Arial Black" pitchFamily="34" charset="0"/>
              </a:rPr>
              <a:t>(b) </a:t>
            </a:r>
            <a:r>
              <a:rPr lang="en-US" sz="900">
                <a:solidFill>
                  <a:srgbClr val="000000"/>
                </a:solidFill>
              </a:rPr>
              <a:t>Light bleaches rhodopsin. Opsin</a:t>
            </a:r>
            <a:br>
              <a:rPr lang="en-US" sz="900">
                <a:solidFill>
                  <a:srgbClr val="000000"/>
                </a:solidFill>
              </a:rPr>
            </a:br>
            <a:r>
              <a:rPr lang="en-US" sz="900">
                <a:solidFill>
                  <a:srgbClr val="000000"/>
                </a:solidFill>
              </a:rPr>
              <a:t>decreases cGMP, closes CNG</a:t>
            </a:r>
            <a:br>
              <a:rPr lang="en-US" sz="900">
                <a:solidFill>
                  <a:srgbClr val="000000"/>
                </a:solidFill>
              </a:rPr>
            </a:br>
            <a:r>
              <a:rPr lang="en-US" sz="900">
                <a:solidFill>
                  <a:srgbClr val="000000"/>
                </a:solidFill>
              </a:rPr>
              <a:t>channels, and hyperpolarizes the cell.</a:t>
            </a:r>
            <a:endParaRPr lang="en-US"/>
          </a:p>
        </p:txBody>
      </p:sp>
      <p:sp>
        <p:nvSpPr>
          <p:cNvPr id="290931" name="Rectangle 115"/>
          <p:cNvSpPr>
            <a:spLocks noChangeArrowheads="1"/>
          </p:cNvSpPr>
          <p:nvPr/>
        </p:nvSpPr>
        <p:spPr bwMode="auto">
          <a:xfrm>
            <a:off x="6392863" y="3562351"/>
            <a:ext cx="97784"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rPr>
              <a:t>K</a:t>
            </a:r>
            <a:r>
              <a:rPr lang="en-US" sz="900" baseline="30000">
                <a:solidFill>
                  <a:srgbClr val="000000"/>
                </a:solidFill>
              </a:rPr>
              <a:t>+</a:t>
            </a:r>
            <a:endParaRPr lang="en-US"/>
          </a:p>
        </p:txBody>
      </p:sp>
      <p:sp>
        <p:nvSpPr>
          <p:cNvPr id="290932" name="Rectangle 116"/>
          <p:cNvSpPr>
            <a:spLocks noChangeArrowheads="1"/>
          </p:cNvSpPr>
          <p:nvPr/>
        </p:nvSpPr>
        <p:spPr bwMode="auto">
          <a:xfrm>
            <a:off x="5434013" y="4660901"/>
            <a:ext cx="203582" cy="123111"/>
          </a:xfrm>
          <a:prstGeom prst="rect">
            <a:avLst/>
          </a:prstGeom>
          <a:noFill/>
          <a:ln w="9525">
            <a:noFill/>
            <a:miter lim="800000"/>
            <a:headEnd/>
            <a:tailEnd/>
          </a:ln>
        </p:spPr>
        <p:txBody>
          <a:bodyPr wrap="none" lIns="0" tIns="0" rIns="0" bIns="0">
            <a:spAutoFit/>
          </a:bodyPr>
          <a:lstStyle/>
          <a:p>
            <a:pPr eaLnBrk="0" hangingPunct="0">
              <a:lnSpc>
                <a:spcPct val="100000"/>
              </a:lnSpc>
            </a:pPr>
            <a:r>
              <a:rPr lang="en-US" sz="800">
                <a:solidFill>
                  <a:srgbClr val="000000"/>
                </a:solidFill>
              </a:rPr>
              <a:t>Light</a:t>
            </a:r>
            <a:endParaRPr lang="en-US"/>
          </a:p>
        </p:txBody>
      </p:sp>
      <p:sp>
        <p:nvSpPr>
          <p:cNvPr id="25" name="Rectangle 72"/>
          <p:cNvSpPr txBox="1">
            <a:spLocks noChangeArrowheads="1"/>
          </p:cNvSpPr>
          <p:nvPr/>
        </p:nvSpPr>
        <p:spPr>
          <a:xfrm>
            <a:off x="609600" y="-171400"/>
            <a:ext cx="11582399"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000" b="0" i="0" u="none" strike="noStrike" kern="1200" cap="none" spc="0" normalizeH="0" baseline="0" noProof="0">
                <a:ln>
                  <a:noFill/>
                </a:ln>
                <a:solidFill>
                  <a:schemeClr val="tx1"/>
                </a:solidFill>
                <a:effectLst/>
                <a:uLnTx/>
                <a:uFillTx/>
                <a:latin typeface="+mj-lt"/>
                <a:ea typeface="+mj-ea"/>
                <a:cs typeface="+mj-cs"/>
              </a:rPr>
              <a:t>Işığın elektriksel akıma dönüşümü (</a:t>
            </a:r>
            <a:r>
              <a:rPr kumimoji="0" lang="en-US" sz="4000" b="0" i="0" u="none" strike="noStrike" kern="1200" cap="none" spc="0" normalizeH="0" baseline="0" noProof="0">
                <a:ln>
                  <a:noFill/>
                </a:ln>
                <a:solidFill>
                  <a:schemeClr val="tx1"/>
                </a:solidFill>
                <a:effectLst/>
                <a:uLnTx/>
                <a:uFillTx/>
                <a:latin typeface="+mj-lt"/>
                <a:ea typeface="+mj-ea"/>
                <a:cs typeface="+mj-cs"/>
              </a:rPr>
              <a:t>Phototransduction</a:t>
            </a:r>
            <a:r>
              <a:rPr kumimoji="0" lang="tr-TR" sz="4000" b="0" i="0" u="none" strike="noStrike" kern="1200" cap="none" spc="0" normalizeH="0" baseline="0" noProof="0">
                <a:ln>
                  <a:noFill/>
                </a:ln>
                <a:solidFill>
                  <a:schemeClr val="tx1"/>
                </a:solidFill>
                <a:effectLst/>
                <a:uLnTx/>
                <a:uFillTx/>
                <a:latin typeface="+mj-lt"/>
                <a:ea typeface="+mj-ea"/>
                <a:cs typeface="+mj-cs"/>
              </a:rPr>
              <a: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22 Metin kutusu"/>
          <p:cNvSpPr txBox="1"/>
          <p:nvPr/>
        </p:nvSpPr>
        <p:spPr>
          <a:xfrm>
            <a:off x="7422777" y="1703295"/>
            <a:ext cx="4322658" cy="2031325"/>
          </a:xfrm>
          <a:prstGeom prst="rect">
            <a:avLst/>
          </a:prstGeom>
          <a:noFill/>
        </p:spPr>
        <p:txBody>
          <a:bodyPr wrap="none" rtlCol="0">
            <a:spAutoFit/>
          </a:bodyPr>
          <a:lstStyle/>
          <a:p>
            <a:r>
              <a:rPr lang="tr-TR" b="1" dirty="0">
                <a:solidFill>
                  <a:srgbClr val="FF0000"/>
                </a:solidFill>
              </a:rPr>
              <a:t>CNG: siklik nükleotid kapılı kanal</a:t>
            </a:r>
          </a:p>
          <a:p>
            <a:r>
              <a:rPr lang="tr-TR" b="1" dirty="0">
                <a:solidFill>
                  <a:srgbClr val="FF0000"/>
                </a:solidFill>
              </a:rPr>
              <a:t>          </a:t>
            </a:r>
            <a:r>
              <a:rPr lang="tr-TR" b="1" dirty="0" err="1">
                <a:solidFill>
                  <a:srgbClr val="FF0000"/>
                </a:solidFill>
              </a:rPr>
              <a:t>Na</a:t>
            </a:r>
            <a:r>
              <a:rPr lang="tr-TR" b="1" dirty="0">
                <a:solidFill>
                  <a:srgbClr val="FF0000"/>
                </a:solidFill>
              </a:rPr>
              <a:t> ve </a:t>
            </a:r>
            <a:r>
              <a:rPr lang="tr-TR" b="1" dirty="0" err="1">
                <a:solidFill>
                  <a:srgbClr val="FF0000"/>
                </a:solidFill>
              </a:rPr>
              <a:t>Ca</a:t>
            </a:r>
            <a:r>
              <a:rPr lang="tr-TR" b="1" dirty="0">
                <a:solidFill>
                  <a:srgbClr val="FF0000"/>
                </a:solidFill>
              </a:rPr>
              <a:t> girişi</a:t>
            </a:r>
          </a:p>
          <a:p>
            <a:endParaRPr lang="tr-TR" b="1" dirty="0">
              <a:solidFill>
                <a:srgbClr val="FF0000"/>
              </a:solidFill>
            </a:endParaRPr>
          </a:p>
          <a:p>
            <a:r>
              <a:rPr lang="tr-TR" b="1" dirty="0">
                <a:solidFill>
                  <a:srgbClr val="FF0000"/>
                </a:solidFill>
              </a:rPr>
              <a:t>K kanalları: potasyum çıkışı</a:t>
            </a:r>
          </a:p>
          <a:p>
            <a:endParaRPr lang="tr-TR" b="1" dirty="0">
              <a:solidFill>
                <a:srgbClr val="FF0000"/>
              </a:solidFill>
            </a:endParaRPr>
          </a:p>
          <a:p>
            <a:r>
              <a:rPr lang="tr-TR" b="1" dirty="0" err="1">
                <a:solidFill>
                  <a:srgbClr val="FF0000"/>
                </a:solidFill>
              </a:rPr>
              <a:t>Voltage</a:t>
            </a:r>
            <a:r>
              <a:rPr lang="tr-TR" b="1" dirty="0">
                <a:solidFill>
                  <a:srgbClr val="FF0000"/>
                </a:solidFill>
              </a:rPr>
              <a:t> kapılı </a:t>
            </a:r>
            <a:r>
              <a:rPr lang="tr-TR" b="1" dirty="0" err="1">
                <a:solidFill>
                  <a:srgbClr val="FF0000"/>
                </a:solidFill>
              </a:rPr>
              <a:t>Ca</a:t>
            </a:r>
            <a:r>
              <a:rPr lang="tr-TR" b="1" dirty="0">
                <a:solidFill>
                  <a:srgbClr val="FF0000"/>
                </a:solidFill>
              </a:rPr>
              <a:t> Kanalları: </a:t>
            </a:r>
            <a:r>
              <a:rPr lang="tr-TR" b="1" dirty="0" err="1">
                <a:solidFill>
                  <a:srgbClr val="FF0000"/>
                </a:solidFill>
              </a:rPr>
              <a:t>Nörotransmitter</a:t>
            </a:r>
            <a:endParaRPr lang="tr-TR" b="1" dirty="0">
              <a:solidFill>
                <a:srgbClr val="FF0000"/>
              </a:solidFill>
            </a:endParaRPr>
          </a:p>
          <a:p>
            <a:r>
              <a:rPr lang="tr-TR" b="1" dirty="0">
                <a:solidFill>
                  <a:srgbClr val="FF0000"/>
                </a:solidFill>
              </a:rPr>
              <a:t>                                                 </a:t>
            </a:r>
            <a:r>
              <a:rPr lang="tr-TR" b="1" dirty="0" err="1">
                <a:solidFill>
                  <a:srgbClr val="FF0000"/>
                </a:solidFill>
              </a:rPr>
              <a:t>salınımı</a:t>
            </a:r>
            <a:endParaRPr lang="tr-TR" b="1" dirty="0">
              <a:solidFill>
                <a:srgbClr val="FF0000"/>
              </a:solidFill>
            </a:endParaRPr>
          </a:p>
        </p:txBody>
      </p:sp>
      <p:sp>
        <p:nvSpPr>
          <p:cNvPr id="24" name="23 Metin kutusu"/>
          <p:cNvSpPr txBox="1"/>
          <p:nvPr/>
        </p:nvSpPr>
        <p:spPr>
          <a:xfrm>
            <a:off x="7763436" y="4410636"/>
            <a:ext cx="3187155" cy="646331"/>
          </a:xfrm>
          <a:prstGeom prst="rect">
            <a:avLst/>
          </a:prstGeom>
          <a:noFill/>
        </p:spPr>
        <p:txBody>
          <a:bodyPr wrap="none" rtlCol="0">
            <a:spAutoFit/>
          </a:bodyPr>
          <a:lstStyle/>
          <a:p>
            <a:r>
              <a:rPr lang="tr-TR" b="1" dirty="0" err="1">
                <a:solidFill>
                  <a:srgbClr val="0070C0"/>
                </a:solidFill>
              </a:rPr>
              <a:t>Transdusin</a:t>
            </a:r>
            <a:r>
              <a:rPr lang="tr-TR" b="1" dirty="0">
                <a:solidFill>
                  <a:srgbClr val="0070C0"/>
                </a:solidFill>
              </a:rPr>
              <a:t>: G protein. </a:t>
            </a:r>
          </a:p>
          <a:p>
            <a:r>
              <a:rPr lang="tr-TR" b="1" dirty="0">
                <a:solidFill>
                  <a:srgbClr val="0070C0"/>
                </a:solidFill>
              </a:rPr>
              <a:t>	    </a:t>
            </a:r>
            <a:r>
              <a:rPr lang="tr-TR" b="1" dirty="0" err="1">
                <a:solidFill>
                  <a:srgbClr val="0070C0"/>
                </a:solidFill>
              </a:rPr>
              <a:t>cGMP</a:t>
            </a:r>
            <a:r>
              <a:rPr lang="tr-TR" b="1" dirty="0">
                <a:solidFill>
                  <a:srgbClr val="0070C0"/>
                </a:solidFill>
              </a:rPr>
              <a:t> miktarı azalır</a:t>
            </a:r>
          </a:p>
        </p:txBody>
      </p:sp>
    </p:spTree>
    <p:extLst>
      <p:ext uri="{BB962C8B-B14F-4D97-AF65-F5344CB8AC3E}">
        <p14:creationId xmlns:p14="http://schemas.microsoft.com/office/powerpoint/2010/main" val="123189282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927351" y="981076"/>
            <a:ext cx="7540625" cy="695325"/>
          </a:xfrm>
        </p:spPr>
        <p:txBody>
          <a:bodyPr/>
          <a:lstStyle/>
          <a:p>
            <a:r>
              <a:rPr lang="en-US" altLang="tr-TR" sz="4000">
                <a:solidFill>
                  <a:schemeClr val="hlink"/>
                </a:solidFill>
              </a:rPr>
              <a:t>Phototransduction</a:t>
            </a:r>
          </a:p>
        </p:txBody>
      </p:sp>
      <p:pic>
        <p:nvPicPr>
          <p:cNvPr id="137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844676"/>
            <a:ext cx="9144000" cy="501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0987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855913" y="620714"/>
            <a:ext cx="7612062" cy="1055687"/>
          </a:xfrm>
        </p:spPr>
        <p:txBody>
          <a:bodyPr/>
          <a:lstStyle/>
          <a:p>
            <a:r>
              <a:rPr lang="tr-TR" altLang="tr-TR" sz="2800" b="1" dirty="0" err="1">
                <a:solidFill>
                  <a:schemeClr val="hlink"/>
                </a:solidFill>
              </a:rPr>
              <a:t>Rodopsin</a:t>
            </a:r>
            <a:r>
              <a:rPr lang="tr-TR" altLang="tr-TR" sz="2800" b="1" dirty="0">
                <a:solidFill>
                  <a:schemeClr val="hlink"/>
                </a:solidFill>
              </a:rPr>
              <a:t> İle Katyon Kanalları Arasındaki Bağlantı</a:t>
            </a:r>
          </a:p>
        </p:txBody>
      </p:sp>
      <p:sp>
        <p:nvSpPr>
          <p:cNvPr id="43011" name="Rectangle 3"/>
          <p:cNvSpPr>
            <a:spLocks noGrp="1" noChangeArrowheads="1"/>
          </p:cNvSpPr>
          <p:nvPr>
            <p:ph type="body" idx="1"/>
          </p:nvPr>
        </p:nvSpPr>
        <p:spPr>
          <a:xfrm>
            <a:off x="1992314" y="2017714"/>
            <a:ext cx="8486775" cy="4579937"/>
          </a:xfrm>
        </p:spPr>
        <p:txBody>
          <a:bodyPr/>
          <a:lstStyle/>
          <a:p>
            <a:pPr>
              <a:lnSpc>
                <a:spcPct val="80000"/>
              </a:lnSpc>
              <a:buFont typeface="Wingdings" panose="05000000000000000000" pitchFamily="2" charset="2"/>
              <a:buNone/>
            </a:pPr>
            <a:endParaRPr lang="tr-TR" altLang="tr-TR" sz="2000" dirty="0"/>
          </a:p>
          <a:p>
            <a:pPr>
              <a:lnSpc>
                <a:spcPct val="80000"/>
              </a:lnSpc>
            </a:pPr>
            <a:r>
              <a:rPr lang="tr-TR" altLang="tr-TR" sz="2000" dirty="0" err="1"/>
              <a:t>Rodopsinin</a:t>
            </a:r>
            <a:r>
              <a:rPr lang="tr-TR" altLang="tr-TR" sz="2000" dirty="0"/>
              <a:t> aktivasyonu </a:t>
            </a:r>
            <a:r>
              <a:rPr lang="tr-TR" altLang="tr-TR" sz="2000" dirty="0" err="1"/>
              <a:t>transdusinin</a:t>
            </a:r>
            <a:r>
              <a:rPr lang="tr-TR" altLang="tr-TR" sz="2000" dirty="0"/>
              <a:t> α </a:t>
            </a:r>
            <a:r>
              <a:rPr lang="tr-TR" altLang="tr-TR" sz="2000" dirty="0" err="1"/>
              <a:t>altbiriminde</a:t>
            </a:r>
            <a:r>
              <a:rPr lang="tr-TR" altLang="tr-TR" sz="2000" dirty="0"/>
              <a:t> </a:t>
            </a:r>
            <a:r>
              <a:rPr lang="tr-TR" altLang="tr-TR" sz="2000" dirty="0" err="1"/>
              <a:t>GDP'nin</a:t>
            </a:r>
            <a:r>
              <a:rPr lang="tr-TR" altLang="tr-TR" sz="2000" dirty="0"/>
              <a:t> GTP ile yer değiştirmesini tetikler</a:t>
            </a:r>
          </a:p>
          <a:p>
            <a:pPr>
              <a:lnSpc>
                <a:spcPct val="80000"/>
              </a:lnSpc>
            </a:pPr>
            <a:endParaRPr lang="tr-TR" altLang="tr-TR" sz="2000" dirty="0"/>
          </a:p>
          <a:p>
            <a:pPr>
              <a:lnSpc>
                <a:spcPct val="80000"/>
              </a:lnSpc>
            </a:pPr>
            <a:r>
              <a:rPr lang="tr-TR" altLang="tr-TR" sz="2000" dirty="0"/>
              <a:t>GTP içeren α </a:t>
            </a:r>
            <a:r>
              <a:rPr lang="tr-TR" altLang="tr-TR" sz="2000" i="1" dirty="0"/>
              <a:t> </a:t>
            </a:r>
            <a:r>
              <a:rPr lang="tr-TR" altLang="tr-TR" sz="2000" dirty="0" err="1"/>
              <a:t>altbirim</a:t>
            </a:r>
            <a:r>
              <a:rPr lang="tr-TR" altLang="tr-TR" sz="2000" dirty="0"/>
              <a:t> βγ </a:t>
            </a:r>
            <a:r>
              <a:rPr lang="tr-TR" altLang="tr-TR" sz="2000" dirty="0" err="1"/>
              <a:t>altbiriminden</a:t>
            </a:r>
            <a:r>
              <a:rPr lang="tr-TR" altLang="tr-TR" sz="2000" dirty="0"/>
              <a:t> ayrılır ve molekülden inhibitör bir bölümü uzaklaştırarak </a:t>
            </a:r>
            <a:r>
              <a:rPr lang="tr-TR" altLang="tr-TR" sz="2000" dirty="0" err="1"/>
              <a:t>fosfodiesterazı</a:t>
            </a:r>
            <a:r>
              <a:rPr lang="tr-TR" altLang="tr-TR" sz="2000" dirty="0"/>
              <a:t> aktive eder</a:t>
            </a:r>
          </a:p>
          <a:p>
            <a:pPr>
              <a:lnSpc>
                <a:spcPct val="80000"/>
              </a:lnSpc>
              <a:buNone/>
            </a:pPr>
            <a:endParaRPr lang="tr-TR" altLang="tr-TR" sz="2000" dirty="0"/>
          </a:p>
          <a:p>
            <a:pPr>
              <a:lnSpc>
                <a:spcPct val="80000"/>
              </a:lnSpc>
            </a:pPr>
            <a:r>
              <a:rPr lang="tr-TR" altLang="tr-TR" sz="2000" dirty="0" err="1"/>
              <a:t>Amplifikasyon</a:t>
            </a:r>
            <a:r>
              <a:rPr lang="tr-TR" altLang="tr-TR" sz="2000" dirty="0"/>
              <a:t> </a:t>
            </a:r>
            <a:r>
              <a:rPr lang="tr-TR" altLang="tr-TR" sz="2000" dirty="0" err="1"/>
              <a:t>kaskadın</a:t>
            </a:r>
            <a:r>
              <a:rPr lang="tr-TR" altLang="tr-TR" sz="2000" dirty="0"/>
              <a:t> ilk ve üçüncü adımlarında görülür; aktive edilmiş her </a:t>
            </a:r>
            <a:r>
              <a:rPr lang="tr-TR" altLang="tr-TR" sz="2000" dirty="0" err="1"/>
              <a:t>rodopsin</a:t>
            </a:r>
            <a:r>
              <a:rPr lang="tr-TR" altLang="tr-TR" sz="2000" dirty="0"/>
              <a:t> 500 </a:t>
            </a:r>
            <a:r>
              <a:rPr lang="tr-TR" altLang="tr-TR" sz="2000" dirty="0" err="1"/>
              <a:t>transdüsin</a:t>
            </a:r>
            <a:r>
              <a:rPr lang="tr-TR" altLang="tr-TR" sz="2000" dirty="0"/>
              <a:t> molekülünü aktive ederken aktive edilmiş her </a:t>
            </a:r>
            <a:r>
              <a:rPr lang="tr-TR" altLang="tr-TR" sz="2000" dirty="0" err="1"/>
              <a:t>fosfodiesteraz</a:t>
            </a:r>
            <a:r>
              <a:rPr lang="tr-TR" altLang="tr-TR" sz="2000" dirty="0"/>
              <a:t> birkaç bin </a:t>
            </a:r>
            <a:r>
              <a:rPr lang="tr-TR" altLang="tr-TR" sz="2000" dirty="0" err="1"/>
              <a:t>cGMP'yi</a:t>
            </a:r>
            <a:r>
              <a:rPr lang="tr-TR" altLang="tr-TR" sz="2000" dirty="0"/>
              <a:t> hidroliz eder</a:t>
            </a:r>
          </a:p>
        </p:txBody>
      </p:sp>
    </p:spTree>
    <p:extLst>
      <p:ext uri="{BB962C8B-B14F-4D97-AF65-F5344CB8AC3E}">
        <p14:creationId xmlns:p14="http://schemas.microsoft.com/office/powerpoint/2010/main" val="37267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ltLang="tr-TR" b="1" dirty="0"/>
              <a:t>Bir yüzeye gelen ışık ile madde etkileşimi </a:t>
            </a:r>
            <a:endParaRPr lang="tr-TR" dirty="0"/>
          </a:p>
        </p:txBody>
      </p:sp>
      <p:sp>
        <p:nvSpPr>
          <p:cNvPr id="6" name="5 İçerik Yer Tutucusu"/>
          <p:cNvSpPr>
            <a:spLocks noGrp="1"/>
          </p:cNvSpPr>
          <p:nvPr>
            <p:ph idx="1"/>
          </p:nvPr>
        </p:nvSpPr>
        <p:spPr/>
        <p:txBody>
          <a:bodyPr/>
          <a:lstStyle/>
          <a:p>
            <a:r>
              <a:rPr lang="tr-TR" dirty="0"/>
              <a:t>Kırılma </a:t>
            </a:r>
          </a:p>
          <a:p>
            <a:r>
              <a:rPr lang="tr-TR" dirty="0"/>
              <a:t>Yansıma </a:t>
            </a:r>
          </a:p>
          <a:p>
            <a:r>
              <a:rPr lang="tr-TR" dirty="0"/>
              <a:t>Soğrulma</a:t>
            </a:r>
          </a:p>
          <a:p>
            <a:r>
              <a:rPr lang="tr-TR" dirty="0"/>
              <a:t>Kutuplanma (Polarizasyon)</a:t>
            </a:r>
          </a:p>
          <a:p>
            <a:pPr lvl="1"/>
            <a:r>
              <a:rPr lang="tr-TR" dirty="0"/>
              <a:t>Kırınım</a:t>
            </a:r>
          </a:p>
          <a:p>
            <a:pPr lvl="1"/>
            <a:r>
              <a:rPr lang="tr-TR" dirty="0"/>
              <a:t>Girişim</a:t>
            </a:r>
          </a:p>
          <a:p>
            <a:r>
              <a:rPr lang="tr-TR" dirty="0"/>
              <a:t>Kombinasyon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00376" y="981076"/>
            <a:ext cx="6696075" cy="695325"/>
          </a:xfrm>
        </p:spPr>
        <p:txBody>
          <a:bodyPr/>
          <a:lstStyle/>
          <a:p>
            <a:r>
              <a:rPr lang="tr-TR" altLang="tr-TR" sz="3600" b="1">
                <a:solidFill>
                  <a:schemeClr val="hlink"/>
                </a:solidFill>
              </a:rPr>
              <a:t>Koni Pigmentleri</a:t>
            </a:r>
          </a:p>
        </p:txBody>
      </p:sp>
      <p:sp>
        <p:nvSpPr>
          <p:cNvPr id="44035" name="Rectangle 3"/>
          <p:cNvSpPr>
            <a:spLocks noGrp="1" noChangeArrowheads="1"/>
          </p:cNvSpPr>
          <p:nvPr>
            <p:ph type="body" idx="1"/>
          </p:nvPr>
        </p:nvSpPr>
        <p:spPr>
          <a:xfrm>
            <a:off x="2063751" y="2017714"/>
            <a:ext cx="8208963" cy="4435475"/>
          </a:xfrm>
        </p:spPr>
        <p:txBody>
          <a:bodyPr>
            <a:normAutofit/>
          </a:bodyPr>
          <a:lstStyle/>
          <a:p>
            <a:pPr>
              <a:lnSpc>
                <a:spcPct val="80000"/>
              </a:lnSpc>
            </a:pPr>
            <a:r>
              <a:rPr lang="tr-TR" altLang="tr-TR" sz="1600" dirty="0"/>
              <a:t>Primatlarda </a:t>
            </a:r>
            <a:r>
              <a:rPr lang="tr-TR" altLang="tr-TR" sz="1600" b="1" dirty="0"/>
              <a:t>3 ayrı tip koni</a:t>
            </a:r>
            <a:r>
              <a:rPr lang="tr-TR" altLang="tr-TR" sz="1600" dirty="0"/>
              <a:t> vardır. Bu reseptörler renk görmeye yarar ve 440, 535 ve 565 </a:t>
            </a:r>
            <a:r>
              <a:rPr lang="tr-TR" altLang="tr-TR" sz="1600" dirty="0" err="1"/>
              <a:t>nm</a:t>
            </a:r>
            <a:r>
              <a:rPr lang="tr-TR" altLang="tr-TR" sz="1600" dirty="0"/>
              <a:t> dalga  boylarındaki ışığa doruk yanıt verir</a:t>
            </a:r>
          </a:p>
          <a:p>
            <a:pPr>
              <a:lnSpc>
                <a:spcPct val="80000"/>
              </a:lnSpc>
            </a:pPr>
            <a:endParaRPr lang="tr-TR" altLang="tr-TR" sz="1600" dirty="0"/>
          </a:p>
          <a:p>
            <a:pPr>
              <a:lnSpc>
                <a:spcPct val="80000"/>
              </a:lnSpc>
            </a:pPr>
            <a:r>
              <a:rPr lang="tr-TR" altLang="tr-TR" sz="1600" dirty="0"/>
              <a:t>Bunların </a:t>
            </a:r>
            <a:r>
              <a:rPr lang="tr-TR" altLang="tr-TR" sz="1600" dirty="0" err="1"/>
              <a:t>herbiri</a:t>
            </a:r>
            <a:r>
              <a:rPr lang="tr-TR" altLang="tr-TR" sz="1600" dirty="0"/>
              <a:t> </a:t>
            </a:r>
            <a:r>
              <a:rPr lang="tr-TR" altLang="tr-TR" sz="1600" dirty="0" err="1"/>
              <a:t>retinol</a:t>
            </a:r>
            <a:r>
              <a:rPr lang="tr-TR" altLang="tr-TR" sz="1600" dirty="0"/>
              <a:t> ve bir </a:t>
            </a:r>
            <a:r>
              <a:rPr lang="tr-TR" altLang="tr-TR" sz="1600" dirty="0" err="1"/>
              <a:t>opsin</a:t>
            </a:r>
            <a:r>
              <a:rPr lang="tr-TR" altLang="tr-TR" sz="1600" dirty="0"/>
              <a:t> içerir. </a:t>
            </a:r>
            <a:r>
              <a:rPr lang="tr-TR" altLang="tr-TR" sz="1600" dirty="0" err="1"/>
              <a:t>Opsin</a:t>
            </a:r>
            <a:r>
              <a:rPr lang="tr-TR" altLang="tr-TR" sz="1600" dirty="0"/>
              <a:t> </a:t>
            </a:r>
            <a:r>
              <a:rPr lang="tr-TR" altLang="tr-TR" sz="1600" dirty="0" err="1"/>
              <a:t>rodopsine</a:t>
            </a:r>
            <a:r>
              <a:rPr lang="tr-TR" altLang="tr-TR" sz="1600" dirty="0"/>
              <a:t> benzer ve koni zarından 7 kez geçerken her koni tipinde karakteristik bir yapıya sahiptir</a:t>
            </a:r>
          </a:p>
          <a:p>
            <a:pPr>
              <a:lnSpc>
                <a:spcPct val="80000"/>
              </a:lnSpc>
              <a:buNone/>
            </a:pPr>
            <a:endParaRPr lang="tr-TR" altLang="tr-TR" sz="1600" dirty="0"/>
          </a:p>
          <a:p>
            <a:pPr>
              <a:lnSpc>
                <a:spcPct val="80000"/>
              </a:lnSpc>
            </a:pPr>
            <a:r>
              <a:rPr lang="tr-TR" altLang="tr-TR" sz="1600" dirty="0"/>
              <a:t>Konilerin ışığa verdiği yanıtların ayrıntıları muhtemelen basillerdekine benzer. Işık </a:t>
            </a:r>
            <a:r>
              <a:rPr lang="tr-TR" altLang="tr-TR" sz="1600" dirty="0" err="1"/>
              <a:t>retinolu</a:t>
            </a:r>
            <a:r>
              <a:rPr lang="tr-TR" altLang="tr-TR" sz="1600" dirty="0"/>
              <a:t> aktive eder ve bu da basildeki </a:t>
            </a:r>
            <a:r>
              <a:rPr lang="tr-TR" altLang="tr-TR" sz="1600" b="1" dirty="0" err="1">
                <a:solidFill>
                  <a:srgbClr val="C00000"/>
                </a:solidFill>
              </a:rPr>
              <a:t>transdüsinden</a:t>
            </a:r>
            <a:r>
              <a:rPr lang="tr-TR" altLang="tr-TR" sz="1600" b="1" dirty="0">
                <a:solidFill>
                  <a:srgbClr val="C00000"/>
                </a:solidFill>
              </a:rPr>
              <a:t> daha farklı bir G proteini olan Gt2'yi aktive eder</a:t>
            </a:r>
          </a:p>
          <a:p>
            <a:pPr>
              <a:lnSpc>
                <a:spcPct val="80000"/>
              </a:lnSpc>
            </a:pPr>
            <a:endParaRPr lang="tr-TR" altLang="tr-TR" sz="1600" dirty="0"/>
          </a:p>
          <a:p>
            <a:pPr>
              <a:lnSpc>
                <a:spcPct val="80000"/>
              </a:lnSpc>
            </a:pPr>
            <a:r>
              <a:rPr lang="tr-TR" altLang="tr-TR" sz="1600" dirty="0"/>
              <a:t>Gt2 daha sonra </a:t>
            </a:r>
            <a:r>
              <a:rPr lang="tr-TR" altLang="tr-TR" sz="1600" dirty="0" err="1"/>
              <a:t>cGMP'nin</a:t>
            </a:r>
            <a:r>
              <a:rPr lang="tr-TR" altLang="tr-TR" sz="1600" dirty="0"/>
              <a:t> 5' -</a:t>
            </a:r>
            <a:r>
              <a:rPr lang="tr-TR" altLang="tr-TR" sz="1600" dirty="0" err="1"/>
              <a:t>GMP'ye</a:t>
            </a:r>
            <a:r>
              <a:rPr lang="tr-TR" altLang="tr-TR" sz="1600" dirty="0"/>
              <a:t> dönüşümünü kataliz eden </a:t>
            </a:r>
            <a:r>
              <a:rPr lang="tr-TR" altLang="tr-TR" sz="1600" dirty="0" err="1"/>
              <a:t>fosfodiesterazı</a:t>
            </a:r>
            <a:r>
              <a:rPr lang="tr-TR" altLang="tr-TR" sz="1600" dirty="0"/>
              <a:t> aktive eder</a:t>
            </a:r>
          </a:p>
          <a:p>
            <a:pPr>
              <a:lnSpc>
                <a:spcPct val="80000"/>
              </a:lnSpc>
            </a:pPr>
            <a:endParaRPr lang="tr-TR" altLang="tr-TR" sz="1600" dirty="0"/>
          </a:p>
          <a:p>
            <a:pPr>
              <a:lnSpc>
                <a:spcPct val="80000"/>
              </a:lnSpc>
            </a:pPr>
            <a:r>
              <a:rPr lang="tr-TR" altLang="tr-TR" sz="1600" dirty="0"/>
              <a:t>Bu olay hücre dışı sıvı ile koni sitoplazması arasındaki </a:t>
            </a:r>
            <a:r>
              <a:rPr lang="tr-TR" altLang="tr-TR" sz="1600" dirty="0" err="1"/>
              <a:t>katyonkanallarının</a:t>
            </a:r>
            <a:r>
              <a:rPr lang="tr-TR" altLang="tr-TR" sz="1600" dirty="0"/>
              <a:t> kapanması, hücre içi </a:t>
            </a:r>
            <a:r>
              <a:rPr lang="tr-TR" altLang="tr-TR" sz="1600" dirty="0" err="1"/>
              <a:t>Na</a:t>
            </a:r>
            <a:r>
              <a:rPr lang="tr-TR" altLang="tr-TR" sz="1600" baseline="30000" dirty="0"/>
              <a:t>+</a:t>
            </a:r>
            <a:r>
              <a:rPr lang="tr-TR" altLang="tr-TR" sz="1600" dirty="0"/>
              <a:t> yoğunluğunun yükselmesi ve koni dış </a:t>
            </a:r>
            <a:r>
              <a:rPr lang="tr-TR" altLang="tr-TR" sz="1600" dirty="0" err="1"/>
              <a:t>segmentlerinin</a:t>
            </a:r>
            <a:r>
              <a:rPr lang="tr-TR" altLang="tr-TR" sz="1600" dirty="0"/>
              <a:t> </a:t>
            </a:r>
            <a:r>
              <a:rPr lang="tr-TR" altLang="tr-TR" sz="1600" dirty="0" err="1"/>
              <a:t>hiperpolarizasyonu</a:t>
            </a:r>
            <a:r>
              <a:rPr lang="tr-TR" altLang="tr-TR" sz="1600" dirty="0"/>
              <a:t> ile sonuçlanır</a:t>
            </a:r>
          </a:p>
        </p:txBody>
      </p:sp>
    </p:spTree>
    <p:extLst>
      <p:ext uri="{BB962C8B-B14F-4D97-AF65-F5344CB8AC3E}">
        <p14:creationId xmlns:p14="http://schemas.microsoft.com/office/powerpoint/2010/main" val="23443432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966" name="Picture 102" descr="figure_10_41c-jLE"/>
          <p:cNvPicPr>
            <a:picLocks noChangeAspect="1" noChangeArrowheads="1"/>
          </p:cNvPicPr>
          <p:nvPr/>
        </p:nvPicPr>
        <p:blipFill>
          <a:blip r:embed="rId3" cstate="print"/>
          <a:srcRect l="27753" r="27773"/>
          <a:stretch>
            <a:fillRect/>
          </a:stretch>
        </p:blipFill>
        <p:spPr bwMode="auto">
          <a:xfrm>
            <a:off x="6553201" y="703264"/>
            <a:ext cx="3660775" cy="5881687"/>
          </a:xfrm>
          <a:prstGeom prst="rect">
            <a:avLst/>
          </a:prstGeom>
          <a:noFill/>
        </p:spPr>
      </p:pic>
      <p:sp>
        <p:nvSpPr>
          <p:cNvPr id="292967" name="Line 103"/>
          <p:cNvSpPr>
            <a:spLocks noChangeShapeType="1"/>
          </p:cNvSpPr>
          <p:nvPr/>
        </p:nvSpPr>
        <p:spPr bwMode="auto">
          <a:xfrm flipH="1">
            <a:off x="6999288" y="2006600"/>
            <a:ext cx="406400" cy="800100"/>
          </a:xfrm>
          <a:prstGeom prst="line">
            <a:avLst/>
          </a:prstGeom>
          <a:noFill/>
          <a:ln w="31750">
            <a:solidFill>
              <a:srgbClr val="FFFFFF"/>
            </a:solidFill>
            <a:round/>
            <a:headEnd/>
            <a:tailEnd/>
          </a:ln>
        </p:spPr>
        <p:txBody>
          <a:bodyPr/>
          <a:lstStyle/>
          <a:p>
            <a:endParaRPr lang="tr-TR"/>
          </a:p>
        </p:txBody>
      </p:sp>
      <p:sp>
        <p:nvSpPr>
          <p:cNvPr id="292968" name="Line 104"/>
          <p:cNvSpPr>
            <a:spLocks noChangeShapeType="1"/>
          </p:cNvSpPr>
          <p:nvPr/>
        </p:nvSpPr>
        <p:spPr bwMode="auto">
          <a:xfrm>
            <a:off x="7989889" y="3957638"/>
            <a:ext cx="1587" cy="228600"/>
          </a:xfrm>
          <a:prstGeom prst="line">
            <a:avLst/>
          </a:prstGeom>
          <a:noFill/>
          <a:ln w="9525">
            <a:solidFill>
              <a:srgbClr val="231F20"/>
            </a:solidFill>
            <a:round/>
            <a:headEnd/>
            <a:tailEnd/>
          </a:ln>
        </p:spPr>
        <p:txBody>
          <a:bodyPr/>
          <a:lstStyle/>
          <a:p>
            <a:endParaRPr lang="tr-TR"/>
          </a:p>
        </p:txBody>
      </p:sp>
      <p:sp>
        <p:nvSpPr>
          <p:cNvPr id="292969" name="Line 105"/>
          <p:cNvSpPr>
            <a:spLocks noChangeShapeType="1"/>
          </p:cNvSpPr>
          <p:nvPr/>
        </p:nvSpPr>
        <p:spPr bwMode="auto">
          <a:xfrm flipH="1">
            <a:off x="6999288" y="2006600"/>
            <a:ext cx="406400" cy="800100"/>
          </a:xfrm>
          <a:prstGeom prst="line">
            <a:avLst/>
          </a:prstGeom>
          <a:noFill/>
          <a:ln w="9525">
            <a:solidFill>
              <a:srgbClr val="231F20"/>
            </a:solidFill>
            <a:round/>
            <a:headEnd/>
            <a:tailEnd/>
          </a:ln>
        </p:spPr>
        <p:txBody>
          <a:bodyPr/>
          <a:lstStyle/>
          <a:p>
            <a:endParaRPr lang="tr-TR"/>
          </a:p>
        </p:txBody>
      </p:sp>
      <p:sp>
        <p:nvSpPr>
          <p:cNvPr id="292970" name="Rectangle 106"/>
          <p:cNvSpPr>
            <a:spLocks noChangeArrowheads="1"/>
          </p:cNvSpPr>
          <p:nvPr/>
        </p:nvSpPr>
        <p:spPr bwMode="auto">
          <a:xfrm>
            <a:off x="6794501" y="852489"/>
            <a:ext cx="2453429" cy="43088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400">
                <a:solidFill>
                  <a:srgbClr val="000000"/>
                </a:solidFill>
                <a:latin typeface="Arial Black" pitchFamily="34" charset="0"/>
              </a:rPr>
              <a:t>(c) </a:t>
            </a:r>
            <a:r>
              <a:rPr lang="en-US" sz="1400">
                <a:solidFill>
                  <a:srgbClr val="000000"/>
                </a:solidFill>
              </a:rPr>
              <a:t>In the recovery phase, retinal</a:t>
            </a:r>
            <a:br>
              <a:rPr lang="en-US" sz="1400">
                <a:solidFill>
                  <a:srgbClr val="000000"/>
                </a:solidFill>
              </a:rPr>
            </a:br>
            <a:r>
              <a:rPr lang="en-US" sz="1400">
                <a:solidFill>
                  <a:srgbClr val="000000"/>
                </a:solidFill>
              </a:rPr>
              <a:t>recombines with opsin.</a:t>
            </a:r>
            <a:endParaRPr lang="en-US"/>
          </a:p>
        </p:txBody>
      </p:sp>
      <p:sp>
        <p:nvSpPr>
          <p:cNvPr id="292971" name="Rectangle 107"/>
          <p:cNvSpPr>
            <a:spLocks noChangeArrowheads="1"/>
          </p:cNvSpPr>
          <p:nvPr/>
        </p:nvSpPr>
        <p:spPr bwMode="auto">
          <a:xfrm>
            <a:off x="7296684" y="1798639"/>
            <a:ext cx="1478482" cy="430887"/>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400" dirty="0">
                <a:solidFill>
                  <a:srgbClr val="231F20"/>
                </a:solidFill>
              </a:rPr>
              <a:t>Retinal converted to</a:t>
            </a:r>
            <a:br>
              <a:rPr lang="en-US" sz="1400" dirty="0">
                <a:solidFill>
                  <a:srgbClr val="231F20"/>
                </a:solidFill>
              </a:rPr>
            </a:br>
            <a:r>
              <a:rPr lang="en-US" sz="1400" dirty="0">
                <a:solidFill>
                  <a:srgbClr val="231F20"/>
                </a:solidFill>
              </a:rPr>
              <a:t>inactive form</a:t>
            </a:r>
            <a:endParaRPr lang="en-US" dirty="0"/>
          </a:p>
        </p:txBody>
      </p:sp>
      <p:sp>
        <p:nvSpPr>
          <p:cNvPr id="292972" name="Rectangle 108"/>
          <p:cNvSpPr>
            <a:spLocks noChangeArrowheads="1"/>
          </p:cNvSpPr>
          <p:nvPr/>
        </p:nvSpPr>
        <p:spPr bwMode="auto">
          <a:xfrm>
            <a:off x="7630656" y="4192589"/>
            <a:ext cx="1401088" cy="646331"/>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400">
                <a:solidFill>
                  <a:srgbClr val="231F20"/>
                </a:solidFill>
              </a:rPr>
              <a:t>Retinal recombines</a:t>
            </a:r>
            <a:br>
              <a:rPr lang="en-US" sz="1400">
                <a:solidFill>
                  <a:srgbClr val="231F20"/>
                </a:solidFill>
              </a:rPr>
            </a:br>
            <a:r>
              <a:rPr lang="en-US" sz="1400">
                <a:solidFill>
                  <a:srgbClr val="231F20"/>
                </a:solidFill>
              </a:rPr>
              <a:t>with opsin to</a:t>
            </a:r>
            <a:br>
              <a:rPr lang="en-US" sz="1400">
                <a:solidFill>
                  <a:srgbClr val="231F20"/>
                </a:solidFill>
              </a:rPr>
            </a:br>
            <a:r>
              <a:rPr lang="en-US" sz="1400">
                <a:solidFill>
                  <a:srgbClr val="231F20"/>
                </a:solidFill>
              </a:rPr>
              <a:t>form rhodopsin.</a:t>
            </a:r>
            <a:endParaRPr lang="en-US"/>
          </a:p>
        </p:txBody>
      </p:sp>
      <p:sp>
        <p:nvSpPr>
          <p:cNvPr id="13" name="Rectangle 72"/>
          <p:cNvSpPr txBox="1">
            <a:spLocks noChangeArrowheads="1"/>
          </p:cNvSpPr>
          <p:nvPr/>
        </p:nvSpPr>
        <p:spPr>
          <a:xfrm>
            <a:off x="609600" y="-171400"/>
            <a:ext cx="11582399"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4000" b="0" i="0" u="none" strike="noStrike" kern="1200" cap="none" spc="0" normalizeH="0" baseline="0" noProof="0">
                <a:ln>
                  <a:noFill/>
                </a:ln>
                <a:solidFill>
                  <a:schemeClr val="tx1"/>
                </a:solidFill>
                <a:effectLst/>
                <a:uLnTx/>
                <a:uFillTx/>
                <a:latin typeface="+mj-lt"/>
                <a:ea typeface="+mj-ea"/>
                <a:cs typeface="+mj-cs"/>
              </a:rPr>
              <a:t>Işığın elektriksel akıma dönüşümü (</a:t>
            </a:r>
            <a:r>
              <a:rPr kumimoji="0" lang="en-US" sz="4000" b="0" i="0" u="none" strike="noStrike" kern="1200" cap="none" spc="0" normalizeH="0" baseline="0" noProof="0">
                <a:ln>
                  <a:noFill/>
                </a:ln>
                <a:solidFill>
                  <a:schemeClr val="tx1"/>
                </a:solidFill>
                <a:effectLst/>
                <a:uLnTx/>
                <a:uFillTx/>
                <a:latin typeface="+mj-lt"/>
                <a:ea typeface="+mj-ea"/>
                <a:cs typeface="+mj-cs"/>
              </a:rPr>
              <a:t>Phototransduction</a:t>
            </a:r>
            <a:r>
              <a:rPr kumimoji="0" lang="tr-TR" sz="4000" b="0" i="0" u="none" strike="noStrike" kern="1200" cap="none" spc="0" normalizeH="0" baseline="0" noProof="0">
                <a:ln>
                  <a:noFill/>
                </a:ln>
                <a:solidFill>
                  <a:schemeClr val="tx1"/>
                </a:solidFill>
                <a:effectLst/>
                <a:uLnTx/>
                <a:uFillTx/>
                <a:latin typeface="+mj-lt"/>
                <a:ea typeface="+mj-ea"/>
                <a:cs typeface="+mj-cs"/>
              </a:rPr>
              <a: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6772111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674939" y="765176"/>
            <a:ext cx="7793037" cy="911225"/>
          </a:xfrm>
        </p:spPr>
        <p:txBody>
          <a:bodyPr/>
          <a:lstStyle/>
          <a:p>
            <a:r>
              <a:rPr lang="tr-TR" altLang="tr-TR" sz="2800" b="1">
                <a:solidFill>
                  <a:schemeClr val="hlink"/>
                </a:solidFill>
              </a:rPr>
              <a:t>RETİNA HÜCRELERİNİN ELEKTRİKSEL YANlTI</a:t>
            </a:r>
          </a:p>
        </p:txBody>
      </p:sp>
      <p:sp>
        <p:nvSpPr>
          <p:cNvPr id="36867" name="Rectangle 3"/>
          <p:cNvSpPr>
            <a:spLocks noGrp="1" noChangeArrowheads="1"/>
          </p:cNvSpPr>
          <p:nvPr>
            <p:ph type="body" idx="1"/>
          </p:nvPr>
        </p:nvSpPr>
        <p:spPr>
          <a:xfrm>
            <a:off x="1992314" y="2017713"/>
            <a:ext cx="8486775" cy="4506912"/>
          </a:xfrm>
        </p:spPr>
        <p:txBody>
          <a:bodyPr>
            <a:normAutofit fontScale="92500" lnSpcReduction="10000"/>
          </a:bodyPr>
          <a:lstStyle/>
          <a:p>
            <a:pPr>
              <a:lnSpc>
                <a:spcPct val="80000"/>
              </a:lnSpc>
            </a:pPr>
            <a:r>
              <a:rPr lang="tr-TR" altLang="tr-TR" sz="2000"/>
              <a:t>Koni reseptör potansiyeli keskin bir başlama ve bitişe sahipken basil reseptör potansiyeli keskin bir başlama ve yavaş bir sonlanma gösterir</a:t>
            </a:r>
          </a:p>
          <a:p>
            <a:pPr>
              <a:lnSpc>
                <a:spcPct val="80000"/>
              </a:lnSpc>
            </a:pPr>
            <a:endParaRPr lang="tr-TR" altLang="tr-TR" sz="2000"/>
          </a:p>
          <a:p>
            <a:pPr>
              <a:lnSpc>
                <a:spcPct val="80000"/>
              </a:lnSpc>
            </a:pPr>
            <a:r>
              <a:rPr lang="tr-TR" altLang="tr-TR" sz="2000"/>
              <a:t>Reseptör potansiyellerinin genliği ile uyarı şiddeti arasındaki ilişkiyi gösteren eğriler koni ve basillerde birbirine benzerse de basillerin duyarlığı çok daha fazladır</a:t>
            </a:r>
          </a:p>
          <a:p>
            <a:pPr>
              <a:lnSpc>
                <a:spcPct val="80000"/>
              </a:lnSpc>
            </a:pPr>
            <a:endParaRPr lang="tr-TR" altLang="tr-TR" sz="2000"/>
          </a:p>
          <a:p>
            <a:pPr>
              <a:lnSpc>
                <a:spcPct val="80000"/>
              </a:lnSpc>
            </a:pPr>
            <a:r>
              <a:rPr lang="tr-TR" altLang="tr-TR" sz="2000"/>
              <a:t>Bu nedenle koniler için eşik altı düzeyde olan aydınlatmada basil yanıtları uyarı şiddetiyle orantılıdır</a:t>
            </a:r>
          </a:p>
          <a:p>
            <a:pPr>
              <a:lnSpc>
                <a:spcPct val="80000"/>
              </a:lnSpc>
            </a:pPr>
            <a:endParaRPr lang="tr-TR" altLang="tr-TR" sz="2000"/>
          </a:p>
          <a:p>
            <a:pPr>
              <a:lnSpc>
                <a:spcPct val="80000"/>
              </a:lnSpc>
            </a:pPr>
            <a:r>
              <a:rPr lang="tr-TR" altLang="tr-TR" sz="2000"/>
              <a:t>Öte yandan basil yanıtlarının azami olup artık değiştirilemediği aşırı aydınlatma düzeylerinde koni yanıtları uyarı yoğunluğu ile orantılıdır</a:t>
            </a:r>
          </a:p>
          <a:p>
            <a:pPr>
              <a:lnSpc>
                <a:spcPct val="80000"/>
              </a:lnSpc>
            </a:pPr>
            <a:endParaRPr lang="tr-TR" altLang="tr-TR" sz="2000"/>
          </a:p>
          <a:p>
            <a:pPr>
              <a:lnSpc>
                <a:spcPct val="80000"/>
              </a:lnSpc>
            </a:pPr>
            <a:r>
              <a:rPr lang="tr-TR" altLang="tr-TR" sz="2000"/>
              <a:t>Bu durum konilerin neden ışık şiddetinin zemin değeri üzerindeki değişikliklere yanıt verip mutlak aydınlatmayı yansıtmazken basillerin neden mutlak aydınlatmayı farkettiğini açıklar</a:t>
            </a:r>
          </a:p>
        </p:txBody>
      </p:sp>
    </p:spTree>
    <p:extLst>
      <p:ext uri="{BB962C8B-B14F-4D97-AF65-F5344CB8AC3E}">
        <p14:creationId xmlns:p14="http://schemas.microsoft.com/office/powerpoint/2010/main" val="42701509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4"/>
          <p:cNvGrpSpPr/>
          <p:nvPr/>
        </p:nvGrpSpPr>
        <p:grpSpPr>
          <a:xfrm>
            <a:off x="1400433" y="1585098"/>
            <a:ext cx="9323731" cy="4247292"/>
            <a:chOff x="296863" y="1651000"/>
            <a:chExt cx="8582025" cy="3554413"/>
          </a:xfrm>
        </p:grpSpPr>
        <p:pic>
          <p:nvPicPr>
            <p:cNvPr id="6" name="Picture 2" descr="46_08_camera_eye-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863" y="1651000"/>
              <a:ext cx="8548687"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557213" y="1670050"/>
              <a:ext cx="2693987"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50000"/>
                </a:spcBef>
              </a:pPr>
              <a:r>
                <a:rPr lang="en-US" altLang="tr-TR" sz="1100" b="1" dirty="0"/>
                <a:t>The structure of the vertebrate eye.</a:t>
              </a:r>
            </a:p>
          </p:txBody>
        </p:sp>
        <p:sp>
          <p:nvSpPr>
            <p:cNvPr id="8" name="Text Box 18"/>
            <p:cNvSpPr txBox="1">
              <a:spLocks noChangeArrowheads="1"/>
            </p:cNvSpPr>
            <p:nvPr/>
          </p:nvSpPr>
          <p:spPr bwMode="auto">
            <a:xfrm>
              <a:off x="4470400" y="1670050"/>
              <a:ext cx="27670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50000"/>
                </a:spcBef>
              </a:pPr>
              <a:r>
                <a:rPr lang="en-US" altLang="tr-TR" sz="1100" b="1"/>
                <a:t>In the retina, cells are arranged in layers.</a:t>
              </a:r>
            </a:p>
          </p:txBody>
        </p:sp>
        <p:sp>
          <p:nvSpPr>
            <p:cNvPr id="9" name="Text Box 19"/>
            <p:cNvSpPr txBox="1">
              <a:spLocks noChangeArrowheads="1"/>
            </p:cNvSpPr>
            <p:nvPr/>
          </p:nvSpPr>
          <p:spPr bwMode="auto">
            <a:xfrm>
              <a:off x="4352925" y="2035175"/>
              <a:ext cx="9096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50000"/>
                </a:spcBef>
              </a:pPr>
              <a:r>
                <a:rPr lang="en-US" altLang="tr-TR" sz="1000" b="1" dirty="0"/>
                <a:t>Ganglion cells</a:t>
              </a:r>
            </a:p>
          </p:txBody>
        </p:sp>
        <p:sp>
          <p:nvSpPr>
            <p:cNvPr id="10" name="Text Box 20"/>
            <p:cNvSpPr txBox="1">
              <a:spLocks noChangeArrowheads="1"/>
            </p:cNvSpPr>
            <p:nvPr/>
          </p:nvSpPr>
          <p:spPr bwMode="auto">
            <a:xfrm>
              <a:off x="5429250" y="2035175"/>
              <a:ext cx="13223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50000"/>
                </a:spcBef>
              </a:pPr>
              <a:r>
                <a:rPr lang="en-US" altLang="tr-TR" sz="1000" b="1"/>
                <a:t>Connecting neurons</a:t>
              </a:r>
            </a:p>
          </p:txBody>
        </p:sp>
        <p:sp>
          <p:nvSpPr>
            <p:cNvPr id="11" name="Text Box 21"/>
            <p:cNvSpPr txBox="1">
              <a:spLocks noChangeArrowheads="1"/>
            </p:cNvSpPr>
            <p:nvPr/>
          </p:nvSpPr>
          <p:spPr bwMode="auto">
            <a:xfrm>
              <a:off x="6867525" y="2035175"/>
              <a:ext cx="12144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50000"/>
                </a:spcBef>
              </a:pPr>
              <a:r>
                <a:rPr lang="en-US" altLang="tr-TR" sz="1000" b="1"/>
                <a:t>Photoreceptor cells</a:t>
              </a:r>
            </a:p>
          </p:txBody>
        </p:sp>
        <p:sp>
          <p:nvSpPr>
            <p:cNvPr id="12" name="Text Box 22"/>
            <p:cNvSpPr txBox="1">
              <a:spLocks noChangeArrowheads="1"/>
            </p:cNvSpPr>
            <p:nvPr/>
          </p:nvSpPr>
          <p:spPr bwMode="auto">
            <a:xfrm>
              <a:off x="8134350" y="1892300"/>
              <a:ext cx="7445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50000"/>
                </a:spcBef>
              </a:pPr>
              <a:r>
                <a:rPr lang="en-US" altLang="tr-TR" sz="1000" b="1"/>
                <a:t>Pigmented epithelium</a:t>
              </a:r>
            </a:p>
          </p:txBody>
        </p:sp>
        <p:sp>
          <p:nvSpPr>
            <p:cNvPr id="13" name="AutoShape 23"/>
            <p:cNvSpPr>
              <a:spLocks/>
            </p:cNvSpPr>
            <p:nvPr/>
          </p:nvSpPr>
          <p:spPr bwMode="auto">
            <a:xfrm rot="5400000">
              <a:off x="4733132" y="1818481"/>
              <a:ext cx="93662" cy="879475"/>
            </a:xfrm>
            <a:prstGeom prst="leftBrace">
              <a:avLst>
                <a:gd name="adj1" fmla="val 78249"/>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tr-TR" altLang="tr-TR">
                <a:latin typeface="Times" panose="02020603050405020304" pitchFamily="18" charset="0"/>
              </a:endParaRPr>
            </a:p>
          </p:txBody>
        </p:sp>
        <p:sp>
          <p:nvSpPr>
            <p:cNvPr id="14" name="AutoShape 24"/>
            <p:cNvSpPr>
              <a:spLocks/>
            </p:cNvSpPr>
            <p:nvPr/>
          </p:nvSpPr>
          <p:spPr bwMode="auto">
            <a:xfrm rot="5400000">
              <a:off x="5990432" y="1488281"/>
              <a:ext cx="93662" cy="1539875"/>
            </a:xfrm>
            <a:prstGeom prst="leftBrace">
              <a:avLst>
                <a:gd name="adj1" fmla="val 137006"/>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tr-TR" altLang="tr-TR">
                <a:latin typeface="Times" panose="02020603050405020304" pitchFamily="18" charset="0"/>
              </a:endParaRPr>
            </a:p>
          </p:txBody>
        </p:sp>
        <p:sp>
          <p:nvSpPr>
            <p:cNvPr id="15" name="AutoShape 25"/>
            <p:cNvSpPr>
              <a:spLocks/>
            </p:cNvSpPr>
            <p:nvPr/>
          </p:nvSpPr>
          <p:spPr bwMode="auto">
            <a:xfrm rot="5400000">
              <a:off x="7412038" y="1644650"/>
              <a:ext cx="93662" cy="1227138"/>
            </a:xfrm>
            <a:prstGeom prst="leftBrace">
              <a:avLst>
                <a:gd name="adj1" fmla="val 109181"/>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tr-TR" altLang="tr-TR">
                <a:latin typeface="Times" panose="02020603050405020304" pitchFamily="18" charset="0"/>
              </a:endParaRPr>
            </a:p>
          </p:txBody>
        </p:sp>
        <p:sp>
          <p:nvSpPr>
            <p:cNvPr id="16" name="AutoShape 26"/>
            <p:cNvSpPr>
              <a:spLocks/>
            </p:cNvSpPr>
            <p:nvPr/>
          </p:nvSpPr>
          <p:spPr bwMode="auto">
            <a:xfrm rot="5400000">
              <a:off x="8268494" y="2045494"/>
              <a:ext cx="93662" cy="431800"/>
            </a:xfrm>
            <a:prstGeom prst="leftBrace">
              <a:avLst>
                <a:gd name="adj1" fmla="val 38418"/>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tr-TR" altLang="tr-TR">
                <a:latin typeface="Times" panose="02020603050405020304" pitchFamily="18" charset="0"/>
              </a:endParaRPr>
            </a:p>
          </p:txBody>
        </p:sp>
        <p:sp>
          <p:nvSpPr>
            <p:cNvPr id="17" name="Text Box 27"/>
            <p:cNvSpPr txBox="1">
              <a:spLocks noChangeArrowheads="1"/>
            </p:cNvSpPr>
            <p:nvPr/>
          </p:nvSpPr>
          <p:spPr bwMode="auto">
            <a:xfrm>
              <a:off x="3273425" y="2454275"/>
              <a:ext cx="5635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50000"/>
                </a:spcBef>
              </a:pPr>
              <a:r>
                <a:rPr lang="en-US" altLang="tr-TR" sz="1000" b="1"/>
                <a:t>Retina</a:t>
              </a:r>
            </a:p>
          </p:txBody>
        </p:sp>
        <p:sp>
          <p:nvSpPr>
            <p:cNvPr id="18" name="Text Box 28"/>
            <p:cNvSpPr txBox="1">
              <a:spLocks noChangeArrowheads="1"/>
            </p:cNvSpPr>
            <p:nvPr/>
          </p:nvSpPr>
          <p:spPr bwMode="auto">
            <a:xfrm>
              <a:off x="3352800" y="3194050"/>
              <a:ext cx="10874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50000"/>
                </a:spcBef>
              </a:pPr>
              <a:r>
                <a:rPr lang="en-US" altLang="tr-TR" sz="1000" b="1" dirty="0"/>
                <a:t>Direction of light</a:t>
              </a:r>
            </a:p>
          </p:txBody>
        </p:sp>
        <p:sp>
          <p:nvSpPr>
            <p:cNvPr id="19" name="Text Box 29"/>
            <p:cNvSpPr txBox="1">
              <a:spLocks noChangeArrowheads="1"/>
            </p:cNvSpPr>
            <p:nvPr/>
          </p:nvSpPr>
          <p:spPr bwMode="auto">
            <a:xfrm>
              <a:off x="3143250" y="3721100"/>
              <a:ext cx="4873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50000"/>
                </a:spcBef>
              </a:pPr>
              <a:r>
                <a:rPr lang="en-US" altLang="tr-TR" sz="1000" b="1"/>
                <a:t>Fovea</a:t>
              </a:r>
            </a:p>
          </p:txBody>
        </p:sp>
        <p:sp>
          <p:nvSpPr>
            <p:cNvPr id="20" name="Text Box 30"/>
            <p:cNvSpPr txBox="1">
              <a:spLocks noChangeArrowheads="1"/>
            </p:cNvSpPr>
            <p:nvPr/>
          </p:nvSpPr>
          <p:spPr bwMode="auto">
            <a:xfrm>
              <a:off x="3330575" y="4318000"/>
              <a:ext cx="8048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50000"/>
                </a:spcBef>
              </a:pPr>
              <a:r>
                <a:rPr lang="en-US" altLang="tr-TR" sz="1000" b="1"/>
                <a:t>Optic nerve (to brain)</a:t>
              </a:r>
            </a:p>
          </p:txBody>
        </p:sp>
        <p:sp>
          <p:nvSpPr>
            <p:cNvPr id="21" name="Line 31"/>
            <p:cNvSpPr>
              <a:spLocks noChangeShapeType="1"/>
            </p:cNvSpPr>
            <p:nvPr/>
          </p:nvSpPr>
          <p:spPr bwMode="auto">
            <a:xfrm flipH="1">
              <a:off x="2841625" y="2524125"/>
              <a:ext cx="396875" cy="447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2" name="Line 32"/>
            <p:cNvSpPr>
              <a:spLocks noChangeShapeType="1"/>
            </p:cNvSpPr>
            <p:nvPr/>
          </p:nvSpPr>
          <p:spPr bwMode="auto">
            <a:xfrm>
              <a:off x="2965450" y="3492500"/>
              <a:ext cx="130175" cy="279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3" name="Line 33"/>
            <p:cNvSpPr>
              <a:spLocks noChangeShapeType="1"/>
            </p:cNvSpPr>
            <p:nvPr/>
          </p:nvSpPr>
          <p:spPr bwMode="auto">
            <a:xfrm>
              <a:off x="3009900" y="4092575"/>
              <a:ext cx="276225" cy="292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24" name="Text Box 34"/>
            <p:cNvSpPr txBox="1">
              <a:spLocks noChangeArrowheads="1"/>
            </p:cNvSpPr>
            <p:nvPr/>
          </p:nvSpPr>
          <p:spPr bwMode="auto">
            <a:xfrm>
              <a:off x="333375" y="2454275"/>
              <a:ext cx="5635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50000"/>
                </a:spcBef>
              </a:pPr>
              <a:r>
                <a:rPr lang="en-US" altLang="tr-TR" sz="1000" b="1"/>
                <a:t>Sclera</a:t>
              </a:r>
            </a:p>
          </p:txBody>
        </p:sp>
        <p:sp>
          <p:nvSpPr>
            <p:cNvPr id="25" name="Text Box 35"/>
            <p:cNvSpPr txBox="1">
              <a:spLocks noChangeArrowheads="1"/>
            </p:cNvSpPr>
            <p:nvPr/>
          </p:nvSpPr>
          <p:spPr bwMode="auto">
            <a:xfrm>
              <a:off x="330200" y="3119438"/>
              <a:ext cx="2587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50000"/>
                </a:spcBef>
              </a:pPr>
              <a:r>
                <a:rPr lang="en-US" altLang="tr-TR" sz="1000" b="1"/>
                <a:t>Iris</a:t>
              </a:r>
            </a:p>
          </p:txBody>
        </p:sp>
        <p:sp>
          <p:nvSpPr>
            <p:cNvPr id="26" name="Text Box 36"/>
            <p:cNvSpPr txBox="1">
              <a:spLocks noChangeArrowheads="1"/>
            </p:cNvSpPr>
            <p:nvPr/>
          </p:nvSpPr>
          <p:spPr bwMode="auto">
            <a:xfrm>
              <a:off x="325438" y="3432175"/>
              <a:ext cx="44926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50000"/>
                </a:spcBef>
              </a:pPr>
              <a:r>
                <a:rPr lang="en-US" altLang="tr-TR" sz="1000" b="1"/>
                <a:t>Pupil</a:t>
              </a:r>
            </a:p>
          </p:txBody>
        </p:sp>
        <p:sp>
          <p:nvSpPr>
            <p:cNvPr id="27" name="Text Box 37"/>
            <p:cNvSpPr txBox="1">
              <a:spLocks noChangeArrowheads="1"/>
            </p:cNvSpPr>
            <p:nvPr/>
          </p:nvSpPr>
          <p:spPr bwMode="auto">
            <a:xfrm>
              <a:off x="331788" y="3746500"/>
              <a:ext cx="51276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50000"/>
                </a:spcBef>
              </a:pPr>
              <a:r>
                <a:rPr lang="en-US" altLang="tr-TR" sz="1000" b="1"/>
                <a:t>Cornea</a:t>
              </a:r>
            </a:p>
          </p:txBody>
        </p:sp>
        <p:sp>
          <p:nvSpPr>
            <p:cNvPr id="28" name="Text Box 38"/>
            <p:cNvSpPr txBox="1">
              <a:spLocks noChangeArrowheads="1"/>
            </p:cNvSpPr>
            <p:nvPr/>
          </p:nvSpPr>
          <p:spPr bwMode="auto">
            <a:xfrm>
              <a:off x="330200" y="4078288"/>
              <a:ext cx="3571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50000"/>
                </a:spcBef>
              </a:pPr>
              <a:r>
                <a:rPr lang="en-US" altLang="tr-TR" sz="1000" b="1"/>
                <a:t>Lens</a:t>
              </a:r>
            </a:p>
          </p:txBody>
        </p:sp>
        <p:sp>
          <p:nvSpPr>
            <p:cNvPr id="29" name="Line 40"/>
            <p:cNvSpPr>
              <a:spLocks noChangeShapeType="1"/>
            </p:cNvSpPr>
            <p:nvPr/>
          </p:nvSpPr>
          <p:spPr bwMode="auto">
            <a:xfrm>
              <a:off x="746125" y="2517775"/>
              <a:ext cx="641350" cy="165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0" name="Line 41"/>
            <p:cNvSpPr>
              <a:spLocks noChangeShapeType="1"/>
            </p:cNvSpPr>
            <p:nvPr/>
          </p:nvSpPr>
          <p:spPr bwMode="auto">
            <a:xfrm>
              <a:off x="536575" y="3187700"/>
              <a:ext cx="536575" cy="73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1" name="Line 42"/>
            <p:cNvSpPr>
              <a:spLocks noChangeShapeType="1"/>
            </p:cNvSpPr>
            <p:nvPr/>
          </p:nvSpPr>
          <p:spPr bwMode="auto">
            <a:xfrm>
              <a:off x="663575" y="3492500"/>
              <a:ext cx="3111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2" name="Line 44"/>
            <p:cNvSpPr>
              <a:spLocks noChangeShapeType="1"/>
            </p:cNvSpPr>
            <p:nvPr/>
          </p:nvSpPr>
          <p:spPr bwMode="auto">
            <a:xfrm flipH="1">
              <a:off x="800100" y="3743325"/>
              <a:ext cx="152400"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3" name="Line 45"/>
            <p:cNvSpPr>
              <a:spLocks noChangeShapeType="1"/>
            </p:cNvSpPr>
            <p:nvPr/>
          </p:nvSpPr>
          <p:spPr bwMode="auto">
            <a:xfrm flipH="1">
              <a:off x="673100" y="3727450"/>
              <a:ext cx="561975" cy="409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tr-TR"/>
            </a:p>
          </p:txBody>
        </p:sp>
        <p:sp>
          <p:nvSpPr>
            <p:cNvPr id="34" name="Text Box 46"/>
            <p:cNvSpPr txBox="1">
              <a:spLocks noChangeArrowheads="1"/>
            </p:cNvSpPr>
            <p:nvPr/>
          </p:nvSpPr>
          <p:spPr bwMode="auto">
            <a:xfrm>
              <a:off x="3813175" y="4886325"/>
              <a:ext cx="13811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50000"/>
                </a:spcBef>
              </a:pPr>
              <a:r>
                <a:rPr lang="en-US" altLang="tr-TR" sz="1000" b="1"/>
                <a:t>Axons to optic nerve</a:t>
              </a:r>
            </a:p>
          </p:txBody>
        </p:sp>
      </p:grpSp>
    </p:spTree>
    <p:extLst>
      <p:ext uri="{BB962C8B-B14F-4D97-AF65-F5344CB8AC3E}">
        <p14:creationId xmlns:p14="http://schemas.microsoft.com/office/powerpoint/2010/main" val="292742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840" name="Rectangle 72"/>
          <p:cNvSpPr>
            <a:spLocks noGrp="1" noChangeArrowheads="1"/>
          </p:cNvSpPr>
          <p:nvPr>
            <p:ph type="title"/>
          </p:nvPr>
        </p:nvSpPr>
        <p:spPr>
          <a:xfrm>
            <a:off x="609600" y="-171400"/>
            <a:ext cx="11582399" cy="1143000"/>
          </a:xfrm>
        </p:spPr>
        <p:txBody>
          <a:bodyPr>
            <a:noAutofit/>
          </a:bodyPr>
          <a:lstStyle/>
          <a:p>
            <a:r>
              <a:rPr lang="tr-TR" sz="4000" dirty="0"/>
              <a:t>Işığın elektriksel akıma dönüşümü (</a:t>
            </a:r>
            <a:r>
              <a:rPr lang="en-US" sz="4000" dirty="0" err="1"/>
              <a:t>Phototransduction</a:t>
            </a:r>
            <a:r>
              <a:rPr lang="tr-TR" sz="4000" dirty="0"/>
              <a:t>)</a:t>
            </a:r>
            <a:endParaRPr lang="en-US" sz="4000" dirty="0"/>
          </a:p>
        </p:txBody>
      </p:sp>
      <p:grpSp>
        <p:nvGrpSpPr>
          <p:cNvPr id="2" name="Grup 1"/>
          <p:cNvGrpSpPr/>
          <p:nvPr/>
        </p:nvGrpSpPr>
        <p:grpSpPr>
          <a:xfrm>
            <a:off x="75500" y="839952"/>
            <a:ext cx="3892491" cy="5875338"/>
            <a:chOff x="4412610" y="722506"/>
            <a:chExt cx="3892491" cy="5875338"/>
          </a:xfrm>
        </p:grpSpPr>
        <p:pic>
          <p:nvPicPr>
            <p:cNvPr id="288843" name="Picture 75" descr="figure_10_41a-jLE"/>
            <p:cNvPicPr>
              <a:picLocks noChangeAspect="1" noChangeArrowheads="1"/>
            </p:cNvPicPr>
            <p:nvPr/>
          </p:nvPicPr>
          <p:blipFill rotWithShape="1">
            <a:blip r:embed="rId3" cstate="print"/>
            <a:srcRect l="28913" r="23798"/>
            <a:stretch/>
          </p:blipFill>
          <p:spPr bwMode="auto">
            <a:xfrm>
              <a:off x="4412610" y="722506"/>
              <a:ext cx="3892491" cy="5875338"/>
            </a:xfrm>
            <a:prstGeom prst="rect">
              <a:avLst/>
            </a:prstGeom>
            <a:noFill/>
          </p:spPr>
        </p:pic>
        <p:sp>
          <p:nvSpPr>
            <p:cNvPr id="288844" name="Line 76"/>
            <p:cNvSpPr>
              <a:spLocks noChangeShapeType="1"/>
            </p:cNvSpPr>
            <p:nvPr/>
          </p:nvSpPr>
          <p:spPr bwMode="auto">
            <a:xfrm>
              <a:off x="5438775" y="2595564"/>
              <a:ext cx="806450" cy="1587"/>
            </a:xfrm>
            <a:prstGeom prst="line">
              <a:avLst/>
            </a:prstGeom>
            <a:noFill/>
            <a:ln w="22225">
              <a:solidFill>
                <a:srgbClr val="FFFFFF"/>
              </a:solidFill>
              <a:round/>
              <a:headEnd/>
              <a:tailEnd/>
            </a:ln>
          </p:spPr>
          <p:txBody>
            <a:bodyPr/>
            <a:lstStyle/>
            <a:p>
              <a:endParaRPr lang="tr-TR"/>
            </a:p>
          </p:txBody>
        </p:sp>
        <p:sp>
          <p:nvSpPr>
            <p:cNvPr id="288845" name="Freeform 77"/>
            <p:cNvSpPr>
              <a:spLocks/>
            </p:cNvSpPr>
            <p:nvPr/>
          </p:nvSpPr>
          <p:spPr bwMode="auto">
            <a:xfrm>
              <a:off x="5438776" y="2233613"/>
              <a:ext cx="1368425" cy="361950"/>
            </a:xfrm>
            <a:custGeom>
              <a:avLst/>
              <a:gdLst/>
              <a:ahLst/>
              <a:cxnLst>
                <a:cxn ang="0">
                  <a:pos x="0" y="0"/>
                </a:cxn>
                <a:cxn ang="0">
                  <a:pos x="634" y="0"/>
                </a:cxn>
                <a:cxn ang="0">
                  <a:pos x="862" y="228"/>
                </a:cxn>
              </a:cxnLst>
              <a:rect l="0" t="0" r="r" b="b"/>
              <a:pathLst>
                <a:path w="862" h="228">
                  <a:moveTo>
                    <a:pt x="0" y="0"/>
                  </a:moveTo>
                  <a:lnTo>
                    <a:pt x="634" y="0"/>
                  </a:lnTo>
                  <a:lnTo>
                    <a:pt x="862" y="228"/>
                  </a:lnTo>
                </a:path>
              </a:pathLst>
            </a:custGeom>
            <a:noFill/>
            <a:ln w="22225">
              <a:solidFill>
                <a:srgbClr val="FFFFFF"/>
              </a:solidFill>
              <a:prstDash val="solid"/>
              <a:round/>
              <a:headEnd/>
              <a:tailEnd/>
            </a:ln>
          </p:spPr>
          <p:txBody>
            <a:bodyPr/>
            <a:lstStyle/>
            <a:p>
              <a:endParaRPr lang="tr-TR"/>
            </a:p>
          </p:txBody>
        </p:sp>
        <p:sp>
          <p:nvSpPr>
            <p:cNvPr id="288846" name="Line 78"/>
            <p:cNvSpPr>
              <a:spLocks noChangeShapeType="1"/>
            </p:cNvSpPr>
            <p:nvPr/>
          </p:nvSpPr>
          <p:spPr bwMode="auto">
            <a:xfrm>
              <a:off x="5435601" y="1938339"/>
              <a:ext cx="644525" cy="1587"/>
            </a:xfrm>
            <a:prstGeom prst="line">
              <a:avLst/>
            </a:prstGeom>
            <a:noFill/>
            <a:ln w="22225">
              <a:solidFill>
                <a:srgbClr val="FFFFFF"/>
              </a:solidFill>
              <a:round/>
              <a:headEnd/>
              <a:tailEnd/>
            </a:ln>
          </p:spPr>
          <p:txBody>
            <a:bodyPr/>
            <a:lstStyle/>
            <a:p>
              <a:endParaRPr lang="tr-TR"/>
            </a:p>
          </p:txBody>
        </p:sp>
        <p:sp>
          <p:nvSpPr>
            <p:cNvPr id="288847" name="Line 79"/>
            <p:cNvSpPr>
              <a:spLocks noChangeShapeType="1"/>
            </p:cNvSpPr>
            <p:nvPr/>
          </p:nvSpPr>
          <p:spPr bwMode="auto">
            <a:xfrm>
              <a:off x="5438775" y="2595564"/>
              <a:ext cx="806450" cy="1587"/>
            </a:xfrm>
            <a:prstGeom prst="line">
              <a:avLst/>
            </a:prstGeom>
            <a:noFill/>
            <a:ln w="6350">
              <a:solidFill>
                <a:srgbClr val="231F20"/>
              </a:solidFill>
              <a:round/>
              <a:headEnd/>
              <a:tailEnd/>
            </a:ln>
          </p:spPr>
          <p:txBody>
            <a:bodyPr/>
            <a:lstStyle/>
            <a:p>
              <a:endParaRPr lang="tr-TR"/>
            </a:p>
          </p:txBody>
        </p:sp>
        <p:sp>
          <p:nvSpPr>
            <p:cNvPr id="288848" name="Freeform 80"/>
            <p:cNvSpPr>
              <a:spLocks/>
            </p:cNvSpPr>
            <p:nvPr/>
          </p:nvSpPr>
          <p:spPr bwMode="auto">
            <a:xfrm>
              <a:off x="5438776" y="2233613"/>
              <a:ext cx="1368425" cy="361950"/>
            </a:xfrm>
            <a:custGeom>
              <a:avLst/>
              <a:gdLst/>
              <a:ahLst/>
              <a:cxnLst>
                <a:cxn ang="0">
                  <a:pos x="0" y="0"/>
                </a:cxn>
                <a:cxn ang="0">
                  <a:pos x="634" y="0"/>
                </a:cxn>
                <a:cxn ang="0">
                  <a:pos x="862" y="228"/>
                </a:cxn>
              </a:cxnLst>
              <a:rect l="0" t="0" r="r" b="b"/>
              <a:pathLst>
                <a:path w="862" h="228">
                  <a:moveTo>
                    <a:pt x="0" y="0"/>
                  </a:moveTo>
                  <a:lnTo>
                    <a:pt x="634" y="0"/>
                  </a:lnTo>
                  <a:lnTo>
                    <a:pt x="862" y="228"/>
                  </a:lnTo>
                </a:path>
              </a:pathLst>
            </a:custGeom>
            <a:noFill/>
            <a:ln w="6350">
              <a:solidFill>
                <a:srgbClr val="231F20"/>
              </a:solidFill>
              <a:prstDash val="solid"/>
              <a:round/>
              <a:headEnd/>
              <a:tailEnd/>
            </a:ln>
          </p:spPr>
          <p:txBody>
            <a:bodyPr/>
            <a:lstStyle/>
            <a:p>
              <a:endParaRPr lang="tr-TR"/>
            </a:p>
          </p:txBody>
        </p:sp>
        <p:sp>
          <p:nvSpPr>
            <p:cNvPr id="288849" name="Line 81"/>
            <p:cNvSpPr>
              <a:spLocks noChangeShapeType="1"/>
            </p:cNvSpPr>
            <p:nvPr/>
          </p:nvSpPr>
          <p:spPr bwMode="auto">
            <a:xfrm>
              <a:off x="5435601" y="1938339"/>
              <a:ext cx="644525" cy="1587"/>
            </a:xfrm>
            <a:prstGeom prst="line">
              <a:avLst/>
            </a:prstGeom>
            <a:noFill/>
            <a:ln w="6350">
              <a:solidFill>
                <a:srgbClr val="231F20"/>
              </a:solidFill>
              <a:round/>
              <a:headEnd/>
              <a:tailEnd/>
            </a:ln>
          </p:spPr>
          <p:txBody>
            <a:bodyPr/>
            <a:lstStyle/>
            <a:p>
              <a:endParaRPr lang="tr-TR"/>
            </a:p>
          </p:txBody>
        </p:sp>
        <p:sp>
          <p:nvSpPr>
            <p:cNvPr id="288850" name="Rectangle 82"/>
            <p:cNvSpPr>
              <a:spLocks noChangeArrowheads="1"/>
            </p:cNvSpPr>
            <p:nvPr/>
          </p:nvSpPr>
          <p:spPr bwMode="auto">
            <a:xfrm>
              <a:off x="6345128" y="2740026"/>
              <a:ext cx="679673" cy="276999"/>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dirty="0">
                  <a:solidFill>
                    <a:srgbClr val="000000"/>
                  </a:solidFill>
                  <a:latin typeface="Arial Black" pitchFamily="34" charset="0"/>
                </a:rPr>
                <a:t>cGMP</a:t>
              </a:r>
              <a:br>
                <a:rPr lang="en-US" sz="900" dirty="0">
                  <a:solidFill>
                    <a:srgbClr val="000000"/>
                  </a:solidFill>
                  <a:latin typeface="Arial Black" pitchFamily="34" charset="0"/>
                </a:rPr>
              </a:br>
              <a:r>
                <a:rPr lang="en-US" sz="900" dirty="0">
                  <a:solidFill>
                    <a:srgbClr val="000000"/>
                  </a:solidFill>
                  <a:latin typeface="Arial Black" pitchFamily="34" charset="0"/>
                </a:rPr>
                <a:t>levels high</a:t>
              </a:r>
              <a:endParaRPr lang="en-US" dirty="0">
                <a:latin typeface="Arial Black" pitchFamily="34" charset="0"/>
              </a:endParaRPr>
            </a:p>
          </p:txBody>
        </p:sp>
        <p:sp>
          <p:nvSpPr>
            <p:cNvPr id="288851" name="Rectangle 83"/>
            <p:cNvSpPr>
              <a:spLocks noChangeArrowheads="1"/>
            </p:cNvSpPr>
            <p:nvPr/>
          </p:nvSpPr>
          <p:spPr bwMode="auto">
            <a:xfrm>
              <a:off x="4887701" y="2166939"/>
              <a:ext cx="514563" cy="276999"/>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900" dirty="0" err="1">
                  <a:solidFill>
                    <a:srgbClr val="000000"/>
                  </a:solidFill>
                </a:rPr>
                <a:t>Transducin</a:t>
              </a:r>
              <a:br>
                <a:rPr lang="en-US" sz="900" dirty="0">
                  <a:solidFill>
                    <a:srgbClr val="000000"/>
                  </a:solidFill>
                </a:rPr>
              </a:br>
              <a:r>
                <a:rPr lang="en-US" sz="900" dirty="0">
                  <a:solidFill>
                    <a:srgbClr val="000000"/>
                  </a:solidFill>
                </a:rPr>
                <a:t>(G protein)</a:t>
              </a:r>
              <a:endParaRPr lang="en-US" dirty="0"/>
            </a:p>
          </p:txBody>
        </p:sp>
        <p:sp>
          <p:nvSpPr>
            <p:cNvPr id="288852" name="Rectangle 84"/>
            <p:cNvSpPr>
              <a:spLocks noChangeArrowheads="1"/>
            </p:cNvSpPr>
            <p:nvPr/>
          </p:nvSpPr>
          <p:spPr bwMode="auto">
            <a:xfrm>
              <a:off x="6130174" y="4025901"/>
              <a:ext cx="976228" cy="276999"/>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a:solidFill>
                    <a:srgbClr val="000000"/>
                  </a:solidFill>
                </a:rPr>
                <a:t>Membrane potential</a:t>
              </a:r>
              <a:br>
                <a:rPr lang="en-US" sz="900">
                  <a:solidFill>
                    <a:srgbClr val="000000"/>
                  </a:solidFill>
                </a:rPr>
              </a:br>
              <a:r>
                <a:rPr lang="en-US" sz="900">
                  <a:solidFill>
                    <a:srgbClr val="000000"/>
                  </a:solidFill>
                </a:rPr>
                <a:t>in dark = –40mV</a:t>
              </a:r>
              <a:endParaRPr lang="en-US"/>
            </a:p>
          </p:txBody>
        </p:sp>
        <p:sp>
          <p:nvSpPr>
            <p:cNvPr id="288853" name="Rectangle 85"/>
            <p:cNvSpPr>
              <a:spLocks noChangeArrowheads="1"/>
            </p:cNvSpPr>
            <p:nvPr/>
          </p:nvSpPr>
          <p:spPr bwMode="auto">
            <a:xfrm>
              <a:off x="5980113" y="1441451"/>
              <a:ext cx="1114088"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dirty="0">
                  <a:solidFill>
                    <a:srgbClr val="000000"/>
                  </a:solidFill>
                </a:rPr>
                <a:t>Pigment epithelium cell</a:t>
              </a:r>
              <a:endParaRPr lang="en-US" dirty="0"/>
            </a:p>
          </p:txBody>
        </p:sp>
        <p:sp>
          <p:nvSpPr>
            <p:cNvPr id="288854" name="Rectangle 86"/>
            <p:cNvSpPr>
              <a:spLocks noChangeArrowheads="1"/>
            </p:cNvSpPr>
            <p:nvPr/>
          </p:nvSpPr>
          <p:spPr bwMode="auto">
            <a:xfrm>
              <a:off x="4543053" y="2528888"/>
              <a:ext cx="859210" cy="415498"/>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900">
                  <a:solidFill>
                    <a:srgbClr val="000000"/>
                  </a:solidFill>
                </a:rPr>
                <a:t>Inactive</a:t>
              </a:r>
              <a:br>
                <a:rPr lang="en-US" sz="900">
                  <a:solidFill>
                    <a:srgbClr val="000000"/>
                  </a:solidFill>
                </a:rPr>
              </a:br>
              <a:r>
                <a:rPr lang="en-US" sz="900">
                  <a:solidFill>
                    <a:srgbClr val="000000"/>
                  </a:solidFill>
                </a:rPr>
                <a:t>rhodopsin</a:t>
              </a:r>
              <a:br>
                <a:rPr lang="en-US" sz="900">
                  <a:solidFill>
                    <a:srgbClr val="000000"/>
                  </a:solidFill>
                </a:rPr>
              </a:br>
              <a:r>
                <a:rPr lang="en-US" sz="900">
                  <a:solidFill>
                    <a:srgbClr val="000000"/>
                  </a:solidFill>
                </a:rPr>
                <a:t>(opsin and retinal)</a:t>
              </a:r>
              <a:endParaRPr lang="en-US"/>
            </a:p>
          </p:txBody>
        </p:sp>
        <p:sp>
          <p:nvSpPr>
            <p:cNvPr id="288855" name="Rectangle 87"/>
            <p:cNvSpPr>
              <a:spLocks noChangeArrowheads="1"/>
            </p:cNvSpPr>
            <p:nvPr/>
          </p:nvSpPr>
          <p:spPr bwMode="auto">
            <a:xfrm>
              <a:off x="7488238" y="3184526"/>
              <a:ext cx="166712"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rPr>
                <a:t>Na</a:t>
              </a:r>
              <a:r>
                <a:rPr lang="en-US" sz="900" baseline="30000">
                  <a:solidFill>
                    <a:srgbClr val="000000"/>
                  </a:solidFill>
                </a:rPr>
                <a:t>+</a:t>
              </a:r>
              <a:endParaRPr lang="en-US"/>
            </a:p>
          </p:txBody>
        </p:sp>
        <p:sp>
          <p:nvSpPr>
            <p:cNvPr id="288856" name="Rectangle 88"/>
            <p:cNvSpPr>
              <a:spLocks noChangeArrowheads="1"/>
            </p:cNvSpPr>
            <p:nvPr/>
          </p:nvSpPr>
          <p:spPr bwMode="auto">
            <a:xfrm>
              <a:off x="7478713" y="3051176"/>
              <a:ext cx="192360"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rPr>
                <a:t>Ca</a:t>
              </a:r>
              <a:r>
                <a:rPr lang="en-US" sz="900" baseline="30000">
                  <a:solidFill>
                    <a:srgbClr val="000000"/>
                  </a:solidFill>
                </a:rPr>
                <a:t>2+</a:t>
              </a:r>
              <a:endParaRPr lang="en-US"/>
            </a:p>
          </p:txBody>
        </p:sp>
        <p:sp>
          <p:nvSpPr>
            <p:cNvPr id="288857" name="Rectangle 89"/>
            <p:cNvSpPr>
              <a:spLocks noChangeArrowheads="1"/>
            </p:cNvSpPr>
            <p:nvPr/>
          </p:nvSpPr>
          <p:spPr bwMode="auto">
            <a:xfrm>
              <a:off x="5602289" y="742950"/>
              <a:ext cx="1445909" cy="415498"/>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dirty="0">
                  <a:solidFill>
                    <a:srgbClr val="000000"/>
                  </a:solidFill>
                  <a:latin typeface="Arial Black" pitchFamily="34" charset="0"/>
                </a:rPr>
                <a:t>(a) </a:t>
              </a:r>
              <a:r>
                <a:rPr lang="en-US" sz="900" dirty="0">
                  <a:solidFill>
                    <a:srgbClr val="000000"/>
                  </a:solidFill>
                </a:rPr>
                <a:t>In darkness, rhodopsin is</a:t>
              </a:r>
              <a:br>
                <a:rPr lang="en-US" sz="900" dirty="0">
                  <a:solidFill>
                    <a:srgbClr val="000000"/>
                  </a:solidFill>
                </a:rPr>
              </a:br>
              <a:r>
                <a:rPr lang="en-US" sz="900" dirty="0">
                  <a:solidFill>
                    <a:srgbClr val="000000"/>
                  </a:solidFill>
                </a:rPr>
                <a:t>inactive, cGMP is high, and</a:t>
              </a:r>
              <a:br>
                <a:rPr lang="en-US" sz="900" dirty="0">
                  <a:solidFill>
                    <a:srgbClr val="000000"/>
                  </a:solidFill>
                </a:rPr>
              </a:br>
              <a:r>
                <a:rPr lang="en-US" sz="900" dirty="0">
                  <a:solidFill>
                    <a:srgbClr val="000000"/>
                  </a:solidFill>
                </a:rPr>
                <a:t>CNG and K</a:t>
              </a:r>
              <a:r>
                <a:rPr lang="en-US" sz="900" baseline="30000" dirty="0">
                  <a:solidFill>
                    <a:srgbClr val="000000"/>
                  </a:solidFill>
                </a:rPr>
                <a:t>+</a:t>
              </a:r>
              <a:r>
                <a:rPr lang="en-US" sz="900" dirty="0">
                  <a:solidFill>
                    <a:srgbClr val="000000"/>
                  </a:solidFill>
                </a:rPr>
                <a:t> channels are open.</a:t>
              </a:r>
              <a:endParaRPr lang="en-US" dirty="0"/>
            </a:p>
          </p:txBody>
        </p:sp>
        <p:sp>
          <p:nvSpPr>
            <p:cNvPr id="288858" name="Rectangle 90"/>
            <p:cNvSpPr>
              <a:spLocks noChangeArrowheads="1"/>
            </p:cNvSpPr>
            <p:nvPr/>
          </p:nvSpPr>
          <p:spPr bwMode="auto">
            <a:xfrm>
              <a:off x="5153025" y="1866901"/>
              <a:ext cx="195566"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dirty="0">
                  <a:solidFill>
                    <a:srgbClr val="000000"/>
                  </a:solidFill>
                </a:rPr>
                <a:t>Disk</a:t>
              </a:r>
              <a:endParaRPr lang="en-US" dirty="0"/>
            </a:p>
          </p:txBody>
        </p:sp>
        <p:sp>
          <p:nvSpPr>
            <p:cNvPr id="288859" name="Rectangle 91"/>
            <p:cNvSpPr>
              <a:spLocks noChangeArrowheads="1"/>
            </p:cNvSpPr>
            <p:nvPr/>
          </p:nvSpPr>
          <p:spPr bwMode="auto">
            <a:xfrm>
              <a:off x="6396560" y="3116264"/>
              <a:ext cx="602729" cy="276999"/>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900">
                  <a:solidFill>
                    <a:srgbClr val="000000"/>
                  </a:solidFill>
                </a:rPr>
                <a:t>CNG channel</a:t>
              </a:r>
              <a:br>
                <a:rPr lang="en-US" sz="900">
                  <a:solidFill>
                    <a:srgbClr val="000000"/>
                  </a:solidFill>
                </a:rPr>
              </a:br>
              <a:r>
                <a:rPr lang="en-US" sz="900">
                  <a:solidFill>
                    <a:srgbClr val="000000"/>
                  </a:solidFill>
                </a:rPr>
                <a:t>open</a:t>
              </a:r>
              <a:endParaRPr lang="en-US"/>
            </a:p>
          </p:txBody>
        </p:sp>
        <p:sp>
          <p:nvSpPr>
            <p:cNvPr id="288860" name="Rectangle 92"/>
            <p:cNvSpPr>
              <a:spLocks noChangeArrowheads="1"/>
            </p:cNvSpPr>
            <p:nvPr/>
          </p:nvSpPr>
          <p:spPr bwMode="auto">
            <a:xfrm>
              <a:off x="6913563" y="3590926"/>
              <a:ext cx="97784"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rPr>
                <a:t>K</a:t>
              </a:r>
              <a:r>
                <a:rPr lang="en-US" sz="900" baseline="30000">
                  <a:solidFill>
                    <a:srgbClr val="000000"/>
                  </a:solidFill>
                </a:rPr>
                <a:t>+</a:t>
              </a:r>
              <a:endParaRPr lang="en-US"/>
            </a:p>
          </p:txBody>
        </p:sp>
        <p:sp>
          <p:nvSpPr>
            <p:cNvPr id="288861" name="Rectangle 93"/>
            <p:cNvSpPr>
              <a:spLocks noChangeArrowheads="1"/>
            </p:cNvSpPr>
            <p:nvPr/>
          </p:nvSpPr>
          <p:spPr bwMode="auto">
            <a:xfrm>
              <a:off x="6148360" y="6143625"/>
              <a:ext cx="990656" cy="415498"/>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dirty="0">
                  <a:solidFill>
                    <a:srgbClr val="000000"/>
                  </a:solidFill>
                </a:rPr>
                <a:t>Tonic release of</a:t>
              </a:r>
              <a:br>
                <a:rPr lang="en-US" sz="900" dirty="0">
                  <a:solidFill>
                    <a:srgbClr val="000000"/>
                  </a:solidFill>
                </a:rPr>
              </a:br>
              <a:r>
                <a:rPr lang="en-US" sz="900" dirty="0">
                  <a:solidFill>
                    <a:srgbClr val="000000"/>
                  </a:solidFill>
                </a:rPr>
                <a:t>neurotransmitter</a:t>
              </a:r>
              <a:br>
                <a:rPr lang="en-US" sz="900" dirty="0">
                  <a:solidFill>
                    <a:srgbClr val="000000"/>
                  </a:solidFill>
                </a:rPr>
              </a:br>
              <a:r>
                <a:rPr lang="en-US" sz="900" dirty="0">
                  <a:solidFill>
                    <a:srgbClr val="000000"/>
                  </a:solidFill>
                </a:rPr>
                <a:t>onto bipolar neurons</a:t>
              </a:r>
              <a:endParaRPr lang="en-US" dirty="0"/>
            </a:p>
          </p:txBody>
        </p:sp>
        <p:sp>
          <p:nvSpPr>
            <p:cNvPr id="288862" name="Rectangle 94"/>
            <p:cNvSpPr>
              <a:spLocks noChangeArrowheads="1"/>
            </p:cNvSpPr>
            <p:nvPr/>
          </p:nvSpPr>
          <p:spPr bwMode="auto">
            <a:xfrm>
              <a:off x="4554538" y="5133976"/>
              <a:ext cx="184346"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231F20"/>
                  </a:solidFill>
                </a:rPr>
                <a:t>Rod</a:t>
              </a:r>
              <a:endParaRPr lang="en-US"/>
            </a:p>
          </p:txBody>
        </p:sp>
      </p:grpSp>
      <p:pic>
        <p:nvPicPr>
          <p:cNvPr id="24" name="Picture 16" descr="figure_10_39-jLE"/>
          <p:cNvPicPr>
            <a:picLocks noChangeAspect="1" noChangeArrowheads="1"/>
          </p:cNvPicPr>
          <p:nvPr/>
        </p:nvPicPr>
        <p:blipFill>
          <a:blip r:embed="rId4" cstate="print"/>
          <a:srcRect l="70703" t="32989"/>
          <a:stretch>
            <a:fillRect/>
          </a:stretch>
        </p:blipFill>
        <p:spPr bwMode="auto">
          <a:xfrm>
            <a:off x="3492320" y="870641"/>
            <a:ext cx="2411507" cy="3966883"/>
          </a:xfrm>
          <a:prstGeom prst="rect">
            <a:avLst/>
          </a:prstGeom>
          <a:noFill/>
        </p:spPr>
      </p:pic>
      <p:grpSp>
        <p:nvGrpSpPr>
          <p:cNvPr id="3" name="Grup 24"/>
          <p:cNvGrpSpPr/>
          <p:nvPr/>
        </p:nvGrpSpPr>
        <p:grpSpPr>
          <a:xfrm>
            <a:off x="5763238" y="708572"/>
            <a:ext cx="2684477" cy="5934441"/>
            <a:chOff x="4764947" y="624682"/>
            <a:chExt cx="2684477" cy="5934441"/>
          </a:xfrm>
        </p:grpSpPr>
        <p:pic>
          <p:nvPicPr>
            <p:cNvPr id="26" name="Picture 97" descr="figure_10_41b-jLE"/>
            <p:cNvPicPr>
              <a:picLocks noChangeAspect="1" noChangeArrowheads="1"/>
            </p:cNvPicPr>
            <p:nvPr/>
          </p:nvPicPr>
          <p:blipFill rotWithShape="1">
            <a:blip r:embed="rId5" cstate="print"/>
            <a:srcRect l="33694" r="33692"/>
            <a:stretch/>
          </p:blipFill>
          <p:spPr bwMode="auto">
            <a:xfrm>
              <a:off x="4764947" y="624682"/>
              <a:ext cx="2684477" cy="5875338"/>
            </a:xfrm>
            <a:prstGeom prst="rect">
              <a:avLst/>
            </a:prstGeom>
            <a:noFill/>
          </p:spPr>
        </p:pic>
        <p:sp>
          <p:nvSpPr>
            <p:cNvPr id="27" name="Line 98"/>
            <p:cNvSpPr>
              <a:spLocks noChangeShapeType="1"/>
            </p:cNvSpPr>
            <p:nvPr/>
          </p:nvSpPr>
          <p:spPr bwMode="auto">
            <a:xfrm flipH="1">
              <a:off x="5130800" y="1624014"/>
              <a:ext cx="139700" cy="587375"/>
            </a:xfrm>
            <a:prstGeom prst="line">
              <a:avLst/>
            </a:prstGeom>
            <a:noFill/>
            <a:ln w="22225">
              <a:solidFill>
                <a:srgbClr val="FFFFFF"/>
              </a:solidFill>
              <a:round/>
              <a:headEnd/>
              <a:tailEnd/>
            </a:ln>
          </p:spPr>
          <p:txBody>
            <a:bodyPr/>
            <a:lstStyle/>
            <a:p>
              <a:endParaRPr lang="tr-TR"/>
            </a:p>
          </p:txBody>
        </p:sp>
        <p:sp>
          <p:nvSpPr>
            <p:cNvPr id="28" name="Line 99"/>
            <p:cNvSpPr>
              <a:spLocks noChangeShapeType="1"/>
            </p:cNvSpPr>
            <p:nvPr/>
          </p:nvSpPr>
          <p:spPr bwMode="auto">
            <a:xfrm flipH="1">
              <a:off x="6307138" y="1633538"/>
              <a:ext cx="330200" cy="882650"/>
            </a:xfrm>
            <a:prstGeom prst="line">
              <a:avLst/>
            </a:prstGeom>
            <a:noFill/>
            <a:ln w="22225">
              <a:solidFill>
                <a:srgbClr val="FFFFFF"/>
              </a:solidFill>
              <a:round/>
              <a:headEnd/>
              <a:tailEnd/>
            </a:ln>
          </p:spPr>
          <p:txBody>
            <a:bodyPr/>
            <a:lstStyle/>
            <a:p>
              <a:endParaRPr lang="tr-TR"/>
            </a:p>
          </p:txBody>
        </p:sp>
        <p:sp>
          <p:nvSpPr>
            <p:cNvPr id="29" name="Line 100"/>
            <p:cNvSpPr>
              <a:spLocks noChangeShapeType="1"/>
            </p:cNvSpPr>
            <p:nvPr/>
          </p:nvSpPr>
          <p:spPr bwMode="auto">
            <a:xfrm flipH="1">
              <a:off x="5815014" y="1595439"/>
              <a:ext cx="257175" cy="828675"/>
            </a:xfrm>
            <a:prstGeom prst="line">
              <a:avLst/>
            </a:prstGeom>
            <a:noFill/>
            <a:ln w="22225">
              <a:solidFill>
                <a:srgbClr val="FFFFFF"/>
              </a:solidFill>
              <a:round/>
              <a:headEnd/>
              <a:tailEnd/>
            </a:ln>
          </p:spPr>
          <p:txBody>
            <a:bodyPr/>
            <a:lstStyle/>
            <a:p>
              <a:endParaRPr lang="tr-TR"/>
            </a:p>
          </p:txBody>
        </p:sp>
        <p:sp>
          <p:nvSpPr>
            <p:cNvPr id="30" name="Line 101"/>
            <p:cNvSpPr>
              <a:spLocks noChangeShapeType="1"/>
            </p:cNvSpPr>
            <p:nvPr/>
          </p:nvSpPr>
          <p:spPr bwMode="auto">
            <a:xfrm flipH="1">
              <a:off x="5130800" y="1624014"/>
              <a:ext cx="139700" cy="587375"/>
            </a:xfrm>
            <a:prstGeom prst="line">
              <a:avLst/>
            </a:prstGeom>
            <a:noFill/>
            <a:ln w="6350">
              <a:solidFill>
                <a:srgbClr val="231F20"/>
              </a:solidFill>
              <a:round/>
              <a:headEnd/>
              <a:tailEnd/>
            </a:ln>
          </p:spPr>
          <p:txBody>
            <a:bodyPr/>
            <a:lstStyle/>
            <a:p>
              <a:endParaRPr lang="tr-TR"/>
            </a:p>
          </p:txBody>
        </p:sp>
        <p:sp>
          <p:nvSpPr>
            <p:cNvPr id="31" name="Line 102"/>
            <p:cNvSpPr>
              <a:spLocks noChangeShapeType="1"/>
            </p:cNvSpPr>
            <p:nvPr/>
          </p:nvSpPr>
          <p:spPr bwMode="auto">
            <a:xfrm flipH="1">
              <a:off x="6307138" y="1633538"/>
              <a:ext cx="330200" cy="882650"/>
            </a:xfrm>
            <a:prstGeom prst="line">
              <a:avLst/>
            </a:prstGeom>
            <a:noFill/>
            <a:ln w="6350">
              <a:solidFill>
                <a:srgbClr val="231F20"/>
              </a:solidFill>
              <a:round/>
              <a:headEnd/>
              <a:tailEnd/>
            </a:ln>
          </p:spPr>
          <p:txBody>
            <a:bodyPr/>
            <a:lstStyle/>
            <a:p>
              <a:endParaRPr lang="tr-TR"/>
            </a:p>
          </p:txBody>
        </p:sp>
        <p:sp>
          <p:nvSpPr>
            <p:cNvPr id="32" name="Line 103"/>
            <p:cNvSpPr>
              <a:spLocks noChangeShapeType="1"/>
            </p:cNvSpPr>
            <p:nvPr/>
          </p:nvSpPr>
          <p:spPr bwMode="auto">
            <a:xfrm flipH="1">
              <a:off x="5815014" y="1595439"/>
              <a:ext cx="257175" cy="828675"/>
            </a:xfrm>
            <a:prstGeom prst="line">
              <a:avLst/>
            </a:prstGeom>
            <a:noFill/>
            <a:ln w="6350">
              <a:solidFill>
                <a:srgbClr val="231F20"/>
              </a:solidFill>
              <a:round/>
              <a:headEnd/>
              <a:tailEnd/>
            </a:ln>
          </p:spPr>
          <p:txBody>
            <a:bodyPr/>
            <a:lstStyle/>
            <a:p>
              <a:endParaRPr lang="tr-TR"/>
            </a:p>
          </p:txBody>
        </p:sp>
        <p:sp>
          <p:nvSpPr>
            <p:cNvPr id="33" name="Rectangle 104"/>
            <p:cNvSpPr>
              <a:spLocks noChangeArrowheads="1"/>
            </p:cNvSpPr>
            <p:nvPr/>
          </p:nvSpPr>
          <p:spPr bwMode="auto">
            <a:xfrm>
              <a:off x="6975475" y="2960689"/>
              <a:ext cx="192360"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rPr>
                <a:t>Ca</a:t>
              </a:r>
              <a:r>
                <a:rPr lang="en-US" sz="900" baseline="30000">
                  <a:solidFill>
                    <a:srgbClr val="000000"/>
                  </a:solidFill>
                </a:rPr>
                <a:t>2+</a:t>
              </a:r>
            </a:p>
          </p:txBody>
        </p:sp>
        <p:sp>
          <p:nvSpPr>
            <p:cNvPr id="34" name="Rectangle 105"/>
            <p:cNvSpPr>
              <a:spLocks noChangeArrowheads="1"/>
            </p:cNvSpPr>
            <p:nvPr/>
          </p:nvSpPr>
          <p:spPr bwMode="auto">
            <a:xfrm>
              <a:off x="5513971" y="6143625"/>
              <a:ext cx="1192634" cy="415498"/>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a:solidFill>
                    <a:srgbClr val="000000"/>
                  </a:solidFill>
                </a:rPr>
                <a:t>Neurotransmitter release</a:t>
              </a:r>
              <a:br>
                <a:rPr lang="en-US" sz="900">
                  <a:solidFill>
                    <a:srgbClr val="000000"/>
                  </a:solidFill>
                </a:rPr>
              </a:br>
              <a:r>
                <a:rPr lang="en-US" sz="900">
                  <a:solidFill>
                    <a:srgbClr val="000000"/>
                  </a:solidFill>
                </a:rPr>
                <a:t>decreases in proportion</a:t>
              </a:r>
              <a:br>
                <a:rPr lang="en-US" sz="900">
                  <a:solidFill>
                    <a:srgbClr val="000000"/>
                  </a:solidFill>
                </a:rPr>
              </a:br>
              <a:r>
                <a:rPr lang="en-US" sz="900">
                  <a:solidFill>
                    <a:srgbClr val="000000"/>
                  </a:solidFill>
                </a:rPr>
                <a:t>to amount of light.</a:t>
              </a:r>
              <a:endParaRPr lang="en-US"/>
            </a:p>
          </p:txBody>
        </p:sp>
        <p:sp>
          <p:nvSpPr>
            <p:cNvPr id="35" name="Rectangle 106"/>
            <p:cNvSpPr>
              <a:spLocks noChangeArrowheads="1"/>
            </p:cNvSpPr>
            <p:nvPr/>
          </p:nvSpPr>
          <p:spPr bwMode="auto">
            <a:xfrm>
              <a:off x="5761666" y="3905250"/>
              <a:ext cx="690895" cy="415498"/>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a:solidFill>
                    <a:srgbClr val="000000"/>
                  </a:solidFill>
                </a:rPr>
                <a:t>Membrane</a:t>
              </a:r>
              <a:br>
                <a:rPr lang="en-US" sz="900">
                  <a:solidFill>
                    <a:srgbClr val="000000"/>
                  </a:solidFill>
                </a:rPr>
              </a:br>
              <a:r>
                <a:rPr lang="en-US" sz="900">
                  <a:solidFill>
                    <a:srgbClr val="000000"/>
                  </a:solidFill>
                </a:rPr>
                <a:t>hyperpolarizes</a:t>
              </a:r>
              <a:br>
                <a:rPr lang="en-US" sz="900">
                  <a:solidFill>
                    <a:srgbClr val="000000"/>
                  </a:solidFill>
                </a:rPr>
              </a:br>
              <a:r>
                <a:rPr lang="en-US" sz="900">
                  <a:solidFill>
                    <a:srgbClr val="000000"/>
                  </a:solidFill>
                </a:rPr>
                <a:t>to –70 mV</a:t>
              </a:r>
              <a:endParaRPr lang="en-US"/>
            </a:p>
          </p:txBody>
        </p:sp>
        <p:sp>
          <p:nvSpPr>
            <p:cNvPr id="36" name="Rectangle 107"/>
            <p:cNvSpPr>
              <a:spLocks noChangeArrowheads="1"/>
            </p:cNvSpPr>
            <p:nvPr/>
          </p:nvSpPr>
          <p:spPr bwMode="auto">
            <a:xfrm>
              <a:off x="5084196" y="1365251"/>
              <a:ext cx="445635" cy="276999"/>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a:solidFill>
                    <a:srgbClr val="000000"/>
                  </a:solidFill>
                </a:rPr>
                <a:t>Activated</a:t>
              </a:r>
              <a:br>
                <a:rPr lang="en-US" sz="900">
                  <a:solidFill>
                    <a:srgbClr val="000000"/>
                  </a:solidFill>
                </a:rPr>
              </a:br>
              <a:r>
                <a:rPr lang="en-US" sz="900">
                  <a:solidFill>
                    <a:srgbClr val="000000"/>
                  </a:solidFill>
                </a:rPr>
                <a:t>retinal</a:t>
              </a:r>
              <a:endParaRPr lang="en-US"/>
            </a:p>
          </p:txBody>
        </p:sp>
        <p:sp>
          <p:nvSpPr>
            <p:cNvPr id="37" name="Rectangle 108"/>
            <p:cNvSpPr>
              <a:spLocks noChangeArrowheads="1"/>
            </p:cNvSpPr>
            <p:nvPr/>
          </p:nvSpPr>
          <p:spPr bwMode="auto">
            <a:xfrm>
              <a:off x="7019925" y="3087689"/>
              <a:ext cx="166712"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rPr>
                <a:t>Na</a:t>
              </a:r>
              <a:r>
                <a:rPr lang="en-US" sz="900" baseline="30000">
                  <a:solidFill>
                    <a:srgbClr val="000000"/>
                  </a:solidFill>
                </a:rPr>
                <a:t>+</a:t>
              </a:r>
            </a:p>
          </p:txBody>
        </p:sp>
        <p:sp>
          <p:nvSpPr>
            <p:cNvPr id="38" name="Rectangle 109"/>
            <p:cNvSpPr>
              <a:spLocks noChangeArrowheads="1"/>
            </p:cNvSpPr>
            <p:nvPr/>
          </p:nvSpPr>
          <p:spPr bwMode="auto">
            <a:xfrm>
              <a:off x="6009210" y="3162301"/>
              <a:ext cx="602729" cy="276999"/>
            </a:xfrm>
            <a:prstGeom prst="rect">
              <a:avLst/>
            </a:prstGeom>
            <a:noFill/>
            <a:ln w="9525">
              <a:noFill/>
              <a:miter lim="800000"/>
              <a:headEnd/>
              <a:tailEnd/>
            </a:ln>
          </p:spPr>
          <p:txBody>
            <a:bodyPr wrap="none" lIns="0" tIns="0" rIns="0" bIns="0">
              <a:spAutoFit/>
            </a:bodyPr>
            <a:lstStyle/>
            <a:p>
              <a:pPr algn="r" eaLnBrk="0" hangingPunct="0">
                <a:lnSpc>
                  <a:spcPct val="100000"/>
                </a:lnSpc>
              </a:pPr>
              <a:r>
                <a:rPr lang="en-US" sz="900">
                  <a:solidFill>
                    <a:srgbClr val="000000"/>
                  </a:solidFill>
                </a:rPr>
                <a:t>CNG channel</a:t>
              </a:r>
              <a:br>
                <a:rPr lang="en-US" sz="900">
                  <a:solidFill>
                    <a:srgbClr val="000000"/>
                  </a:solidFill>
                </a:rPr>
              </a:br>
              <a:r>
                <a:rPr lang="en-US" sz="900">
                  <a:solidFill>
                    <a:srgbClr val="000000"/>
                  </a:solidFill>
                </a:rPr>
                <a:t>closes</a:t>
              </a:r>
              <a:endParaRPr lang="en-US"/>
            </a:p>
          </p:txBody>
        </p:sp>
        <p:sp>
          <p:nvSpPr>
            <p:cNvPr id="39" name="Rectangle 110"/>
            <p:cNvSpPr>
              <a:spLocks noChangeArrowheads="1"/>
            </p:cNvSpPr>
            <p:nvPr/>
          </p:nvSpPr>
          <p:spPr bwMode="auto">
            <a:xfrm>
              <a:off x="6034009" y="2746376"/>
              <a:ext cx="673261" cy="276999"/>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a:solidFill>
                    <a:srgbClr val="000000"/>
                  </a:solidFill>
                  <a:latin typeface="Arial Black" pitchFamily="34" charset="0"/>
                </a:rPr>
                <a:t>Decreased</a:t>
              </a:r>
              <a:br>
                <a:rPr lang="en-US" sz="900">
                  <a:solidFill>
                    <a:srgbClr val="000000"/>
                  </a:solidFill>
                  <a:latin typeface="Arial Black" pitchFamily="34" charset="0"/>
                </a:rPr>
              </a:br>
              <a:r>
                <a:rPr lang="en-US" sz="900">
                  <a:solidFill>
                    <a:srgbClr val="000000"/>
                  </a:solidFill>
                  <a:latin typeface="Arial Black" pitchFamily="34" charset="0"/>
                </a:rPr>
                <a:t>cGMP</a:t>
              </a:r>
              <a:endParaRPr lang="en-US">
                <a:latin typeface="Arial Black" pitchFamily="34" charset="0"/>
              </a:endParaRPr>
            </a:p>
          </p:txBody>
        </p:sp>
        <p:sp>
          <p:nvSpPr>
            <p:cNvPr id="40" name="Rectangle 111"/>
            <p:cNvSpPr>
              <a:spLocks noChangeArrowheads="1"/>
            </p:cNvSpPr>
            <p:nvPr/>
          </p:nvSpPr>
          <p:spPr bwMode="auto">
            <a:xfrm>
              <a:off x="5679577" y="1330326"/>
              <a:ext cx="759823" cy="276999"/>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dirty="0" err="1">
                  <a:solidFill>
                    <a:srgbClr val="000000"/>
                  </a:solidFill>
                </a:rPr>
                <a:t>Opsin</a:t>
              </a:r>
              <a:r>
                <a:rPr lang="en-US" sz="900" dirty="0">
                  <a:solidFill>
                    <a:srgbClr val="000000"/>
                  </a:solidFill>
                </a:rPr>
                <a:t> (bleached</a:t>
              </a:r>
              <a:br>
                <a:rPr lang="en-US" sz="900" dirty="0">
                  <a:solidFill>
                    <a:srgbClr val="000000"/>
                  </a:solidFill>
                </a:rPr>
              </a:br>
              <a:r>
                <a:rPr lang="en-US" sz="900" dirty="0">
                  <a:solidFill>
                    <a:srgbClr val="000000"/>
                  </a:solidFill>
                </a:rPr>
                <a:t>pigment)</a:t>
              </a:r>
              <a:endParaRPr lang="en-US" dirty="0"/>
            </a:p>
          </p:txBody>
        </p:sp>
        <p:sp>
          <p:nvSpPr>
            <p:cNvPr id="41" name="Rectangle 112"/>
            <p:cNvSpPr>
              <a:spLocks noChangeArrowheads="1"/>
            </p:cNvSpPr>
            <p:nvPr/>
          </p:nvSpPr>
          <p:spPr bwMode="auto">
            <a:xfrm>
              <a:off x="6560323" y="1362076"/>
              <a:ext cx="496931" cy="276999"/>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900">
                  <a:solidFill>
                    <a:srgbClr val="000000"/>
                  </a:solidFill>
                </a:rPr>
                <a:t>Activates</a:t>
              </a:r>
              <a:br>
                <a:rPr lang="en-US" sz="900">
                  <a:solidFill>
                    <a:srgbClr val="000000"/>
                  </a:solidFill>
                </a:rPr>
              </a:br>
              <a:r>
                <a:rPr lang="en-US" sz="900">
                  <a:solidFill>
                    <a:srgbClr val="000000"/>
                  </a:solidFill>
                </a:rPr>
                <a:t>transducin</a:t>
              </a:r>
              <a:endParaRPr lang="en-US"/>
            </a:p>
          </p:txBody>
        </p:sp>
        <p:sp>
          <p:nvSpPr>
            <p:cNvPr id="42" name="Rectangle 113"/>
            <p:cNvSpPr>
              <a:spLocks noChangeArrowheads="1"/>
            </p:cNvSpPr>
            <p:nvPr/>
          </p:nvSpPr>
          <p:spPr bwMode="auto">
            <a:xfrm>
              <a:off x="6402388" y="2606676"/>
              <a:ext cx="386324"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i="1">
                  <a:solidFill>
                    <a:srgbClr val="000000"/>
                  </a:solidFill>
                </a:rPr>
                <a:t>Cascade</a:t>
              </a:r>
              <a:endParaRPr lang="en-US" i="1"/>
            </a:p>
          </p:txBody>
        </p:sp>
        <p:sp>
          <p:nvSpPr>
            <p:cNvPr id="43" name="Rectangle 114"/>
            <p:cNvSpPr>
              <a:spLocks noChangeArrowheads="1"/>
            </p:cNvSpPr>
            <p:nvPr/>
          </p:nvSpPr>
          <p:spPr bwMode="auto">
            <a:xfrm>
              <a:off x="4970464" y="739775"/>
              <a:ext cx="1760097" cy="415498"/>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latin typeface="Arial Black" pitchFamily="34" charset="0"/>
                </a:rPr>
                <a:t>(b) </a:t>
              </a:r>
              <a:r>
                <a:rPr lang="en-US" sz="900">
                  <a:solidFill>
                    <a:srgbClr val="000000"/>
                  </a:solidFill>
                </a:rPr>
                <a:t>Light bleaches rhodopsin. Opsin</a:t>
              </a:r>
              <a:br>
                <a:rPr lang="en-US" sz="900">
                  <a:solidFill>
                    <a:srgbClr val="000000"/>
                  </a:solidFill>
                </a:rPr>
              </a:br>
              <a:r>
                <a:rPr lang="en-US" sz="900">
                  <a:solidFill>
                    <a:srgbClr val="000000"/>
                  </a:solidFill>
                </a:rPr>
                <a:t>decreases cGMP, closes CNG</a:t>
              </a:r>
              <a:br>
                <a:rPr lang="en-US" sz="900">
                  <a:solidFill>
                    <a:srgbClr val="000000"/>
                  </a:solidFill>
                </a:rPr>
              </a:br>
              <a:r>
                <a:rPr lang="en-US" sz="900">
                  <a:solidFill>
                    <a:srgbClr val="000000"/>
                  </a:solidFill>
                </a:rPr>
                <a:t>channels, and hyperpolarizes the cell.</a:t>
              </a:r>
              <a:endParaRPr lang="en-US"/>
            </a:p>
          </p:txBody>
        </p:sp>
        <p:sp>
          <p:nvSpPr>
            <p:cNvPr id="44" name="Rectangle 115"/>
            <p:cNvSpPr>
              <a:spLocks noChangeArrowheads="1"/>
            </p:cNvSpPr>
            <p:nvPr/>
          </p:nvSpPr>
          <p:spPr bwMode="auto">
            <a:xfrm>
              <a:off x="6392863" y="3562351"/>
              <a:ext cx="97784" cy="138499"/>
            </a:xfrm>
            <a:prstGeom prst="rect">
              <a:avLst/>
            </a:prstGeom>
            <a:noFill/>
            <a:ln w="9525">
              <a:noFill/>
              <a:miter lim="800000"/>
              <a:headEnd/>
              <a:tailEnd/>
            </a:ln>
          </p:spPr>
          <p:txBody>
            <a:bodyPr wrap="none" lIns="0" tIns="0" rIns="0" bIns="0">
              <a:spAutoFit/>
            </a:bodyPr>
            <a:lstStyle/>
            <a:p>
              <a:pPr eaLnBrk="0" hangingPunct="0">
                <a:lnSpc>
                  <a:spcPct val="100000"/>
                </a:lnSpc>
              </a:pPr>
              <a:r>
                <a:rPr lang="en-US" sz="900">
                  <a:solidFill>
                    <a:srgbClr val="000000"/>
                  </a:solidFill>
                </a:rPr>
                <a:t>K</a:t>
              </a:r>
              <a:r>
                <a:rPr lang="en-US" sz="900" baseline="30000">
                  <a:solidFill>
                    <a:srgbClr val="000000"/>
                  </a:solidFill>
                </a:rPr>
                <a:t>+</a:t>
              </a:r>
              <a:endParaRPr lang="en-US"/>
            </a:p>
          </p:txBody>
        </p:sp>
        <p:sp>
          <p:nvSpPr>
            <p:cNvPr id="45" name="Rectangle 116"/>
            <p:cNvSpPr>
              <a:spLocks noChangeArrowheads="1"/>
            </p:cNvSpPr>
            <p:nvPr/>
          </p:nvSpPr>
          <p:spPr bwMode="auto">
            <a:xfrm>
              <a:off x="5434013" y="4660901"/>
              <a:ext cx="203582" cy="123111"/>
            </a:xfrm>
            <a:prstGeom prst="rect">
              <a:avLst/>
            </a:prstGeom>
            <a:noFill/>
            <a:ln w="9525">
              <a:noFill/>
              <a:miter lim="800000"/>
              <a:headEnd/>
              <a:tailEnd/>
            </a:ln>
          </p:spPr>
          <p:txBody>
            <a:bodyPr wrap="none" lIns="0" tIns="0" rIns="0" bIns="0">
              <a:spAutoFit/>
            </a:bodyPr>
            <a:lstStyle/>
            <a:p>
              <a:pPr eaLnBrk="0" hangingPunct="0">
                <a:lnSpc>
                  <a:spcPct val="100000"/>
                </a:lnSpc>
              </a:pPr>
              <a:r>
                <a:rPr lang="en-US" sz="800">
                  <a:solidFill>
                    <a:srgbClr val="000000"/>
                  </a:solidFill>
                </a:rPr>
                <a:t>Light</a:t>
              </a:r>
              <a:endParaRPr lang="en-US"/>
            </a:p>
          </p:txBody>
        </p:sp>
      </p:grpSp>
      <p:grpSp>
        <p:nvGrpSpPr>
          <p:cNvPr id="4" name="Grup 45"/>
          <p:cNvGrpSpPr/>
          <p:nvPr/>
        </p:nvGrpSpPr>
        <p:grpSpPr>
          <a:xfrm>
            <a:off x="8766386" y="689441"/>
            <a:ext cx="2877533" cy="5674725"/>
            <a:chOff x="6794501" y="703264"/>
            <a:chExt cx="3204704" cy="5881687"/>
          </a:xfrm>
        </p:grpSpPr>
        <p:pic>
          <p:nvPicPr>
            <p:cNvPr id="47" name="Picture 102" descr="figure_10_41c-jLE"/>
            <p:cNvPicPr>
              <a:picLocks noChangeAspect="1" noChangeArrowheads="1"/>
            </p:cNvPicPr>
            <p:nvPr/>
          </p:nvPicPr>
          <p:blipFill rotWithShape="1">
            <a:blip r:embed="rId6" cstate="print"/>
            <a:srcRect l="30788" r="30382"/>
            <a:stretch/>
          </p:blipFill>
          <p:spPr bwMode="auto">
            <a:xfrm>
              <a:off x="6802998" y="703264"/>
              <a:ext cx="3196207" cy="5881687"/>
            </a:xfrm>
            <a:prstGeom prst="rect">
              <a:avLst/>
            </a:prstGeom>
            <a:noFill/>
          </p:spPr>
        </p:pic>
        <p:sp>
          <p:nvSpPr>
            <p:cNvPr id="48" name="Line 103"/>
            <p:cNvSpPr>
              <a:spLocks noChangeShapeType="1"/>
            </p:cNvSpPr>
            <p:nvPr/>
          </p:nvSpPr>
          <p:spPr bwMode="auto">
            <a:xfrm flipH="1">
              <a:off x="6999288" y="2006600"/>
              <a:ext cx="406400" cy="800100"/>
            </a:xfrm>
            <a:prstGeom prst="line">
              <a:avLst/>
            </a:prstGeom>
            <a:noFill/>
            <a:ln w="31750">
              <a:solidFill>
                <a:srgbClr val="FFFFFF"/>
              </a:solidFill>
              <a:round/>
              <a:headEnd/>
              <a:tailEnd/>
            </a:ln>
          </p:spPr>
          <p:txBody>
            <a:bodyPr/>
            <a:lstStyle/>
            <a:p>
              <a:endParaRPr lang="tr-TR"/>
            </a:p>
          </p:txBody>
        </p:sp>
        <p:sp>
          <p:nvSpPr>
            <p:cNvPr id="49" name="Line 104"/>
            <p:cNvSpPr>
              <a:spLocks noChangeShapeType="1"/>
            </p:cNvSpPr>
            <p:nvPr/>
          </p:nvSpPr>
          <p:spPr bwMode="auto">
            <a:xfrm>
              <a:off x="7989889" y="3957638"/>
              <a:ext cx="1587" cy="228600"/>
            </a:xfrm>
            <a:prstGeom prst="line">
              <a:avLst/>
            </a:prstGeom>
            <a:noFill/>
            <a:ln w="9525">
              <a:solidFill>
                <a:srgbClr val="231F20"/>
              </a:solidFill>
              <a:round/>
              <a:headEnd/>
              <a:tailEnd/>
            </a:ln>
          </p:spPr>
          <p:txBody>
            <a:bodyPr/>
            <a:lstStyle/>
            <a:p>
              <a:endParaRPr lang="tr-TR"/>
            </a:p>
          </p:txBody>
        </p:sp>
        <p:sp>
          <p:nvSpPr>
            <p:cNvPr id="50" name="Line 105"/>
            <p:cNvSpPr>
              <a:spLocks noChangeShapeType="1"/>
            </p:cNvSpPr>
            <p:nvPr/>
          </p:nvSpPr>
          <p:spPr bwMode="auto">
            <a:xfrm flipH="1">
              <a:off x="6999288" y="2006600"/>
              <a:ext cx="406400" cy="800100"/>
            </a:xfrm>
            <a:prstGeom prst="line">
              <a:avLst/>
            </a:prstGeom>
            <a:noFill/>
            <a:ln w="9525">
              <a:solidFill>
                <a:srgbClr val="231F20"/>
              </a:solidFill>
              <a:round/>
              <a:headEnd/>
              <a:tailEnd/>
            </a:ln>
          </p:spPr>
          <p:txBody>
            <a:bodyPr/>
            <a:lstStyle/>
            <a:p>
              <a:endParaRPr lang="tr-TR"/>
            </a:p>
          </p:txBody>
        </p:sp>
        <p:sp>
          <p:nvSpPr>
            <p:cNvPr id="51" name="Rectangle 106"/>
            <p:cNvSpPr>
              <a:spLocks noChangeArrowheads="1"/>
            </p:cNvSpPr>
            <p:nvPr/>
          </p:nvSpPr>
          <p:spPr bwMode="auto">
            <a:xfrm>
              <a:off x="6794501" y="852489"/>
              <a:ext cx="2453429" cy="430887"/>
            </a:xfrm>
            <a:prstGeom prst="rect">
              <a:avLst/>
            </a:prstGeom>
            <a:noFill/>
            <a:ln w="9525">
              <a:noFill/>
              <a:miter lim="800000"/>
              <a:headEnd/>
              <a:tailEnd/>
            </a:ln>
          </p:spPr>
          <p:txBody>
            <a:bodyPr wrap="none" lIns="0" tIns="0" rIns="0" bIns="0">
              <a:spAutoFit/>
            </a:bodyPr>
            <a:lstStyle/>
            <a:p>
              <a:pPr eaLnBrk="0" hangingPunct="0">
                <a:lnSpc>
                  <a:spcPct val="100000"/>
                </a:lnSpc>
              </a:pPr>
              <a:r>
                <a:rPr lang="en-US" sz="1400">
                  <a:solidFill>
                    <a:srgbClr val="000000"/>
                  </a:solidFill>
                  <a:latin typeface="Arial Black" pitchFamily="34" charset="0"/>
                </a:rPr>
                <a:t>(c) </a:t>
              </a:r>
              <a:r>
                <a:rPr lang="en-US" sz="1400">
                  <a:solidFill>
                    <a:srgbClr val="000000"/>
                  </a:solidFill>
                </a:rPr>
                <a:t>In the recovery phase, retinal</a:t>
              </a:r>
              <a:br>
                <a:rPr lang="en-US" sz="1400">
                  <a:solidFill>
                    <a:srgbClr val="000000"/>
                  </a:solidFill>
                </a:rPr>
              </a:br>
              <a:r>
                <a:rPr lang="en-US" sz="1400">
                  <a:solidFill>
                    <a:srgbClr val="000000"/>
                  </a:solidFill>
                </a:rPr>
                <a:t>recombines with opsin.</a:t>
              </a:r>
              <a:endParaRPr lang="en-US"/>
            </a:p>
          </p:txBody>
        </p:sp>
        <p:sp>
          <p:nvSpPr>
            <p:cNvPr id="52" name="Rectangle 107"/>
            <p:cNvSpPr>
              <a:spLocks noChangeArrowheads="1"/>
            </p:cNvSpPr>
            <p:nvPr/>
          </p:nvSpPr>
          <p:spPr bwMode="auto">
            <a:xfrm>
              <a:off x="7296684" y="1798639"/>
              <a:ext cx="1478482" cy="430887"/>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400" dirty="0">
                  <a:solidFill>
                    <a:srgbClr val="231F20"/>
                  </a:solidFill>
                </a:rPr>
                <a:t>Retinal converted to</a:t>
              </a:r>
              <a:br>
                <a:rPr lang="en-US" sz="1400" dirty="0">
                  <a:solidFill>
                    <a:srgbClr val="231F20"/>
                  </a:solidFill>
                </a:rPr>
              </a:br>
              <a:r>
                <a:rPr lang="en-US" sz="1400" dirty="0">
                  <a:solidFill>
                    <a:srgbClr val="231F20"/>
                  </a:solidFill>
                </a:rPr>
                <a:t>inactive form</a:t>
              </a:r>
              <a:endParaRPr lang="en-US" dirty="0"/>
            </a:p>
          </p:txBody>
        </p:sp>
        <p:sp>
          <p:nvSpPr>
            <p:cNvPr id="53" name="Rectangle 108"/>
            <p:cNvSpPr>
              <a:spLocks noChangeArrowheads="1"/>
            </p:cNvSpPr>
            <p:nvPr/>
          </p:nvSpPr>
          <p:spPr bwMode="auto">
            <a:xfrm>
              <a:off x="7630656" y="4192589"/>
              <a:ext cx="1401088" cy="646331"/>
            </a:xfrm>
            <a:prstGeom prst="rect">
              <a:avLst/>
            </a:prstGeom>
            <a:noFill/>
            <a:ln w="9525">
              <a:noFill/>
              <a:miter lim="800000"/>
              <a:headEnd/>
              <a:tailEnd/>
            </a:ln>
          </p:spPr>
          <p:txBody>
            <a:bodyPr wrap="none" lIns="0" tIns="0" rIns="0" bIns="0">
              <a:spAutoFit/>
            </a:bodyPr>
            <a:lstStyle/>
            <a:p>
              <a:pPr algn="ctr" eaLnBrk="0" hangingPunct="0">
                <a:lnSpc>
                  <a:spcPct val="100000"/>
                </a:lnSpc>
              </a:pPr>
              <a:r>
                <a:rPr lang="en-US" sz="1400">
                  <a:solidFill>
                    <a:srgbClr val="231F20"/>
                  </a:solidFill>
                </a:rPr>
                <a:t>Retinal recombines</a:t>
              </a:r>
              <a:br>
                <a:rPr lang="en-US" sz="1400">
                  <a:solidFill>
                    <a:srgbClr val="231F20"/>
                  </a:solidFill>
                </a:rPr>
              </a:br>
              <a:r>
                <a:rPr lang="en-US" sz="1400">
                  <a:solidFill>
                    <a:srgbClr val="231F20"/>
                  </a:solidFill>
                </a:rPr>
                <a:t>with opsin to</a:t>
              </a:r>
              <a:br>
                <a:rPr lang="en-US" sz="1400">
                  <a:solidFill>
                    <a:srgbClr val="231F20"/>
                  </a:solidFill>
                </a:rPr>
              </a:br>
              <a:r>
                <a:rPr lang="en-US" sz="1400">
                  <a:solidFill>
                    <a:srgbClr val="231F20"/>
                  </a:solidFill>
                </a:rPr>
                <a:t>form rhodopsin.</a:t>
              </a:r>
              <a:endParaRPr lang="en-US"/>
            </a:p>
          </p:txBody>
        </p:sp>
      </p:grpSp>
    </p:spTree>
    <p:extLst>
      <p:ext uri="{BB962C8B-B14F-4D97-AF65-F5344CB8AC3E}">
        <p14:creationId xmlns:p14="http://schemas.microsoft.com/office/powerpoint/2010/main" val="8943059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05858" y="126444"/>
            <a:ext cx="7416800" cy="1055687"/>
          </a:xfrm>
        </p:spPr>
        <p:txBody>
          <a:bodyPr>
            <a:noAutofit/>
          </a:bodyPr>
          <a:lstStyle/>
          <a:p>
            <a:r>
              <a:rPr lang="tr-TR" altLang="tr-TR" sz="3600" b="1" dirty="0">
                <a:solidFill>
                  <a:schemeClr val="hlink"/>
                </a:solidFill>
              </a:rPr>
              <a:t>FOTORESEPTÖR MEKANİZMA</a:t>
            </a:r>
            <a:r>
              <a:rPr lang="tr-TR" altLang="tr-TR" sz="3600" dirty="0">
                <a:solidFill>
                  <a:schemeClr val="hlink"/>
                </a:solidFill>
              </a:rPr>
              <a:t>: </a:t>
            </a:r>
            <a:br>
              <a:rPr lang="tr-TR" altLang="tr-TR" sz="3600" dirty="0">
                <a:solidFill>
                  <a:schemeClr val="hlink"/>
                </a:solidFill>
              </a:rPr>
            </a:br>
            <a:r>
              <a:rPr lang="tr-TR" altLang="tr-TR" sz="3600" dirty="0">
                <a:solidFill>
                  <a:schemeClr val="hlink"/>
                </a:solidFill>
              </a:rPr>
              <a:t>AKSİYON POTANSİYELLERİ OLUŞUMU</a:t>
            </a:r>
          </a:p>
        </p:txBody>
      </p:sp>
      <p:sp>
        <p:nvSpPr>
          <p:cNvPr id="34819" name="Rectangle 3"/>
          <p:cNvSpPr>
            <a:spLocks noGrp="1" noChangeArrowheads="1"/>
          </p:cNvSpPr>
          <p:nvPr>
            <p:ph type="body" idx="1"/>
          </p:nvPr>
        </p:nvSpPr>
        <p:spPr>
          <a:xfrm>
            <a:off x="918692" y="1289222"/>
            <a:ext cx="11059124" cy="5136291"/>
          </a:xfrm>
        </p:spPr>
        <p:txBody>
          <a:bodyPr>
            <a:normAutofit lnSpcReduction="10000"/>
          </a:bodyPr>
          <a:lstStyle/>
          <a:p>
            <a:r>
              <a:rPr lang="tr-TR" altLang="tr-TR" sz="2400" dirty="0"/>
              <a:t>Retinada aksiyon potansiyellerini başlatan potansiyel değişiklikleri ışığın basil ve konilerdeki ışığa duyarlı bileşiklere etkisi ile oluşturulur</a:t>
            </a:r>
          </a:p>
          <a:p>
            <a:r>
              <a:rPr lang="tr-TR" altLang="tr-TR" sz="2400" dirty="0"/>
              <a:t>Basil ve konilerin dış </a:t>
            </a:r>
            <a:r>
              <a:rPr lang="tr-TR" altLang="tr-TR" sz="2400" dirty="0" err="1"/>
              <a:t>segmentindeki</a:t>
            </a:r>
            <a:r>
              <a:rPr lang="tr-TR" altLang="tr-TR" sz="2400" dirty="0"/>
              <a:t> CNG kanalları karanlıkta açık olduğundan içe </a:t>
            </a:r>
            <a:r>
              <a:rPr lang="tr-TR" altLang="tr-TR" sz="2400" dirty="0" err="1"/>
              <a:t>Ca</a:t>
            </a:r>
            <a:r>
              <a:rPr lang="tr-TR" altLang="tr-TR" sz="2400" dirty="0"/>
              <a:t> ve </a:t>
            </a:r>
            <a:r>
              <a:rPr lang="tr-TR" altLang="tr-TR" sz="2400" dirty="0" err="1"/>
              <a:t>Na</a:t>
            </a:r>
            <a:r>
              <a:rPr lang="tr-TR" altLang="tr-TR" sz="2400" dirty="0"/>
              <a:t> akımı olur</a:t>
            </a:r>
            <a:endParaRPr lang="tr-TR" altLang="tr-TR" sz="1900" i="1" dirty="0"/>
          </a:p>
          <a:p>
            <a:r>
              <a:rPr lang="tr-TR" altLang="tr-TR" sz="2400" i="1" dirty="0" err="1"/>
              <a:t>Na</a:t>
            </a:r>
            <a:r>
              <a:rPr lang="tr-TR" altLang="tr-TR" sz="2400" i="1" baseline="30000" dirty="0"/>
              <a:t>+</a:t>
            </a:r>
            <a:r>
              <a:rPr lang="tr-TR" altLang="tr-TR" sz="2400" i="1" dirty="0"/>
              <a:t> -K</a:t>
            </a:r>
            <a:r>
              <a:rPr lang="tr-TR" altLang="tr-TR" sz="2400" i="1" baseline="30000" dirty="0"/>
              <a:t>+</a:t>
            </a:r>
            <a:r>
              <a:rPr lang="tr-TR" altLang="tr-TR" sz="2400" i="1" dirty="0"/>
              <a:t> pompası</a:t>
            </a:r>
            <a:r>
              <a:rPr lang="tr-TR" altLang="tr-TR" sz="2400" dirty="0"/>
              <a:t> iyonik dengeyi sürdürür</a:t>
            </a:r>
          </a:p>
          <a:p>
            <a:r>
              <a:rPr lang="tr-TR" altLang="tr-TR" sz="2400" dirty="0"/>
              <a:t>Işık bu maddeler tarafından </a:t>
            </a:r>
            <a:r>
              <a:rPr lang="tr-TR" altLang="tr-TR" sz="2400" dirty="0" err="1"/>
              <a:t>absorbe</a:t>
            </a:r>
            <a:r>
              <a:rPr lang="tr-TR" altLang="tr-TR" sz="2400" dirty="0"/>
              <a:t> edildiğinde, yapıları değişir ve bu değişiklik </a:t>
            </a:r>
            <a:r>
              <a:rPr lang="tr-TR" altLang="tr-TR" sz="2400" dirty="0" err="1"/>
              <a:t>nöral</a:t>
            </a:r>
            <a:r>
              <a:rPr lang="tr-TR" altLang="tr-TR" sz="2400" dirty="0"/>
              <a:t> aktiviteyi başlatan bir dizi olayı tetikler</a:t>
            </a:r>
          </a:p>
          <a:p>
            <a:pPr>
              <a:lnSpc>
                <a:spcPct val="80000"/>
              </a:lnSpc>
            </a:pPr>
            <a:r>
              <a:rPr lang="tr-TR" altLang="tr-TR" sz="2400" dirty="0"/>
              <a:t>Işık dış </a:t>
            </a:r>
            <a:r>
              <a:rPr lang="tr-TR" altLang="tr-TR" sz="2400" dirty="0" err="1"/>
              <a:t>segmente</a:t>
            </a:r>
            <a:r>
              <a:rPr lang="tr-TR" altLang="tr-TR" sz="2400" dirty="0"/>
              <a:t> çarptığında CNG kanalları kapanır ve olayın sonucu </a:t>
            </a:r>
            <a:r>
              <a:rPr lang="tr-TR" altLang="tr-TR" sz="2400" dirty="0" err="1"/>
              <a:t>hiperpolarize</a:t>
            </a:r>
            <a:r>
              <a:rPr lang="tr-TR" altLang="tr-TR" sz="2400" dirty="0"/>
              <a:t> edici bir reseptör potansiyelidir</a:t>
            </a:r>
          </a:p>
          <a:p>
            <a:pPr>
              <a:lnSpc>
                <a:spcPct val="80000"/>
              </a:lnSpc>
            </a:pPr>
            <a:endParaRPr lang="tr-TR" altLang="tr-TR" sz="2400" dirty="0"/>
          </a:p>
          <a:p>
            <a:pPr>
              <a:lnSpc>
                <a:spcPct val="80000"/>
              </a:lnSpc>
            </a:pPr>
            <a:r>
              <a:rPr lang="tr-TR" altLang="tr-TR" sz="2400" dirty="0"/>
              <a:t>Bu </a:t>
            </a:r>
            <a:r>
              <a:rPr lang="tr-TR" altLang="tr-TR" sz="2400" dirty="0" err="1"/>
              <a:t>hiperpolarizasyon</a:t>
            </a:r>
            <a:r>
              <a:rPr lang="tr-TR" altLang="tr-TR" sz="2400" dirty="0"/>
              <a:t> </a:t>
            </a:r>
            <a:r>
              <a:rPr lang="tr-TR" altLang="tr-TR" sz="2400" dirty="0" err="1"/>
              <a:t>sinaptik</a:t>
            </a:r>
            <a:r>
              <a:rPr lang="tr-TR" altLang="tr-TR" sz="2400" dirty="0"/>
              <a:t> </a:t>
            </a:r>
            <a:r>
              <a:rPr lang="tr-TR" altLang="tr-TR" sz="2400" dirty="0" err="1"/>
              <a:t>transmiter</a:t>
            </a:r>
            <a:r>
              <a:rPr lang="tr-TR" altLang="tr-TR" sz="2400" dirty="0"/>
              <a:t> salınmasını azaltır ve bu da en sonunda gangliyon hücrelerinde aksiyon potansiyellerine yol açan bir sinyal üretir</a:t>
            </a:r>
          </a:p>
          <a:p>
            <a:pPr>
              <a:lnSpc>
                <a:spcPct val="80000"/>
              </a:lnSpc>
              <a:buFont typeface="Wingdings" panose="05000000000000000000" pitchFamily="2" charset="2"/>
              <a:buNone/>
            </a:pPr>
            <a:endParaRPr lang="tr-TR" altLang="tr-TR" sz="2400" dirty="0"/>
          </a:p>
          <a:p>
            <a:pPr>
              <a:lnSpc>
                <a:spcPct val="80000"/>
              </a:lnSpc>
            </a:pPr>
            <a:r>
              <a:rPr lang="tr-TR" altLang="tr-TR" sz="2400" dirty="0"/>
              <a:t>Aksiyon potansiyelleri beyine iletilir</a:t>
            </a:r>
          </a:p>
          <a:p>
            <a:endParaRPr lang="tr-TR" altLang="tr-TR" sz="2400" dirty="0"/>
          </a:p>
          <a:p>
            <a:endParaRPr lang="tr-TR" altLang="tr-TR" sz="2400" dirty="0"/>
          </a:p>
          <a:p>
            <a:endParaRPr lang="tr-TR" altLang="tr-TR" sz="2400" dirty="0"/>
          </a:p>
        </p:txBody>
      </p:sp>
    </p:spTree>
    <p:extLst>
      <p:ext uri="{BB962C8B-B14F-4D97-AF65-F5344CB8AC3E}">
        <p14:creationId xmlns:p14="http://schemas.microsoft.com/office/powerpoint/2010/main" val="4023244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1703388" y="115888"/>
            <a:ext cx="713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tr-TR" altLang="tr-TR" b="1" dirty="0"/>
              <a:t>GÖRME KESKİNLİĞİ FOVEADA EN YÜKSEK?? </a:t>
            </a:r>
          </a:p>
        </p:txBody>
      </p:sp>
      <p:sp>
        <p:nvSpPr>
          <p:cNvPr id="38915" name="Line 4"/>
          <p:cNvSpPr>
            <a:spLocks noChangeShapeType="1"/>
          </p:cNvSpPr>
          <p:nvPr/>
        </p:nvSpPr>
        <p:spPr bwMode="auto">
          <a:xfrm>
            <a:off x="1514475" y="692150"/>
            <a:ext cx="36449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tr-TR"/>
          </a:p>
        </p:txBody>
      </p:sp>
      <p:pic>
        <p:nvPicPr>
          <p:cNvPr id="38916" name="Picture 6" descr="9903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950" y="765176"/>
            <a:ext cx="36004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7"/>
          <p:cNvSpPr>
            <a:spLocks noChangeArrowheads="1"/>
          </p:cNvSpPr>
          <p:nvPr/>
        </p:nvSpPr>
        <p:spPr bwMode="auto">
          <a:xfrm>
            <a:off x="5303839" y="765175"/>
            <a:ext cx="49688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tr-TR" altLang="tr-TR"/>
              <a:t>- </a:t>
            </a:r>
            <a:r>
              <a:rPr lang="tr-TR" altLang="tr-TR" sz="2000"/>
              <a:t>üstteki 2 tabaka ince ve ışığın direk olarak fotoreseptörler üzerine düşmesine izin veriyor</a:t>
            </a:r>
          </a:p>
        </p:txBody>
      </p:sp>
      <p:sp>
        <p:nvSpPr>
          <p:cNvPr id="38918" name="Rectangle 8"/>
          <p:cNvSpPr>
            <a:spLocks noChangeArrowheads="1"/>
          </p:cNvSpPr>
          <p:nvPr/>
        </p:nvSpPr>
        <p:spPr bwMode="auto">
          <a:xfrm>
            <a:off x="5303838" y="1557338"/>
            <a:ext cx="52197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tr-TR" altLang="tr-TR" sz="2000"/>
              <a:t>- gelen sinyal retinadaki diğer tabakaya (horizontal, bipolar, ve amacrine hücreleri) geçer. Bu hücreler bir küçük network oluşturarak bir görüntünün şekli ve hareketini ayırt etme işlevini yaparlar.</a:t>
            </a:r>
          </a:p>
          <a:p>
            <a:r>
              <a:rPr lang="tr-TR" altLang="tr-TR" sz="2000"/>
              <a:t>- Bu bilgi retinanın ön bölgesine gelir ki burada bir ganglion hücre tabakası vardır, bu tabaka ince liflerden oluşmış olup hem optik sinirlerle hemde retina ile bağlantılıdır. </a:t>
            </a:r>
          </a:p>
        </p:txBody>
      </p:sp>
      <p:pic>
        <p:nvPicPr>
          <p:cNvPr id="38919" name="Picture 5" descr="retinal%20x-se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388" y="3500438"/>
            <a:ext cx="33448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ectangle 4"/>
          <p:cNvSpPr>
            <a:spLocks noChangeArrowheads="1"/>
          </p:cNvSpPr>
          <p:nvPr/>
        </p:nvSpPr>
        <p:spPr bwMode="auto">
          <a:xfrm>
            <a:off x="5232400" y="4303714"/>
            <a:ext cx="54356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tr-TR" altLang="tr-TR" sz="2000"/>
              <a:t>- Konlar bu bölgede diğer bölgelere nazara daha fazla ince yapılı ve kompakt bir paket şeklindedirler. </a:t>
            </a:r>
          </a:p>
          <a:p>
            <a:r>
              <a:rPr lang="tr-TR" altLang="tr-TR" sz="2000"/>
              <a:t>- Her bir kon optik sinirde kendi adına kodlanmış bir bağlantıya saiptir. </a:t>
            </a:r>
          </a:p>
          <a:p>
            <a:r>
              <a:rPr lang="tr-TR" altLang="tr-TR" sz="2000"/>
              <a:t>- Kan damarları ve ekstra hücreler fovea tarafına toplanmış bulunmaktadır ki bu yapı ışığın saçılmasını minimuma indirmektedir. </a:t>
            </a:r>
          </a:p>
        </p:txBody>
      </p:sp>
      <p:sp>
        <p:nvSpPr>
          <p:cNvPr id="38921" name="9 Dikdörtgen"/>
          <p:cNvSpPr>
            <a:spLocks noChangeArrowheads="1"/>
          </p:cNvSpPr>
          <p:nvPr/>
        </p:nvSpPr>
        <p:spPr bwMode="auto">
          <a:xfrm>
            <a:off x="5664201" y="476251"/>
            <a:ext cx="3546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tr-TR" altLang="tr-TR" b="1"/>
              <a:t>FOVEANIN ÖZELLİĞİ:</a:t>
            </a:r>
          </a:p>
        </p:txBody>
      </p:sp>
    </p:spTree>
    <p:extLst>
      <p:ext uri="{BB962C8B-B14F-4D97-AF65-F5344CB8AC3E}">
        <p14:creationId xmlns:p14="http://schemas.microsoft.com/office/powerpoint/2010/main" val="33642152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504201" y="260350"/>
            <a:ext cx="11596643"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buFontTx/>
              <a:buChar char="-"/>
            </a:pPr>
            <a:r>
              <a:rPr lang="tr-TR" altLang="tr-TR" b="1" dirty="0" err="1"/>
              <a:t>Fotoreseptörlerin</a:t>
            </a:r>
            <a:r>
              <a:rPr lang="tr-TR" altLang="tr-TR" b="1" dirty="0"/>
              <a:t> bireysel özellikleri yanında ilişkili olduğu </a:t>
            </a:r>
            <a:r>
              <a:rPr lang="tr-TR" altLang="tr-TR" b="1" dirty="0" err="1"/>
              <a:t>nöronal</a:t>
            </a:r>
            <a:r>
              <a:rPr lang="tr-TR" altLang="tr-TR" b="1" dirty="0"/>
              <a:t> yollardaki işlemlerin çeşitliliğinden kaynaklanan özellik farkına da sahipler.</a:t>
            </a:r>
          </a:p>
          <a:p>
            <a:pPr>
              <a:buFontTx/>
              <a:buChar char="-"/>
            </a:pPr>
            <a:endParaRPr lang="tr-TR" altLang="tr-TR" b="1" dirty="0"/>
          </a:p>
          <a:p>
            <a:r>
              <a:rPr lang="tr-TR" altLang="tr-TR" sz="2000" b="1" dirty="0"/>
              <a:t>1- Çubuklardan gelen enformasyon</a:t>
            </a:r>
            <a:r>
              <a:rPr lang="tr-TR" altLang="tr-TR" sz="2000" b="1" dirty="0">
                <a:latin typeface="Arial" panose="020B0604020202020204" pitchFamily="34" charset="0"/>
              </a:rPr>
              <a:t> </a:t>
            </a:r>
            <a:r>
              <a:rPr lang="tr-TR" altLang="tr-TR" sz="2000" b="1" dirty="0"/>
              <a:t>diğer </a:t>
            </a:r>
            <a:r>
              <a:rPr lang="tr-TR" altLang="tr-TR" sz="2000" b="1" dirty="0" err="1"/>
              <a:t>retinal</a:t>
            </a:r>
            <a:r>
              <a:rPr lang="tr-TR" altLang="tr-TR" sz="2000" b="1" dirty="0"/>
              <a:t> yollarda büyük yakınsamaya</a:t>
            </a:r>
          </a:p>
          <a:p>
            <a:r>
              <a:rPr lang="tr-TR" altLang="tr-TR" sz="2000" b="1" dirty="0">
                <a:latin typeface="Arial" panose="020B0604020202020204" pitchFamily="34" charset="0"/>
              </a:rPr>
              <a:t>u</a:t>
            </a:r>
            <a:r>
              <a:rPr lang="tr-TR" altLang="tr-TR" sz="2000" b="1" dirty="0"/>
              <a:t>ğrarlar ve böylece çubuk sistemin görme keskinliği (</a:t>
            </a:r>
            <a:r>
              <a:rPr lang="tr-TR" altLang="tr-TR" sz="2000" b="1" dirty="0" err="1"/>
              <a:t>visual</a:t>
            </a:r>
            <a:r>
              <a:rPr lang="tr-TR" altLang="tr-TR" sz="2000" b="1" dirty="0"/>
              <a:t> </a:t>
            </a:r>
            <a:r>
              <a:rPr lang="tr-TR" altLang="tr-TR" sz="2000" b="1" dirty="0" err="1"/>
              <a:t>acuity</a:t>
            </a:r>
            <a:r>
              <a:rPr lang="tr-TR" altLang="tr-TR" sz="2000" b="1" dirty="0"/>
              <a:t>) oldukça düşük</a:t>
            </a:r>
            <a:r>
              <a:rPr lang="tr-TR" altLang="tr-TR" sz="2000" b="1" dirty="0">
                <a:latin typeface="Arial" panose="020B0604020202020204" pitchFamily="34" charset="0"/>
              </a:rPr>
              <a:t> </a:t>
            </a:r>
            <a:r>
              <a:rPr lang="tr-TR" altLang="tr-TR" sz="2000" b="1" dirty="0">
                <a:latin typeface="Times New Roman" panose="02020603050405020304" pitchFamily="18" charset="0"/>
              </a:rPr>
              <a:t>olur</a:t>
            </a:r>
          </a:p>
          <a:p>
            <a:endParaRPr lang="tr-TR" altLang="tr-TR" sz="2000" b="1" dirty="0"/>
          </a:p>
          <a:p>
            <a:r>
              <a:rPr lang="tr-TR" altLang="tr-TR" sz="2000" b="1" dirty="0"/>
              <a:t>2- Küçük yakınsaması olan konilerde daha yüksek keskinlik var.</a:t>
            </a:r>
          </a:p>
          <a:p>
            <a:endParaRPr lang="tr-TR" altLang="tr-TR" sz="2000" b="1" dirty="0"/>
          </a:p>
          <a:p>
            <a:r>
              <a:rPr lang="tr-TR" altLang="tr-TR" sz="2000" b="1" dirty="0"/>
              <a:t>3- Foveada görme keskinliği veya çözme gücü en yüksek</a:t>
            </a:r>
          </a:p>
          <a:p>
            <a:endParaRPr lang="tr-TR" altLang="tr-TR" sz="2000" b="1" dirty="0"/>
          </a:p>
          <a:p>
            <a:r>
              <a:rPr lang="tr-TR" altLang="tr-TR" sz="2000" b="1" dirty="0"/>
              <a:t>4- Foveadan uzaklaştıkça birçok </a:t>
            </a:r>
            <a:r>
              <a:rPr lang="tr-TR" altLang="tr-TR" sz="2000" b="1" dirty="0" err="1"/>
              <a:t>fotoreseptörün</a:t>
            </a:r>
            <a:r>
              <a:rPr lang="tr-TR" altLang="tr-TR" sz="2000" b="1" dirty="0"/>
              <a:t> aynı sinir lifine bağlantılı olması sonucu retinanın işlevi kabalaşır. </a:t>
            </a:r>
          </a:p>
          <a:p>
            <a:r>
              <a:rPr lang="tr-TR" altLang="tr-TR" sz="2000" b="1" dirty="0">
                <a:solidFill>
                  <a:srgbClr val="FF0000"/>
                </a:solidFill>
              </a:rPr>
              <a:t>Örnek; </a:t>
            </a:r>
            <a:r>
              <a:rPr lang="tr-TR" altLang="tr-TR" sz="2000" b="1" dirty="0"/>
              <a:t>2 m uzaktaki bir cismin ancak 4 cm çaplı bir bölümünü ayrıntılı görebiliriz.</a:t>
            </a:r>
          </a:p>
          <a:p>
            <a:r>
              <a:rPr lang="tr-TR" altLang="tr-TR" sz="2000" b="1" dirty="0">
                <a:solidFill>
                  <a:srgbClr val="FF0000"/>
                </a:solidFill>
              </a:rPr>
              <a:t>Başka örnek; </a:t>
            </a:r>
            <a:r>
              <a:rPr lang="tr-TR" altLang="tr-TR" sz="2000" b="1" dirty="0"/>
              <a:t>karşımızdaki bir kişinin burnuna dikkatle bakarken (foveada görüntü) ayak ve kollarının görüntüsü retina üzerinde olmasına karşın ayrıntılı görünemez.</a:t>
            </a:r>
          </a:p>
          <a:p>
            <a:endParaRPr lang="tr-TR" altLang="tr-TR" sz="2000" b="1" dirty="0"/>
          </a:p>
          <a:p>
            <a:endParaRPr lang="en-US" altLang="tr-TR" sz="2000" b="1" u="sng" dirty="0"/>
          </a:p>
        </p:txBody>
      </p:sp>
    </p:spTree>
    <p:extLst>
      <p:ext uri="{BB962C8B-B14F-4D97-AF65-F5344CB8AC3E}">
        <p14:creationId xmlns:p14="http://schemas.microsoft.com/office/powerpoint/2010/main" val="18671959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belmaturan\Belgelerim\KİTAPAllImagesFromMedicalPhysiology\AllImages\S9781437717532-015-f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389" y="74613"/>
            <a:ext cx="3248025"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C:\Documents and Settings\belmaturan\Belgelerim\KİTAPAllImagesFromMedicalPhysiology\AllImages\S9781437717532-015-f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450" y="44450"/>
            <a:ext cx="554355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6568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Bipolar</a:t>
            </a:r>
            <a:r>
              <a:rPr lang="tr-TR" dirty="0"/>
              <a:t> Hücreler</a:t>
            </a:r>
          </a:p>
        </p:txBody>
      </p:sp>
      <p:sp>
        <p:nvSpPr>
          <p:cNvPr id="3" name="İçerik Yer Tutucusu 2"/>
          <p:cNvSpPr>
            <a:spLocks noGrp="1"/>
          </p:cNvSpPr>
          <p:nvPr>
            <p:ph idx="1"/>
          </p:nvPr>
        </p:nvSpPr>
        <p:spPr/>
        <p:txBody>
          <a:bodyPr>
            <a:normAutofit fontScale="92500" lnSpcReduction="20000"/>
          </a:bodyPr>
          <a:lstStyle/>
          <a:p>
            <a:r>
              <a:rPr lang="tr-TR" dirty="0" err="1"/>
              <a:t>Nörotransmitter</a:t>
            </a:r>
            <a:r>
              <a:rPr lang="tr-TR" dirty="0"/>
              <a:t> olarak </a:t>
            </a:r>
            <a:r>
              <a:rPr lang="tr-TR" dirty="0" err="1"/>
              <a:t>glutamat</a:t>
            </a:r>
            <a:r>
              <a:rPr lang="tr-TR" dirty="0"/>
              <a:t> salınımı</a:t>
            </a:r>
          </a:p>
          <a:p>
            <a:r>
              <a:rPr lang="tr-TR" dirty="0"/>
              <a:t>Karanlıkta foto</a:t>
            </a:r>
            <a:r>
              <a:rPr lang="en-US" dirty="0"/>
              <a:t>re</a:t>
            </a:r>
            <a:r>
              <a:rPr lang="tr-TR" dirty="0"/>
              <a:t>s</a:t>
            </a:r>
            <a:r>
              <a:rPr lang="en-US" dirty="0" err="1"/>
              <a:t>eptor</a:t>
            </a:r>
            <a:r>
              <a:rPr lang="en-US" dirty="0"/>
              <a:t> </a:t>
            </a:r>
            <a:r>
              <a:rPr lang="tr-TR" dirty="0" err="1"/>
              <a:t>depolarize</a:t>
            </a:r>
            <a:r>
              <a:rPr lang="tr-TR" dirty="0"/>
              <a:t> olduğundan çok miktarda </a:t>
            </a:r>
            <a:r>
              <a:rPr lang="tr-TR" dirty="0" err="1"/>
              <a:t>glutamat</a:t>
            </a:r>
            <a:r>
              <a:rPr lang="tr-TR" dirty="0"/>
              <a:t> </a:t>
            </a:r>
            <a:r>
              <a:rPr lang="tr-TR" dirty="0" err="1"/>
              <a:t>bipolar</a:t>
            </a:r>
            <a:r>
              <a:rPr lang="tr-TR" dirty="0"/>
              <a:t> hücrelere salınır.</a:t>
            </a:r>
          </a:p>
          <a:p>
            <a:r>
              <a:rPr lang="tr-TR" dirty="0"/>
              <a:t>Foton ile karşılaşmak </a:t>
            </a:r>
            <a:r>
              <a:rPr lang="tr-TR" dirty="0" err="1"/>
              <a:t>fotoreseptörü</a:t>
            </a:r>
            <a:r>
              <a:rPr lang="tr-TR" dirty="0"/>
              <a:t> </a:t>
            </a:r>
            <a:r>
              <a:rPr lang="tr-TR" dirty="0" err="1"/>
              <a:t>hiperpolarize</a:t>
            </a:r>
            <a:r>
              <a:rPr lang="tr-TR" dirty="0"/>
              <a:t> eder ve az miktarda </a:t>
            </a:r>
            <a:r>
              <a:rPr lang="tr-TR" dirty="0" err="1"/>
              <a:t>glutamat</a:t>
            </a:r>
            <a:r>
              <a:rPr lang="tr-TR" dirty="0"/>
              <a:t> salınımına neden olur.</a:t>
            </a:r>
            <a:r>
              <a:rPr lang="en-US" dirty="0"/>
              <a:t> </a:t>
            </a:r>
            <a:endParaRPr lang="tr-TR" dirty="0"/>
          </a:p>
          <a:p>
            <a:r>
              <a:rPr lang="tr-TR" dirty="0"/>
              <a:t>G</a:t>
            </a:r>
            <a:r>
              <a:rPr lang="en-US" dirty="0" err="1"/>
              <a:t>lutamate</a:t>
            </a:r>
            <a:r>
              <a:rPr lang="en-US" dirty="0"/>
              <a:t> </a:t>
            </a:r>
            <a:r>
              <a:rPr lang="tr-TR" dirty="0" err="1"/>
              <a:t>bipolar</a:t>
            </a:r>
            <a:r>
              <a:rPr lang="tr-TR" dirty="0"/>
              <a:t> hücrelerde bağlandığı reseptör tipine göre farklı etki gösterir. </a:t>
            </a:r>
          </a:p>
          <a:p>
            <a:r>
              <a:rPr lang="tr-TR" dirty="0" err="1"/>
              <a:t>Glutamat</a:t>
            </a:r>
            <a:r>
              <a:rPr lang="tr-TR" dirty="0"/>
              <a:t> </a:t>
            </a:r>
            <a:r>
              <a:rPr lang="en-US" dirty="0" err="1">
                <a:solidFill>
                  <a:srgbClr val="FF0000"/>
                </a:solidFill>
              </a:rPr>
              <a:t>ionotropi</a:t>
            </a:r>
            <a:r>
              <a:rPr lang="tr-TR" dirty="0">
                <a:solidFill>
                  <a:srgbClr val="FF0000"/>
                </a:solidFill>
              </a:rPr>
              <a:t>k</a:t>
            </a:r>
            <a:r>
              <a:rPr lang="en-US" dirty="0">
                <a:solidFill>
                  <a:srgbClr val="FF0000"/>
                </a:solidFill>
              </a:rPr>
              <a:t> re</a:t>
            </a:r>
            <a:r>
              <a:rPr lang="tr-TR" dirty="0">
                <a:solidFill>
                  <a:srgbClr val="FF0000"/>
                </a:solidFill>
              </a:rPr>
              <a:t>s</a:t>
            </a:r>
            <a:r>
              <a:rPr lang="en-US" dirty="0" err="1">
                <a:solidFill>
                  <a:srgbClr val="FF0000"/>
                </a:solidFill>
              </a:rPr>
              <a:t>ept</a:t>
            </a:r>
            <a:r>
              <a:rPr lang="tr-TR" dirty="0">
                <a:solidFill>
                  <a:srgbClr val="FF0000"/>
                </a:solidFill>
              </a:rPr>
              <a:t>ö</a:t>
            </a:r>
            <a:r>
              <a:rPr lang="en-US" dirty="0">
                <a:solidFill>
                  <a:srgbClr val="FF0000"/>
                </a:solidFill>
              </a:rPr>
              <a:t>r</a:t>
            </a:r>
            <a:r>
              <a:rPr lang="tr-TR" dirty="0">
                <a:solidFill>
                  <a:srgbClr val="FF0000"/>
                </a:solidFill>
              </a:rPr>
              <a:t>e </a:t>
            </a:r>
            <a:r>
              <a:rPr lang="tr-TR" dirty="0"/>
              <a:t>bağlanırsa</a:t>
            </a:r>
            <a:r>
              <a:rPr lang="en-US" dirty="0"/>
              <a:t>, bipolar </a:t>
            </a:r>
            <a:r>
              <a:rPr lang="tr-TR" dirty="0"/>
              <a:t>hücre</a:t>
            </a:r>
            <a:r>
              <a:rPr lang="en-US" dirty="0"/>
              <a:t> depolarize </a:t>
            </a:r>
            <a:r>
              <a:rPr lang="tr-TR" dirty="0"/>
              <a:t>olur </a:t>
            </a:r>
            <a:r>
              <a:rPr lang="en-US" dirty="0"/>
              <a:t>(</a:t>
            </a:r>
            <a:r>
              <a:rPr lang="tr-TR" dirty="0"/>
              <a:t>ışık ile </a:t>
            </a:r>
            <a:r>
              <a:rPr lang="tr-TR" dirty="0" err="1"/>
              <a:t>hiperpolarize</a:t>
            </a:r>
            <a:r>
              <a:rPr lang="tr-TR" dirty="0"/>
              <a:t> olur çünkü az </a:t>
            </a:r>
            <a:r>
              <a:rPr lang="tr-TR" dirty="0" err="1"/>
              <a:t>gultamat</a:t>
            </a:r>
            <a:r>
              <a:rPr lang="tr-TR" dirty="0"/>
              <a:t> salınmaktadır). </a:t>
            </a:r>
          </a:p>
          <a:p>
            <a:r>
              <a:rPr lang="tr-TR" dirty="0"/>
              <a:t>Öte yandan </a:t>
            </a:r>
            <a:r>
              <a:rPr lang="en-US" dirty="0" err="1"/>
              <a:t>glutamat</a:t>
            </a:r>
            <a:r>
              <a:rPr lang="en-US" dirty="0"/>
              <a:t> </a:t>
            </a:r>
            <a:r>
              <a:rPr lang="en-US" dirty="0" err="1">
                <a:solidFill>
                  <a:srgbClr val="FF0000"/>
                </a:solidFill>
              </a:rPr>
              <a:t>metabotropi</a:t>
            </a:r>
            <a:r>
              <a:rPr lang="tr-TR" dirty="0">
                <a:solidFill>
                  <a:srgbClr val="FF0000"/>
                </a:solidFill>
              </a:rPr>
              <a:t>k</a:t>
            </a:r>
            <a:r>
              <a:rPr lang="en-US" dirty="0">
                <a:solidFill>
                  <a:srgbClr val="FF0000"/>
                </a:solidFill>
              </a:rPr>
              <a:t> re</a:t>
            </a:r>
            <a:r>
              <a:rPr lang="tr-TR" dirty="0">
                <a:solidFill>
                  <a:srgbClr val="FF0000"/>
                </a:solidFill>
              </a:rPr>
              <a:t>s</a:t>
            </a:r>
            <a:r>
              <a:rPr lang="en-US" dirty="0" err="1">
                <a:solidFill>
                  <a:srgbClr val="FF0000"/>
                </a:solidFill>
              </a:rPr>
              <a:t>ept</a:t>
            </a:r>
            <a:r>
              <a:rPr lang="tr-TR" dirty="0">
                <a:solidFill>
                  <a:srgbClr val="FF0000"/>
                </a:solidFill>
              </a:rPr>
              <a:t>ö</a:t>
            </a:r>
            <a:r>
              <a:rPr lang="en-US" dirty="0">
                <a:solidFill>
                  <a:srgbClr val="FF0000"/>
                </a:solidFill>
              </a:rPr>
              <a:t>r</a:t>
            </a:r>
            <a:r>
              <a:rPr lang="tr-TR" dirty="0">
                <a:solidFill>
                  <a:srgbClr val="FF0000"/>
                </a:solidFill>
              </a:rPr>
              <a:t>e</a:t>
            </a:r>
            <a:r>
              <a:rPr lang="en-US" dirty="0"/>
              <a:t> </a:t>
            </a:r>
            <a:r>
              <a:rPr lang="tr-TR" dirty="0"/>
              <a:t>bağlandığında </a:t>
            </a:r>
            <a:r>
              <a:rPr lang="tr-TR" dirty="0" err="1"/>
              <a:t>hiperpolarize</a:t>
            </a:r>
            <a:r>
              <a:rPr lang="tr-TR" dirty="0"/>
              <a:t> olmaktadır (ışık ile </a:t>
            </a:r>
            <a:r>
              <a:rPr lang="tr-TR" dirty="0" err="1"/>
              <a:t>depolarize</a:t>
            </a:r>
            <a:r>
              <a:rPr lang="tr-TR" dirty="0"/>
              <a:t> olmakta çünkü az miktarda </a:t>
            </a:r>
            <a:r>
              <a:rPr lang="tr-TR" dirty="0" err="1"/>
              <a:t>glutamat</a:t>
            </a:r>
            <a:r>
              <a:rPr lang="tr-TR" dirty="0"/>
              <a:t> salını</a:t>
            </a:r>
            <a:r>
              <a:rPr lang="en-US" dirty="0"/>
              <a:t>r</a:t>
            </a:r>
            <a:r>
              <a:rPr lang="tr-TR" dirty="0"/>
              <a:t>.</a:t>
            </a:r>
          </a:p>
          <a:p>
            <a:r>
              <a:rPr lang="tr-TR" dirty="0"/>
              <a:t>Bir grup </a:t>
            </a:r>
            <a:r>
              <a:rPr lang="en-US" dirty="0"/>
              <a:t>bipolar </a:t>
            </a:r>
            <a:r>
              <a:rPr lang="tr-TR" dirty="0"/>
              <a:t>hücreler ışık ile uyarılırken, diğer bir grup </a:t>
            </a:r>
            <a:r>
              <a:rPr lang="tr-TR" dirty="0" err="1"/>
              <a:t>inhibe</a:t>
            </a:r>
            <a:r>
              <a:rPr lang="tr-TR" dirty="0"/>
              <a:t> edilebilir. </a:t>
            </a:r>
          </a:p>
        </p:txBody>
      </p:sp>
    </p:spTree>
    <p:extLst>
      <p:ext uri="{BB962C8B-B14F-4D97-AF65-F5344CB8AC3E}">
        <p14:creationId xmlns:p14="http://schemas.microsoft.com/office/powerpoint/2010/main" val="2201253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Kırılma</a:t>
            </a:r>
          </a:p>
        </p:txBody>
      </p:sp>
      <p:sp>
        <p:nvSpPr>
          <p:cNvPr id="3" name="2 İçerik Yer Tutucusu"/>
          <p:cNvSpPr>
            <a:spLocks noGrp="1"/>
          </p:cNvSpPr>
          <p:nvPr>
            <p:ph idx="1"/>
          </p:nvPr>
        </p:nvSpPr>
        <p:spPr>
          <a:xfrm>
            <a:off x="0" y="1260848"/>
            <a:ext cx="11304494" cy="4351338"/>
          </a:xfrm>
        </p:spPr>
        <p:txBody>
          <a:bodyPr/>
          <a:lstStyle/>
          <a:p>
            <a:r>
              <a:rPr lang="tr-TR" b="1" dirty="0"/>
              <a:t>Kırılma</a:t>
            </a:r>
            <a:r>
              <a:rPr lang="tr-TR" dirty="0"/>
              <a:t>, fizikte sabit bir yol izleyerek ayırıcı bir yüzeye çarpan ışığın ortamların kırıcılık indislerine nispetle yön değiştirmesine verilen addır. Mesela hava ortamında yol alan ışık ışınları su ortamına geçerken normalle belli bir açı yapacak şekilde yön değiştirir, yani kırılır.</a:t>
            </a:r>
          </a:p>
          <a:p>
            <a:r>
              <a:rPr lang="tr-TR" sz="2400" dirty="0"/>
              <a:t>Kırılma kurallarına göre çok kırıcı ortamdan az kırıcı ortama geçen ışık, yüzey normalinden uzaklaşacak şekilde kırılır. Az kırıcı ortamdan çok kırıcı ortama geçen ışığın kırılması normal çizgisine yaklaşacak şekilde olur. Işığın bir ortamdan diğerine geçerken kaç derecede kırılacağı </a:t>
            </a:r>
            <a:r>
              <a:rPr lang="tr-TR" sz="2400" dirty="0" err="1"/>
              <a:t>Snell</a:t>
            </a:r>
            <a:r>
              <a:rPr lang="tr-TR" sz="2400" dirty="0"/>
              <a:t> yasasına göre şu formülle hesaplanır: </a:t>
            </a:r>
            <a:r>
              <a:rPr lang="tr-TR" sz="2400" b="1" dirty="0">
                <a:solidFill>
                  <a:srgbClr val="FF0000"/>
                </a:solidFill>
              </a:rPr>
              <a:t>n1xSin(i)=n2xSin(r) </a:t>
            </a:r>
          </a:p>
          <a:p>
            <a:endParaRPr lang="tr-TR" dirty="0"/>
          </a:p>
          <a:p>
            <a:pPr>
              <a:buNone/>
            </a:pPr>
            <a:endParaRPr lang="tr-TR" dirty="0"/>
          </a:p>
        </p:txBody>
      </p:sp>
      <p:grpSp>
        <p:nvGrpSpPr>
          <p:cNvPr id="10" name="9 Grup"/>
          <p:cNvGrpSpPr/>
          <p:nvPr/>
        </p:nvGrpSpPr>
        <p:grpSpPr>
          <a:xfrm>
            <a:off x="224212" y="4418016"/>
            <a:ext cx="8970169" cy="1982788"/>
            <a:chOff x="1703388" y="4292600"/>
            <a:chExt cx="8970169" cy="1982788"/>
          </a:xfrm>
        </p:grpSpPr>
        <p:pic>
          <p:nvPicPr>
            <p:cNvPr id="4" name="Picture 5" descr="view?mediaItem=753&amp;v=MediaIt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388" y="4292600"/>
              <a:ext cx="244475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8 Grup"/>
            <p:cNvGrpSpPr/>
            <p:nvPr/>
          </p:nvGrpSpPr>
          <p:grpSpPr>
            <a:xfrm>
              <a:off x="4151313" y="4390339"/>
              <a:ext cx="6522244" cy="1590675"/>
              <a:chOff x="4151313" y="4390339"/>
              <a:chExt cx="6522244" cy="1590675"/>
            </a:xfrm>
          </p:grpSpPr>
          <p:pic>
            <p:nvPicPr>
              <p:cNvPr id="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1557" y="4390339"/>
                <a:ext cx="5842000" cy="159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4289" y="4652964"/>
                <a:ext cx="1584325" cy="6746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1313" y="4724400"/>
                <a:ext cx="2449512" cy="7762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8" name="Picture 2" descr="https://upload.wikimedia.org/wikipedia/commons/thumb/9/94/Reflection_in_a_soap_bubble_edit.jpg/180px-Reflection_in_a_soap_bubble_edit.jpg"/>
          <p:cNvPicPr>
            <a:picLocks noChangeAspect="1" noChangeArrowheads="1"/>
          </p:cNvPicPr>
          <p:nvPr/>
        </p:nvPicPr>
        <p:blipFill>
          <a:blip r:embed="rId6" cstate="print"/>
          <a:srcRect/>
          <a:stretch>
            <a:fillRect/>
          </a:stretch>
        </p:blipFill>
        <p:spPr bwMode="auto">
          <a:xfrm>
            <a:off x="10145219" y="0"/>
            <a:ext cx="2208146" cy="1631576"/>
          </a:xfrm>
          <a:prstGeom prst="rect">
            <a:avLst/>
          </a:prstGeom>
          <a:noFill/>
        </p:spPr>
      </p:pic>
      <p:pic>
        <p:nvPicPr>
          <p:cNvPr id="1026" name="Picture 2" descr="https://upload.wikimedia.org/wikipedia/tr/f/f6/Snell.png"/>
          <p:cNvPicPr>
            <a:picLocks noChangeAspect="1" noChangeArrowheads="1"/>
          </p:cNvPicPr>
          <p:nvPr/>
        </p:nvPicPr>
        <p:blipFill>
          <a:blip r:embed="rId7" cstate="print"/>
          <a:srcRect/>
          <a:stretch>
            <a:fillRect/>
          </a:stretch>
        </p:blipFill>
        <p:spPr bwMode="auto">
          <a:xfrm>
            <a:off x="9274549" y="4330980"/>
            <a:ext cx="2809875" cy="2247901"/>
          </a:xfrm>
          <a:prstGeom prst="rect">
            <a:avLst/>
          </a:prstGeom>
          <a:noFill/>
        </p:spPr>
      </p:pic>
      <p:sp>
        <p:nvSpPr>
          <p:cNvPr id="1028" name="AutoShape 4" descr="{\displaystyle {\frac {\sin \theta _{1}}{\sin \theta _{2}}}={\frac {v_{1}}{v_{2}}}={\frac {n_{2}}{n_{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0" name="AutoShape 6" descr="{\displaystyle {\frac {\sin \theta _{1}}{\sin \theta _{2}}}={\frac {v_{1}}{v_{2}}}={\frac {n_{2}}{n_{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displaystyle {\frac {\sin \theta _{1}}{\sin \theta _{2}}}={\frac {v_{1}}{v_{2}}}={\frac {n_{2}}{n_{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4" name="AutoShape 10" descr="{\displaystyle {\frac {\sin \theta _{1}}{\sin \theta _{2}}}={\frac {v_{1}}{v_{2}}}={\frac {n_{2}}{n_{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 name="15 Dikdörtgen"/>
          <p:cNvSpPr/>
          <p:nvPr/>
        </p:nvSpPr>
        <p:spPr>
          <a:xfrm>
            <a:off x="1541930" y="6211669"/>
            <a:ext cx="8543364" cy="646331"/>
          </a:xfrm>
          <a:prstGeom prst="rect">
            <a:avLst/>
          </a:prstGeom>
        </p:spPr>
        <p:txBody>
          <a:bodyPr wrap="square">
            <a:spAutoFit/>
          </a:bodyPr>
          <a:lstStyle/>
          <a:p>
            <a:r>
              <a:rPr lang="tr-TR" dirty="0"/>
              <a:t>Bu denkleme göre ortamların kırıcılık indisleri ışığın o ortamdaki hızıyla ters orantılıdır. Kırıcılık indisi ne kadar çoksa ışık o kadar yavaş hareket eder.</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Ganglion</a:t>
            </a:r>
            <a:r>
              <a:rPr lang="tr-TR" dirty="0"/>
              <a:t> Hücreleri</a:t>
            </a:r>
          </a:p>
        </p:txBody>
      </p:sp>
      <p:sp>
        <p:nvSpPr>
          <p:cNvPr id="3" name="İçerik Yer Tutucusu 2"/>
          <p:cNvSpPr>
            <a:spLocks noGrp="1"/>
          </p:cNvSpPr>
          <p:nvPr>
            <p:ph idx="1"/>
          </p:nvPr>
        </p:nvSpPr>
        <p:spPr>
          <a:xfrm>
            <a:off x="624017" y="1364306"/>
            <a:ext cx="10515600" cy="1139997"/>
          </a:xfrm>
        </p:spPr>
        <p:txBody>
          <a:bodyPr>
            <a:normAutofit fontScale="92500" lnSpcReduction="20000"/>
          </a:bodyPr>
          <a:lstStyle/>
          <a:p>
            <a:r>
              <a:rPr lang="tr-TR" dirty="0"/>
              <a:t>Her </a:t>
            </a:r>
            <a:r>
              <a:rPr lang="tr-TR" dirty="0" err="1"/>
              <a:t>ganglion</a:t>
            </a:r>
            <a:r>
              <a:rPr lang="tr-TR" dirty="0"/>
              <a:t> hücresi retinanın özgün bir alanına ışık düşmesine cevap verir. Buna </a:t>
            </a:r>
            <a:r>
              <a:rPr lang="tr-TR" dirty="0" err="1"/>
              <a:t>ganglion</a:t>
            </a:r>
            <a:r>
              <a:rPr lang="tr-TR" dirty="0"/>
              <a:t> hücresinin </a:t>
            </a:r>
            <a:r>
              <a:rPr lang="tr-TR" dirty="0" err="1"/>
              <a:t>reseptif</a:t>
            </a:r>
            <a:r>
              <a:rPr lang="tr-TR" dirty="0"/>
              <a:t> alanı denir.</a:t>
            </a:r>
          </a:p>
          <a:p>
            <a:r>
              <a:rPr lang="tr-TR" dirty="0"/>
              <a:t>Kontrast için gereklidir.</a:t>
            </a:r>
          </a:p>
        </p:txBody>
      </p:sp>
      <p:pic>
        <p:nvPicPr>
          <p:cNvPr id="4" name="Picture 15" descr="figure_10_42_labeled.jpg                                       001A2296ServDisk_05                    BE4022FB:"/>
          <p:cNvPicPr>
            <a:picLocks noChangeAspect="1" noChangeArrowheads="1"/>
          </p:cNvPicPr>
          <p:nvPr/>
        </p:nvPicPr>
        <p:blipFill rotWithShape="1">
          <a:blip r:embed="rId2" cstate="print"/>
          <a:srcRect t="2107" b="15784"/>
          <a:stretch/>
        </p:blipFill>
        <p:spPr bwMode="auto">
          <a:xfrm>
            <a:off x="4444959" y="2689869"/>
            <a:ext cx="4839086" cy="3799944"/>
          </a:xfrm>
          <a:prstGeom prst="rect">
            <a:avLst/>
          </a:prstGeom>
          <a:noFill/>
        </p:spPr>
      </p:pic>
    </p:spTree>
    <p:extLst>
      <p:ext uri="{BB962C8B-B14F-4D97-AF65-F5344CB8AC3E}">
        <p14:creationId xmlns:p14="http://schemas.microsoft.com/office/powerpoint/2010/main" val="28669655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1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825" y="0"/>
            <a:ext cx="2698750"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ChangeArrowheads="1"/>
          </p:cNvSpPr>
          <p:nvPr/>
        </p:nvSpPr>
        <p:spPr bwMode="auto">
          <a:xfrm>
            <a:off x="4511676" y="115888"/>
            <a:ext cx="61563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tr-TR" altLang="tr-TR" b="1" dirty="0" err="1"/>
              <a:t>Ganglion</a:t>
            </a:r>
            <a:r>
              <a:rPr lang="tr-TR" altLang="tr-TR" b="1" dirty="0"/>
              <a:t> hücreleri:</a:t>
            </a:r>
          </a:p>
          <a:p>
            <a:r>
              <a:rPr lang="tr-TR" altLang="tr-TR" sz="2000" b="1" dirty="0"/>
              <a:t>Aksonları optik sinir liflerini oluşturan bu hücrelerin </a:t>
            </a:r>
          </a:p>
          <a:p>
            <a:r>
              <a:rPr lang="tr-TR" altLang="tr-TR" sz="2000" b="1" dirty="0"/>
              <a:t>diğer sistemlere göre sayıca daha azdır.</a:t>
            </a:r>
          </a:p>
          <a:p>
            <a:r>
              <a:rPr lang="tr-TR" altLang="tr-TR" sz="2000" b="1" dirty="0"/>
              <a:t>Görme bilgisi retinadan merkeze doğru en ekonomik bir şekilde taşınır.</a:t>
            </a:r>
          </a:p>
          <a:p>
            <a:r>
              <a:rPr lang="tr-TR" altLang="tr-TR" sz="2000" b="1" dirty="0"/>
              <a:t>Diğer hücrelerde yanlamasına </a:t>
            </a:r>
          </a:p>
          <a:p>
            <a:r>
              <a:rPr lang="tr-TR" altLang="tr-TR" sz="2000" b="1" dirty="0"/>
              <a:t>bağlantılar ve </a:t>
            </a:r>
          </a:p>
          <a:p>
            <a:r>
              <a:rPr lang="tr-TR" altLang="tr-TR" sz="2000" b="1" dirty="0" err="1"/>
              <a:t>geribeslemeler</a:t>
            </a:r>
            <a:r>
              <a:rPr lang="tr-TR" altLang="tr-TR" sz="2000" b="1" dirty="0"/>
              <a:t> </a:t>
            </a:r>
          </a:p>
          <a:p>
            <a:r>
              <a:rPr lang="tr-TR" altLang="tr-TR" sz="2000" b="1" dirty="0"/>
              <a:t>varken </a:t>
            </a:r>
            <a:r>
              <a:rPr lang="tr-TR" altLang="tr-TR" sz="2000" b="1" dirty="0" err="1"/>
              <a:t>ganglion</a:t>
            </a:r>
            <a:r>
              <a:rPr lang="tr-TR" altLang="tr-TR" sz="2000" b="1" dirty="0"/>
              <a:t> </a:t>
            </a:r>
          </a:p>
          <a:p>
            <a:r>
              <a:rPr lang="tr-TR" altLang="tr-TR" sz="2000" b="1" dirty="0"/>
              <a:t>hücreleri </a:t>
            </a:r>
          </a:p>
          <a:p>
            <a:r>
              <a:rPr lang="tr-TR" altLang="tr-TR" sz="2000" b="1" dirty="0"/>
              <a:t>tek doğrultuda</a:t>
            </a:r>
          </a:p>
          <a:p>
            <a:r>
              <a:rPr lang="tr-TR" altLang="tr-TR" sz="2000" b="1" dirty="0"/>
              <a:t>çalıştığı</a:t>
            </a:r>
          </a:p>
          <a:p>
            <a:r>
              <a:rPr lang="tr-TR" altLang="tr-TR" sz="2000" b="1" dirty="0"/>
              <a:t>kabul</a:t>
            </a:r>
          </a:p>
          <a:p>
            <a:r>
              <a:rPr lang="tr-TR" altLang="tr-TR" sz="2000" b="1" dirty="0"/>
              <a:t>edilmektedir.</a:t>
            </a:r>
          </a:p>
          <a:p>
            <a:r>
              <a:rPr lang="tr-TR" altLang="tr-TR" sz="2000" b="1" dirty="0"/>
              <a:t>Bu hücrelerde</a:t>
            </a:r>
          </a:p>
          <a:p>
            <a:r>
              <a:rPr lang="tr-TR" altLang="tr-TR" sz="2000" b="1" dirty="0"/>
              <a:t>aksiyon potan-</a:t>
            </a:r>
          </a:p>
          <a:p>
            <a:r>
              <a:rPr lang="tr-TR" altLang="tr-TR" sz="2000" b="1" dirty="0" err="1"/>
              <a:t>siyelleri</a:t>
            </a:r>
            <a:r>
              <a:rPr lang="tr-TR" altLang="tr-TR" sz="2000" b="1" dirty="0"/>
              <a:t> oluşmak-</a:t>
            </a:r>
          </a:p>
          <a:p>
            <a:r>
              <a:rPr lang="tr-TR" altLang="tr-TR" sz="2000" b="1" dirty="0" err="1"/>
              <a:t>tadır</a:t>
            </a:r>
            <a:endParaRPr lang="tr-TR" altLang="tr-TR" sz="2000" b="1" dirty="0"/>
          </a:p>
        </p:txBody>
      </p:sp>
      <p:pic>
        <p:nvPicPr>
          <p:cNvPr id="47108" name="Picture 4" descr="ret_cir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7800" y="2205038"/>
            <a:ext cx="4140200" cy="4652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8156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err="1"/>
              <a:t>Elektroretinogram</a:t>
            </a:r>
            <a:r>
              <a:rPr lang="tr-TR" dirty="0"/>
              <a:t>(ERG) </a:t>
            </a:r>
          </a:p>
        </p:txBody>
      </p:sp>
      <p:sp>
        <p:nvSpPr>
          <p:cNvPr id="5" name="İçerik Yer Tutucusu 4"/>
          <p:cNvSpPr>
            <a:spLocks noGrp="1"/>
          </p:cNvSpPr>
          <p:nvPr>
            <p:ph idx="1"/>
          </p:nvPr>
        </p:nvSpPr>
        <p:spPr/>
        <p:txBody>
          <a:bodyPr>
            <a:normAutofit/>
          </a:bodyPr>
          <a:lstStyle/>
          <a:p>
            <a:r>
              <a:rPr lang="tr-TR" dirty="0"/>
              <a:t>F. </a:t>
            </a:r>
            <a:r>
              <a:rPr lang="tr-TR" dirty="0" err="1"/>
              <a:t>Holmgren</a:t>
            </a:r>
            <a:r>
              <a:rPr lang="tr-TR" dirty="0"/>
              <a:t> (1865) gözü </a:t>
            </a:r>
            <a:r>
              <a:rPr lang="tr-TR" dirty="0" err="1"/>
              <a:t>flash</a:t>
            </a:r>
            <a:r>
              <a:rPr lang="tr-TR" dirty="0"/>
              <a:t> ışıkla uyararak zamanla değişen gerilim değerleri elde etmiştir. </a:t>
            </a:r>
          </a:p>
          <a:p>
            <a:r>
              <a:rPr lang="tr-TR" dirty="0"/>
              <a:t>Bu tür çıkarımlar 1873’te bağımsız olarak </a:t>
            </a:r>
            <a:r>
              <a:rPr lang="tr-TR" dirty="0" err="1"/>
              <a:t>Dewar</a:t>
            </a:r>
            <a:r>
              <a:rPr lang="tr-TR" dirty="0"/>
              <a:t> ve </a:t>
            </a:r>
            <a:r>
              <a:rPr lang="tr-TR" dirty="0" err="1"/>
              <a:t>McKendrick</a:t>
            </a:r>
            <a:r>
              <a:rPr lang="tr-TR" dirty="0"/>
              <a:t> tarafından da gözlemlenmiştir. </a:t>
            </a:r>
          </a:p>
        </p:txBody>
      </p:sp>
      <p:pic>
        <p:nvPicPr>
          <p:cNvPr id="1026" name="Picture 2" descr="e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0297" y="91863"/>
            <a:ext cx="2741703" cy="1847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wikimedia.org/wikipedia/commons/thumb/1/15/Electroretinogram.jpg/325px-Electroretinogr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619" y="4026538"/>
            <a:ext cx="3095625" cy="25241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upload.wikimedia.org/wikipedia/commons/thumb/8/87/2014_ERG_test.jpg/220px-2014_ERG_t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7400" y="3744438"/>
            <a:ext cx="20955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aximal Response ER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333" y="3664830"/>
            <a:ext cx="3386695" cy="3193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8371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874964" y="981076"/>
            <a:ext cx="6892925" cy="695325"/>
          </a:xfrm>
        </p:spPr>
        <p:txBody>
          <a:bodyPr/>
          <a:lstStyle/>
          <a:p>
            <a:r>
              <a:rPr lang="tr-TR" altLang="tr-TR" sz="3600" b="1" dirty="0" err="1">
                <a:solidFill>
                  <a:schemeClr val="hlink"/>
                </a:solidFill>
              </a:rPr>
              <a:t>Elektroretinogram</a:t>
            </a:r>
            <a:endParaRPr lang="tr-TR" altLang="tr-TR" sz="3600" b="1" dirty="0">
              <a:solidFill>
                <a:schemeClr val="hlink"/>
              </a:solidFill>
            </a:endParaRPr>
          </a:p>
        </p:txBody>
      </p:sp>
      <p:sp>
        <p:nvSpPr>
          <p:cNvPr id="51203" name="Rectangle 3"/>
          <p:cNvSpPr>
            <a:spLocks noGrp="1" noChangeArrowheads="1"/>
          </p:cNvSpPr>
          <p:nvPr>
            <p:ph type="body" idx="1"/>
          </p:nvPr>
        </p:nvSpPr>
        <p:spPr>
          <a:xfrm>
            <a:off x="1919288" y="2017714"/>
            <a:ext cx="8559800" cy="4579937"/>
          </a:xfrm>
        </p:spPr>
        <p:txBody>
          <a:bodyPr/>
          <a:lstStyle/>
          <a:p>
            <a:pPr>
              <a:lnSpc>
                <a:spcPct val="80000"/>
              </a:lnSpc>
            </a:pPr>
            <a:r>
              <a:rPr lang="tr-TR" altLang="tr-TR" sz="2000" dirty="0"/>
              <a:t>Gözün elektriksel aktivitesi, biri göze diğeri gözün arkasına konmuş iki elektrot arasında bulunan potansiyel farkındaki dalgalanmaların yazdırılması ile incelenmiştir</a:t>
            </a:r>
          </a:p>
          <a:p>
            <a:pPr>
              <a:lnSpc>
                <a:spcPct val="80000"/>
              </a:lnSpc>
            </a:pPr>
            <a:endParaRPr lang="tr-TR" altLang="tr-TR" sz="2000" dirty="0"/>
          </a:p>
          <a:p>
            <a:pPr>
              <a:lnSpc>
                <a:spcPct val="80000"/>
              </a:lnSpc>
            </a:pPr>
            <a:r>
              <a:rPr lang="tr-TR" altLang="tr-TR" sz="2000" dirty="0"/>
              <a:t>Dinlenme sırasında öndeki pozitif olmak üzere gözün önü ile arkası arasında 6 </a:t>
            </a:r>
            <a:r>
              <a:rPr lang="tr-TR" altLang="tr-TR" sz="2000" dirty="0" err="1"/>
              <a:t>mV'luk</a:t>
            </a:r>
            <a:r>
              <a:rPr lang="tr-TR" altLang="tr-TR" sz="2000" dirty="0"/>
              <a:t> bir potansiyel farkı bulunur</a:t>
            </a:r>
          </a:p>
          <a:p>
            <a:pPr>
              <a:lnSpc>
                <a:spcPct val="80000"/>
              </a:lnSpc>
            </a:pPr>
            <a:endParaRPr lang="tr-TR" altLang="tr-TR" sz="2000" dirty="0"/>
          </a:p>
          <a:p>
            <a:pPr>
              <a:lnSpc>
                <a:spcPct val="80000"/>
              </a:lnSpc>
            </a:pPr>
            <a:r>
              <a:rPr lang="tr-TR" altLang="tr-TR" sz="2000" dirty="0"/>
              <a:t>Göze ışık geldiğinde potansiyel değişikliğinde özgün bir dizi izlenir. Bu diziye ait kayıta </a:t>
            </a:r>
            <a:r>
              <a:rPr lang="tr-TR" altLang="tr-TR" sz="2000" b="1" dirty="0" err="1"/>
              <a:t>elektroretinogram</a:t>
            </a:r>
            <a:r>
              <a:rPr lang="tr-TR" altLang="tr-TR" sz="2000" b="1" dirty="0"/>
              <a:t> (ERG)</a:t>
            </a:r>
            <a:r>
              <a:rPr lang="tr-TR" altLang="tr-TR" sz="2000" dirty="0"/>
              <a:t> denir</a:t>
            </a:r>
          </a:p>
          <a:p>
            <a:pPr>
              <a:lnSpc>
                <a:spcPct val="80000"/>
              </a:lnSpc>
            </a:pPr>
            <a:endParaRPr lang="tr-TR" altLang="tr-TR" sz="2000" dirty="0"/>
          </a:p>
          <a:p>
            <a:pPr>
              <a:lnSpc>
                <a:spcPct val="80000"/>
              </a:lnSpc>
            </a:pPr>
            <a:r>
              <a:rPr lang="tr-TR" altLang="tr-TR" sz="2000" dirty="0"/>
              <a:t>Işık uyarısının verilmesi </a:t>
            </a:r>
            <a:r>
              <a:rPr lang="tr-TR" altLang="tr-TR" sz="2000" b="1" dirty="0"/>
              <a:t>a ve b</a:t>
            </a:r>
            <a:r>
              <a:rPr lang="tr-TR" altLang="tr-TR" sz="2000" dirty="0"/>
              <a:t> </a:t>
            </a:r>
            <a:r>
              <a:rPr lang="tr-TR" altLang="tr-TR" sz="2000" b="1" dirty="0"/>
              <a:t>dalgaları</a:t>
            </a:r>
            <a:r>
              <a:rPr lang="tr-TR" altLang="tr-TR" sz="2000" dirty="0"/>
              <a:t> ile, kısa bir uyarı verildiğinde doruk noktası uyarı bittikten sonra görülecek kadar yavaş bir </a:t>
            </a:r>
            <a:r>
              <a:rPr lang="tr-TR" altLang="tr-TR" sz="2000" b="1" dirty="0"/>
              <a:t>c dalgası</a:t>
            </a:r>
            <a:r>
              <a:rPr lang="tr-TR" altLang="tr-TR" sz="2000" dirty="0"/>
              <a:t> oluşturur. Uyarı kapatıldığında kalemde küçük bir negatif sapmada görülür. </a:t>
            </a:r>
            <a:r>
              <a:rPr lang="tr-TR" altLang="tr-TR" sz="2000" b="1" dirty="0"/>
              <a:t>C dalgası</a:t>
            </a:r>
            <a:r>
              <a:rPr lang="tr-TR" altLang="tr-TR" sz="2000" dirty="0"/>
              <a:t> pigment </a:t>
            </a:r>
            <a:r>
              <a:rPr lang="tr-TR" altLang="tr-TR" sz="2000" dirty="0" err="1"/>
              <a:t>epitelinde</a:t>
            </a:r>
            <a:r>
              <a:rPr lang="tr-TR" altLang="tr-TR" sz="2000" dirty="0"/>
              <a:t> oluşur</a:t>
            </a:r>
          </a:p>
          <a:p>
            <a:pPr>
              <a:lnSpc>
                <a:spcPct val="80000"/>
              </a:lnSpc>
            </a:pPr>
            <a:endParaRPr lang="tr-TR" altLang="tr-TR" sz="2000" dirty="0"/>
          </a:p>
          <a:p>
            <a:pPr>
              <a:lnSpc>
                <a:spcPct val="80000"/>
              </a:lnSpc>
            </a:pPr>
            <a:endParaRPr lang="tr-TR" altLang="tr-TR" sz="2000" dirty="0"/>
          </a:p>
        </p:txBody>
      </p:sp>
      <p:pic>
        <p:nvPicPr>
          <p:cNvPr id="2050" name="Picture 2" descr="https://upload.wikimedia.org/wikipedia/commons/thumb/8/87/2014_ERG_test.jpg/220px-2014_ERG_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20955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2662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071813" y="981076"/>
            <a:ext cx="7396162" cy="695325"/>
          </a:xfrm>
        </p:spPr>
        <p:txBody>
          <a:bodyPr/>
          <a:lstStyle/>
          <a:p>
            <a:r>
              <a:rPr lang="tr-TR" altLang="tr-TR" sz="3600" b="1">
                <a:solidFill>
                  <a:schemeClr val="hlink"/>
                </a:solidFill>
              </a:rPr>
              <a:t>Elektroretinogram</a:t>
            </a:r>
          </a:p>
        </p:txBody>
      </p:sp>
      <p:sp>
        <p:nvSpPr>
          <p:cNvPr id="101379" name="Rectangle 3"/>
          <p:cNvSpPr>
            <a:spLocks noGrp="1" noChangeArrowheads="1"/>
          </p:cNvSpPr>
          <p:nvPr>
            <p:ph type="body" idx="1"/>
          </p:nvPr>
        </p:nvSpPr>
        <p:spPr>
          <a:xfrm>
            <a:off x="2135189" y="2017714"/>
            <a:ext cx="8137525" cy="4435475"/>
          </a:xfrm>
        </p:spPr>
        <p:txBody>
          <a:bodyPr/>
          <a:lstStyle/>
          <a:p>
            <a:pPr>
              <a:lnSpc>
                <a:spcPct val="80000"/>
              </a:lnSpc>
            </a:pPr>
            <a:r>
              <a:rPr lang="tr-TR" altLang="tr-TR" sz="2000"/>
              <a:t>Nöral komponentler ERG'deki diğer dalgaları oluşturmak üzere sumasyona uğrarlar. İnsanda elektroretinogram bir elektrodun kornea diğerinin kafa derisine konulmasıyla yazdırılabilir</a:t>
            </a:r>
          </a:p>
          <a:p>
            <a:pPr>
              <a:lnSpc>
                <a:spcPct val="80000"/>
              </a:lnSpc>
            </a:pPr>
            <a:endParaRPr lang="tr-TR" altLang="tr-TR" sz="2000"/>
          </a:p>
          <a:p>
            <a:pPr>
              <a:lnSpc>
                <a:spcPct val="80000"/>
              </a:lnSpc>
            </a:pPr>
            <a:r>
              <a:rPr lang="tr-TR" altLang="tr-TR" sz="2000"/>
              <a:t>Elektroretinografik kayıtlar, oküler sıvılardaki bulanıklıktan dolayı retinanın görüntülenmesinin güç olduğu hastalıkların tanısında yararlıdır</a:t>
            </a:r>
          </a:p>
          <a:p>
            <a:pPr>
              <a:lnSpc>
                <a:spcPct val="80000"/>
              </a:lnSpc>
            </a:pPr>
            <a:endParaRPr lang="tr-TR" altLang="tr-TR" sz="2000"/>
          </a:p>
          <a:p>
            <a:pPr>
              <a:lnSpc>
                <a:spcPct val="80000"/>
              </a:lnSpc>
            </a:pPr>
            <a:r>
              <a:rPr lang="tr-TR" altLang="tr-TR" sz="2000"/>
              <a:t>ERG, retinanın oftalmoskopla normal göründüğü doğmalık </a:t>
            </a:r>
            <a:r>
              <a:rPr lang="tr-TR" altLang="tr-TR" sz="2000" b="1"/>
              <a:t>retinal distrofiler</a:t>
            </a:r>
            <a:r>
              <a:rPr lang="tr-TR" altLang="tr-TR" sz="2000"/>
              <a:t>de de yararlıdır</a:t>
            </a:r>
          </a:p>
        </p:txBody>
      </p:sp>
    </p:spTree>
    <p:extLst>
      <p:ext uri="{BB962C8B-B14F-4D97-AF65-F5344CB8AC3E}">
        <p14:creationId xmlns:p14="http://schemas.microsoft.com/office/powerpoint/2010/main" val="2822381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normAutofit/>
          </a:bodyPr>
          <a:lstStyle/>
          <a:p>
            <a:r>
              <a:rPr lang="tr-TR" dirty="0"/>
              <a:t>Göz parlak bir ışık ile uyarılır </a:t>
            </a:r>
          </a:p>
          <a:p>
            <a:r>
              <a:rPr lang="tr-TR" dirty="0"/>
              <a:t>Gözde </a:t>
            </a:r>
            <a:r>
              <a:rPr lang="tr-TR" dirty="0" err="1"/>
              <a:t>bifazik</a:t>
            </a:r>
            <a:r>
              <a:rPr lang="tr-TR" dirty="0"/>
              <a:t> dalga oluşmasına yol açar. </a:t>
            </a:r>
          </a:p>
          <a:p>
            <a:r>
              <a:rPr lang="tr-TR" dirty="0"/>
              <a:t>Bu dalganın iki </a:t>
            </a:r>
            <a:r>
              <a:rPr lang="tr-TR" dirty="0" err="1"/>
              <a:t>komponenti</a:t>
            </a:r>
            <a:r>
              <a:rPr lang="tr-TR" dirty="0"/>
              <a:t> vardır. </a:t>
            </a:r>
            <a:r>
              <a:rPr lang="en-US" dirty="0"/>
              <a:t>a-</a:t>
            </a:r>
            <a:r>
              <a:rPr lang="tr-TR" dirty="0"/>
              <a:t>dalgası negatif, </a:t>
            </a:r>
            <a:r>
              <a:rPr lang="en-US" dirty="0"/>
              <a:t>b-</a:t>
            </a:r>
            <a:r>
              <a:rPr lang="tr-TR" dirty="0"/>
              <a:t>dalgası</a:t>
            </a:r>
            <a:r>
              <a:rPr lang="en-US" dirty="0"/>
              <a:t> </a:t>
            </a:r>
            <a:r>
              <a:rPr lang="en-US" dirty="0" err="1"/>
              <a:t>po</a:t>
            </a:r>
            <a:r>
              <a:rPr lang="tr-TR" dirty="0"/>
              <a:t>z</a:t>
            </a:r>
            <a:r>
              <a:rPr lang="en-US" dirty="0" err="1"/>
              <a:t>iti</a:t>
            </a:r>
            <a:r>
              <a:rPr lang="tr-TR" dirty="0"/>
              <a:t>f ve daha büyük boyutlu</a:t>
            </a:r>
          </a:p>
        </p:txBody>
      </p:sp>
      <p:pic>
        <p:nvPicPr>
          <p:cNvPr id="4098" name="Picture 2" descr="http://webvision.med.utah.edu/imageswv/DONFig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241074"/>
            <a:ext cx="4572000" cy="35204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p:txBody>
          <a:bodyPr/>
          <a:lstStyle/>
          <a:p>
            <a:r>
              <a:rPr lang="tr-TR" altLang="tr-TR" sz="3600" b="1" dirty="0" err="1">
                <a:solidFill>
                  <a:schemeClr val="hlink"/>
                </a:solidFill>
              </a:rPr>
              <a:t>Elektroretinogram</a:t>
            </a:r>
            <a:endParaRPr lang="tr-TR" altLang="tr-TR" sz="3600" b="1" dirty="0">
              <a:solidFill>
                <a:schemeClr val="hlink"/>
              </a:solidFill>
            </a:endParaRPr>
          </a:p>
        </p:txBody>
      </p:sp>
    </p:spTree>
    <p:extLst>
      <p:ext uri="{BB962C8B-B14F-4D97-AF65-F5344CB8AC3E}">
        <p14:creationId xmlns:p14="http://schemas.microsoft.com/office/powerpoint/2010/main" val="2695800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ebvision.med.utah.edu/imageswv/DONFig2.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177592" y="1944278"/>
            <a:ext cx="7337981" cy="41974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p:txBody>
          <a:bodyPr/>
          <a:lstStyle/>
          <a:p>
            <a:r>
              <a:rPr lang="tr-TR" altLang="tr-TR" sz="3600" b="1" dirty="0" err="1">
                <a:solidFill>
                  <a:schemeClr val="hlink"/>
                </a:solidFill>
              </a:rPr>
              <a:t>Elektroretinogram</a:t>
            </a:r>
            <a:r>
              <a:rPr lang="tr-TR" altLang="tr-TR" sz="3600" b="1" dirty="0">
                <a:solidFill>
                  <a:schemeClr val="hlink"/>
                </a:solidFill>
              </a:rPr>
              <a:t> (</a:t>
            </a:r>
            <a:r>
              <a:rPr lang="tr-TR" altLang="tr-TR" sz="3600" b="1" dirty="0" err="1">
                <a:solidFill>
                  <a:schemeClr val="hlink"/>
                </a:solidFill>
              </a:rPr>
              <a:t>Amplitüt</a:t>
            </a:r>
            <a:r>
              <a:rPr lang="tr-TR" altLang="tr-TR" sz="3600" b="1" dirty="0">
                <a:solidFill>
                  <a:schemeClr val="hlink"/>
                </a:solidFill>
              </a:rPr>
              <a:t> ve zaman)</a:t>
            </a:r>
          </a:p>
        </p:txBody>
      </p:sp>
    </p:spTree>
    <p:extLst>
      <p:ext uri="{BB962C8B-B14F-4D97-AF65-F5344CB8AC3E}">
        <p14:creationId xmlns:p14="http://schemas.microsoft.com/office/powerpoint/2010/main" val="13828358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normAutofit/>
          </a:bodyPr>
          <a:lstStyle/>
          <a:p>
            <a:r>
              <a:rPr lang="en-US" dirty="0"/>
              <a:t>a-</a:t>
            </a:r>
            <a:r>
              <a:rPr lang="tr-TR" dirty="0"/>
              <a:t>dalgası</a:t>
            </a:r>
            <a:r>
              <a:rPr lang="en-US" dirty="0"/>
              <a:t> </a:t>
            </a:r>
            <a:r>
              <a:rPr lang="tr-TR" dirty="0" err="1"/>
              <a:t>fotoreseptörler</a:t>
            </a:r>
            <a:r>
              <a:rPr lang="en-US" dirty="0"/>
              <a:t>.</a:t>
            </a:r>
            <a:endParaRPr lang="tr-TR" dirty="0"/>
          </a:p>
          <a:p>
            <a:r>
              <a:rPr lang="en-US" dirty="0"/>
              <a:t> b-</a:t>
            </a:r>
            <a:r>
              <a:rPr lang="tr-TR" dirty="0"/>
              <a:t>dalgası ON-</a:t>
            </a:r>
            <a:r>
              <a:rPr lang="tr-TR" dirty="0" err="1"/>
              <a:t>bipolar</a:t>
            </a:r>
            <a:r>
              <a:rPr lang="tr-TR" dirty="0"/>
              <a:t> hücreler, </a:t>
            </a:r>
            <a:r>
              <a:rPr lang="tr-TR" dirty="0" err="1"/>
              <a:t>Müller</a:t>
            </a:r>
            <a:r>
              <a:rPr lang="tr-TR" dirty="0"/>
              <a:t> hücreleri</a:t>
            </a:r>
            <a:r>
              <a:rPr lang="en-US" dirty="0"/>
              <a:t> </a:t>
            </a:r>
            <a:endParaRPr lang="tr-TR" dirty="0"/>
          </a:p>
          <a:p>
            <a:r>
              <a:rPr lang="en-US" dirty="0"/>
              <a:t>c-</a:t>
            </a:r>
            <a:r>
              <a:rPr lang="tr-TR" dirty="0"/>
              <a:t>dalgası</a:t>
            </a:r>
            <a:r>
              <a:rPr lang="en-US" dirty="0"/>
              <a:t> pigment </a:t>
            </a:r>
            <a:r>
              <a:rPr lang="en-US" dirty="0" err="1"/>
              <a:t>epithel</a:t>
            </a:r>
            <a:r>
              <a:rPr lang="tr-TR" dirty="0" err="1"/>
              <a:t>yumu</a:t>
            </a:r>
            <a:endParaRPr lang="tr-TR" dirty="0"/>
          </a:p>
          <a:p>
            <a:r>
              <a:rPr lang="en-US" dirty="0"/>
              <a:t>d-</a:t>
            </a:r>
            <a:r>
              <a:rPr lang="tr-TR" dirty="0"/>
              <a:t>dalgası</a:t>
            </a:r>
            <a:r>
              <a:rPr lang="en-US" dirty="0"/>
              <a:t> OFF bipolar </a:t>
            </a:r>
            <a:r>
              <a:rPr lang="tr-TR" dirty="0"/>
              <a:t>hücreler</a:t>
            </a:r>
          </a:p>
        </p:txBody>
      </p:sp>
      <p:pic>
        <p:nvPicPr>
          <p:cNvPr id="6146" name="Picture 2" descr="http://webvision.med.utah.edu/imageswv/DONFig3.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479584" y="1825625"/>
            <a:ext cx="4566832"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p:txBody>
          <a:bodyPr/>
          <a:lstStyle/>
          <a:p>
            <a:r>
              <a:rPr lang="tr-TR" altLang="tr-TR" sz="3600" b="1" dirty="0" err="1">
                <a:solidFill>
                  <a:schemeClr val="hlink"/>
                </a:solidFill>
              </a:rPr>
              <a:t>Elektroretinogram</a:t>
            </a:r>
            <a:endParaRPr lang="tr-TR" altLang="tr-TR" sz="3600" b="1" dirty="0">
              <a:solidFill>
                <a:schemeClr val="hlink"/>
              </a:solidFill>
            </a:endParaRPr>
          </a:p>
        </p:txBody>
      </p:sp>
    </p:spTree>
    <p:extLst>
      <p:ext uri="{BB962C8B-B14F-4D97-AF65-F5344CB8AC3E}">
        <p14:creationId xmlns:p14="http://schemas.microsoft.com/office/powerpoint/2010/main" val="305429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5113" y="0"/>
            <a:ext cx="10515600" cy="1325563"/>
          </a:xfrm>
        </p:spPr>
        <p:txBody>
          <a:bodyPr>
            <a:normAutofit/>
          </a:bodyPr>
          <a:lstStyle/>
          <a:p>
            <a:r>
              <a:rPr lang="tr-TR" dirty="0"/>
              <a:t>Hastalık teşhisinde </a:t>
            </a:r>
            <a:r>
              <a:rPr lang="en-US" b="1" dirty="0" err="1"/>
              <a:t>ele</a:t>
            </a:r>
            <a:r>
              <a:rPr lang="tr-TR" b="1" dirty="0"/>
              <a:t>k</a:t>
            </a:r>
            <a:r>
              <a:rPr lang="en-US" b="1" dirty="0" err="1"/>
              <a:t>troretinogram</a:t>
            </a:r>
            <a:r>
              <a:rPr lang="en-US" b="1" dirty="0"/>
              <a:t> (ERG)</a:t>
            </a:r>
            <a:r>
              <a:rPr lang="en-US" dirty="0"/>
              <a:t> </a:t>
            </a:r>
            <a:endParaRPr lang="tr-TR" dirty="0"/>
          </a:p>
        </p:txBody>
      </p:sp>
      <p:sp>
        <p:nvSpPr>
          <p:cNvPr id="3" name="İçerik Yer Tutucusu 2"/>
          <p:cNvSpPr>
            <a:spLocks noGrp="1"/>
          </p:cNvSpPr>
          <p:nvPr>
            <p:ph idx="1"/>
          </p:nvPr>
        </p:nvSpPr>
        <p:spPr>
          <a:xfrm>
            <a:off x="992024" y="919771"/>
            <a:ext cx="10515600" cy="4351338"/>
          </a:xfrm>
        </p:spPr>
        <p:txBody>
          <a:bodyPr>
            <a:noAutofit/>
          </a:bodyPr>
          <a:lstStyle/>
          <a:p>
            <a:r>
              <a:rPr lang="tr-TR" sz="2000" b="1" dirty="0" err="1">
                <a:solidFill>
                  <a:schemeClr val="accent5"/>
                </a:solidFill>
                <a:hlinkClick r:id="rId2" tooltip="Retinitis pigmentosa"/>
              </a:rPr>
              <a:t>Retinitis</a:t>
            </a:r>
            <a:r>
              <a:rPr lang="tr-TR" sz="2000" b="1" dirty="0">
                <a:solidFill>
                  <a:schemeClr val="accent5"/>
                </a:solidFill>
                <a:hlinkClick r:id="rId2" tooltip="Retinitis pigmentosa"/>
              </a:rPr>
              <a:t> </a:t>
            </a:r>
            <a:r>
              <a:rPr lang="tr-TR" sz="2000" b="1" dirty="0" err="1">
                <a:solidFill>
                  <a:schemeClr val="accent5"/>
                </a:solidFill>
                <a:hlinkClick r:id="rId2" tooltip="Retinitis pigmentosa"/>
              </a:rPr>
              <a:t>pigmentosa</a:t>
            </a:r>
            <a:r>
              <a:rPr lang="tr-TR" sz="2000" b="1" dirty="0">
                <a:solidFill>
                  <a:schemeClr val="accent5"/>
                </a:solidFill>
              </a:rPr>
              <a:t> </a:t>
            </a:r>
            <a:r>
              <a:rPr lang="tr-TR" sz="2000" b="1" dirty="0" err="1">
                <a:solidFill>
                  <a:schemeClr val="accent5"/>
                </a:solidFill>
              </a:rPr>
              <a:t>and</a:t>
            </a:r>
            <a:r>
              <a:rPr lang="tr-TR" sz="2000" b="1" dirty="0">
                <a:solidFill>
                  <a:schemeClr val="accent5"/>
                </a:solidFill>
              </a:rPr>
              <a:t> </a:t>
            </a:r>
            <a:r>
              <a:rPr lang="tr-TR" sz="2000" b="1" dirty="0" err="1">
                <a:solidFill>
                  <a:schemeClr val="accent5"/>
                </a:solidFill>
              </a:rPr>
              <a:t>related</a:t>
            </a:r>
            <a:r>
              <a:rPr lang="tr-TR" sz="2000" b="1" dirty="0">
                <a:solidFill>
                  <a:schemeClr val="accent5"/>
                </a:solidFill>
              </a:rPr>
              <a:t> </a:t>
            </a:r>
            <a:r>
              <a:rPr lang="tr-TR" sz="2000" b="1" dirty="0" err="1">
                <a:solidFill>
                  <a:schemeClr val="accent5"/>
                </a:solidFill>
              </a:rPr>
              <a:t>hereditary</a:t>
            </a:r>
            <a:r>
              <a:rPr lang="tr-TR" sz="2000" b="1" dirty="0">
                <a:solidFill>
                  <a:schemeClr val="accent5"/>
                </a:solidFill>
              </a:rPr>
              <a:t> </a:t>
            </a:r>
            <a:r>
              <a:rPr lang="tr-TR" sz="2000" b="1" dirty="0" err="1">
                <a:solidFill>
                  <a:schemeClr val="accent5"/>
                </a:solidFill>
              </a:rPr>
              <a:t>degenerations</a:t>
            </a:r>
            <a:endParaRPr lang="tr-TR" sz="2000" b="1" dirty="0">
              <a:solidFill>
                <a:schemeClr val="accent5"/>
              </a:solidFill>
            </a:endParaRPr>
          </a:p>
          <a:p>
            <a:r>
              <a:rPr lang="tr-TR" sz="2000" b="1" dirty="0" err="1">
                <a:solidFill>
                  <a:schemeClr val="accent5"/>
                </a:solidFill>
              </a:rPr>
              <a:t>Retinitis</a:t>
            </a:r>
            <a:r>
              <a:rPr lang="tr-TR" sz="2000" b="1" dirty="0">
                <a:solidFill>
                  <a:schemeClr val="accent5"/>
                </a:solidFill>
              </a:rPr>
              <a:t> </a:t>
            </a:r>
            <a:r>
              <a:rPr lang="tr-TR" sz="2000" b="1" dirty="0" err="1">
                <a:solidFill>
                  <a:schemeClr val="accent5"/>
                </a:solidFill>
              </a:rPr>
              <a:t>punctata</a:t>
            </a:r>
            <a:r>
              <a:rPr lang="tr-TR" sz="2000" b="1" dirty="0">
                <a:solidFill>
                  <a:schemeClr val="accent5"/>
                </a:solidFill>
              </a:rPr>
              <a:t> </a:t>
            </a:r>
            <a:r>
              <a:rPr lang="tr-TR" sz="2000" b="1" dirty="0" err="1">
                <a:solidFill>
                  <a:schemeClr val="accent5"/>
                </a:solidFill>
              </a:rPr>
              <a:t>albescens</a:t>
            </a:r>
            <a:endParaRPr lang="tr-TR" sz="2000" b="1" dirty="0">
              <a:solidFill>
                <a:schemeClr val="accent5"/>
              </a:solidFill>
            </a:endParaRPr>
          </a:p>
          <a:p>
            <a:r>
              <a:rPr lang="tr-TR" sz="2000" b="1" dirty="0" err="1">
                <a:solidFill>
                  <a:schemeClr val="accent5"/>
                </a:solidFill>
                <a:hlinkClick r:id="rId3" tooltip="Leber's congenital amaurosis"/>
              </a:rPr>
              <a:t>Leber's</a:t>
            </a:r>
            <a:r>
              <a:rPr lang="tr-TR" sz="2000" b="1" dirty="0">
                <a:solidFill>
                  <a:schemeClr val="accent5"/>
                </a:solidFill>
                <a:hlinkClick r:id="rId3" tooltip="Leber's congenital amaurosis"/>
              </a:rPr>
              <a:t> </a:t>
            </a:r>
            <a:r>
              <a:rPr lang="tr-TR" sz="2000" b="1" dirty="0" err="1">
                <a:solidFill>
                  <a:schemeClr val="accent5"/>
                </a:solidFill>
                <a:hlinkClick r:id="rId3" tooltip="Leber's congenital amaurosis"/>
              </a:rPr>
              <a:t>congenital</a:t>
            </a:r>
            <a:r>
              <a:rPr lang="tr-TR" sz="2000" b="1" dirty="0">
                <a:solidFill>
                  <a:schemeClr val="accent5"/>
                </a:solidFill>
                <a:hlinkClick r:id="rId3" tooltip="Leber's congenital amaurosis"/>
              </a:rPr>
              <a:t> </a:t>
            </a:r>
            <a:r>
              <a:rPr lang="tr-TR" sz="2000" b="1" dirty="0" err="1">
                <a:solidFill>
                  <a:schemeClr val="accent5"/>
                </a:solidFill>
                <a:hlinkClick r:id="rId3" tooltip="Leber's congenital amaurosis"/>
              </a:rPr>
              <a:t>amaurosis</a:t>
            </a:r>
            <a:endParaRPr lang="tr-TR" sz="2000" b="1" dirty="0">
              <a:solidFill>
                <a:schemeClr val="accent5"/>
              </a:solidFill>
            </a:endParaRPr>
          </a:p>
          <a:p>
            <a:r>
              <a:rPr lang="tr-TR" sz="2000" b="1" dirty="0" err="1">
                <a:solidFill>
                  <a:schemeClr val="accent5"/>
                </a:solidFill>
                <a:hlinkClick r:id="rId4" tooltip="Choroideremia"/>
              </a:rPr>
              <a:t>Choroideremia</a:t>
            </a:r>
            <a:endParaRPr lang="tr-TR" sz="2000" b="1" dirty="0">
              <a:solidFill>
                <a:schemeClr val="accent5"/>
              </a:solidFill>
            </a:endParaRPr>
          </a:p>
          <a:p>
            <a:r>
              <a:rPr lang="tr-TR" sz="2000" b="1" dirty="0" err="1">
                <a:solidFill>
                  <a:schemeClr val="accent5"/>
                </a:solidFill>
                <a:hlinkClick r:id="rId5" tooltip="Ornithine aminotransferase deficiency"/>
              </a:rPr>
              <a:t>Gyrate</a:t>
            </a:r>
            <a:r>
              <a:rPr lang="tr-TR" sz="2000" b="1" dirty="0">
                <a:solidFill>
                  <a:schemeClr val="accent5"/>
                </a:solidFill>
                <a:hlinkClick r:id="rId5" tooltip="Ornithine aminotransferase deficiency"/>
              </a:rPr>
              <a:t> </a:t>
            </a:r>
            <a:r>
              <a:rPr lang="tr-TR" sz="2000" b="1" dirty="0" err="1">
                <a:solidFill>
                  <a:schemeClr val="accent5"/>
                </a:solidFill>
                <a:hlinkClick r:id="rId5" tooltip="Ornithine aminotransferase deficiency"/>
              </a:rPr>
              <a:t>atrophy</a:t>
            </a:r>
            <a:r>
              <a:rPr lang="tr-TR" sz="2000" b="1" dirty="0">
                <a:solidFill>
                  <a:schemeClr val="accent5"/>
                </a:solidFill>
                <a:hlinkClick r:id="rId5" tooltip="Ornithine aminotransferase deficiency"/>
              </a:rPr>
              <a:t> of </a:t>
            </a:r>
            <a:r>
              <a:rPr lang="tr-TR" sz="2000" b="1" dirty="0" err="1">
                <a:solidFill>
                  <a:schemeClr val="accent5"/>
                </a:solidFill>
                <a:hlinkClick r:id="rId5" tooltip="Ornithine aminotransferase deficiency"/>
              </a:rPr>
              <a:t>the</a:t>
            </a:r>
            <a:r>
              <a:rPr lang="tr-TR" sz="2000" b="1" dirty="0">
                <a:solidFill>
                  <a:schemeClr val="accent5"/>
                </a:solidFill>
                <a:hlinkClick r:id="rId5" tooltip="Ornithine aminotransferase deficiency"/>
              </a:rPr>
              <a:t> retina </a:t>
            </a:r>
            <a:r>
              <a:rPr lang="tr-TR" sz="2000" b="1" dirty="0" err="1">
                <a:solidFill>
                  <a:schemeClr val="accent5"/>
                </a:solidFill>
                <a:hlinkClick r:id="rId5" tooltip="Ornithine aminotransferase deficiency"/>
              </a:rPr>
              <a:t>and</a:t>
            </a:r>
            <a:r>
              <a:rPr lang="tr-TR" sz="2000" b="1" dirty="0">
                <a:solidFill>
                  <a:schemeClr val="accent5"/>
                </a:solidFill>
                <a:hlinkClick r:id="rId5" tooltip="Ornithine aminotransferase deficiency"/>
              </a:rPr>
              <a:t> </a:t>
            </a:r>
            <a:r>
              <a:rPr lang="tr-TR" sz="2000" b="1" dirty="0" err="1">
                <a:solidFill>
                  <a:schemeClr val="accent5"/>
                </a:solidFill>
                <a:hlinkClick r:id="rId5" tooltip="Ornithine aminotransferase deficiency"/>
              </a:rPr>
              <a:t>choroid</a:t>
            </a:r>
            <a:endParaRPr lang="tr-TR" sz="2000" b="1" dirty="0">
              <a:solidFill>
                <a:schemeClr val="accent5"/>
              </a:solidFill>
            </a:endParaRPr>
          </a:p>
          <a:p>
            <a:r>
              <a:rPr lang="tr-TR" sz="2000" b="1" dirty="0" err="1">
                <a:solidFill>
                  <a:schemeClr val="accent5"/>
                </a:solidFill>
              </a:rPr>
              <a:t>Goldman-Favre</a:t>
            </a:r>
            <a:r>
              <a:rPr lang="tr-TR" sz="2000" b="1" dirty="0">
                <a:solidFill>
                  <a:schemeClr val="accent5"/>
                </a:solidFill>
              </a:rPr>
              <a:t> </a:t>
            </a:r>
            <a:r>
              <a:rPr lang="tr-TR" sz="2000" b="1" dirty="0" err="1">
                <a:solidFill>
                  <a:schemeClr val="accent5"/>
                </a:solidFill>
              </a:rPr>
              <a:t>syndrome</a:t>
            </a:r>
            <a:endParaRPr lang="tr-TR" sz="2000" b="1" dirty="0">
              <a:solidFill>
                <a:schemeClr val="accent5"/>
              </a:solidFill>
            </a:endParaRPr>
          </a:p>
          <a:p>
            <a:r>
              <a:rPr lang="tr-TR" sz="2000" b="1" dirty="0" err="1">
                <a:solidFill>
                  <a:schemeClr val="accent5"/>
                </a:solidFill>
                <a:hlinkClick r:id="rId6" tooltip="Nyctalopia"/>
              </a:rPr>
              <a:t>Congenital</a:t>
            </a:r>
            <a:r>
              <a:rPr lang="tr-TR" sz="2000" b="1" dirty="0">
                <a:solidFill>
                  <a:schemeClr val="accent5"/>
                </a:solidFill>
                <a:hlinkClick r:id="rId6" tooltip="Nyctalopia"/>
              </a:rPr>
              <a:t> </a:t>
            </a:r>
            <a:r>
              <a:rPr lang="tr-TR" sz="2000" b="1" dirty="0" err="1">
                <a:solidFill>
                  <a:schemeClr val="accent5"/>
                </a:solidFill>
                <a:hlinkClick r:id="rId6" tooltip="Nyctalopia"/>
              </a:rPr>
              <a:t>stationary</a:t>
            </a:r>
            <a:r>
              <a:rPr lang="tr-TR" sz="2000" b="1" dirty="0">
                <a:solidFill>
                  <a:schemeClr val="accent5"/>
                </a:solidFill>
                <a:hlinkClick r:id="rId6" tooltip="Nyctalopia"/>
              </a:rPr>
              <a:t> </a:t>
            </a:r>
            <a:r>
              <a:rPr lang="tr-TR" sz="2000" b="1" dirty="0" err="1">
                <a:solidFill>
                  <a:schemeClr val="accent5"/>
                </a:solidFill>
                <a:hlinkClick r:id="rId6" tooltip="Nyctalopia"/>
              </a:rPr>
              <a:t>night</a:t>
            </a:r>
            <a:r>
              <a:rPr lang="tr-TR" sz="2000" b="1" dirty="0">
                <a:solidFill>
                  <a:schemeClr val="accent5"/>
                </a:solidFill>
                <a:hlinkClick r:id="rId6" tooltip="Nyctalopia"/>
              </a:rPr>
              <a:t> </a:t>
            </a:r>
            <a:r>
              <a:rPr lang="tr-TR" sz="2000" b="1" dirty="0" err="1">
                <a:solidFill>
                  <a:schemeClr val="accent5"/>
                </a:solidFill>
                <a:hlinkClick r:id="rId6" tooltip="Nyctalopia"/>
              </a:rPr>
              <a:t>blindness</a:t>
            </a:r>
            <a:r>
              <a:rPr lang="tr-TR" sz="2000" b="1" dirty="0">
                <a:solidFill>
                  <a:schemeClr val="accent5"/>
                </a:solidFill>
              </a:rPr>
              <a:t> - </a:t>
            </a:r>
            <a:r>
              <a:rPr lang="tr-TR" sz="2000" b="1" i="1" dirty="0">
                <a:solidFill>
                  <a:schemeClr val="accent5"/>
                </a:solidFill>
              </a:rPr>
              <a:t>normal a-</a:t>
            </a:r>
            <a:r>
              <a:rPr lang="tr-TR" sz="2000" b="1" i="1" dirty="0" err="1">
                <a:solidFill>
                  <a:schemeClr val="accent5"/>
                </a:solidFill>
              </a:rPr>
              <a:t>wave</a:t>
            </a:r>
            <a:r>
              <a:rPr lang="tr-TR" sz="2000" b="1" i="1" dirty="0">
                <a:solidFill>
                  <a:schemeClr val="accent5"/>
                </a:solidFill>
              </a:rPr>
              <a:t> </a:t>
            </a:r>
            <a:r>
              <a:rPr lang="tr-TR" sz="2000" b="1" i="1" dirty="0" err="1">
                <a:solidFill>
                  <a:schemeClr val="accent5"/>
                </a:solidFill>
              </a:rPr>
              <a:t>indicates</a:t>
            </a:r>
            <a:r>
              <a:rPr lang="tr-TR" sz="2000" b="1" i="1" dirty="0">
                <a:solidFill>
                  <a:schemeClr val="accent5"/>
                </a:solidFill>
              </a:rPr>
              <a:t> normal </a:t>
            </a:r>
            <a:r>
              <a:rPr lang="tr-TR" sz="2000" b="1" i="1" dirty="0" err="1">
                <a:solidFill>
                  <a:schemeClr val="accent5"/>
                </a:solidFill>
                <a:hlinkClick r:id="rId7" tooltip="Photoreceptor cell"/>
              </a:rPr>
              <a:t>photoreceptors</a:t>
            </a:r>
            <a:r>
              <a:rPr lang="tr-TR" sz="2000" b="1" i="1" dirty="0">
                <a:solidFill>
                  <a:schemeClr val="accent5"/>
                </a:solidFill>
              </a:rPr>
              <a:t>; </a:t>
            </a:r>
            <a:r>
              <a:rPr lang="tr-TR" sz="2000" b="1" i="1" dirty="0" err="1">
                <a:solidFill>
                  <a:schemeClr val="accent5"/>
                </a:solidFill>
              </a:rPr>
              <a:t>absent</a:t>
            </a:r>
            <a:r>
              <a:rPr lang="tr-TR" sz="2000" b="1" i="1" dirty="0">
                <a:solidFill>
                  <a:schemeClr val="accent5"/>
                </a:solidFill>
              </a:rPr>
              <a:t> b-</a:t>
            </a:r>
            <a:r>
              <a:rPr lang="tr-TR" sz="2000" b="1" i="1" dirty="0" err="1">
                <a:solidFill>
                  <a:schemeClr val="accent5"/>
                </a:solidFill>
              </a:rPr>
              <a:t>wave</a:t>
            </a:r>
            <a:r>
              <a:rPr lang="tr-TR" sz="2000" b="1" i="1" dirty="0">
                <a:solidFill>
                  <a:schemeClr val="accent5"/>
                </a:solidFill>
              </a:rPr>
              <a:t> </a:t>
            </a:r>
            <a:r>
              <a:rPr lang="tr-TR" sz="2000" b="1" i="1" dirty="0" err="1">
                <a:solidFill>
                  <a:schemeClr val="accent5"/>
                </a:solidFill>
              </a:rPr>
              <a:t>indicates</a:t>
            </a:r>
            <a:r>
              <a:rPr lang="tr-TR" sz="2000" b="1" i="1" dirty="0">
                <a:solidFill>
                  <a:schemeClr val="accent5"/>
                </a:solidFill>
              </a:rPr>
              <a:t> </a:t>
            </a:r>
            <a:r>
              <a:rPr lang="tr-TR" sz="2000" b="1" i="1" dirty="0" err="1">
                <a:solidFill>
                  <a:schemeClr val="accent5"/>
                </a:solidFill>
              </a:rPr>
              <a:t>abnormality</a:t>
            </a:r>
            <a:r>
              <a:rPr lang="tr-TR" sz="2000" b="1" i="1" dirty="0">
                <a:solidFill>
                  <a:schemeClr val="accent5"/>
                </a:solidFill>
              </a:rPr>
              <a:t> in </a:t>
            </a:r>
            <a:r>
              <a:rPr lang="tr-TR" sz="2000" b="1" i="1" dirty="0" err="1">
                <a:solidFill>
                  <a:schemeClr val="accent5"/>
                </a:solidFill>
              </a:rPr>
              <a:t>the</a:t>
            </a:r>
            <a:r>
              <a:rPr lang="tr-TR" sz="2000" b="1" i="1" dirty="0">
                <a:solidFill>
                  <a:schemeClr val="accent5"/>
                </a:solidFill>
              </a:rPr>
              <a:t> </a:t>
            </a:r>
            <a:r>
              <a:rPr lang="tr-TR" sz="2000" b="1" i="1" dirty="0" err="1">
                <a:solidFill>
                  <a:schemeClr val="accent5"/>
                </a:solidFill>
                <a:hlinkClick r:id="rId8" tooltip="Bipolar cell"/>
              </a:rPr>
              <a:t>bipolar</a:t>
            </a:r>
            <a:r>
              <a:rPr lang="tr-TR" sz="2000" b="1" i="1" dirty="0">
                <a:solidFill>
                  <a:schemeClr val="accent5"/>
                </a:solidFill>
                <a:hlinkClick r:id="rId8" tooltip="Bipolar cell"/>
              </a:rPr>
              <a:t> </a:t>
            </a:r>
            <a:r>
              <a:rPr lang="tr-TR" sz="2000" b="1" i="1" dirty="0" err="1">
                <a:solidFill>
                  <a:schemeClr val="accent5"/>
                </a:solidFill>
                <a:hlinkClick r:id="rId8" tooltip="Bipolar cell"/>
              </a:rPr>
              <a:t>cell</a:t>
            </a:r>
            <a:r>
              <a:rPr lang="tr-TR" sz="2000" b="1" i="1" dirty="0">
                <a:solidFill>
                  <a:schemeClr val="accent5"/>
                </a:solidFill>
              </a:rPr>
              <a:t> </a:t>
            </a:r>
            <a:r>
              <a:rPr lang="tr-TR" sz="2000" b="1" i="1" dirty="0" err="1">
                <a:solidFill>
                  <a:schemeClr val="accent5"/>
                </a:solidFill>
              </a:rPr>
              <a:t>region</a:t>
            </a:r>
            <a:r>
              <a:rPr lang="tr-TR" sz="2000" b="1" i="1" dirty="0">
                <a:solidFill>
                  <a:schemeClr val="accent5"/>
                </a:solidFill>
              </a:rPr>
              <a:t>.</a:t>
            </a:r>
            <a:endParaRPr lang="tr-TR" sz="2000" b="1" dirty="0">
              <a:solidFill>
                <a:schemeClr val="accent5"/>
              </a:solidFill>
            </a:endParaRPr>
          </a:p>
          <a:p>
            <a:r>
              <a:rPr lang="tr-TR" sz="2000" b="1" dirty="0">
                <a:solidFill>
                  <a:schemeClr val="accent5"/>
                </a:solidFill>
              </a:rPr>
              <a:t>X-</a:t>
            </a:r>
            <a:r>
              <a:rPr lang="tr-TR" sz="2000" b="1" dirty="0" err="1">
                <a:solidFill>
                  <a:schemeClr val="accent5"/>
                </a:solidFill>
              </a:rPr>
              <a:t>linked</a:t>
            </a:r>
            <a:r>
              <a:rPr lang="tr-TR" sz="2000" b="1" dirty="0">
                <a:solidFill>
                  <a:schemeClr val="accent5"/>
                </a:solidFill>
              </a:rPr>
              <a:t> </a:t>
            </a:r>
            <a:r>
              <a:rPr lang="tr-TR" sz="2000" b="1" dirty="0" err="1">
                <a:solidFill>
                  <a:schemeClr val="accent5"/>
                </a:solidFill>
              </a:rPr>
              <a:t>juvenile</a:t>
            </a:r>
            <a:r>
              <a:rPr lang="tr-TR" sz="2000" b="1" dirty="0">
                <a:solidFill>
                  <a:schemeClr val="accent5"/>
                </a:solidFill>
              </a:rPr>
              <a:t> </a:t>
            </a:r>
            <a:r>
              <a:rPr lang="tr-TR" sz="2000" b="1" dirty="0" err="1">
                <a:solidFill>
                  <a:schemeClr val="accent5"/>
                </a:solidFill>
                <a:hlinkClick r:id="rId9" tooltip="Retinoschisis"/>
              </a:rPr>
              <a:t>retinoschisis</a:t>
            </a:r>
            <a:endParaRPr lang="tr-TR" sz="2000" b="1" dirty="0">
              <a:solidFill>
                <a:schemeClr val="accent5"/>
              </a:solidFill>
            </a:endParaRPr>
          </a:p>
          <a:p>
            <a:r>
              <a:rPr lang="tr-TR" sz="2000" b="1" dirty="0" err="1">
                <a:solidFill>
                  <a:schemeClr val="accent5"/>
                </a:solidFill>
                <a:hlinkClick r:id="rId10" tooltip="Achromatopsia"/>
              </a:rPr>
              <a:t>Achromatopsia</a:t>
            </a:r>
            <a:endParaRPr lang="tr-TR" sz="2000" b="1" dirty="0">
              <a:solidFill>
                <a:schemeClr val="accent5"/>
              </a:solidFill>
            </a:endParaRPr>
          </a:p>
          <a:p>
            <a:r>
              <a:rPr lang="tr-TR" sz="2000" b="1" dirty="0" err="1">
                <a:solidFill>
                  <a:schemeClr val="accent5"/>
                </a:solidFill>
                <a:hlinkClick r:id="rId11" tooltip="Cone dystrophy"/>
              </a:rPr>
              <a:t>Cone</a:t>
            </a:r>
            <a:r>
              <a:rPr lang="tr-TR" sz="2000" b="1" dirty="0">
                <a:solidFill>
                  <a:schemeClr val="accent5"/>
                </a:solidFill>
                <a:hlinkClick r:id="rId11" tooltip="Cone dystrophy"/>
              </a:rPr>
              <a:t> </a:t>
            </a:r>
            <a:r>
              <a:rPr lang="tr-TR" sz="2000" b="1" dirty="0" err="1">
                <a:solidFill>
                  <a:schemeClr val="accent5"/>
                </a:solidFill>
                <a:hlinkClick r:id="rId11" tooltip="Cone dystrophy"/>
              </a:rPr>
              <a:t>dystrophy</a:t>
            </a:r>
            <a:endParaRPr lang="tr-TR" sz="2000" b="1" dirty="0">
              <a:solidFill>
                <a:schemeClr val="accent5"/>
              </a:solidFill>
            </a:endParaRPr>
          </a:p>
          <a:p>
            <a:r>
              <a:rPr lang="tr-TR" sz="2000" b="1" dirty="0" err="1">
                <a:solidFill>
                  <a:schemeClr val="accent5"/>
                </a:solidFill>
              </a:rPr>
              <a:t>Disorders</a:t>
            </a:r>
            <a:r>
              <a:rPr lang="tr-TR" sz="2000" b="1" dirty="0">
                <a:solidFill>
                  <a:schemeClr val="accent5"/>
                </a:solidFill>
              </a:rPr>
              <a:t> </a:t>
            </a:r>
            <a:r>
              <a:rPr lang="tr-TR" sz="2000" b="1" dirty="0" err="1">
                <a:solidFill>
                  <a:schemeClr val="accent5"/>
                </a:solidFill>
              </a:rPr>
              <a:t>mimicking</a:t>
            </a:r>
            <a:r>
              <a:rPr lang="tr-TR" sz="2000" b="1" dirty="0">
                <a:solidFill>
                  <a:schemeClr val="accent5"/>
                </a:solidFill>
              </a:rPr>
              <a:t> </a:t>
            </a:r>
            <a:r>
              <a:rPr lang="tr-TR" sz="2000" b="1" dirty="0" err="1">
                <a:solidFill>
                  <a:schemeClr val="accent5"/>
                </a:solidFill>
              </a:rPr>
              <a:t>retinitis</a:t>
            </a:r>
            <a:r>
              <a:rPr lang="tr-TR" sz="2000" b="1" dirty="0">
                <a:solidFill>
                  <a:schemeClr val="accent5"/>
                </a:solidFill>
              </a:rPr>
              <a:t> </a:t>
            </a:r>
            <a:r>
              <a:rPr lang="tr-TR" sz="2000" b="1" dirty="0" err="1">
                <a:solidFill>
                  <a:schemeClr val="accent5"/>
                </a:solidFill>
              </a:rPr>
              <a:t>pigmentosa</a:t>
            </a:r>
            <a:endParaRPr lang="tr-TR" sz="2000" b="1" dirty="0">
              <a:solidFill>
                <a:schemeClr val="accent5"/>
              </a:solidFill>
            </a:endParaRPr>
          </a:p>
          <a:p>
            <a:r>
              <a:rPr lang="tr-TR" sz="2000" b="1" dirty="0" err="1">
                <a:solidFill>
                  <a:schemeClr val="accent5"/>
                </a:solidFill>
                <a:hlinkClick r:id="rId12" tooltip="Usher Syndrome"/>
              </a:rPr>
              <a:t>Usher</a:t>
            </a:r>
            <a:r>
              <a:rPr lang="tr-TR" sz="2000" b="1" dirty="0">
                <a:solidFill>
                  <a:schemeClr val="accent5"/>
                </a:solidFill>
                <a:hlinkClick r:id="rId12" tooltip="Usher Syndrome"/>
              </a:rPr>
              <a:t> </a:t>
            </a:r>
            <a:r>
              <a:rPr lang="tr-TR" sz="2000" b="1" dirty="0" err="1">
                <a:solidFill>
                  <a:schemeClr val="accent5"/>
                </a:solidFill>
                <a:hlinkClick r:id="rId12" tooltip="Usher Syndrome"/>
              </a:rPr>
              <a:t>Syndrome</a:t>
            </a:r>
            <a:endParaRPr lang="tr-TR" sz="2000" b="1" dirty="0">
              <a:solidFill>
                <a:schemeClr val="accent5"/>
              </a:solidFill>
            </a:endParaRPr>
          </a:p>
          <a:p>
            <a:r>
              <a:rPr lang="tr-TR" sz="2000" b="1" dirty="0" err="1">
                <a:solidFill>
                  <a:schemeClr val="accent5"/>
                </a:solidFill>
                <a:hlinkClick r:id="rId13" tooltip="Diabetic retinopathy"/>
              </a:rPr>
              <a:t>Diabetic</a:t>
            </a:r>
            <a:r>
              <a:rPr lang="tr-TR" sz="2000" b="1" dirty="0">
                <a:solidFill>
                  <a:schemeClr val="accent5"/>
                </a:solidFill>
                <a:hlinkClick r:id="rId13" tooltip="Diabetic retinopathy"/>
              </a:rPr>
              <a:t> </a:t>
            </a:r>
            <a:r>
              <a:rPr lang="tr-TR" sz="2000" b="1" dirty="0" err="1">
                <a:solidFill>
                  <a:schemeClr val="accent5"/>
                </a:solidFill>
                <a:hlinkClick r:id="rId13" tooltip="Diabetic retinopathy"/>
              </a:rPr>
              <a:t>retinopathy</a:t>
            </a:r>
            <a:endParaRPr lang="tr-TR" sz="2000" b="1" dirty="0">
              <a:solidFill>
                <a:schemeClr val="accent5"/>
              </a:solidFill>
            </a:endParaRPr>
          </a:p>
          <a:p>
            <a:pPr marL="0" indent="0">
              <a:buNone/>
            </a:pPr>
            <a:endParaRPr lang="tr-TR" sz="2000" dirty="0"/>
          </a:p>
        </p:txBody>
      </p:sp>
    </p:spTree>
    <p:extLst>
      <p:ext uri="{BB962C8B-B14F-4D97-AF65-F5344CB8AC3E}">
        <p14:creationId xmlns:p14="http://schemas.microsoft.com/office/powerpoint/2010/main" val="42444060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71813" y="981076"/>
            <a:ext cx="6769100" cy="695325"/>
          </a:xfrm>
        </p:spPr>
        <p:txBody>
          <a:bodyPr/>
          <a:lstStyle/>
          <a:p>
            <a:r>
              <a:rPr lang="tr-TR" altLang="tr-TR" sz="3600" b="1" dirty="0" err="1">
                <a:solidFill>
                  <a:schemeClr val="hlink"/>
                </a:solidFill>
              </a:rPr>
              <a:t>Retinitis</a:t>
            </a:r>
            <a:r>
              <a:rPr lang="tr-TR" altLang="tr-TR" sz="3600" b="1" dirty="0">
                <a:solidFill>
                  <a:schemeClr val="hlink"/>
                </a:solidFill>
              </a:rPr>
              <a:t> </a:t>
            </a:r>
            <a:r>
              <a:rPr lang="tr-TR" altLang="tr-TR" sz="3600" b="1" dirty="0" err="1">
                <a:solidFill>
                  <a:schemeClr val="hlink"/>
                </a:solidFill>
              </a:rPr>
              <a:t>Pigmentoza</a:t>
            </a:r>
            <a:endParaRPr lang="tr-TR" altLang="tr-TR" sz="3600" b="1" dirty="0">
              <a:solidFill>
                <a:schemeClr val="hlink"/>
              </a:solidFill>
            </a:endParaRPr>
          </a:p>
        </p:txBody>
      </p:sp>
      <p:sp>
        <p:nvSpPr>
          <p:cNvPr id="46083" name="Rectangle 3"/>
          <p:cNvSpPr>
            <a:spLocks noGrp="1" noChangeArrowheads="1"/>
          </p:cNvSpPr>
          <p:nvPr>
            <p:ph type="body" idx="1"/>
          </p:nvPr>
        </p:nvSpPr>
        <p:spPr>
          <a:xfrm>
            <a:off x="2208214" y="2017713"/>
            <a:ext cx="8270875" cy="4114800"/>
          </a:xfrm>
        </p:spPr>
        <p:txBody>
          <a:bodyPr/>
          <a:lstStyle/>
          <a:p>
            <a:pPr>
              <a:lnSpc>
                <a:spcPct val="80000"/>
              </a:lnSpc>
            </a:pPr>
            <a:r>
              <a:rPr lang="tr-TR" altLang="tr-TR" sz="2000" dirty="0"/>
              <a:t>Basil ve koni </a:t>
            </a:r>
            <a:r>
              <a:rPr lang="tr-TR" altLang="tr-TR" sz="2000" dirty="0" err="1"/>
              <a:t>opsinlerindeki</a:t>
            </a:r>
            <a:r>
              <a:rPr lang="tr-TR" altLang="tr-TR" sz="2000" dirty="0"/>
              <a:t> </a:t>
            </a:r>
            <a:r>
              <a:rPr lang="tr-TR" altLang="tr-TR" sz="2000" dirty="0" err="1"/>
              <a:t>doğmalık</a:t>
            </a:r>
            <a:r>
              <a:rPr lang="tr-TR" altLang="tr-TR" sz="2000" dirty="0"/>
              <a:t> kusurlar pigmentin fagositozla normal bir şekilde uzaklaştırılamadığı bir durum olan </a:t>
            </a:r>
            <a:r>
              <a:rPr lang="tr-TR" altLang="tr-TR" sz="2000" b="1" dirty="0" err="1"/>
              <a:t>retinitis</a:t>
            </a:r>
            <a:r>
              <a:rPr lang="tr-TR" altLang="tr-TR" sz="2000" b="1" dirty="0"/>
              <a:t> </a:t>
            </a:r>
            <a:r>
              <a:rPr lang="tr-TR" altLang="tr-TR" sz="2000" b="1" dirty="0" err="1"/>
              <a:t>pigmentoza'</a:t>
            </a:r>
            <a:r>
              <a:rPr lang="tr-TR" altLang="tr-TR" sz="2000" dirty="0" err="1"/>
              <a:t>ya</a:t>
            </a:r>
            <a:r>
              <a:rPr lang="tr-TR" altLang="tr-TR" sz="2000" dirty="0"/>
              <a:t> neden olur</a:t>
            </a:r>
          </a:p>
          <a:p>
            <a:pPr>
              <a:lnSpc>
                <a:spcPct val="80000"/>
              </a:lnSpc>
            </a:pPr>
            <a:endParaRPr lang="tr-TR" altLang="tr-TR" sz="2000" dirty="0"/>
          </a:p>
          <a:p>
            <a:pPr>
              <a:lnSpc>
                <a:spcPct val="80000"/>
              </a:lnSpc>
            </a:pPr>
            <a:r>
              <a:rPr lang="tr-TR" altLang="tr-TR" sz="2000" dirty="0"/>
              <a:t>Böylece retinada pigment birikir ve olay </a:t>
            </a:r>
            <a:r>
              <a:rPr lang="tr-TR" altLang="tr-TR" sz="2000" b="1" dirty="0"/>
              <a:t>körlükle</a:t>
            </a:r>
            <a:r>
              <a:rPr lang="tr-TR" altLang="tr-TR" sz="2000" dirty="0"/>
              <a:t> sonuçlanır</a:t>
            </a:r>
          </a:p>
          <a:p>
            <a:pPr>
              <a:lnSpc>
                <a:spcPct val="80000"/>
              </a:lnSpc>
            </a:pPr>
            <a:endParaRPr lang="tr-TR" altLang="tr-TR" sz="2000" dirty="0"/>
          </a:p>
          <a:p>
            <a:pPr>
              <a:lnSpc>
                <a:spcPct val="80000"/>
              </a:lnSpc>
            </a:pPr>
            <a:r>
              <a:rPr lang="tr-TR" altLang="tr-TR" sz="2000" dirty="0"/>
              <a:t>Günümüzde bu olayın çok sayıda çeşitli kalıtımsal kusurların bir sonucu olduğu bilinmektedir</a:t>
            </a:r>
          </a:p>
          <a:p>
            <a:pPr>
              <a:lnSpc>
                <a:spcPct val="80000"/>
              </a:lnSpc>
            </a:pPr>
            <a:endParaRPr lang="tr-TR" altLang="tr-TR" sz="2000" dirty="0"/>
          </a:p>
          <a:p>
            <a:pPr>
              <a:lnSpc>
                <a:spcPct val="80000"/>
              </a:lnSpc>
            </a:pPr>
            <a:r>
              <a:rPr lang="tr-TR" altLang="tr-TR" sz="2000" dirty="0"/>
              <a:t>Yayınlanmış, birbiriyle akraba kişilerden oluşan bir grupta belirlenmiş olan neden </a:t>
            </a:r>
            <a:r>
              <a:rPr lang="tr-TR" altLang="tr-TR" sz="2000" dirty="0" err="1"/>
              <a:t>rodopsinin</a:t>
            </a:r>
            <a:r>
              <a:rPr lang="tr-TR" altLang="tr-TR" sz="2000" dirty="0"/>
              <a:t> N-terminal kısmında bir </a:t>
            </a:r>
            <a:r>
              <a:rPr lang="tr-TR" altLang="tr-TR" sz="2000" b="1" dirty="0" err="1"/>
              <a:t>prolin</a:t>
            </a:r>
            <a:r>
              <a:rPr lang="tr-TR" altLang="tr-TR" sz="2000" dirty="0"/>
              <a:t> yerine bir </a:t>
            </a:r>
            <a:r>
              <a:rPr lang="tr-TR" altLang="tr-TR" sz="2000" b="1" dirty="0" err="1"/>
              <a:t>histidin</a:t>
            </a:r>
            <a:r>
              <a:rPr lang="tr-TR" altLang="tr-TR" sz="2000" dirty="0"/>
              <a:t> gelmesine neden olan tek baz değişikliğine bağımlı nokta mutasyonudur</a:t>
            </a:r>
          </a:p>
        </p:txBody>
      </p:sp>
    </p:spTree>
    <p:extLst>
      <p:ext uri="{BB962C8B-B14F-4D97-AF65-F5344CB8AC3E}">
        <p14:creationId xmlns:p14="http://schemas.microsoft.com/office/powerpoint/2010/main" val="289555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Yansıma</a:t>
            </a:r>
          </a:p>
        </p:txBody>
      </p:sp>
      <p:sp>
        <p:nvSpPr>
          <p:cNvPr id="3" name="2 İçerik Yer Tutucusu"/>
          <p:cNvSpPr>
            <a:spLocks noGrp="1"/>
          </p:cNvSpPr>
          <p:nvPr>
            <p:ph idx="1"/>
          </p:nvPr>
        </p:nvSpPr>
        <p:spPr/>
        <p:txBody>
          <a:bodyPr/>
          <a:lstStyle/>
          <a:p>
            <a:r>
              <a:rPr lang="tr-TR" b="1" dirty="0"/>
              <a:t>Yansıma,</a:t>
            </a:r>
            <a:r>
              <a:rPr lang="tr-TR" dirty="0"/>
              <a:t> homojen bir ortam içerisinde dalgaların yansıtıcı bir yüzeye çarparak yön ve doğrultu değiştirip geldiği ortama geri dönmesi olayına denir. </a:t>
            </a:r>
          </a:p>
          <a:p>
            <a:r>
              <a:rPr lang="tr-TR" dirty="0"/>
              <a:t>Işığın yansıması dalgaların yansıttıkları cismin yüzeyine hangi açıyla geldiğine ve cismin özelliklerine bağlıdır.</a:t>
            </a:r>
          </a:p>
        </p:txBody>
      </p:sp>
      <p:pic>
        <p:nvPicPr>
          <p:cNvPr id="1026" name="Picture 2" descr="https://upload.wikimedia.org/wikipedia/commons/thumb/e/ef/Mount_Hood_reflected_in_Mirror_Lake%2C_Oregon.jpg/220px-Mount_Hood_reflected_in_Mirror_Lake%2C_Oregon.jpg"/>
          <p:cNvPicPr>
            <a:picLocks noChangeAspect="1" noChangeArrowheads="1"/>
          </p:cNvPicPr>
          <p:nvPr/>
        </p:nvPicPr>
        <p:blipFill>
          <a:blip r:embed="rId2" cstate="print"/>
          <a:srcRect/>
          <a:stretch>
            <a:fillRect/>
          </a:stretch>
        </p:blipFill>
        <p:spPr bwMode="auto">
          <a:xfrm>
            <a:off x="9604375" y="123265"/>
            <a:ext cx="2095500" cy="1666875"/>
          </a:xfrm>
          <a:prstGeom prst="rect">
            <a:avLst/>
          </a:prstGeom>
          <a:noFill/>
        </p:spPr>
      </p:pic>
      <p:sp>
        <p:nvSpPr>
          <p:cNvPr id="5" name="4 Dikdörtgen"/>
          <p:cNvSpPr/>
          <p:nvPr/>
        </p:nvSpPr>
        <p:spPr>
          <a:xfrm>
            <a:off x="627529" y="4529008"/>
            <a:ext cx="10408024" cy="1200329"/>
          </a:xfrm>
          <a:prstGeom prst="rect">
            <a:avLst/>
          </a:prstGeom>
        </p:spPr>
        <p:txBody>
          <a:bodyPr wrap="square">
            <a:spAutoFit/>
          </a:bodyPr>
          <a:lstStyle/>
          <a:p>
            <a:r>
              <a:rPr lang="tr-TR" b="1" dirty="0"/>
              <a:t>Yansıma Yasaları</a:t>
            </a:r>
          </a:p>
          <a:p>
            <a:r>
              <a:rPr lang="tr-TR" dirty="0"/>
              <a:t>Gelen ışın, yansıyan ışın ve yüzeyin normali aynı düzlemde bulunur.</a:t>
            </a:r>
          </a:p>
          <a:p>
            <a:r>
              <a:rPr lang="tr-TR" dirty="0"/>
              <a:t>Gelen ışının normalle yaptığı açı, yansıyan ışının normalle yaptığı açıya eşittir.</a:t>
            </a:r>
          </a:p>
          <a:p>
            <a:r>
              <a:rPr lang="tr-TR" dirty="0"/>
              <a:t>Normal doğrultusunda gelen ışınlar, geldikleri doğrultuda geri yansırlar.</a:t>
            </a:r>
          </a:p>
        </p:txBody>
      </p:sp>
      <p:pic>
        <p:nvPicPr>
          <p:cNvPr id="6" name="Picture 3" descr="image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6856" y="4074367"/>
            <a:ext cx="2662237"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8103" y="45518"/>
            <a:ext cx="10515600" cy="1325563"/>
          </a:xfrm>
        </p:spPr>
        <p:txBody>
          <a:bodyPr/>
          <a:lstStyle/>
          <a:p>
            <a:r>
              <a:rPr lang="tr-TR" b="1" dirty="0"/>
              <a:t>R</a:t>
            </a:r>
            <a:r>
              <a:rPr lang="en-US" b="1" dirty="0" err="1"/>
              <a:t>etinitis</a:t>
            </a:r>
            <a:r>
              <a:rPr lang="en-US" b="1" dirty="0"/>
              <a:t> </a:t>
            </a:r>
            <a:r>
              <a:rPr lang="en-US" b="1" dirty="0" err="1"/>
              <a:t>pigmentosa</a:t>
            </a:r>
            <a:r>
              <a:rPr lang="tr-TR" b="1" dirty="0"/>
              <a:t> hastalarında ERG</a:t>
            </a:r>
            <a:endParaRPr lang="tr-TR" dirty="0"/>
          </a:p>
        </p:txBody>
      </p:sp>
      <p:pic>
        <p:nvPicPr>
          <p:cNvPr id="8194" name="Picture 2" descr="http://webvision.med.utah.edu/gifswv/DONFig12a.gi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43722" y="2028847"/>
            <a:ext cx="219075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ebvision.med.utah.edu/wp-content/uploads/2011/03/Fig.12b.-DONFig12b-276x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720" y="1915297"/>
            <a:ext cx="26289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ebvision.med.utah.edu/imageswv/DONFig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2439" y="1060363"/>
            <a:ext cx="4699172" cy="544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7007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0"/>
            <a:ext cx="10515600" cy="1325563"/>
          </a:xfrm>
        </p:spPr>
        <p:txBody>
          <a:bodyPr/>
          <a:lstStyle/>
          <a:p>
            <a:r>
              <a:rPr lang="tr-TR" dirty="0"/>
              <a:t>ERG ve retina kimyası</a:t>
            </a:r>
          </a:p>
        </p:txBody>
      </p:sp>
      <p:sp>
        <p:nvSpPr>
          <p:cNvPr id="3" name="İçerik Yer Tutucusu 2"/>
          <p:cNvSpPr>
            <a:spLocks noGrp="1"/>
          </p:cNvSpPr>
          <p:nvPr>
            <p:ph sz="half" idx="1"/>
          </p:nvPr>
        </p:nvSpPr>
        <p:spPr>
          <a:xfrm>
            <a:off x="1263708" y="4407973"/>
            <a:ext cx="9664581" cy="2450027"/>
          </a:xfrm>
        </p:spPr>
        <p:txBody>
          <a:bodyPr>
            <a:normAutofit/>
          </a:bodyPr>
          <a:lstStyle/>
          <a:p>
            <a:r>
              <a:rPr lang="en-US" dirty="0"/>
              <a:t>Glycine is an inhibitory transmitter in the retina particularly associated with </a:t>
            </a:r>
            <a:r>
              <a:rPr lang="en-US" dirty="0" err="1"/>
              <a:t>amacrine</a:t>
            </a:r>
            <a:r>
              <a:rPr lang="en-US" dirty="0"/>
              <a:t> cells. When the glycine reaches retinal circulation it short circuits the </a:t>
            </a:r>
            <a:r>
              <a:rPr lang="en-US" dirty="0" err="1"/>
              <a:t>amacrine</a:t>
            </a:r>
            <a:r>
              <a:rPr lang="en-US" dirty="0"/>
              <a:t> cell pathways in the retina and turns off the source of oscillatory potentials. Oscillatory potentials specifically disappear from the ascending limb of the b-wave. </a:t>
            </a:r>
            <a:endParaRPr lang="tr-TR" dirty="0"/>
          </a:p>
        </p:txBody>
      </p:sp>
      <p:pic>
        <p:nvPicPr>
          <p:cNvPr id="7170" name="Picture 2" descr="http://webvision.med.utah.edu/imageswv/DONFig1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164222" y="1325563"/>
            <a:ext cx="5181600" cy="316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8456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927351" y="1125538"/>
            <a:ext cx="6264275" cy="550862"/>
          </a:xfrm>
        </p:spPr>
        <p:txBody>
          <a:bodyPr>
            <a:normAutofit fontScale="90000"/>
          </a:bodyPr>
          <a:lstStyle/>
          <a:p>
            <a:r>
              <a:rPr lang="tr-TR" altLang="tr-TR" sz="4000" b="1">
                <a:solidFill>
                  <a:schemeClr val="hlink"/>
                </a:solidFill>
              </a:rPr>
              <a:t>Karanlığa Uyum </a:t>
            </a:r>
            <a:r>
              <a:rPr lang="tr-TR" altLang="tr-TR" sz="2000" b="1">
                <a:solidFill>
                  <a:schemeClr val="hlink"/>
                </a:solidFill>
              </a:rPr>
              <a:t>1</a:t>
            </a:r>
          </a:p>
        </p:txBody>
      </p:sp>
      <p:sp>
        <p:nvSpPr>
          <p:cNvPr id="71683" name="Rectangle 3"/>
          <p:cNvSpPr>
            <a:spLocks noGrp="1" noChangeArrowheads="1"/>
          </p:cNvSpPr>
          <p:nvPr>
            <p:ph type="body" idx="1"/>
          </p:nvPr>
        </p:nvSpPr>
        <p:spPr>
          <a:xfrm>
            <a:off x="2108201" y="2205038"/>
            <a:ext cx="8308975" cy="4392612"/>
          </a:xfrm>
        </p:spPr>
        <p:txBody>
          <a:bodyPr>
            <a:normAutofit lnSpcReduction="10000"/>
          </a:bodyPr>
          <a:lstStyle/>
          <a:p>
            <a:pPr>
              <a:lnSpc>
                <a:spcPct val="80000"/>
              </a:lnSpc>
            </a:pPr>
            <a:r>
              <a:rPr lang="tr-TR" altLang="tr-TR" sz="1800" dirty="0"/>
              <a:t>Parlak ışıkla aydınlatılmış bir ortamda uzun süre kalan bir kişi loş ışıkla </a:t>
            </a:r>
            <a:r>
              <a:rPr lang="tr-TR" altLang="tr-TR" sz="1800" i="1" dirty="0"/>
              <a:t>aydınlatılmış bir </a:t>
            </a:r>
            <a:r>
              <a:rPr lang="tr-TR" altLang="tr-TR" sz="1800" dirty="0"/>
              <a:t>ortama girerse retinalar, kişinin "karanlığa alışmasına" paralel olarak giderek yavaşça ışığa daha duyarlı hal alır</a:t>
            </a:r>
          </a:p>
          <a:p>
            <a:pPr>
              <a:lnSpc>
                <a:spcPct val="80000"/>
              </a:lnSpc>
            </a:pPr>
            <a:endParaRPr lang="tr-TR" altLang="tr-TR" sz="1800" dirty="0"/>
          </a:p>
          <a:p>
            <a:pPr>
              <a:lnSpc>
                <a:spcPct val="80000"/>
              </a:lnSpc>
            </a:pPr>
            <a:r>
              <a:rPr lang="tr-TR" altLang="tr-TR" sz="1800" dirty="0"/>
              <a:t>Görme eşiğindeki bu düşmeye </a:t>
            </a:r>
            <a:r>
              <a:rPr lang="tr-TR" altLang="tr-TR" sz="1800" b="1" dirty="0"/>
              <a:t>karanlığa uyum</a:t>
            </a:r>
            <a:r>
              <a:rPr lang="tr-TR" altLang="tr-TR" sz="1800" dirty="0"/>
              <a:t> adı verilir</a:t>
            </a:r>
          </a:p>
          <a:p>
            <a:pPr>
              <a:lnSpc>
                <a:spcPct val="80000"/>
              </a:lnSpc>
            </a:pPr>
            <a:endParaRPr lang="tr-TR" altLang="tr-TR" sz="1800" dirty="0"/>
          </a:p>
          <a:p>
            <a:pPr>
              <a:lnSpc>
                <a:spcPct val="80000"/>
              </a:lnSpc>
            </a:pPr>
            <a:r>
              <a:rPr lang="tr-TR" altLang="tr-TR" sz="1800" dirty="0"/>
              <a:t>Karanlığa uyum azami </a:t>
            </a:r>
            <a:r>
              <a:rPr lang="tr-TR" altLang="tr-TR" sz="1800" i="1" dirty="0"/>
              <a:t>20 dakikada</a:t>
            </a:r>
            <a:r>
              <a:rPr lang="tr-TR" altLang="tr-TR" sz="1800" dirty="0"/>
              <a:t> elde edilirse de daha uzun süre beklemeyle eşikte biraz daha alçalma görülür</a:t>
            </a:r>
          </a:p>
          <a:p>
            <a:pPr>
              <a:lnSpc>
                <a:spcPct val="80000"/>
              </a:lnSpc>
            </a:pPr>
            <a:endParaRPr lang="tr-TR" altLang="tr-TR" sz="1800" dirty="0"/>
          </a:p>
          <a:p>
            <a:pPr>
              <a:lnSpc>
                <a:spcPct val="80000"/>
              </a:lnSpc>
            </a:pPr>
            <a:r>
              <a:rPr lang="tr-TR" altLang="tr-TR" sz="1800" dirty="0"/>
              <a:t>Öte yandan loş bir ortamda oturan bir kişi aniden parlak ışıkla aydınlatılmış bir ortama geçerse, gözler artmış olan aydınlığa uyum ağlayıp görme eşiği yükselinceye kadar bu ışık çok şiddetli ve hatta rahatsızlık verici olarak algılanır</a:t>
            </a:r>
          </a:p>
          <a:p>
            <a:pPr>
              <a:lnSpc>
                <a:spcPct val="80000"/>
              </a:lnSpc>
            </a:pPr>
            <a:endParaRPr lang="tr-TR" altLang="tr-TR" sz="1800" dirty="0"/>
          </a:p>
          <a:p>
            <a:pPr>
              <a:lnSpc>
                <a:spcPct val="80000"/>
              </a:lnSpc>
            </a:pPr>
            <a:r>
              <a:rPr lang="tr-TR" altLang="tr-TR" sz="1800" dirty="0"/>
              <a:t>Yaklaşık 5 dakika gerektiren bu olaya </a:t>
            </a:r>
            <a:r>
              <a:rPr lang="tr-TR" altLang="tr-TR" sz="1800" b="1" dirty="0"/>
              <a:t>aydınlığa uyum</a:t>
            </a:r>
            <a:r>
              <a:rPr lang="tr-TR" altLang="tr-TR" sz="1800" dirty="0"/>
              <a:t> denmesine karşın olay aslında sadece karanlığa uyumun ortadan kalkmasından ibarettir.</a:t>
            </a:r>
          </a:p>
        </p:txBody>
      </p:sp>
    </p:spTree>
    <p:extLst>
      <p:ext uri="{BB962C8B-B14F-4D97-AF65-F5344CB8AC3E}">
        <p14:creationId xmlns:p14="http://schemas.microsoft.com/office/powerpoint/2010/main" val="20998485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95165" y="125680"/>
            <a:ext cx="7129462" cy="550862"/>
          </a:xfrm>
        </p:spPr>
        <p:txBody>
          <a:bodyPr>
            <a:normAutofit fontScale="90000"/>
          </a:bodyPr>
          <a:lstStyle/>
          <a:p>
            <a:r>
              <a:rPr lang="tr-TR" altLang="tr-TR" sz="4000" b="1" dirty="0">
                <a:solidFill>
                  <a:schemeClr val="hlink"/>
                </a:solidFill>
              </a:rPr>
              <a:t>Karanlığa Uyum </a:t>
            </a:r>
            <a:endParaRPr lang="tr-TR" altLang="tr-TR" sz="2000" b="1" dirty="0">
              <a:solidFill>
                <a:schemeClr val="hlink"/>
              </a:solidFill>
            </a:endParaRPr>
          </a:p>
        </p:txBody>
      </p:sp>
      <p:sp>
        <p:nvSpPr>
          <p:cNvPr id="73731" name="Rectangle 3"/>
          <p:cNvSpPr>
            <a:spLocks noGrp="1" noChangeArrowheads="1"/>
          </p:cNvSpPr>
          <p:nvPr>
            <p:ph type="body" idx="1"/>
          </p:nvPr>
        </p:nvSpPr>
        <p:spPr>
          <a:xfrm>
            <a:off x="595165" y="991312"/>
            <a:ext cx="11180940" cy="5606339"/>
          </a:xfrm>
        </p:spPr>
        <p:txBody>
          <a:bodyPr>
            <a:normAutofit/>
          </a:bodyPr>
          <a:lstStyle/>
          <a:p>
            <a:pPr>
              <a:lnSpc>
                <a:spcPct val="80000"/>
              </a:lnSpc>
            </a:pPr>
            <a:r>
              <a:rPr lang="tr-TR" altLang="tr-TR" sz="2000" dirty="0"/>
              <a:t>Karanlığa uyum yanıtının gerçekte iki yapıtaşı vardır</a:t>
            </a:r>
          </a:p>
          <a:p>
            <a:pPr>
              <a:lnSpc>
                <a:spcPct val="80000"/>
              </a:lnSpc>
            </a:pPr>
            <a:endParaRPr lang="tr-TR" altLang="tr-TR" sz="2000" dirty="0"/>
          </a:p>
          <a:p>
            <a:pPr>
              <a:lnSpc>
                <a:spcPct val="80000"/>
              </a:lnSpc>
            </a:pPr>
            <a:r>
              <a:rPr lang="tr-TR" altLang="tr-TR" sz="2000" dirty="0"/>
              <a:t>Görme eşiğindeki hızlı fakat küçük çapta olan ilk düşüşün konilerin karanlığa uyumuna bağlı olduğu bilinmektedir, zira retinanın sadece </a:t>
            </a:r>
            <a:r>
              <a:rPr lang="tr-TR" altLang="tr-TR" sz="2000" b="1" dirty="0"/>
              <a:t>fovea </a:t>
            </a:r>
            <a:r>
              <a:rPr lang="tr-TR" altLang="tr-TR" sz="2000" dirty="0"/>
              <a:t>yani hiç basil içermeyen bölümü kullanıldığında bu eşikte daha fazla düşüş olmamaktadır</a:t>
            </a:r>
          </a:p>
          <a:p>
            <a:pPr>
              <a:lnSpc>
                <a:spcPct val="80000"/>
              </a:lnSpc>
            </a:pPr>
            <a:endParaRPr lang="tr-TR" altLang="tr-TR" sz="2000" dirty="0"/>
          </a:p>
          <a:p>
            <a:pPr>
              <a:lnSpc>
                <a:spcPct val="80000"/>
              </a:lnSpc>
            </a:pPr>
            <a:r>
              <a:rPr lang="tr-TR" altLang="tr-TR" sz="2000" dirty="0"/>
              <a:t>Retinanın periferik kısımlarında ise, </a:t>
            </a:r>
            <a:r>
              <a:rPr lang="tr-TR" altLang="tr-TR" sz="2000" dirty="0" err="1"/>
              <a:t>basillerİn</a:t>
            </a:r>
            <a:r>
              <a:rPr lang="tr-TR" altLang="tr-TR" sz="2000" dirty="0"/>
              <a:t> karanlığa uyum kazanmasının sonucu olarak eşikte ek bir düşme görülür</a:t>
            </a:r>
          </a:p>
          <a:p>
            <a:pPr>
              <a:lnSpc>
                <a:spcPct val="80000"/>
              </a:lnSpc>
            </a:pPr>
            <a:endParaRPr lang="tr-TR" altLang="tr-TR" sz="2000" dirty="0"/>
          </a:p>
          <a:p>
            <a:pPr>
              <a:lnSpc>
                <a:spcPct val="80000"/>
              </a:lnSpc>
            </a:pPr>
            <a:r>
              <a:rPr lang="tr-TR" altLang="tr-TR" sz="2000" dirty="0"/>
              <a:t>Gözün görme eşiği aydınlığa uyum ile karanlığa tam uyum arasında çok büyük bir toplam değişiklik gösterir</a:t>
            </a:r>
          </a:p>
          <a:p>
            <a:pPr>
              <a:lnSpc>
                <a:spcPct val="80000"/>
              </a:lnSpc>
            </a:pPr>
            <a:endParaRPr lang="tr-TR" altLang="tr-TR" sz="2000" dirty="0"/>
          </a:p>
          <a:p>
            <a:pPr>
              <a:lnSpc>
                <a:spcPct val="80000"/>
              </a:lnSpc>
            </a:pPr>
            <a:r>
              <a:rPr lang="tr-TR" altLang="tr-TR" sz="2000" dirty="0"/>
              <a:t>Karanlığa uyum için gereken zaman, kısmen </a:t>
            </a:r>
            <a:r>
              <a:rPr lang="tr-TR" altLang="tr-TR" sz="2000" dirty="0" err="1"/>
              <a:t>rodopsin</a:t>
            </a:r>
            <a:r>
              <a:rPr lang="tr-TR" altLang="tr-TR" sz="2000" dirty="0"/>
              <a:t> depolarının doldurulması için gereken süre tarafından belirlenir</a:t>
            </a:r>
          </a:p>
          <a:p>
            <a:pPr>
              <a:lnSpc>
                <a:spcPct val="80000"/>
              </a:lnSpc>
            </a:pPr>
            <a:endParaRPr lang="tr-TR" altLang="tr-TR" sz="2000" dirty="0"/>
          </a:p>
          <a:p>
            <a:pPr>
              <a:lnSpc>
                <a:spcPct val="80000"/>
              </a:lnSpc>
            </a:pPr>
            <a:r>
              <a:rPr lang="tr-TR" altLang="tr-TR" sz="2000" dirty="0"/>
              <a:t>Parlak ışıkta pigmentin çoğu sürekli olarak parçalanır ve basil fonksiyonunun uygun düzeyde olması için gereken miktarın birikimi için loş ışıkta bir süre beklemek gerekir</a:t>
            </a:r>
          </a:p>
          <a:p>
            <a:pPr>
              <a:lnSpc>
                <a:spcPct val="80000"/>
              </a:lnSpc>
            </a:pPr>
            <a:endParaRPr lang="tr-TR" altLang="tr-TR" sz="2000" dirty="0"/>
          </a:p>
        </p:txBody>
      </p:sp>
    </p:spTree>
    <p:extLst>
      <p:ext uri="{BB962C8B-B14F-4D97-AF65-F5344CB8AC3E}">
        <p14:creationId xmlns:p14="http://schemas.microsoft.com/office/powerpoint/2010/main" val="14091740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2"/>
          <p:cNvSpPr>
            <a:spLocks noChangeShapeType="1"/>
          </p:cNvSpPr>
          <p:nvPr/>
        </p:nvSpPr>
        <p:spPr bwMode="auto">
          <a:xfrm>
            <a:off x="1524001" y="1052513"/>
            <a:ext cx="915352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3251" name="Rectangle 3"/>
          <p:cNvSpPr>
            <a:spLocks noChangeArrowheads="1"/>
          </p:cNvSpPr>
          <p:nvPr/>
        </p:nvSpPr>
        <p:spPr bwMode="auto">
          <a:xfrm>
            <a:off x="1703389" y="1"/>
            <a:ext cx="87852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tr-TR" altLang="tr-TR" sz="2000" b="1"/>
              <a:t>İnsan, sol ve sağ gözleri ile cisimleri eşzamanlı olarak algılayabildiği nadir canlılardandır. İnsanda sol ve sağ gözün görme alanları hemen hemen çakışır, arada ufak bir fark vardır </a:t>
            </a:r>
          </a:p>
        </p:txBody>
      </p:sp>
      <p:pic>
        <p:nvPicPr>
          <p:cNvPr id="53252" name="Picture 4" descr="bilgiyazar_gormealanlari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851" y="1125539"/>
            <a:ext cx="3248025"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ChangeArrowheads="1"/>
          </p:cNvSpPr>
          <p:nvPr/>
        </p:nvSpPr>
        <p:spPr bwMode="auto">
          <a:xfrm>
            <a:off x="6600826" y="1315950"/>
            <a:ext cx="3743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tr-TR" altLang="tr-TR" sz="1600" dirty="0"/>
              <a:t>- </a:t>
            </a:r>
            <a:r>
              <a:rPr lang="tr-TR" altLang="tr-TR" dirty="0"/>
              <a:t>insan dış dünyayı 3-boyutlu görebilen, yani derinlik hissi olan  nadir canlı </a:t>
            </a:r>
          </a:p>
        </p:txBody>
      </p:sp>
      <p:sp>
        <p:nvSpPr>
          <p:cNvPr id="53254" name="Rectangle 6"/>
          <p:cNvSpPr>
            <a:spLocks noChangeArrowheads="1"/>
          </p:cNvSpPr>
          <p:nvPr/>
        </p:nvSpPr>
        <p:spPr bwMode="auto">
          <a:xfrm>
            <a:off x="1774825" y="4519186"/>
            <a:ext cx="38163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tr-TR" altLang="tr-TR" sz="1600"/>
              <a:t>- </a:t>
            </a:r>
            <a:r>
              <a:rPr lang="tr-TR" altLang="tr-TR" sz="2000"/>
              <a:t>Hem sol, hem de sağ göz yatay bir düzlemde 120˚ bir açıyı görür, bu açılar hemen hemen çakışmış gibidir, iki açının ortak alanına düşen cisimler  boyutlu görülür</a:t>
            </a:r>
          </a:p>
        </p:txBody>
      </p:sp>
      <p:pic>
        <p:nvPicPr>
          <p:cNvPr id="53255" name="Picture 7" descr="lenticula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708275"/>
            <a:ext cx="4248150"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9098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Gece görüşü</a:t>
            </a:r>
          </a:p>
        </p:txBody>
      </p:sp>
      <p:sp>
        <p:nvSpPr>
          <p:cNvPr id="3" name="İçerik Yer Tutucusu 2"/>
          <p:cNvSpPr>
            <a:spLocks noGrp="1"/>
          </p:cNvSpPr>
          <p:nvPr>
            <p:ph idx="1"/>
          </p:nvPr>
        </p:nvSpPr>
        <p:spPr/>
        <p:txBody>
          <a:bodyPr>
            <a:normAutofit/>
          </a:bodyPr>
          <a:lstStyle/>
          <a:p>
            <a:r>
              <a:rPr lang="tr-TR" dirty="0"/>
              <a:t>Düşük ışıkta görme özelliği. Biyolojik veya teknolojik olsun uygun </a:t>
            </a:r>
            <a:r>
              <a:rPr lang="tr-TR" dirty="0" err="1"/>
              <a:t>spektra</a:t>
            </a:r>
            <a:r>
              <a:rPr lang="tr-TR" dirty="0"/>
              <a:t> ve yeterli yoğunluğa bağlıdır. İnsanlarda gelişmemiş çünkü insan gözünde</a:t>
            </a:r>
            <a:r>
              <a:rPr lang="en-US" dirty="0"/>
              <a:t> </a:t>
            </a:r>
            <a:r>
              <a:rPr lang="en-US" b="1" i="1" dirty="0"/>
              <a:t> </a:t>
            </a:r>
            <a:r>
              <a:rPr lang="en-US" b="1" i="1" dirty="0" err="1"/>
              <a:t>tapetum</a:t>
            </a:r>
            <a:r>
              <a:rPr lang="en-US" b="1" i="1" dirty="0"/>
              <a:t> </a:t>
            </a:r>
            <a:r>
              <a:rPr lang="en-US" b="1" i="1" dirty="0" err="1"/>
              <a:t>lucidum</a:t>
            </a:r>
            <a:r>
              <a:rPr lang="en-US" b="1" i="1" dirty="0"/>
              <a:t> </a:t>
            </a:r>
            <a:r>
              <a:rPr lang="tr-TR" dirty="0"/>
              <a:t>tabakası bulunmaz.</a:t>
            </a:r>
          </a:p>
          <a:p>
            <a:r>
              <a:rPr lang="en-US" dirty="0"/>
              <a:t>The </a:t>
            </a:r>
            <a:r>
              <a:rPr lang="en-US" b="1" i="1" dirty="0" err="1"/>
              <a:t>tapetum</a:t>
            </a:r>
            <a:r>
              <a:rPr lang="en-US" b="1" i="1" dirty="0"/>
              <a:t> </a:t>
            </a:r>
            <a:r>
              <a:rPr lang="en-US" b="1" i="1" dirty="0" err="1"/>
              <a:t>lucidum</a:t>
            </a:r>
            <a:r>
              <a:rPr lang="en-US" dirty="0"/>
              <a:t> </a:t>
            </a:r>
            <a:r>
              <a:rPr lang="tr-TR" dirty="0" err="1"/>
              <a:t>retive</a:t>
            </a:r>
            <a:r>
              <a:rPr lang="tr-TR" dirty="0"/>
              <a:t> görünür ışığı retinaya yansıtan bir tabakadır. </a:t>
            </a:r>
            <a:r>
              <a:rPr lang="tr-TR" dirty="0" err="1"/>
              <a:t>Fotoreseptörlere</a:t>
            </a:r>
            <a:r>
              <a:rPr lang="tr-TR" dirty="0"/>
              <a:t> daha fazla ışık sunar</a:t>
            </a:r>
          </a:p>
        </p:txBody>
      </p:sp>
    </p:spTree>
    <p:extLst>
      <p:ext uri="{BB962C8B-B14F-4D97-AF65-F5344CB8AC3E}">
        <p14:creationId xmlns:p14="http://schemas.microsoft.com/office/powerpoint/2010/main" val="18502347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Kırmızı göz etkisi</a:t>
            </a:r>
          </a:p>
        </p:txBody>
      </p:sp>
      <p:sp>
        <p:nvSpPr>
          <p:cNvPr id="3" name="İçerik Yer Tutucusu 2"/>
          <p:cNvSpPr>
            <a:spLocks noGrp="1"/>
          </p:cNvSpPr>
          <p:nvPr>
            <p:ph idx="1"/>
          </p:nvPr>
        </p:nvSpPr>
        <p:spPr>
          <a:xfrm>
            <a:off x="838200" y="1825625"/>
            <a:ext cx="10515600" cy="1096684"/>
          </a:xfrm>
        </p:spPr>
        <p:txBody>
          <a:bodyPr>
            <a:normAutofit/>
          </a:bodyPr>
          <a:lstStyle/>
          <a:p>
            <a:r>
              <a:rPr lang="tr-TR" dirty="0"/>
              <a:t>Flaş ışığı çok hızlı olduğundan </a:t>
            </a:r>
            <a:r>
              <a:rPr lang="tr-TR" dirty="0" err="1"/>
              <a:t>pupil</a:t>
            </a:r>
            <a:r>
              <a:rPr lang="tr-TR" dirty="0"/>
              <a:t> kapanamaz. Işık </a:t>
            </a:r>
            <a:r>
              <a:rPr lang="tr-TR" dirty="0" err="1"/>
              <a:t>fundustan</a:t>
            </a:r>
            <a:r>
              <a:rPr lang="tr-TR" dirty="0"/>
              <a:t> yansır ve </a:t>
            </a:r>
            <a:r>
              <a:rPr lang="tr-TR" dirty="0" err="1"/>
              <a:t>pupilden</a:t>
            </a:r>
            <a:r>
              <a:rPr lang="tr-TR" dirty="0"/>
              <a:t> geri çıkar. </a:t>
            </a:r>
          </a:p>
        </p:txBody>
      </p:sp>
    </p:spTree>
    <p:extLst>
      <p:ext uri="{BB962C8B-B14F-4D97-AF65-F5344CB8AC3E}">
        <p14:creationId xmlns:p14="http://schemas.microsoft.com/office/powerpoint/2010/main" val="105582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Soğrulma</a:t>
            </a:r>
          </a:p>
        </p:txBody>
      </p:sp>
      <p:sp>
        <p:nvSpPr>
          <p:cNvPr id="3" name="2 İçerik Yer Tutucusu"/>
          <p:cNvSpPr>
            <a:spLocks noGrp="1"/>
          </p:cNvSpPr>
          <p:nvPr>
            <p:ph idx="1"/>
          </p:nvPr>
        </p:nvSpPr>
        <p:spPr/>
        <p:txBody>
          <a:bodyPr/>
          <a:lstStyle/>
          <a:p>
            <a:r>
              <a:rPr lang="tr-TR" dirty="0"/>
              <a:t>Işığın maddesel ortamlar tarafından emilmesidir.</a:t>
            </a:r>
          </a:p>
          <a:p>
            <a:r>
              <a:rPr lang="tr-TR" dirty="0"/>
              <a:t>Bir atoma </a:t>
            </a:r>
            <a:r>
              <a:rPr lang="tr-TR" dirty="0" err="1"/>
              <a:t>orbitalleri</a:t>
            </a:r>
            <a:r>
              <a:rPr lang="tr-TR" dirty="0"/>
              <a:t> arasındaki enerji farkına denk dalga boyundaki bir ışık gönderilirse temel haldeki elektron(</a:t>
            </a:r>
            <a:r>
              <a:rPr lang="tr-TR" dirty="0" err="1"/>
              <a:t>lar</a:t>
            </a:r>
            <a:r>
              <a:rPr lang="tr-TR" dirty="0"/>
              <a:t>) bir üst enerji seviyesine çıkarak veya elektronlarını fırlatarak ışığı soğururlar. Işığı en çok soğuran renk siyahtır.Gelen ışıktaki bütün renkleri emer. Fakat diğer renkler Örn:Yeşil sadece yeşil ışığı yansıtır gerisini emer.</a:t>
            </a:r>
          </a:p>
          <a:p>
            <a:endParaRPr lang="tr-TR" dirty="0"/>
          </a:p>
        </p:txBody>
      </p:sp>
      <p:sp>
        <p:nvSpPr>
          <p:cNvPr id="4" name="Rectangle 12"/>
          <p:cNvSpPr>
            <a:spLocks noChangeArrowheads="1"/>
          </p:cNvSpPr>
          <p:nvPr/>
        </p:nvSpPr>
        <p:spPr bwMode="auto">
          <a:xfrm>
            <a:off x="1227791" y="5258082"/>
            <a:ext cx="4939926"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endParaRPr lang="tr-TR" altLang="tr-TR" sz="800" b="1" dirty="0">
              <a:latin typeface="Garamond" panose="02020404030301010803" pitchFamily="18" charset="0"/>
            </a:endParaRPr>
          </a:p>
          <a:p>
            <a:pPr eaLnBrk="1" hangingPunct="1"/>
            <a:r>
              <a:rPr lang="tr-TR" altLang="tr-TR" b="1" dirty="0">
                <a:latin typeface="Garamond" panose="02020404030301010803" pitchFamily="18" charset="0"/>
              </a:rPr>
              <a:t>I = I</a:t>
            </a:r>
            <a:r>
              <a:rPr lang="tr-TR" altLang="tr-TR" b="1" baseline="-25000" dirty="0">
                <a:latin typeface="Garamond" panose="02020404030301010803" pitchFamily="18" charset="0"/>
              </a:rPr>
              <a:t>0</a:t>
            </a:r>
            <a:r>
              <a:rPr lang="tr-TR" altLang="tr-TR" b="1" dirty="0">
                <a:latin typeface="Garamond" panose="02020404030301010803" pitchFamily="18" charset="0"/>
              </a:rPr>
              <a:t> e</a:t>
            </a:r>
            <a:r>
              <a:rPr lang="tr-TR" altLang="tr-TR" b="1" baseline="30000" dirty="0">
                <a:latin typeface="Garamond" panose="02020404030301010803" pitchFamily="18" charset="0"/>
              </a:rPr>
              <a:t>-</a:t>
            </a:r>
            <a:r>
              <a:rPr lang="el-GR" altLang="tr-TR" b="1" baseline="30000" dirty="0">
                <a:latin typeface="Garamond" panose="02020404030301010803" pitchFamily="18" charset="0"/>
              </a:rPr>
              <a:t>α</a:t>
            </a:r>
            <a:r>
              <a:rPr lang="tr-TR" altLang="tr-TR" b="1" baseline="30000" dirty="0">
                <a:latin typeface="Garamond" panose="02020404030301010803" pitchFamily="18" charset="0"/>
              </a:rPr>
              <a:t>x      </a:t>
            </a:r>
            <a:r>
              <a:rPr lang="el-GR" altLang="tr-TR" b="1" dirty="0">
                <a:latin typeface="Garamond" panose="02020404030301010803" pitchFamily="18" charset="0"/>
              </a:rPr>
              <a:t>α</a:t>
            </a:r>
            <a:r>
              <a:rPr lang="tr-TR" altLang="tr-TR" b="1" dirty="0">
                <a:latin typeface="Garamond" panose="02020404030301010803" pitchFamily="18" charset="0"/>
              </a:rPr>
              <a:t>’ ya </a:t>
            </a:r>
            <a:r>
              <a:rPr lang="tr-TR" altLang="tr-TR" sz="2000" b="1" dirty="0">
                <a:latin typeface="Garamond" panose="02020404030301010803" pitchFamily="18" charset="0"/>
              </a:rPr>
              <a:t>ortamın </a:t>
            </a:r>
          </a:p>
          <a:p>
            <a:pPr eaLnBrk="1" hangingPunct="1"/>
            <a:endParaRPr lang="tr-TR" altLang="tr-TR" sz="800" b="1" dirty="0">
              <a:latin typeface="Garamond" panose="02020404030301010803" pitchFamily="18" charset="0"/>
            </a:endParaRPr>
          </a:p>
          <a:p>
            <a:pPr eaLnBrk="1" hangingPunct="1"/>
            <a:r>
              <a:rPr lang="tr-TR" altLang="tr-TR" sz="2000" b="1" dirty="0">
                <a:latin typeface="Garamond" panose="02020404030301010803" pitchFamily="18" charset="0"/>
              </a:rPr>
              <a:t>soğrulma katsayısı adı verilir</a:t>
            </a:r>
            <a:endParaRPr lang="el-GR" altLang="tr-TR" sz="2000" b="1" dirty="0">
              <a:latin typeface="Garamond" panose="02020404030301010803" pitchFamily="18" charset="0"/>
            </a:endParaRP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2322</TotalTime>
  <Words>3772</Words>
  <Application>Microsoft Macintosh PowerPoint</Application>
  <PresentationFormat>Geniş ekran</PresentationFormat>
  <Paragraphs>681</Paragraphs>
  <Slides>86</Slides>
  <Notes>21</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86</vt:i4>
      </vt:variant>
    </vt:vector>
  </HeadingPairs>
  <TitlesOfParts>
    <vt:vector size="101" baseType="lpstr">
      <vt:lpstr>MS PGothic</vt:lpstr>
      <vt:lpstr>MS PGothic</vt:lpstr>
      <vt:lpstr>Arial</vt:lpstr>
      <vt:lpstr>Arial Black</vt:lpstr>
      <vt:lpstr>Calibri</vt:lpstr>
      <vt:lpstr>Calibri Light</vt:lpstr>
      <vt:lpstr>Comic Sans MS</vt:lpstr>
      <vt:lpstr>FormalScrp421 BT</vt:lpstr>
      <vt:lpstr>Garamond</vt:lpstr>
      <vt:lpstr>Symbol</vt:lpstr>
      <vt:lpstr>Tahoma</vt:lpstr>
      <vt:lpstr>Times</vt:lpstr>
      <vt:lpstr>Times New Roman</vt:lpstr>
      <vt:lpstr>Wingdings</vt:lpstr>
      <vt:lpstr>Office Teması</vt:lpstr>
      <vt:lpstr>GÖRME DUYUSU ve  GÖRME KUSURLARININ TEMELLERİ</vt:lpstr>
      <vt:lpstr>PowerPoint Sunusu</vt:lpstr>
      <vt:lpstr>Human vs Insect Vision</vt:lpstr>
      <vt:lpstr>Işık ve Görme</vt:lpstr>
      <vt:lpstr>Işık</vt:lpstr>
      <vt:lpstr>Bir yüzeye gelen ışık ile madde etkileşimi </vt:lpstr>
      <vt:lpstr>Kırılma</vt:lpstr>
      <vt:lpstr>Yansıma</vt:lpstr>
      <vt:lpstr>Soğrulma</vt:lpstr>
      <vt:lpstr>Girişim</vt:lpstr>
      <vt:lpstr>Kırınım</vt:lpstr>
      <vt:lpstr>Elektromagnetik Spektrum </vt:lpstr>
      <vt:lpstr>PowerPoint Sunusu</vt:lpstr>
      <vt:lpstr>Gözün Anatomisi</vt:lpstr>
      <vt:lpstr>Göz Anatomisi</vt:lpstr>
      <vt:lpstr>PowerPoint Sunusu</vt:lpstr>
      <vt:lpstr>PowerPoint Sunusu</vt:lpstr>
      <vt:lpstr>Pupil (göz bebeği)</vt:lpstr>
      <vt:lpstr>Optik Prensipler </vt:lpstr>
      <vt:lpstr>Retinada Odaklama</vt:lpstr>
      <vt:lpstr>Gözün uyum yapması (Accommodation)</vt:lpstr>
      <vt:lpstr>Gözün uyum yapması</vt:lpstr>
      <vt:lpstr>Gözün uyum yapması</vt:lpstr>
      <vt:lpstr>Görme Bozuklukları:Hipermetropi</vt:lpstr>
      <vt:lpstr>Görme Bozuklukları: Miyopi</vt:lpstr>
      <vt:lpstr>PowerPoint Sunusu</vt:lpstr>
      <vt:lpstr>Pupil Konstriksiyonu ve Dilatasyonu</vt:lpstr>
      <vt:lpstr>PowerPoint Sunusu</vt:lpstr>
      <vt:lpstr>Net alan derinliği etkisi</vt:lpstr>
      <vt:lpstr>Alan derinliğini etkileyen faktörler</vt:lpstr>
      <vt:lpstr>Görüntü Oluşma Mekanizması</vt:lpstr>
      <vt:lpstr>Retina</vt:lpstr>
      <vt:lpstr>Görme Yolları</vt:lpstr>
      <vt:lpstr>PowerPoint Sunusu</vt:lpstr>
      <vt:lpstr>PowerPoint Sunusu</vt:lpstr>
      <vt:lpstr>PowerPoint Sunusu</vt:lpstr>
      <vt:lpstr>Retina </vt:lpstr>
      <vt:lpstr>Retina</vt:lpstr>
      <vt:lpstr>Görüntü iletimi</vt:lpstr>
      <vt:lpstr>Fotoreseptörler:  Koni ve Çomak Hücreleri</vt:lpstr>
      <vt:lpstr>PowerPoint Sunusu</vt:lpstr>
      <vt:lpstr>PowerPoint Sunusu</vt:lpstr>
      <vt:lpstr>PowerPoint Sunusu</vt:lpstr>
      <vt:lpstr>PowerPoint Sunusu</vt:lpstr>
      <vt:lpstr>Görme Pigmentleri</vt:lpstr>
      <vt:lpstr>Renkli Görme</vt:lpstr>
      <vt:lpstr>PowerPoint Sunusu</vt:lpstr>
      <vt:lpstr>PowerPoint Sunusu</vt:lpstr>
      <vt:lpstr>PowerPoint Sunusu</vt:lpstr>
      <vt:lpstr>PowerPoint Sunusu</vt:lpstr>
      <vt:lpstr>PowerPoint Sunusu</vt:lpstr>
      <vt:lpstr>PowerPoint Sunusu</vt:lpstr>
      <vt:lpstr>FOTORESEPTÖR MEKANİZMA:  AKSİYON POTANSİYELLERİ OLUŞUMU</vt:lpstr>
      <vt:lpstr>RETİNA HÜCRELERİNİN ELEKTRİKSEL YANlTI</vt:lpstr>
      <vt:lpstr>Işığın elektriksel akıma dönüşümü (Phototransduction)</vt:lpstr>
      <vt:lpstr>Görüntü Pigment Molekül Modeli</vt:lpstr>
      <vt:lpstr>PowerPoint Sunusu</vt:lpstr>
      <vt:lpstr>Phototransduction</vt:lpstr>
      <vt:lpstr>Rodopsin İle Katyon Kanalları Arasındaki Bağlantı</vt:lpstr>
      <vt:lpstr>Koni Pigmentleri</vt:lpstr>
      <vt:lpstr>PowerPoint Sunusu</vt:lpstr>
      <vt:lpstr>RETİNA HÜCRELERİNİN ELEKTRİKSEL YANlTI</vt:lpstr>
      <vt:lpstr>PowerPoint Sunusu</vt:lpstr>
      <vt:lpstr>Işığın elektriksel akıma dönüşümü (Phototransduction)</vt:lpstr>
      <vt:lpstr>FOTORESEPTÖR MEKANİZMA:  AKSİYON POTANSİYELLERİ OLUŞUMU</vt:lpstr>
      <vt:lpstr>PowerPoint Sunusu</vt:lpstr>
      <vt:lpstr>PowerPoint Sunusu</vt:lpstr>
      <vt:lpstr>PowerPoint Sunusu</vt:lpstr>
      <vt:lpstr>Bipolar Hücreler</vt:lpstr>
      <vt:lpstr>Ganglion Hücreleri</vt:lpstr>
      <vt:lpstr>PowerPoint Sunusu</vt:lpstr>
      <vt:lpstr>Elektroretinogram(ERG) </vt:lpstr>
      <vt:lpstr>Elektroretinogram</vt:lpstr>
      <vt:lpstr>Elektroretinogram</vt:lpstr>
      <vt:lpstr>Elektroretinogram</vt:lpstr>
      <vt:lpstr>Elektroretinogram (Amplitüt ve zaman)</vt:lpstr>
      <vt:lpstr>Elektroretinogram</vt:lpstr>
      <vt:lpstr>Hastalık teşhisinde elektroretinogram (ERG) </vt:lpstr>
      <vt:lpstr>Retinitis Pigmentoza</vt:lpstr>
      <vt:lpstr>Retinitis pigmentosa hastalarında ERG</vt:lpstr>
      <vt:lpstr>ERG ve retina kimyası</vt:lpstr>
      <vt:lpstr>Karanlığa Uyum 1</vt:lpstr>
      <vt:lpstr>Karanlığa Uyum </vt:lpstr>
      <vt:lpstr>PowerPoint Sunusu</vt:lpstr>
      <vt:lpstr>Gece görüşü</vt:lpstr>
      <vt:lpstr>Kırmızı göz etkisi</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GÖRME DUYUSU ve  GÖRME KUSURLARININ TEMELLERİ</dc:title>
  <dc:creator>aa</dc:creator>
  <cp:lastModifiedBy>Can Akcali</cp:lastModifiedBy>
  <cp:revision>118</cp:revision>
  <dcterms:created xsi:type="dcterms:W3CDTF">2014-10-22T15:32:22Z</dcterms:created>
  <dcterms:modified xsi:type="dcterms:W3CDTF">2018-02-27T08:08:26Z</dcterms:modified>
</cp:coreProperties>
</file>