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40"/>
  </p:notesMasterIdLst>
  <p:handoutMasterIdLst>
    <p:handoutMasterId r:id="rId41"/>
  </p:handoutMasterIdLst>
  <p:sldIdLst>
    <p:sldId id="668" r:id="rId4"/>
    <p:sldId id="733" r:id="rId5"/>
    <p:sldId id="669" r:id="rId6"/>
    <p:sldId id="734" r:id="rId7"/>
    <p:sldId id="735" r:id="rId8"/>
    <p:sldId id="736" r:id="rId9"/>
    <p:sldId id="737" r:id="rId10"/>
    <p:sldId id="738" r:id="rId11"/>
    <p:sldId id="739" r:id="rId12"/>
    <p:sldId id="740" r:id="rId13"/>
    <p:sldId id="741" r:id="rId14"/>
    <p:sldId id="742" r:id="rId15"/>
    <p:sldId id="743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1" r:id="rId24"/>
    <p:sldId id="752" r:id="rId25"/>
    <p:sldId id="754" r:id="rId26"/>
    <p:sldId id="755" r:id="rId27"/>
    <p:sldId id="756" r:id="rId28"/>
    <p:sldId id="757" r:id="rId29"/>
    <p:sldId id="758" r:id="rId30"/>
    <p:sldId id="759" r:id="rId31"/>
    <p:sldId id="760" r:id="rId32"/>
    <p:sldId id="767" r:id="rId33"/>
    <p:sldId id="766" r:id="rId34"/>
    <p:sldId id="761" r:id="rId35"/>
    <p:sldId id="762" r:id="rId36"/>
    <p:sldId id="765" r:id="rId37"/>
    <p:sldId id="763" r:id="rId38"/>
    <p:sldId id="764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66B"/>
    <a:srgbClr val="47176C"/>
    <a:srgbClr val="503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68" y="78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21/05/2020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5/21/2020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5/21/2020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5/21/2020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5/21/2020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5/21/2020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5/21/2020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5/21/2020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5/21/2020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5/21/2020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5/21/2020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841765"/>
            <a:ext cx="813760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Gayrimenkul Proje Geliştirme, Tesis ve Gayrimenkul Yönetimi Açısından Yapı Bilgi Modellemesi (BIM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. Dr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Harun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TANRIVERMIŞ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Moderatör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Konuşmacı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Ankara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Üniversitesi Uygulama Bilimler Fakültesi Gayrimenkul Geliştirme ve Yönetimi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Mimar Songül BİLGE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Prota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Mühendislik A.Ş.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Mimar Buket SAĞIROĞLU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Çevre ve Şehircilik Bakanlığı Yüksek Fen Kurulu Başkanlığı Şube Müdürü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76180" y="259363"/>
            <a:ext cx="37186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7620" algn="ctr">
              <a:lnSpc>
                <a:spcPct val="100499"/>
              </a:lnSpc>
            </a:pPr>
            <a:r>
              <a:rPr lang="tr-TR" sz="1400" b="1" spc="70" dirty="0">
                <a:solidFill>
                  <a:srgbClr val="050505"/>
                </a:solidFill>
                <a:latin typeface="Arial"/>
                <a:cs typeface="Arial"/>
              </a:rPr>
              <a:t>A.Ü. Gayrimenkul Geliştirme ve Yönetimi </a:t>
            </a:r>
            <a:r>
              <a:rPr lang="tr-TR" sz="1400" b="1" spc="70" dirty="0" smtClean="0">
                <a:solidFill>
                  <a:srgbClr val="050505"/>
                </a:solidFill>
                <a:latin typeface="Arial"/>
                <a:cs typeface="Arial"/>
              </a:rPr>
              <a:t>Anabilim Dalı </a:t>
            </a:r>
            <a:r>
              <a:rPr lang="tr-TR" sz="1400" b="1" spc="70" dirty="0">
                <a:solidFill>
                  <a:srgbClr val="050505"/>
                </a:solidFill>
                <a:latin typeface="Arial"/>
                <a:cs typeface="Arial"/>
              </a:rPr>
              <a:t>2019-20 Dönemi Gayrimenkul Sektör Seminerleri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4571999" y="259363"/>
            <a:ext cx="334824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8890" algn="ctr">
              <a:lnSpc>
                <a:spcPct val="100499"/>
              </a:lnSpc>
            </a:pPr>
            <a:r>
              <a:rPr lang="tr-TR" sz="1400" b="1" dirty="0">
                <a:latin typeface="Arial"/>
                <a:cs typeface="Arial"/>
              </a:rPr>
              <a:t>A.Ü. Gayrimenkul Geliştirme ve Yönetimi Bölümü Gayrimenkul ve Varlık Analizleri - </a:t>
            </a:r>
            <a:r>
              <a:rPr lang="tr-TR" sz="1400" b="1" dirty="0" smtClean="0">
                <a:latin typeface="Arial"/>
                <a:cs typeface="Arial"/>
              </a:rPr>
              <a:t>II Dersi</a:t>
            </a:r>
            <a:endParaRPr lang="tr-TR" sz="1400" b="1" dirty="0">
              <a:latin typeface="Arial"/>
              <a:cs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2" t="3264" r="42842" b="4890"/>
          <a:stretch/>
        </p:blipFill>
        <p:spPr>
          <a:xfrm>
            <a:off x="4434083" y="0"/>
            <a:ext cx="19308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2583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Yönetimi ve İnşaat Aşamasında </a:t>
            </a:r>
            <a:r>
              <a:rPr lang="tr-TR" sz="28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BIM’in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Kullanım Alanları ve Avantajları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/>
          <a:stretch/>
        </p:blipFill>
        <p:spPr>
          <a:xfrm>
            <a:off x="0" y="1565909"/>
            <a:ext cx="9144000" cy="43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360 Geleceği Planlayın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b="7286"/>
          <a:stretch/>
        </p:blipFill>
        <p:spPr>
          <a:xfrm>
            <a:off x="0" y="2228850"/>
            <a:ext cx="9144000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Modeli Gelişimi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13051" r="500"/>
          <a:stretch/>
        </p:blipFill>
        <p:spPr>
          <a:xfrm>
            <a:off x="68580" y="1783080"/>
            <a:ext cx="9029700" cy="38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Küresel BIM Benimsenme Trendleri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8"/>
          <a:stretch/>
        </p:blipFill>
        <p:spPr>
          <a:xfrm>
            <a:off x="0" y="1828799"/>
            <a:ext cx="9144000" cy="39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ve Tesis Yönetimi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313449" y="1054158"/>
            <a:ext cx="883055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46166B"/>
              </a:buClr>
            </a:pPr>
            <a:r>
              <a:rPr lang="tr-TR" sz="210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Tesis Yönetimi ve Operasyonlar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Tesis yönetimi; hava alanları, ofisler, bankalar, okullar, kongre merkezleri, alışveriş merkezleri, hastaneler, oteller, fabrikalar gibi işletme fonksiyonlarının, mekanların, altyapının ve çalışanların yönetimine yönelik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disiplinlerarası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bir uzmanlık alanıdır.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9263" r="750" b="9183"/>
          <a:stretch/>
        </p:blipFill>
        <p:spPr>
          <a:xfrm>
            <a:off x="50191" y="2663191"/>
            <a:ext cx="900684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ve Tesis Yönetimi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25" b="6403"/>
          <a:stretch/>
        </p:blipFill>
        <p:spPr>
          <a:xfrm>
            <a:off x="320040" y="1157835"/>
            <a:ext cx="8492490" cy="46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ve Tesis Yönetimi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313449" y="1054158"/>
            <a:ext cx="883055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46166B"/>
              </a:buClr>
            </a:pPr>
            <a:r>
              <a:rPr lang="tr-TR" sz="2100" b="1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BIM’in</a:t>
            </a:r>
            <a:r>
              <a:rPr lang="tr-TR" sz="2100" b="1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Tesis Yönetimine Katkıları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Veri kalitesi yükselir ve kağıt dokümanlara gerek kalmaz.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Cihazlardaki problemlerin anlaşılması için gereken süre ve maliyet azalır.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Daha iyi bina ve cihaz performansı sağlanır (Güvenlik ve enerji kullanımı).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Bakım teknisyenlerinin ilgili ekipmanların yerini hassas bir şekilde tespit etmelerini sağlar ve ilgili teknik belgeleri 3 boyutlu görüntüleme imkanı verir. Bu da ilgili varlığın bilgilerine ulaşmada zaman kazandırır ve görevin daha hızlı, verimli ve güvenli yapılmasını sağlar.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Operatör tarafında modelde yapılacak değişiklikler ile yöneticinin tesisi gerçek zamanlı görmesini sağlar.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BIM, tadilat veya değişiklik amacıyla kurulacak inşaat alanın daha iyi yönetilmesini sağlar.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BIM modelindeki varlıklar mevcut envanter yönetim yazılımına çok hızlı ve doğru bir şekilde aktarılır. Böylece envanter yönetim yazılımında varlık kaydı oluşturma süresi oldukça kısalır.</a:t>
            </a:r>
          </a:p>
        </p:txBody>
      </p:sp>
    </p:spTree>
    <p:extLst>
      <p:ext uri="{BB962C8B-B14F-4D97-AF65-F5344CB8AC3E}">
        <p14:creationId xmlns:p14="http://schemas.microsoft.com/office/powerpoint/2010/main" val="498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COBie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Nedir?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313449" y="1054158"/>
            <a:ext cx="883055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COBie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(Construction Operations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Building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Information Exchange), bir yapıya ait varlıkların bakım ve yönetimi için oluşturulmuş uluslararası bir standarttır. Aynı zamanda inşa ve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operasyonel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verilerin işletme sürecinde kullanılmak üzere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excel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formatına aktarımını sağlayan,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Autodesk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Revit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yazılımı içerisine de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Autodesk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tarafından bir eklenti olarak konumlandırılır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11980" r="1375" b="24175"/>
          <a:stretch/>
        </p:blipFill>
        <p:spPr>
          <a:xfrm>
            <a:off x="1844701" y="2762318"/>
            <a:ext cx="5417820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Dünyadan Kullanıcı Listesi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/>
          <a:stretch/>
        </p:blipFill>
        <p:spPr>
          <a:xfrm>
            <a:off x="-1" y="1371600"/>
            <a:ext cx="9125611" cy="43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841765"/>
            <a:ext cx="813760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Dijitalleşme Süreçleri ve İnşaat Sektöründe BIM ile İlgili Gelişmeler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Mimar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Buket SAĞIROĞLU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Çevre ve Şehircilik Bakanlığı Yüksek Fen Kurulu Başkanlığı Şube Müdürü</a:t>
            </a:r>
          </a:p>
        </p:txBody>
      </p:sp>
    </p:spTree>
    <p:extLst>
      <p:ext uri="{BB962C8B-B14F-4D97-AF65-F5344CB8AC3E}">
        <p14:creationId xmlns:p14="http://schemas.microsoft.com/office/powerpoint/2010/main" val="37303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841765"/>
            <a:ext cx="8137603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1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Gayrimenkul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Proje Geliştirme, Tesis ve Gayrimenkul Yönetimi Açısından Yapı Bilgi Modellemesi (BIM)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Mimar Songül BİLGE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Prota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Mühendislik A.Ş.</a:t>
            </a:r>
          </a:p>
        </p:txBody>
      </p:sp>
    </p:spTree>
    <p:extLst>
      <p:ext uri="{BB962C8B-B14F-4D97-AF65-F5344CB8AC3E}">
        <p14:creationId xmlns:p14="http://schemas.microsoft.com/office/powerpoint/2010/main" val="26488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 Sektöründe Geliştirilen Teknoloji Ekosistemi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/>
          <a:stretch/>
        </p:blipFill>
        <p:spPr>
          <a:xfrm>
            <a:off x="0" y="1600200"/>
            <a:ext cx="9144000" cy="42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b="5491"/>
          <a:stretch/>
        </p:blipFill>
        <p:spPr>
          <a:xfrm>
            <a:off x="0" y="1371599"/>
            <a:ext cx="9144000" cy="41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13421" r="16125" b="5167"/>
          <a:stretch/>
        </p:blipFill>
        <p:spPr>
          <a:xfrm>
            <a:off x="5544000" y="3509509"/>
            <a:ext cx="3600000" cy="240369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Süreçleri ve Avantajları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313449" y="1362768"/>
            <a:ext cx="883055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Koordinasyon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Tasarım dokümanı oluşturma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Proje Planlama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Lojistik Planlama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Ortak Veri Ortamı (CDE) – İletişim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Ortak Veri Ortamı (CDE) – Süreçler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Ortak Veri Ortamı (CDE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) – Kayıt ve Belgeleme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Ortak Veri Ortamı (CDE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) – Saha Kayıt ve Belgeleme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Otomasyon &amp; Durumsal Farkındalık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Otomasyon &amp; Durumsal 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Farkındalık – Raporlama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Durumsal Farkındalık + Belgeleme (Realty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Capture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Sahada Durumsal Farkındalık – «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DigiNeeer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Sahada Durumsal Farkındalık – Robotlar Geliyo</a:t>
            </a:r>
            <a:r>
              <a:rPr lang="tr-TR" sz="2100" dirty="0">
                <a:ea typeface="Adobe Heiti Std R" panose="020B0400000000000000" pitchFamily="34" charset="-128"/>
                <a:cs typeface="Arial" panose="020B0604020202020204" pitchFamily="34" charset="0"/>
              </a:rPr>
              <a:t>r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637" r="10876" b="2855"/>
          <a:stretch/>
        </p:blipFill>
        <p:spPr>
          <a:xfrm>
            <a:off x="5109210" y="1237845"/>
            <a:ext cx="4034790" cy="21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7402" r="2875" b="11949"/>
          <a:stretch/>
        </p:blipFill>
        <p:spPr>
          <a:xfrm>
            <a:off x="0" y="1714501"/>
            <a:ext cx="4606290" cy="35547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370" r="2000" b="10918"/>
          <a:stretch/>
        </p:blipFill>
        <p:spPr>
          <a:xfrm>
            <a:off x="4606290" y="1714501"/>
            <a:ext cx="4537710" cy="355473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7553" y="338330"/>
            <a:ext cx="787775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Lazer Ölçümler ile Gerçek Zamanlı İlerlemenin Tespit Edilebilmesi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Sahada Durumsal Farkındalık «</a:t>
            </a: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DigiNeer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»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 b="9023"/>
          <a:stretch/>
        </p:blipFill>
        <p:spPr>
          <a:xfrm>
            <a:off x="0" y="1760219"/>
            <a:ext cx="91440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1"/>
          <a:stretch/>
        </p:blipFill>
        <p:spPr>
          <a:xfrm>
            <a:off x="0" y="1840230"/>
            <a:ext cx="9144000" cy="40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İnşaat Proje Aşamaları – Bilgi Asimetrisi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/>
          <a:stretch/>
        </p:blipFill>
        <p:spPr>
          <a:xfrm>
            <a:off x="38761" y="1632254"/>
            <a:ext cx="9029700" cy="35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İyi Tasarım = Ekonomik Tasarım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 b="9334"/>
          <a:stretch/>
        </p:blipFill>
        <p:spPr>
          <a:xfrm>
            <a:off x="0" y="1668780"/>
            <a:ext cx="9144000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İnşaat Proje Aşamaları – Gelişmiş </a:t>
            </a: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Kontratlama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ile Bilgi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3" r="4125" b="7380"/>
          <a:stretch/>
        </p:blipFill>
        <p:spPr>
          <a:xfrm>
            <a:off x="170206" y="1885950"/>
            <a:ext cx="8766810" cy="29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Bilginin Değeri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38632" r="5914" b="10419"/>
          <a:stretch/>
        </p:blipFill>
        <p:spPr>
          <a:xfrm>
            <a:off x="467386" y="1748790"/>
            <a:ext cx="8172450" cy="2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Süreç Akışı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9969" r="750" b="4195"/>
          <a:stretch/>
        </p:blipFill>
        <p:spPr>
          <a:xfrm>
            <a:off x="257172" y="1624685"/>
            <a:ext cx="8629650" cy="40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İşletme ve Bakım Onarım İçin BIM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 b="4251"/>
          <a:stretch/>
        </p:blipFill>
        <p:spPr>
          <a:xfrm>
            <a:off x="0" y="1417320"/>
            <a:ext cx="914400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İşletme ve Bakım Onarım İçin BIM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0" b="5710"/>
          <a:stretch/>
        </p:blipFill>
        <p:spPr>
          <a:xfrm>
            <a:off x="0" y="1237845"/>
            <a:ext cx="9144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TS ISO 19650 Serisi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 useBgFill="1">
        <p:nvSpPr>
          <p:cNvPr id="5" name="Dikdörtgen 4"/>
          <p:cNvSpPr/>
          <p:nvPr/>
        </p:nvSpPr>
        <p:spPr>
          <a:xfrm>
            <a:off x="313449" y="1362768"/>
            <a:ext cx="8830551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Yapı Bilgi Modellemesi (BIM) de dahil olmak üzere, bina ve inşaat mühendisliği alanına giren diğer yapılar hakkındaki bilgilerin düzenlenmesi ve sayısallaştırılması – Yapı Bilgi Modellemesi kullanılarak bilgi yönetimi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100" dirty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TS ISO 19650-1: Kavramlar ve İlkeler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TS ISO 19650-2: Varlıkların Teslim Aşaması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ISO/DIS 19650-3: Varlıkların İşletme Aşaması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ISO/AWI 19650-4: Veri Paylaşımı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ISO/DIS 19650-5: Güvenlik Yaklaşımıyla Veri Yönetimi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5" t="38212" r="4750" b="18192"/>
          <a:stretch/>
        </p:blipFill>
        <p:spPr>
          <a:xfrm>
            <a:off x="6137910" y="2304590"/>
            <a:ext cx="3006090" cy="27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TS ISO 19650 Serisi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24334" r="1874" b="6970"/>
          <a:stretch/>
        </p:blipFill>
        <p:spPr>
          <a:xfrm>
            <a:off x="147346" y="1497330"/>
            <a:ext cx="881253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TS ISO 19650 Bilgi Gereksinimleri İlişkileri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28923" r="8125" b="10232"/>
          <a:stretch/>
        </p:blipFill>
        <p:spPr>
          <a:xfrm>
            <a:off x="713131" y="1691640"/>
            <a:ext cx="768096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İnşaat Sektöründe Bilgi Yönetim Süreci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5149"/>
          <a:stretch/>
        </p:blipFill>
        <p:spPr>
          <a:xfrm>
            <a:off x="0" y="1237845"/>
            <a:ext cx="9144000" cy="45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469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buildingSMART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Türkiye Çalışmaları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 useBgFill="1">
        <p:nvSpPr>
          <p:cNvPr id="5" name="Dikdörtgen 4"/>
          <p:cNvSpPr/>
          <p:nvPr/>
        </p:nvSpPr>
        <p:spPr>
          <a:xfrm>
            <a:off x="313449" y="1362768"/>
            <a:ext cx="8830551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Proje süreç tanımlarının ilişkilendirilmesi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Model BIM uygulama planı kılavuzu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Model BIM sözleşmesi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Terimlerin Türkçe tanımlanması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TS ISO 19650 Türkçe yayını ve milli eklerin hazırlanması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Türkiye BIM uygulama el kitabı kapsam çalışması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buildingSMART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profesyonel sertifikasyon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Örnek çalışmaların paylaşılması (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case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study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)</a:t>
            </a: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BIM’in</a:t>
            </a: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Faydaları Nelerdir?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449" y="1785678"/>
            <a:ext cx="47271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46166B"/>
              </a:buClr>
            </a:pPr>
            <a:r>
              <a:rPr lang="tr-TR" sz="2100" b="1" dirty="0" err="1" smtClean="0">
                <a:solidFill>
                  <a:srgbClr val="47176C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BIM’in</a:t>
            </a:r>
            <a:r>
              <a:rPr lang="tr-TR" sz="2100" b="1" dirty="0" smtClean="0">
                <a:solidFill>
                  <a:srgbClr val="47176C"/>
                </a:solidFill>
                <a:ea typeface="Adobe Heiti Std R" panose="020B0400000000000000" pitchFamily="34" charset="-128"/>
                <a:cs typeface="Arial" panose="020B0604020202020204" pitchFamily="34" charset="0"/>
              </a:rPr>
              <a:t> İşe Kattığı İlk 5 Değer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endParaRPr lang="tr-TR" sz="2100" b="1" dirty="0">
              <a:solidFill>
                <a:srgbClr val="47176C"/>
              </a:solidFill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Çakışma ve hataları erken algılama ve düzeltme imkanı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İş tekrarını ve olası iş kazalarını azaltma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Proje süresini azaltma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Yapı yaşam döngüsü maliyet optimizasyonu ve kar artışı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İş kalitesinin artışı ve tekrar iş alımının sağlanması</a:t>
            </a:r>
            <a:endParaRPr lang="tr-TR" sz="2100" dirty="0"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33134" r="2000" b="4313"/>
          <a:stretch/>
        </p:blipFill>
        <p:spPr>
          <a:xfrm>
            <a:off x="5040630" y="2472996"/>
            <a:ext cx="410337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 Kullanımları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2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 Tasarımında ve Proje Üretiminde </a:t>
            </a:r>
            <a:r>
              <a:rPr lang="tr-TR" sz="22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BIM’in</a:t>
            </a:r>
            <a:r>
              <a:rPr lang="tr-TR" sz="22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Kullanımı</a:t>
            </a:r>
            <a:endParaRPr lang="tr-TR" sz="22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313449" y="1237038"/>
            <a:ext cx="553871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Bilinçli tasarım kararları alın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Daha göz alıcı görseller üretin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Entegre simülasyon ve analizden faydalanın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Tutarlı belgeler oluşturun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Daha iyi yapılar tasarlayın ve inşa edin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13193"/>
          <a:stretch/>
        </p:blipFill>
        <p:spPr>
          <a:xfrm>
            <a:off x="4672450" y="2945198"/>
            <a:ext cx="4471549" cy="2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40413" y="292610"/>
            <a:ext cx="761486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2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Mimari, Mühendislik ve İnşaat Çözümleri Aracılığıyla Yapı Bilgi Sistemi’ne (BIM) Geçiş Süreci</a:t>
            </a:r>
            <a:endParaRPr lang="tr-TR" sz="22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313449" y="1237038"/>
            <a:ext cx="553871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Arazi Modeli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Kütle Modelinden Bina Modeline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Nokta Bulutları ile Çalışma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3 Boyutlu Kesitler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Görselleştirme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Render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in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Cloud</a:t>
            </a:r>
            <a:endParaRPr lang="tr-TR" sz="2100" dirty="0" smtClean="0"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3 Boyuttan 2 Boyut Elde Etme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Detaylandırma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Proje Dokümanlarını ve Paftalarını Üretme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Metraj Listeleri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DWG/DXF ve DWF Desteği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İş Paylaşımı ve Koordinasyon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Çakışma Kontrolü</a:t>
            </a:r>
          </a:p>
        </p:txBody>
      </p:sp>
    </p:spTree>
    <p:extLst>
      <p:ext uri="{BB962C8B-B14F-4D97-AF65-F5344CB8AC3E}">
        <p14:creationId xmlns:p14="http://schemas.microsoft.com/office/powerpoint/2010/main" val="16732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2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Navisworks</a:t>
            </a:r>
            <a:r>
              <a:rPr lang="tr-TR" sz="22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Manage</a:t>
            </a:r>
            <a:endParaRPr lang="tr-TR" sz="22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313449" y="1237038"/>
            <a:ext cx="68074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Model dosyası ve veri birleştirme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İşbirliği ve inceleme araçları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Gerçek zamanlı gezinti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Animasyon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Fotogerçekçi görselleştirme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4D listeleme (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Timeliner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Timeliner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ve animasyon bağlantısı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Nesnelerde çakışma kontrolü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Çakışma kontrolü yönetimi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Malzeme miktarlarının belirlenmesi (Sanal metraj hesabı)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Smart board (Akıllı ekran ile çalışma)</a:t>
            </a:r>
          </a:p>
          <a:p>
            <a:pPr marL="285750" indent="-285750" algn="just">
              <a:buClr>
                <a:srgbClr val="46166B"/>
              </a:buClr>
              <a:buFont typeface="Wingdings" panose="05000000000000000000" pitchFamily="2" charset="2"/>
              <a:buChar char="§"/>
            </a:pP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Cloud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rendering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(Bulutta </a:t>
            </a:r>
            <a:r>
              <a:rPr lang="tr-TR" sz="2100" dirty="0" err="1" smtClean="0">
                <a:ea typeface="Adobe Heiti Std R" panose="020B0400000000000000" pitchFamily="34" charset="-128"/>
                <a:cs typeface="Arial" panose="020B0604020202020204" pitchFamily="34" charset="0"/>
              </a:rPr>
              <a:t>render</a:t>
            </a:r>
            <a:r>
              <a:rPr lang="tr-TR" sz="2100" dirty="0" smtClean="0">
                <a:ea typeface="Adobe Heiti Std R" panose="020B0400000000000000" pitchFamily="34" charset="-128"/>
                <a:cs typeface="Arial" panose="020B0604020202020204" pitchFamily="34" charset="0"/>
              </a:rPr>
              <a:t> alınması)</a:t>
            </a:r>
          </a:p>
        </p:txBody>
      </p:sp>
    </p:spTree>
    <p:extLst>
      <p:ext uri="{BB962C8B-B14F-4D97-AF65-F5344CB8AC3E}">
        <p14:creationId xmlns:p14="http://schemas.microsoft.com/office/powerpoint/2010/main" val="5427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7573" y="60122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Altyapı İçin BIM</a:t>
            </a:r>
            <a:endParaRPr lang="tr-TR" sz="28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7716"/>
          <a:stretch/>
        </p:blipFill>
        <p:spPr>
          <a:xfrm>
            <a:off x="0" y="1577340"/>
            <a:ext cx="91440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26737</TotalTime>
  <Words>871</Words>
  <Application>Microsoft Office PowerPoint</Application>
  <PresentationFormat>Ekran Gösterisi (4:3)</PresentationFormat>
  <Paragraphs>172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Adobe Heiti Std R</vt:lpstr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1023</cp:revision>
  <cp:lastPrinted>2016-10-24T07:53:35Z</cp:lastPrinted>
  <dcterms:created xsi:type="dcterms:W3CDTF">2016-09-18T09:35:24Z</dcterms:created>
  <dcterms:modified xsi:type="dcterms:W3CDTF">2020-05-21T10:37:11Z</dcterms:modified>
</cp:coreProperties>
</file>