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40"/>
  </p:notesMasterIdLst>
  <p:handoutMasterIdLst>
    <p:handoutMasterId r:id="rId41"/>
  </p:handoutMasterIdLst>
  <p:sldIdLst>
    <p:sldId id="668" r:id="rId4"/>
    <p:sldId id="733" r:id="rId5"/>
    <p:sldId id="669" r:id="rId6"/>
    <p:sldId id="734" r:id="rId7"/>
    <p:sldId id="735" r:id="rId8"/>
    <p:sldId id="736" r:id="rId9"/>
    <p:sldId id="737" r:id="rId10"/>
    <p:sldId id="738" r:id="rId11"/>
    <p:sldId id="739" r:id="rId12"/>
    <p:sldId id="740" r:id="rId13"/>
    <p:sldId id="741" r:id="rId14"/>
    <p:sldId id="742" r:id="rId15"/>
    <p:sldId id="743" r:id="rId16"/>
    <p:sldId id="744" r:id="rId17"/>
    <p:sldId id="745" r:id="rId18"/>
    <p:sldId id="746" r:id="rId19"/>
    <p:sldId id="747" r:id="rId20"/>
    <p:sldId id="748" r:id="rId21"/>
    <p:sldId id="749" r:id="rId22"/>
    <p:sldId id="750" r:id="rId23"/>
    <p:sldId id="751" r:id="rId24"/>
    <p:sldId id="752" r:id="rId25"/>
    <p:sldId id="754" r:id="rId26"/>
    <p:sldId id="755" r:id="rId27"/>
    <p:sldId id="756" r:id="rId28"/>
    <p:sldId id="757" r:id="rId29"/>
    <p:sldId id="758" r:id="rId30"/>
    <p:sldId id="759" r:id="rId31"/>
    <p:sldId id="760" r:id="rId32"/>
    <p:sldId id="767" r:id="rId33"/>
    <p:sldId id="766" r:id="rId34"/>
    <p:sldId id="761" r:id="rId35"/>
    <p:sldId id="762" r:id="rId36"/>
    <p:sldId id="765" r:id="rId37"/>
    <p:sldId id="763" r:id="rId38"/>
    <p:sldId id="764" r:id="rId39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166B"/>
    <a:srgbClr val="47176C"/>
    <a:srgbClr val="503F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 autoAdjust="0"/>
    <p:restoredTop sz="94660"/>
  </p:normalViewPr>
  <p:slideViewPr>
    <p:cSldViewPr snapToGrid="0">
      <p:cViewPr varScale="1">
        <p:scale>
          <a:sx n="84" d="100"/>
          <a:sy n="84" d="100"/>
        </p:scale>
        <p:origin x="1668" y="78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0" Type="http://schemas.openxmlformats.org/officeDocument/2006/relationships/slide" Target="slides/slide17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21/05/2020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5/21/2020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5/21/2020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5/21/2020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5/21/2020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5/21/2020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5/21/2020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5/21/2020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5/21/2020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5/21/2020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5/21/2020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5/21/2020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5/21/2020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5/21/2020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5/21/2020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5/21/2020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5/21/2020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5/21/2020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5/21/2020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5/21/2020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5/21/2020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5/21/2020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5/21/2020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5/21/2020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5/21/2020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5/21/2020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5/21/2020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5/21/2020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5/21/2020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5/21/2020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5/21/2020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841765"/>
            <a:ext cx="8137603" cy="33424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Gayrimenkul Proje Geliştirme, Tesis ve Gayrimenkul Yönetimi Açısından Yapı Bilgi Modellemesi (BIM</a:t>
            </a: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Prof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. Dr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Harun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TANRIVERMIŞ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Moderatör</a:t>
            </a:r>
            <a:r>
              <a:rPr lang="tr-T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Konuşmacı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Ankara </a:t>
            </a:r>
            <a:r>
              <a:rPr lang="tr-TR" sz="1200" dirty="0">
                <a:latin typeface="Arial" panose="020B0604020202020204" pitchFamily="34" charset="0"/>
                <a:cs typeface="Arial" panose="020B0604020202020204" pitchFamily="34" charset="0"/>
              </a:rPr>
              <a:t>Üniversitesi Uygulama Bilimler Fakültesi Gayrimenkul Geliştirme ve Yönetimi </a:t>
            </a:r>
            <a:r>
              <a:rPr lang="tr-T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Bölümü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Mimar Songül BİLGE</a:t>
            </a:r>
            <a:endParaRPr lang="tr-T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Prota</a:t>
            </a:r>
            <a:r>
              <a:rPr lang="tr-T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Mühendislik A.Ş.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Mimar Buket SAĞIROĞLU</a:t>
            </a:r>
            <a:endParaRPr lang="tr-T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Çevre ve Şehircilik Bakanlığı Yüksek Fen Kurulu Başkanlığı Şube Müdürü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2"/>
          <p:cNvSpPr txBox="1"/>
          <p:nvPr/>
        </p:nvSpPr>
        <p:spPr>
          <a:xfrm>
            <a:off x="476180" y="259363"/>
            <a:ext cx="3718630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7620" algn="ctr">
              <a:lnSpc>
                <a:spcPct val="100499"/>
              </a:lnSpc>
            </a:pPr>
            <a:r>
              <a:rPr lang="tr-TR" sz="1400" b="1" spc="70" dirty="0">
                <a:solidFill>
                  <a:srgbClr val="050505"/>
                </a:solidFill>
                <a:latin typeface="Arial"/>
                <a:cs typeface="Arial"/>
              </a:rPr>
              <a:t>A.Ü. Gayrimenkul Geliştirme ve Yönetimi </a:t>
            </a:r>
            <a:r>
              <a:rPr lang="tr-TR" sz="1400" b="1" spc="70" dirty="0" smtClean="0">
                <a:solidFill>
                  <a:srgbClr val="050505"/>
                </a:solidFill>
                <a:latin typeface="Arial"/>
                <a:cs typeface="Arial"/>
              </a:rPr>
              <a:t>Anabilim Dalı </a:t>
            </a:r>
            <a:r>
              <a:rPr lang="tr-TR" sz="1400" b="1" spc="70" dirty="0">
                <a:solidFill>
                  <a:srgbClr val="050505"/>
                </a:solidFill>
                <a:latin typeface="Arial"/>
                <a:cs typeface="Arial"/>
              </a:rPr>
              <a:t>2019-20 Dönemi Gayrimenkul Sektör Seminerleri</a:t>
            </a:r>
          </a:p>
        </p:txBody>
      </p:sp>
      <p:sp>
        <p:nvSpPr>
          <p:cNvPr id="7" name="object 3"/>
          <p:cNvSpPr txBox="1"/>
          <p:nvPr/>
        </p:nvSpPr>
        <p:spPr>
          <a:xfrm>
            <a:off x="4571999" y="259363"/>
            <a:ext cx="3348240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8890" algn="ctr">
              <a:lnSpc>
                <a:spcPct val="100499"/>
              </a:lnSpc>
            </a:pPr>
            <a:r>
              <a:rPr lang="tr-TR" sz="1400" b="1" dirty="0">
                <a:latin typeface="Arial"/>
                <a:cs typeface="Arial"/>
              </a:rPr>
              <a:t>A.Ü. Gayrimenkul Geliştirme ve Yönetimi Bölümü Gayrimenkul ve Varlık Analizleri - </a:t>
            </a:r>
            <a:r>
              <a:rPr lang="tr-TR" sz="1400" b="1" dirty="0" smtClean="0">
                <a:latin typeface="Arial"/>
                <a:cs typeface="Arial"/>
              </a:rPr>
              <a:t>II Dersi</a:t>
            </a:r>
            <a:endParaRPr lang="tr-TR" sz="1400" b="1" dirty="0">
              <a:latin typeface="Arial"/>
              <a:cs typeface="Arial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92" t="3264" r="42842" b="4890"/>
          <a:stretch/>
        </p:blipFill>
        <p:spPr>
          <a:xfrm>
            <a:off x="4434083" y="0"/>
            <a:ext cx="193081" cy="10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294693" y="25832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8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Proje Yönetimi ve İnşaat Aşamasında </a:t>
            </a:r>
            <a:r>
              <a:rPr lang="tr-TR" sz="2800" b="1" dirty="0" err="1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BIM’in</a:t>
            </a:r>
            <a:r>
              <a:rPr lang="tr-TR" sz="28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Kullanım Alanları ve Avantajları</a:t>
            </a:r>
            <a:endParaRPr lang="tr-TR" sz="28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38"/>
          <a:stretch/>
        </p:blipFill>
        <p:spPr>
          <a:xfrm>
            <a:off x="0" y="1565909"/>
            <a:ext cx="9144000" cy="4304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999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294693" y="60122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8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BIM 360 Geleceği Planlayın</a:t>
            </a:r>
            <a:endParaRPr lang="tr-TR" sz="28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49" b="7286"/>
          <a:stretch/>
        </p:blipFill>
        <p:spPr>
          <a:xfrm>
            <a:off x="0" y="2228850"/>
            <a:ext cx="9144000" cy="3463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124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294693" y="60122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8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BIM Modeli Gelişimi</a:t>
            </a:r>
            <a:endParaRPr lang="tr-TR" sz="28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" t="13051" r="500"/>
          <a:stretch/>
        </p:blipFill>
        <p:spPr>
          <a:xfrm>
            <a:off x="68580" y="1783080"/>
            <a:ext cx="9029700" cy="387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228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294693" y="60122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8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Küresel BIM Benimsenme Trendleri</a:t>
            </a:r>
            <a:endParaRPr lang="tr-TR" sz="28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98"/>
          <a:stretch/>
        </p:blipFill>
        <p:spPr>
          <a:xfrm>
            <a:off x="0" y="1828799"/>
            <a:ext cx="9144000" cy="3989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94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294693" y="60122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8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BIM ve Tesis Yönetimi</a:t>
            </a:r>
            <a:endParaRPr lang="tr-TR" sz="28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Dikdörtgen 4"/>
          <p:cNvSpPr/>
          <p:nvPr/>
        </p:nvSpPr>
        <p:spPr>
          <a:xfrm>
            <a:off x="313449" y="1054158"/>
            <a:ext cx="8830551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46166B"/>
              </a:buClr>
            </a:pPr>
            <a:r>
              <a:rPr lang="tr-TR" sz="2100" b="1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Tesis Yönetimi ve Operasyonlar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Tesis yönetimi; hava alanları, ofisler, bankalar, okullar, kongre merkezleri, alışveriş merkezleri, hastaneler, oteller, fabrikalar gibi işletme fonksiyonlarının, mekanların, altyapının ve çalışanların yönetimine yönelik </a:t>
            </a:r>
            <a:r>
              <a:rPr lang="tr-TR" sz="2100" dirty="0" err="1" smtClean="0">
                <a:ea typeface="Adobe Heiti Std R" panose="020B0400000000000000" pitchFamily="34" charset="-128"/>
                <a:cs typeface="Arial" panose="020B0604020202020204" pitchFamily="34" charset="0"/>
              </a:rPr>
              <a:t>disiplinlerarası</a:t>
            </a: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 bir uzmanlık alanıdır.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" t="29263" r="750" b="9183"/>
          <a:stretch/>
        </p:blipFill>
        <p:spPr>
          <a:xfrm>
            <a:off x="50191" y="2663191"/>
            <a:ext cx="9006840" cy="322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660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294693" y="60122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8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BIM ve Tesis Yönetimi</a:t>
            </a:r>
            <a:endParaRPr lang="tr-TR" sz="28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0" r="625" b="6403"/>
          <a:stretch/>
        </p:blipFill>
        <p:spPr>
          <a:xfrm>
            <a:off x="320040" y="1157835"/>
            <a:ext cx="8492490" cy="463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975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294693" y="60122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8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BIM ve Tesis Yönetimi</a:t>
            </a:r>
            <a:endParaRPr lang="tr-TR" sz="28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Dikdörtgen 4"/>
          <p:cNvSpPr/>
          <p:nvPr/>
        </p:nvSpPr>
        <p:spPr>
          <a:xfrm>
            <a:off x="313449" y="1054158"/>
            <a:ext cx="8830551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46166B"/>
              </a:buClr>
            </a:pPr>
            <a:r>
              <a:rPr lang="tr-TR" sz="2100" b="1" dirty="0" err="1" smtClean="0">
                <a:ea typeface="Adobe Heiti Std R" panose="020B0400000000000000" pitchFamily="34" charset="-128"/>
                <a:cs typeface="Arial" panose="020B0604020202020204" pitchFamily="34" charset="0"/>
              </a:rPr>
              <a:t>BIM’in</a:t>
            </a:r>
            <a:r>
              <a:rPr lang="tr-TR" sz="2100" b="1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 Tesis Yönetimine Katkıları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Veri kalitesi yükselir ve kağıt dokümanlara gerek kalmaz.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Cihazlardaki problemlerin anlaşılması için gereken süre ve maliyet azalır.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Daha iyi bina ve cihaz performansı sağlanır (Güvenlik ve enerji kullanımı).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Bakım teknisyenlerinin ilgili ekipmanların yerini hassas bir şekilde tespit etmelerini sağlar ve ilgili teknik belgeleri 3 boyutlu görüntüleme imkanı verir. Bu da ilgili varlığın bilgilerine ulaşmada zaman kazandırır ve görevin daha hızlı, verimli ve güvenli yapılmasını sağlar.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Operatör tarafında modelde yapılacak değişiklikler ile yöneticinin tesisi gerçek zamanlı görmesini sağlar.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BIM, tadilat veya değişiklik amacıyla kurulacak inşaat alanın daha iyi yönetilmesini sağlar.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BIM modelindeki varlıklar mevcut envanter yönetim yazılımına çok hızlı ve doğru bir şekilde aktarılır. Böylece envanter yönetim yazılımında varlık kaydı oluşturma süresi oldukça kısalır.</a:t>
            </a:r>
          </a:p>
        </p:txBody>
      </p:sp>
    </p:spTree>
    <p:extLst>
      <p:ext uri="{BB962C8B-B14F-4D97-AF65-F5344CB8AC3E}">
        <p14:creationId xmlns:p14="http://schemas.microsoft.com/office/powerpoint/2010/main" val="498586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294693" y="60122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800" b="1" dirty="0" err="1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COBie</a:t>
            </a:r>
            <a:r>
              <a:rPr lang="tr-TR" sz="28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Nedir?</a:t>
            </a:r>
            <a:endParaRPr lang="tr-TR" sz="28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Dikdörtgen 4"/>
          <p:cNvSpPr/>
          <p:nvPr/>
        </p:nvSpPr>
        <p:spPr>
          <a:xfrm>
            <a:off x="313449" y="1054158"/>
            <a:ext cx="8830551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err="1" smtClean="0">
                <a:ea typeface="Adobe Heiti Std R" panose="020B0400000000000000" pitchFamily="34" charset="-128"/>
                <a:cs typeface="Arial" panose="020B0604020202020204" pitchFamily="34" charset="0"/>
              </a:rPr>
              <a:t>COBie</a:t>
            </a: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 (Construction Operations </a:t>
            </a:r>
            <a:r>
              <a:rPr lang="tr-TR" sz="2100" dirty="0" err="1" smtClean="0">
                <a:ea typeface="Adobe Heiti Std R" panose="020B0400000000000000" pitchFamily="34" charset="-128"/>
                <a:cs typeface="Arial" panose="020B0604020202020204" pitchFamily="34" charset="0"/>
              </a:rPr>
              <a:t>Building</a:t>
            </a: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 Information Exchange), bir yapıya ait varlıkların bakım ve yönetimi için oluşturulmuş uluslararası bir standarttır. Aynı zamanda inşa ve </a:t>
            </a:r>
            <a:r>
              <a:rPr lang="tr-TR" sz="2100" dirty="0" err="1" smtClean="0">
                <a:ea typeface="Adobe Heiti Std R" panose="020B0400000000000000" pitchFamily="34" charset="-128"/>
                <a:cs typeface="Arial" panose="020B0604020202020204" pitchFamily="34" charset="0"/>
              </a:rPr>
              <a:t>operasyonel</a:t>
            </a: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 verilerin işletme sürecinde kullanılmak üzere </a:t>
            </a:r>
            <a:r>
              <a:rPr lang="tr-TR" sz="2100" dirty="0" err="1" smtClean="0">
                <a:ea typeface="Adobe Heiti Std R" panose="020B0400000000000000" pitchFamily="34" charset="-128"/>
                <a:cs typeface="Arial" panose="020B0604020202020204" pitchFamily="34" charset="0"/>
              </a:rPr>
              <a:t>excel</a:t>
            </a: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 formatına aktarımını sağlayan, </a:t>
            </a:r>
            <a:r>
              <a:rPr lang="tr-TR" sz="2100" dirty="0" err="1" smtClean="0">
                <a:ea typeface="Adobe Heiti Std R" panose="020B0400000000000000" pitchFamily="34" charset="-128"/>
                <a:cs typeface="Arial" panose="020B0604020202020204" pitchFamily="34" charset="0"/>
              </a:rPr>
              <a:t>Autodesk</a:t>
            </a: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 </a:t>
            </a:r>
            <a:r>
              <a:rPr lang="tr-TR" sz="2100" dirty="0" err="1" smtClean="0">
                <a:ea typeface="Adobe Heiti Std R" panose="020B0400000000000000" pitchFamily="34" charset="-128"/>
                <a:cs typeface="Arial" panose="020B0604020202020204" pitchFamily="34" charset="0"/>
              </a:rPr>
              <a:t>Revit</a:t>
            </a: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 yazılımı içerisine de </a:t>
            </a:r>
            <a:r>
              <a:rPr lang="tr-TR" sz="2100" dirty="0" err="1" smtClean="0">
                <a:ea typeface="Adobe Heiti Std R" panose="020B0400000000000000" pitchFamily="34" charset="-128"/>
                <a:cs typeface="Arial" panose="020B0604020202020204" pitchFamily="34" charset="0"/>
              </a:rPr>
              <a:t>Autodesk</a:t>
            </a: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 tarafından bir eklenti olarak konumlandırılır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75" t="11980" r="1375" b="24175"/>
          <a:stretch/>
        </p:blipFill>
        <p:spPr>
          <a:xfrm>
            <a:off x="1844701" y="2762318"/>
            <a:ext cx="5417820" cy="3051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147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294693" y="60122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8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Dünyadan Kullanıcı Listesi</a:t>
            </a:r>
            <a:endParaRPr lang="tr-TR" sz="28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0"/>
          <a:stretch/>
        </p:blipFill>
        <p:spPr>
          <a:xfrm>
            <a:off x="-1" y="1371600"/>
            <a:ext cx="9125611" cy="4345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93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841765"/>
            <a:ext cx="8137603" cy="1865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Bölüm </a:t>
            </a: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Dijitalleşme Süreçleri ve İnşaat Sektöründe BIM ile İlgili Gelişmeler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Mimar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Buket SAĞIROĞLU</a:t>
            </a:r>
            <a:endParaRPr lang="tr-T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1200" dirty="0">
                <a:latin typeface="Arial" panose="020B0604020202020204" pitchFamily="34" charset="0"/>
                <a:cs typeface="Arial" panose="020B0604020202020204" pitchFamily="34" charset="0"/>
              </a:rPr>
              <a:t>Çevre ve Şehircilik Bakanlığı Yüksek Fen Kurulu Başkanlığı Şube Müdürü</a:t>
            </a:r>
          </a:p>
        </p:txBody>
      </p:sp>
    </p:spTree>
    <p:extLst>
      <p:ext uri="{BB962C8B-B14F-4D97-AF65-F5344CB8AC3E}">
        <p14:creationId xmlns:p14="http://schemas.microsoft.com/office/powerpoint/2010/main" val="3730387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841765"/>
            <a:ext cx="8137603" cy="21113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Bölüm 1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Gayrimenkul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Proje Geliştirme, Tesis ve Gayrimenkul Yönetimi Açısından Yapı Bilgi Modellemesi (BIM)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Mimar Songül BİLGE</a:t>
            </a:r>
            <a:endParaRPr lang="tr-T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Prota</a:t>
            </a:r>
            <a:r>
              <a:rPr lang="tr-T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Mühendislik A.Ş.</a:t>
            </a:r>
          </a:p>
        </p:txBody>
      </p:sp>
    </p:spTree>
    <p:extLst>
      <p:ext uri="{BB962C8B-B14F-4D97-AF65-F5344CB8AC3E}">
        <p14:creationId xmlns:p14="http://schemas.microsoft.com/office/powerpoint/2010/main" val="2648855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294693" y="60122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Yapı Sektöründe Geliştirilen Teknoloji Ekosistemi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44"/>
          <a:stretch/>
        </p:blipFill>
        <p:spPr>
          <a:xfrm>
            <a:off x="0" y="1600200"/>
            <a:ext cx="9144000" cy="4222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40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94" b="5491"/>
          <a:stretch/>
        </p:blipFill>
        <p:spPr>
          <a:xfrm>
            <a:off x="0" y="1371599"/>
            <a:ext cx="9144000" cy="4171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055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5" t="13421" r="16125" b="5167"/>
          <a:stretch/>
        </p:blipFill>
        <p:spPr>
          <a:xfrm>
            <a:off x="5544000" y="3509509"/>
            <a:ext cx="3600000" cy="2403693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294693" y="60122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8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BIM </a:t>
            </a:r>
            <a:r>
              <a:rPr lang="tr-TR" sz="28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Süreçleri ve Avantajları</a:t>
            </a:r>
            <a:endParaRPr lang="tr-TR" sz="28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Dikdörtgen 4"/>
          <p:cNvSpPr/>
          <p:nvPr/>
        </p:nvSpPr>
        <p:spPr>
          <a:xfrm>
            <a:off x="313449" y="1362768"/>
            <a:ext cx="8830551" cy="4293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Koordinasyon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Tasarım dokümanı oluşturma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Proje Planlama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Lojistik Planlama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Ortak Veri Ortamı (CDE) – İletişim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Ortak Veri Ortamı (CDE) – Süreçler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>
                <a:ea typeface="Adobe Heiti Std R" panose="020B0400000000000000" pitchFamily="34" charset="-128"/>
                <a:cs typeface="Arial" panose="020B0604020202020204" pitchFamily="34" charset="0"/>
              </a:rPr>
              <a:t>Ortak Veri Ortamı (CDE</a:t>
            </a: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) – Kayıt ve Belgeleme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>
                <a:ea typeface="Adobe Heiti Std R" panose="020B0400000000000000" pitchFamily="34" charset="-128"/>
                <a:cs typeface="Arial" panose="020B0604020202020204" pitchFamily="34" charset="0"/>
              </a:rPr>
              <a:t>Ortak Veri Ortamı (CDE</a:t>
            </a: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) – Saha Kayıt ve Belgeleme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Otomasyon &amp; Durumsal Farkındalık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>
                <a:ea typeface="Adobe Heiti Std R" panose="020B0400000000000000" pitchFamily="34" charset="-128"/>
                <a:cs typeface="Arial" panose="020B0604020202020204" pitchFamily="34" charset="0"/>
              </a:rPr>
              <a:t>Otomasyon &amp; Durumsal </a:t>
            </a: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Farkındalık – Raporlama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Durumsal Farkındalık + Belgeleme (Realty </a:t>
            </a:r>
            <a:r>
              <a:rPr lang="tr-TR" sz="2100" dirty="0" err="1" smtClean="0">
                <a:ea typeface="Adobe Heiti Std R" panose="020B0400000000000000" pitchFamily="34" charset="-128"/>
                <a:cs typeface="Arial" panose="020B0604020202020204" pitchFamily="34" charset="0"/>
              </a:rPr>
              <a:t>Capture</a:t>
            </a: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)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Sahada Durumsal Farkındalık – «</a:t>
            </a:r>
            <a:r>
              <a:rPr lang="tr-TR" sz="2100" dirty="0" err="1" smtClean="0">
                <a:ea typeface="Adobe Heiti Std R" panose="020B0400000000000000" pitchFamily="34" charset="-128"/>
                <a:cs typeface="Arial" panose="020B0604020202020204" pitchFamily="34" charset="0"/>
              </a:rPr>
              <a:t>DigiNeeer</a:t>
            </a: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»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Sahada Durumsal Farkındalık – Robotlar Geliyo</a:t>
            </a:r>
            <a:r>
              <a:rPr lang="tr-TR" sz="2100" dirty="0">
                <a:ea typeface="Adobe Heiti Std R" panose="020B0400000000000000" pitchFamily="34" charset="-128"/>
                <a:cs typeface="Arial" panose="020B0604020202020204" pitchFamily="34" charset="0"/>
              </a:rPr>
              <a:t>r</a:t>
            </a: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 </a:t>
            </a:r>
            <a:endParaRPr lang="tr-TR" sz="2100" dirty="0" smtClean="0">
              <a:ea typeface="Adobe Heiti Std R" panose="020B0400000000000000" pitchFamily="34" charset="-128"/>
              <a:cs typeface="Arial" panose="020B060402020202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9" t="27637" r="10876" b="2855"/>
          <a:stretch/>
        </p:blipFill>
        <p:spPr>
          <a:xfrm>
            <a:off x="5109210" y="1237845"/>
            <a:ext cx="4034790" cy="2158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719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" t="7402" r="2875" b="11949"/>
          <a:stretch/>
        </p:blipFill>
        <p:spPr>
          <a:xfrm>
            <a:off x="0" y="1714501"/>
            <a:ext cx="4606290" cy="355473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" t="5370" r="2000" b="10918"/>
          <a:stretch/>
        </p:blipFill>
        <p:spPr>
          <a:xfrm>
            <a:off x="4606290" y="1714501"/>
            <a:ext cx="4537710" cy="3554730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317553" y="338330"/>
            <a:ext cx="787775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0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Lazer Ölçümler ile Gerçek Zamanlı İlerlemenin Tespit Edilebilmesi</a:t>
            </a:r>
            <a:endParaRPr lang="tr-TR" sz="20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2501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294693" y="60122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Sahada Durumsal Farkındalık «</a:t>
            </a:r>
            <a:r>
              <a:rPr lang="tr-TR" sz="2400" b="1" dirty="0" err="1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DigiNeer</a:t>
            </a: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»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43" b="9023"/>
          <a:stretch/>
        </p:blipFill>
        <p:spPr>
          <a:xfrm>
            <a:off x="0" y="1760219"/>
            <a:ext cx="9144000" cy="4114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63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61"/>
          <a:stretch/>
        </p:blipFill>
        <p:spPr>
          <a:xfrm>
            <a:off x="0" y="1840230"/>
            <a:ext cx="9144000" cy="4046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925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294693" y="60122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İnşaat Proje Aşamaları – Bilgi Asimetrisi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50"/>
          <a:stretch/>
        </p:blipFill>
        <p:spPr>
          <a:xfrm>
            <a:off x="38761" y="1632254"/>
            <a:ext cx="9029700" cy="3593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711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294693" y="60122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İyi Tasarım = Ekonomik Tasarım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04" b="9334"/>
          <a:stretch/>
        </p:blipFill>
        <p:spPr>
          <a:xfrm>
            <a:off x="0" y="1668780"/>
            <a:ext cx="9144000" cy="3966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299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294693" y="60122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İnşaat Proje Aşamaları – Gelişmiş </a:t>
            </a:r>
            <a:r>
              <a:rPr lang="tr-TR" sz="2400" b="1" dirty="0" err="1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Kontratlama</a:t>
            </a: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ile Bilgi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553" r="4125" b="7380"/>
          <a:stretch/>
        </p:blipFill>
        <p:spPr>
          <a:xfrm>
            <a:off x="170206" y="1885950"/>
            <a:ext cx="8766810" cy="2983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824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294693" y="60122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Bilginin Değeri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6" t="38632" r="5914" b="10419"/>
          <a:stretch/>
        </p:blipFill>
        <p:spPr>
          <a:xfrm>
            <a:off x="467386" y="1748790"/>
            <a:ext cx="8172450" cy="2868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624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477573" y="60122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8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BIM Süreç Akışı</a:t>
            </a:r>
            <a:endParaRPr lang="tr-TR" sz="28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4" t="19969" r="750" b="4195"/>
          <a:stretch/>
        </p:blipFill>
        <p:spPr>
          <a:xfrm>
            <a:off x="257172" y="1624685"/>
            <a:ext cx="8629650" cy="4011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749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294693" y="60122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 ve Bakım Onarım İçin BIM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69" b="4251"/>
          <a:stretch/>
        </p:blipFill>
        <p:spPr>
          <a:xfrm>
            <a:off x="0" y="1417320"/>
            <a:ext cx="9144000" cy="4411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757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294693" y="60122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 ve Bakım Onarım İçin BIM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50" b="5710"/>
          <a:stretch/>
        </p:blipFill>
        <p:spPr>
          <a:xfrm>
            <a:off x="0" y="1237845"/>
            <a:ext cx="9144000" cy="4560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591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294693" y="60122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TS ISO 19650 Serisi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 useBgFill="1">
        <p:nvSpPr>
          <p:cNvPr id="5" name="Dikdörtgen 4"/>
          <p:cNvSpPr/>
          <p:nvPr/>
        </p:nvSpPr>
        <p:spPr>
          <a:xfrm>
            <a:off x="313449" y="1362768"/>
            <a:ext cx="8830551" cy="3970318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Yapı Bilgi Modellemesi (BIM) de dahil olmak üzere, bina ve inşaat mühendisliği alanına giren diğer yapılar hakkındaki bilgilerin düzenlenmesi ve sayısallaştırılması – Yapı Bilgi Modellemesi kullanılarak bilgi yönetimi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endParaRPr lang="tr-TR" sz="2100" dirty="0" smtClean="0">
              <a:ea typeface="Adobe Heiti Std R" panose="020B0400000000000000" pitchFamily="34" charset="-128"/>
              <a:cs typeface="Arial" panose="020B0604020202020204" pitchFamily="34" charset="0"/>
            </a:endParaRP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endParaRPr lang="tr-TR" sz="2100" dirty="0">
              <a:ea typeface="Adobe Heiti Std R" panose="020B0400000000000000" pitchFamily="34" charset="-128"/>
              <a:cs typeface="Arial" panose="020B0604020202020204" pitchFamily="34" charset="0"/>
            </a:endParaRP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endParaRPr lang="tr-TR" sz="2100" dirty="0" smtClean="0">
              <a:ea typeface="Adobe Heiti Std R" panose="020B0400000000000000" pitchFamily="34" charset="-128"/>
              <a:cs typeface="Arial" panose="020B0604020202020204" pitchFamily="34" charset="0"/>
            </a:endParaRP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endParaRPr lang="tr-TR" sz="2100" dirty="0" smtClean="0">
              <a:ea typeface="Adobe Heiti Std R" panose="020B0400000000000000" pitchFamily="34" charset="-128"/>
              <a:cs typeface="Arial" panose="020B0604020202020204" pitchFamily="34" charset="0"/>
            </a:endParaRP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TS ISO 19650-1: Kavramlar ve İlkeler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TS ISO 19650-2: Varlıkların Teslim Aşaması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ISO/DIS 19650-3: Varlıkların İşletme Aşaması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ISO/AWI 19650-4: Veri Paylaşımı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ISO/DIS 19650-5: Güvenlik Yaklaşımıyla Veri Yönetimi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75" t="38212" r="4750" b="18192"/>
          <a:stretch/>
        </p:blipFill>
        <p:spPr>
          <a:xfrm>
            <a:off x="6137910" y="2304590"/>
            <a:ext cx="3006090" cy="2705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459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294693" y="60122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TS ISO 19650 Serisi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1" t="24334" r="1874" b="6970"/>
          <a:stretch/>
        </p:blipFill>
        <p:spPr>
          <a:xfrm>
            <a:off x="147346" y="1497330"/>
            <a:ext cx="8812530" cy="416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675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294693" y="60122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TS ISO 19650 Bilgi Gereksinimleri İlişkileri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5" t="28923" r="8125" b="10232"/>
          <a:stretch/>
        </p:blipFill>
        <p:spPr>
          <a:xfrm>
            <a:off x="713131" y="1691640"/>
            <a:ext cx="7680960" cy="3497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49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294693" y="60122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İnşaat Sektöründe Bilgi Yönetim Süreci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22" b="5149"/>
          <a:stretch/>
        </p:blipFill>
        <p:spPr>
          <a:xfrm>
            <a:off x="0" y="1237845"/>
            <a:ext cx="9144000" cy="4591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98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294693" y="60122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err="1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buildingSMART</a:t>
            </a: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Türkiye Çalışmaları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 useBgFill="1">
        <p:nvSpPr>
          <p:cNvPr id="5" name="Dikdörtgen 4"/>
          <p:cNvSpPr/>
          <p:nvPr/>
        </p:nvSpPr>
        <p:spPr>
          <a:xfrm>
            <a:off x="313449" y="1362768"/>
            <a:ext cx="8830551" cy="2677656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Proje süreç tanımlarının ilişkilendirilmesi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Model BIM uygulama planı kılavuzu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Model BIM sözleşmesi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Terimlerin Türkçe tanımlanması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TS ISO 19650 Türkçe yayını ve milli eklerin hazırlanması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Türkiye BIM uygulama el kitabı kapsam çalışması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err="1" smtClean="0">
                <a:ea typeface="Adobe Heiti Std R" panose="020B0400000000000000" pitchFamily="34" charset="-128"/>
                <a:cs typeface="Arial" panose="020B0604020202020204" pitchFamily="34" charset="0"/>
              </a:rPr>
              <a:t>buildingSMART</a:t>
            </a: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 profesyonel sertifikasyon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Örnek çalışmaların paylaşılması (</a:t>
            </a:r>
            <a:r>
              <a:rPr lang="tr-TR" sz="2100" dirty="0" err="1" smtClean="0">
                <a:ea typeface="Adobe Heiti Std R" panose="020B0400000000000000" pitchFamily="34" charset="-128"/>
                <a:cs typeface="Arial" panose="020B0604020202020204" pitchFamily="34" charset="0"/>
              </a:rPr>
              <a:t>case</a:t>
            </a: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 </a:t>
            </a:r>
            <a:r>
              <a:rPr lang="tr-TR" sz="2100" dirty="0" err="1" smtClean="0">
                <a:ea typeface="Adobe Heiti Std R" panose="020B0400000000000000" pitchFamily="34" charset="-128"/>
                <a:cs typeface="Arial" panose="020B0604020202020204" pitchFamily="34" charset="0"/>
              </a:rPr>
              <a:t>study</a:t>
            </a: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)</a:t>
            </a:r>
            <a:endParaRPr lang="tr-TR" sz="2100" dirty="0" smtClean="0">
              <a:ea typeface="Adobe Heiti Std R" panose="020B0400000000000000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4362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477573" y="60122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800" b="1" dirty="0" err="1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BIM’in</a:t>
            </a:r>
            <a:r>
              <a:rPr lang="tr-TR" sz="28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Faydaları Nelerdir?</a:t>
            </a:r>
            <a:endParaRPr lang="tr-TR" sz="28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449" y="1785678"/>
            <a:ext cx="4727181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46166B"/>
              </a:buClr>
            </a:pPr>
            <a:r>
              <a:rPr lang="tr-TR" sz="2100" b="1" dirty="0" err="1" smtClean="0">
                <a:solidFill>
                  <a:srgbClr val="47176C"/>
                </a:solidFill>
                <a:ea typeface="Adobe Heiti Std R" panose="020B0400000000000000" pitchFamily="34" charset="-128"/>
                <a:cs typeface="Arial" panose="020B0604020202020204" pitchFamily="34" charset="0"/>
              </a:rPr>
              <a:t>BIM’in</a:t>
            </a:r>
            <a:r>
              <a:rPr lang="tr-TR" sz="2100" b="1" dirty="0" smtClean="0">
                <a:solidFill>
                  <a:srgbClr val="47176C"/>
                </a:solidFill>
                <a:ea typeface="Adobe Heiti Std R" panose="020B0400000000000000" pitchFamily="34" charset="-128"/>
                <a:cs typeface="Arial" panose="020B0604020202020204" pitchFamily="34" charset="0"/>
              </a:rPr>
              <a:t> İşe Kattığı İlk 5 Değer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endParaRPr lang="tr-TR" sz="2100" b="1" dirty="0">
              <a:solidFill>
                <a:srgbClr val="47176C"/>
              </a:solidFill>
              <a:ea typeface="Adobe Heiti Std R" panose="020B0400000000000000" pitchFamily="34" charset="-128"/>
              <a:cs typeface="Arial" panose="020B0604020202020204" pitchFamily="34" charset="0"/>
            </a:endParaRP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Çakışma ve hataları erken algılama ve düzeltme imkanı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İş tekrarını ve olası iş kazalarını azaltma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Proje süresini azaltma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Yapı yaşam döngüsü maliyet optimizasyonu ve kar artışı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İş kalitesinin artışı ve tekrar iş alımının sağlanması</a:t>
            </a:r>
            <a:endParaRPr lang="tr-TR" sz="2100" dirty="0">
              <a:ea typeface="Adobe Heiti Std R" panose="020B0400000000000000" pitchFamily="34" charset="-128"/>
              <a:cs typeface="Arial" panose="020B0604020202020204" pitchFamily="34" charset="0"/>
            </a:endParaRP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25" t="33134" r="2000" b="4313"/>
          <a:stretch/>
        </p:blipFill>
        <p:spPr>
          <a:xfrm>
            <a:off x="5040630" y="2472996"/>
            <a:ext cx="4103370" cy="3348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558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477573" y="60122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8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BIM Kullanımları</a:t>
            </a:r>
            <a:endParaRPr lang="tr-TR" sz="28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9144000" cy="4732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720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477573" y="60122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2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Yapı Tasarımında ve Proje Üretiminde </a:t>
            </a:r>
            <a:r>
              <a:rPr lang="tr-TR" sz="2200" b="1" dirty="0" err="1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BIM’in</a:t>
            </a:r>
            <a:r>
              <a:rPr lang="tr-TR" sz="22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Kullanımı</a:t>
            </a:r>
            <a:endParaRPr lang="tr-TR" sz="22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7" name="Dikdörtgen 6"/>
          <p:cNvSpPr/>
          <p:nvPr/>
        </p:nvSpPr>
        <p:spPr>
          <a:xfrm>
            <a:off x="313449" y="1237038"/>
            <a:ext cx="5538711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Bilinçli tasarım kararları alın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Daha göz alıcı görseller üretin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Entegre simülasyon ve analizden faydalanın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Tutarlı belgeler oluşturun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Daha iyi yapılar tasarlayın ve inşa edin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25" t="13193"/>
          <a:stretch/>
        </p:blipFill>
        <p:spPr>
          <a:xfrm>
            <a:off x="4672450" y="2945198"/>
            <a:ext cx="4471549" cy="2947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980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40413" y="292610"/>
            <a:ext cx="761486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2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Mimari, Mühendislik ve İnşaat Çözümleri Aracılığıyla Yapı Bilgi Sistemi’ne (BIM) Geçiş Süreci</a:t>
            </a:r>
            <a:endParaRPr lang="tr-TR" sz="22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7" name="Dikdörtgen 6"/>
          <p:cNvSpPr/>
          <p:nvPr/>
        </p:nvSpPr>
        <p:spPr>
          <a:xfrm>
            <a:off x="313449" y="1237038"/>
            <a:ext cx="5538711" cy="4293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Arazi Modeli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Kütle Modelinden Bina Modeline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Nokta Bulutları ile Çalışma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3 Boyutlu Kesitler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Görselleştirme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err="1" smtClean="0">
                <a:ea typeface="Adobe Heiti Std R" panose="020B0400000000000000" pitchFamily="34" charset="-128"/>
                <a:cs typeface="Arial" panose="020B0604020202020204" pitchFamily="34" charset="0"/>
              </a:rPr>
              <a:t>Render</a:t>
            </a: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 in </a:t>
            </a:r>
            <a:r>
              <a:rPr lang="tr-TR" sz="2100" dirty="0" err="1" smtClean="0">
                <a:ea typeface="Adobe Heiti Std R" panose="020B0400000000000000" pitchFamily="34" charset="-128"/>
                <a:cs typeface="Arial" panose="020B0604020202020204" pitchFamily="34" charset="0"/>
              </a:rPr>
              <a:t>Cloud</a:t>
            </a:r>
            <a:endParaRPr lang="tr-TR" sz="2100" dirty="0" smtClean="0">
              <a:ea typeface="Adobe Heiti Std R" panose="020B0400000000000000" pitchFamily="34" charset="-128"/>
              <a:cs typeface="Arial" panose="020B0604020202020204" pitchFamily="34" charset="0"/>
            </a:endParaRP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3 Boyuttan 2 Boyut Elde Etme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Detaylandırma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Proje Dokümanlarını ve Paftalarını Üretme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Metraj Listeleri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DWG/DXF ve DWF Desteği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İş Paylaşımı ve Koordinasyon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Çakışma Kontrolü</a:t>
            </a:r>
          </a:p>
        </p:txBody>
      </p:sp>
    </p:spTree>
    <p:extLst>
      <p:ext uri="{BB962C8B-B14F-4D97-AF65-F5344CB8AC3E}">
        <p14:creationId xmlns:p14="http://schemas.microsoft.com/office/powerpoint/2010/main" val="1673269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477573" y="60122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200" b="1" dirty="0" err="1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Navisworks</a:t>
            </a:r>
            <a:r>
              <a:rPr lang="tr-TR" sz="22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tr-TR" sz="2200" b="1" dirty="0" err="1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Manage</a:t>
            </a:r>
            <a:endParaRPr lang="tr-TR" sz="22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7" name="Dikdörtgen 6"/>
          <p:cNvSpPr/>
          <p:nvPr/>
        </p:nvSpPr>
        <p:spPr>
          <a:xfrm>
            <a:off x="313449" y="1237038"/>
            <a:ext cx="680744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Model dosyası ve veri birleştirme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İşbirliği ve inceleme araçları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Gerçek zamanlı gezinti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Animasyon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Fotogerçekçi görselleştirme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4D listeleme (</a:t>
            </a:r>
            <a:r>
              <a:rPr lang="tr-TR" sz="2100" dirty="0" err="1" smtClean="0">
                <a:ea typeface="Adobe Heiti Std R" panose="020B0400000000000000" pitchFamily="34" charset="-128"/>
                <a:cs typeface="Arial" panose="020B0604020202020204" pitchFamily="34" charset="0"/>
              </a:rPr>
              <a:t>Timeliner</a:t>
            </a: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)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err="1" smtClean="0">
                <a:ea typeface="Adobe Heiti Std R" panose="020B0400000000000000" pitchFamily="34" charset="-128"/>
                <a:cs typeface="Arial" panose="020B0604020202020204" pitchFamily="34" charset="0"/>
              </a:rPr>
              <a:t>Timeliner</a:t>
            </a: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 ve animasyon bağlantısı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Nesnelerde çakışma kontrolü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Çakışma kontrolü yönetimi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Malzeme miktarlarının belirlenmesi (Sanal metraj hesabı)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Smart board (Akıllı ekran ile çalışma)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 err="1" smtClean="0">
                <a:ea typeface="Adobe Heiti Std R" panose="020B0400000000000000" pitchFamily="34" charset="-128"/>
                <a:cs typeface="Arial" panose="020B0604020202020204" pitchFamily="34" charset="0"/>
              </a:rPr>
              <a:t>Cloud</a:t>
            </a: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 </a:t>
            </a:r>
            <a:r>
              <a:rPr lang="tr-TR" sz="2100" dirty="0" err="1" smtClean="0">
                <a:ea typeface="Adobe Heiti Std R" panose="020B0400000000000000" pitchFamily="34" charset="-128"/>
                <a:cs typeface="Arial" panose="020B0604020202020204" pitchFamily="34" charset="0"/>
              </a:rPr>
              <a:t>rendering</a:t>
            </a: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 (Bulutta </a:t>
            </a:r>
            <a:r>
              <a:rPr lang="tr-TR" sz="2100" dirty="0" err="1" smtClean="0">
                <a:ea typeface="Adobe Heiti Std R" panose="020B0400000000000000" pitchFamily="34" charset="-128"/>
                <a:cs typeface="Arial" panose="020B0604020202020204" pitchFamily="34" charset="0"/>
              </a:rPr>
              <a:t>render</a:t>
            </a: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 alınması)</a:t>
            </a:r>
          </a:p>
        </p:txBody>
      </p:sp>
    </p:spTree>
    <p:extLst>
      <p:ext uri="{BB962C8B-B14F-4D97-AF65-F5344CB8AC3E}">
        <p14:creationId xmlns:p14="http://schemas.microsoft.com/office/powerpoint/2010/main" val="542718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477573" y="60122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8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Altyapı İçin BIM</a:t>
            </a:r>
            <a:endParaRPr lang="tr-TR" sz="28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56" b="7716"/>
          <a:stretch/>
        </p:blipFill>
        <p:spPr>
          <a:xfrm>
            <a:off x="0" y="1577340"/>
            <a:ext cx="9144000" cy="4011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145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26737</TotalTime>
  <Words>871</Words>
  <Application>Microsoft Office PowerPoint</Application>
  <PresentationFormat>Ekran Gösterisi (4:3)</PresentationFormat>
  <Paragraphs>172</Paragraphs>
  <Slides>36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36</vt:i4>
      </vt:variant>
    </vt:vector>
  </HeadingPairs>
  <TitlesOfParts>
    <vt:vector size="44" baseType="lpstr">
      <vt:lpstr>Adobe Heiti Std R</vt:lpstr>
      <vt:lpstr>ＭＳ Ｐゴシック</vt:lpstr>
      <vt:lpstr>Arial</vt:lpstr>
      <vt:lpstr>Calibri</vt:lpstr>
      <vt:lpstr>Wingdings</vt:lpstr>
      <vt:lpstr>ekonomi</vt:lpstr>
      <vt:lpstr>1_Rics</vt:lpstr>
      <vt:lpstr>h.t.</vt:lpstr>
      <vt:lpstr>PowerPoint Sunusu</vt:lpstr>
      <vt:lpstr>PowerPoint Sunusu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PowerPoint Sunusu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sinan güneş</cp:lastModifiedBy>
  <cp:revision>1023</cp:revision>
  <cp:lastPrinted>2016-10-24T07:53:35Z</cp:lastPrinted>
  <dcterms:created xsi:type="dcterms:W3CDTF">2016-09-18T09:35:24Z</dcterms:created>
  <dcterms:modified xsi:type="dcterms:W3CDTF">2020-05-21T10:37:11Z</dcterms:modified>
</cp:coreProperties>
</file>