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8" r:id="rId2"/>
    <p:sldId id="258" r:id="rId3"/>
    <p:sldId id="259" r:id="rId4"/>
    <p:sldId id="260" r:id="rId5"/>
    <p:sldId id="261" r:id="rId6"/>
    <p:sldId id="263" r:id="rId7"/>
    <p:sldId id="270" r:id="rId8"/>
    <p:sldId id="262" r:id="rId9"/>
    <p:sldId id="271"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23075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1CD7CA6-E475-4047-9656-4F33758C8D22}" type="datetimeFigureOut">
              <a:rPr lang="tr-TR" smtClean="0"/>
              <a:t>30.1.2018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82521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127113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52445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141844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CD7CA6-E475-4047-9656-4F33758C8D22}" type="datetimeFigureOut">
              <a:rPr lang="tr-TR" smtClean="0"/>
              <a:t>30.1.2018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88644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CD7CA6-E475-4047-9656-4F33758C8D22}" type="datetimeFigureOut">
              <a:rPr lang="tr-TR" smtClean="0"/>
              <a:t>30.1.2018</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46951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133514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70742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309994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CD7CA6-E475-4047-9656-4F33758C8D22}" type="datetimeFigureOut">
              <a:rPr lang="tr-TR" smtClean="0"/>
              <a:t>30.1.2018</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119461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1CD7CA6-E475-4047-9656-4F33758C8D22}" type="datetimeFigureOut">
              <a:rPr lang="tr-TR" smtClean="0"/>
              <a:t>30.1.2018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6103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1CD7CA6-E475-4047-9656-4F33758C8D22}" type="datetimeFigureOut">
              <a:rPr lang="tr-TR" smtClean="0"/>
              <a:t>30.1.2018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214532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1CD7CA6-E475-4047-9656-4F33758C8D22}" type="datetimeFigureOut">
              <a:rPr lang="tr-TR" smtClean="0"/>
              <a:t>30.1.2018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259727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D7CA6-E475-4047-9656-4F33758C8D22}" type="datetimeFigureOut">
              <a:rPr lang="tr-TR" smtClean="0"/>
              <a:t>30.1.2018</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80624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1CD7CA6-E475-4047-9656-4F33758C8D22}" type="datetimeFigureOut">
              <a:rPr lang="tr-TR" smtClean="0"/>
              <a:t>30.1.2018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217298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1CD7CA6-E475-4047-9656-4F33758C8D22}" type="datetimeFigureOut">
              <a:rPr lang="tr-TR" smtClean="0"/>
              <a:t>30.1.2018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99FB85-970A-4E1C-9B36-AE6085A5B46B}" type="slidenum">
              <a:rPr lang="tr-TR" smtClean="0"/>
              <a:t>‹#›</a:t>
            </a:fld>
            <a:endParaRPr lang="tr-TR"/>
          </a:p>
        </p:txBody>
      </p:sp>
    </p:spTree>
    <p:extLst>
      <p:ext uri="{BB962C8B-B14F-4D97-AF65-F5344CB8AC3E}">
        <p14:creationId xmlns:p14="http://schemas.microsoft.com/office/powerpoint/2010/main" val="200605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1CD7CA6-E475-4047-9656-4F33758C8D22}" type="datetimeFigureOut">
              <a:rPr lang="tr-TR" smtClean="0"/>
              <a:t>30.1.2018</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399FB85-970A-4E1C-9B36-AE6085A5B46B}" type="slidenum">
              <a:rPr lang="tr-TR" smtClean="0"/>
              <a:t>‹#›</a:t>
            </a:fld>
            <a:endParaRPr lang="tr-TR"/>
          </a:p>
        </p:txBody>
      </p:sp>
    </p:spTree>
    <p:extLst>
      <p:ext uri="{BB962C8B-B14F-4D97-AF65-F5344CB8AC3E}">
        <p14:creationId xmlns:p14="http://schemas.microsoft.com/office/powerpoint/2010/main" val="33577411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4294967295"/>
          </p:nvPr>
        </p:nvSpPr>
        <p:spPr>
          <a:xfrm>
            <a:off x="1173430" y="471054"/>
            <a:ext cx="8477250" cy="5943600"/>
          </a:xfrm>
        </p:spPr>
        <p:txBody>
          <a:bodyPr>
            <a:normAutofit/>
          </a:bodyPr>
          <a:lstStyle/>
          <a:p>
            <a:pPr algn="ctr" eaLnBrk="1" hangingPunct="1">
              <a:lnSpc>
                <a:spcPct val="80000"/>
              </a:lnSpc>
              <a:buFont typeface="Wingdings" pitchFamily="2" charset="2"/>
              <a:buNone/>
              <a:defRPr/>
            </a:pPr>
            <a:r>
              <a:rPr lang="tr-TR" b="1" u="sng" dirty="0" smtClean="0">
                <a:solidFill>
                  <a:srgbClr val="C00000"/>
                </a:solidFill>
                <a:effectLst>
                  <a:outerShdw blurRad="38100" dist="38100" dir="2700000" algn="tl">
                    <a:srgbClr val="000000">
                      <a:alpha val="43137"/>
                    </a:srgbClr>
                  </a:outerShdw>
                </a:effectLst>
                <a:latin typeface="Comic Sans MS" pitchFamily="66" charset="0"/>
              </a:rPr>
              <a:t>KIRDAKİ GÜN</a:t>
            </a:r>
          </a:p>
          <a:p>
            <a:pPr algn="ctr" eaLnBrk="1" hangingPunct="1">
              <a:lnSpc>
                <a:spcPct val="80000"/>
              </a:lnSpc>
              <a:buFont typeface="Wingdings" pitchFamily="2" charset="2"/>
              <a:buNone/>
              <a:defRPr/>
            </a:pPr>
            <a:endParaRPr lang="tr-TR" b="1" dirty="0" smtClean="0">
              <a:solidFill>
                <a:srgbClr val="C00000"/>
              </a:solidFill>
              <a:effectLst>
                <a:outerShdw blurRad="38100" dist="38100" dir="2700000" algn="tl">
                  <a:srgbClr val="000000">
                    <a:alpha val="43137"/>
                  </a:srgbClr>
                </a:outerShdw>
              </a:effectLst>
              <a:latin typeface="Comic Sans MS" pitchFamily="66" charset="0"/>
            </a:endParaRP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AĞAÇLAR ESEN YELİ SEVER</a:t>
            </a: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ESEN YEL</a:t>
            </a: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AĞAÇLARI SEVER</a:t>
            </a:r>
          </a:p>
          <a:p>
            <a:pPr algn="ctr" eaLnBrk="1" hangingPunct="1">
              <a:lnSpc>
                <a:spcPct val="80000"/>
              </a:lnSpc>
              <a:buFont typeface="Wingdings" pitchFamily="2" charset="2"/>
              <a:buNone/>
              <a:defRPr/>
            </a:pPr>
            <a:endParaRPr lang="tr-TR" b="1" dirty="0" smtClean="0">
              <a:solidFill>
                <a:srgbClr val="C00000"/>
              </a:solidFill>
              <a:effectLst>
                <a:outerShdw blurRad="38100" dist="38100" dir="2700000" algn="tl">
                  <a:srgbClr val="000000">
                    <a:alpha val="43137"/>
                  </a:srgbClr>
                </a:outerShdw>
              </a:effectLst>
              <a:latin typeface="Comic Sans MS" pitchFamily="66" charset="0"/>
            </a:endParaRP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KUŞ</a:t>
            </a: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İKİSİNİ BİRDEN SEVER</a:t>
            </a:r>
          </a:p>
          <a:p>
            <a:pPr algn="ctr" eaLnBrk="1" hangingPunct="1">
              <a:lnSpc>
                <a:spcPct val="80000"/>
              </a:lnSpc>
              <a:buFont typeface="Wingdings" pitchFamily="2" charset="2"/>
              <a:buNone/>
              <a:defRPr/>
            </a:pPr>
            <a:endParaRPr lang="tr-TR" b="1" dirty="0" smtClean="0">
              <a:solidFill>
                <a:srgbClr val="C00000"/>
              </a:solidFill>
              <a:effectLst>
                <a:outerShdw blurRad="38100" dist="38100" dir="2700000" algn="tl">
                  <a:srgbClr val="000000">
                    <a:alpha val="43137"/>
                  </a:srgbClr>
                </a:outerShdw>
              </a:effectLst>
              <a:latin typeface="Comic Sans MS" pitchFamily="66" charset="0"/>
            </a:endParaRP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ÇOCUKLARIN HEPSİ</a:t>
            </a:r>
          </a:p>
          <a:p>
            <a:pPr algn="ctr" eaLnBrk="1" hangingPunct="1">
              <a:lnSpc>
                <a:spcPct val="80000"/>
              </a:lnSpc>
              <a:buFont typeface="Wingdings" pitchFamily="2" charset="2"/>
              <a:buNone/>
              <a:defRPr/>
            </a:pPr>
            <a:r>
              <a:rPr lang="tr-TR" b="1" dirty="0" smtClean="0">
                <a:solidFill>
                  <a:srgbClr val="C00000"/>
                </a:solidFill>
                <a:effectLst>
                  <a:outerShdw blurRad="38100" dist="38100" dir="2700000" algn="tl">
                    <a:srgbClr val="000000">
                      <a:alpha val="43137"/>
                    </a:srgbClr>
                  </a:outerShdw>
                </a:effectLst>
                <a:latin typeface="Comic Sans MS" pitchFamily="66" charset="0"/>
              </a:rPr>
              <a:t>ÜÇÜNÜ BİRDEN SEVER</a:t>
            </a:r>
          </a:p>
          <a:p>
            <a:pPr algn="ctr" eaLnBrk="1" hangingPunct="1">
              <a:lnSpc>
                <a:spcPct val="80000"/>
              </a:lnSpc>
              <a:buFont typeface="Wingdings" pitchFamily="2" charset="2"/>
              <a:buNone/>
              <a:defRPr/>
            </a:pPr>
            <a:endParaRPr lang="tr-TR" b="1" dirty="0" smtClean="0">
              <a:solidFill>
                <a:srgbClr val="C00000"/>
              </a:solidFill>
              <a:effectLst>
                <a:outerShdw blurRad="38100" dist="38100" dir="2700000" algn="tl">
                  <a:srgbClr val="000000">
                    <a:alpha val="43137"/>
                  </a:srgbClr>
                </a:outerShdw>
              </a:effectLst>
              <a:latin typeface="Comic Sans MS" pitchFamily="66" charset="0"/>
            </a:endParaRPr>
          </a:p>
          <a:p>
            <a:pPr algn="r" eaLnBrk="1" hangingPunct="1">
              <a:lnSpc>
                <a:spcPct val="80000"/>
              </a:lnSpc>
              <a:buFont typeface="Wingdings" pitchFamily="2" charset="2"/>
              <a:buNone/>
              <a:defRPr/>
            </a:pPr>
            <a:r>
              <a:rPr lang="tr-TR" sz="2400" b="1" dirty="0">
                <a:solidFill>
                  <a:srgbClr val="C00000"/>
                </a:solidFill>
                <a:effectLst>
                  <a:outerShdw blurRad="38100" dist="38100" dir="2700000" algn="tl">
                    <a:srgbClr val="000000">
                      <a:alpha val="43137"/>
                    </a:srgbClr>
                  </a:outerShdw>
                </a:effectLst>
                <a:latin typeface="Comic Sans MS" pitchFamily="66" charset="0"/>
              </a:rPr>
              <a:t>FAZIL HÜSNÜ DAĞLARCA</a:t>
            </a:r>
          </a:p>
        </p:txBody>
      </p:sp>
    </p:spTree>
    <p:extLst>
      <p:ext uri="{BB962C8B-B14F-4D97-AF65-F5344CB8AC3E}">
        <p14:creationId xmlns:p14="http://schemas.microsoft.com/office/powerpoint/2010/main" val="215149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tr-TR" altLang="tr-TR" sz="4000" dirty="0">
                <a:effectLst>
                  <a:outerShdw blurRad="38100" dist="38100" dir="2700000" algn="tl">
                    <a:srgbClr val="000000">
                      <a:alpha val="43137"/>
                    </a:srgbClr>
                  </a:outerShdw>
                </a:effectLst>
              </a:rPr>
              <a:t>Okul Öncesi Dönemde Fen Eğitimi</a:t>
            </a:r>
          </a:p>
        </p:txBody>
      </p:sp>
      <p:sp>
        <p:nvSpPr>
          <p:cNvPr id="28675" name="Rectangle 3"/>
          <p:cNvSpPr>
            <a:spLocks noGrp="1" noChangeArrowheads="1"/>
          </p:cNvSpPr>
          <p:nvPr>
            <p:ph idx="1"/>
          </p:nvPr>
        </p:nvSpPr>
        <p:spPr>
          <a:xfrm>
            <a:off x="1154954" y="2603499"/>
            <a:ext cx="9770345" cy="3963555"/>
          </a:xfrm>
        </p:spPr>
        <p:txBody>
          <a:bodyPr>
            <a:normAutofit/>
          </a:bodyPr>
          <a:lstStyle/>
          <a:p>
            <a:pPr>
              <a:lnSpc>
                <a:spcPct val="90000"/>
              </a:lnSpc>
              <a:buFontTx/>
              <a:buNone/>
            </a:pPr>
            <a:r>
              <a:rPr lang="tr-TR" altLang="tr-TR" b="1" dirty="0"/>
              <a:t>Bilimsel Süreçler:</a:t>
            </a:r>
          </a:p>
          <a:p>
            <a:pPr>
              <a:lnSpc>
                <a:spcPct val="90000"/>
              </a:lnSpc>
            </a:pPr>
            <a:r>
              <a:rPr lang="tr-TR" altLang="tr-TR" dirty="0"/>
              <a:t>Gözlem </a:t>
            </a:r>
            <a:r>
              <a:rPr lang="tr-TR" altLang="tr-TR" dirty="0" smtClean="0"/>
              <a:t>yapma                 (Temel süreç becerileri)</a:t>
            </a:r>
            <a:endParaRPr lang="tr-TR" altLang="tr-TR" dirty="0"/>
          </a:p>
          <a:p>
            <a:r>
              <a:rPr lang="tr-TR" altLang="tr-TR" dirty="0"/>
              <a:t>Karşılaştırma </a:t>
            </a:r>
            <a:r>
              <a:rPr lang="tr-TR" altLang="tr-TR" dirty="0" smtClean="0"/>
              <a:t>                      (</a:t>
            </a:r>
            <a:r>
              <a:rPr lang="tr-TR" altLang="tr-TR" dirty="0"/>
              <a:t>Temel süreç becerileri</a:t>
            </a:r>
            <a:r>
              <a:rPr lang="tr-TR" altLang="tr-TR" dirty="0" smtClean="0"/>
              <a:t>)</a:t>
            </a:r>
          </a:p>
          <a:p>
            <a:r>
              <a:rPr lang="tr-TR" altLang="tr-TR" dirty="0"/>
              <a:t>Sınıflandırma   </a:t>
            </a:r>
            <a:r>
              <a:rPr lang="tr-TR" altLang="tr-TR" dirty="0" smtClean="0"/>
              <a:t>                   (</a:t>
            </a:r>
            <a:r>
              <a:rPr lang="tr-TR" altLang="tr-TR" dirty="0"/>
              <a:t>Temel süreç becerileri</a:t>
            </a:r>
            <a:r>
              <a:rPr lang="tr-TR" altLang="tr-TR" dirty="0" smtClean="0"/>
              <a:t>)</a:t>
            </a:r>
            <a:endParaRPr lang="tr-TR" altLang="tr-TR" dirty="0"/>
          </a:p>
          <a:p>
            <a:r>
              <a:rPr lang="tr-TR" altLang="tr-TR" dirty="0" smtClean="0"/>
              <a:t>Ölçme ve </a:t>
            </a:r>
            <a:r>
              <a:rPr lang="tr-TR" altLang="tr-TR" dirty="0"/>
              <a:t>kaydetme </a:t>
            </a:r>
            <a:r>
              <a:rPr lang="tr-TR" altLang="tr-TR" dirty="0" smtClean="0"/>
              <a:t>       (</a:t>
            </a:r>
            <a:r>
              <a:rPr lang="tr-TR" altLang="tr-TR" dirty="0"/>
              <a:t>Temel süreç becerileri</a:t>
            </a:r>
            <a:r>
              <a:rPr lang="tr-TR" altLang="tr-TR" dirty="0" smtClean="0"/>
              <a:t>)</a:t>
            </a:r>
            <a:endParaRPr lang="tr-TR" altLang="tr-TR" dirty="0"/>
          </a:p>
          <a:p>
            <a:r>
              <a:rPr lang="tr-TR" altLang="tr-TR" dirty="0" smtClean="0"/>
              <a:t>İletişim                                 </a:t>
            </a:r>
            <a:r>
              <a:rPr lang="tr-TR" altLang="tr-TR" dirty="0"/>
              <a:t>(Temel süreç becerileri</a:t>
            </a:r>
            <a:r>
              <a:rPr lang="tr-TR" altLang="tr-TR" dirty="0" smtClean="0"/>
              <a:t>)</a:t>
            </a:r>
          </a:p>
          <a:p>
            <a:r>
              <a:rPr lang="tr-TR" altLang="tr-TR" dirty="0"/>
              <a:t>S</a:t>
            </a:r>
            <a:r>
              <a:rPr lang="tr-TR" altLang="tr-TR" dirty="0" smtClean="0"/>
              <a:t>onuç çıkarma                  (</a:t>
            </a:r>
            <a:r>
              <a:rPr lang="tr-TR" altLang="tr-TR" dirty="0"/>
              <a:t>Orta düzey)</a:t>
            </a:r>
            <a:endParaRPr lang="tr-TR" altLang="tr-TR" dirty="0" smtClean="0"/>
          </a:p>
          <a:p>
            <a:r>
              <a:rPr lang="tr-TR" altLang="tr-TR" dirty="0" smtClean="0"/>
              <a:t>Tahmin </a:t>
            </a:r>
            <a:r>
              <a:rPr lang="tr-TR" altLang="tr-TR" dirty="0"/>
              <a:t>etme </a:t>
            </a:r>
            <a:r>
              <a:rPr lang="tr-TR" altLang="tr-TR" dirty="0" smtClean="0"/>
              <a:t>                    (</a:t>
            </a:r>
            <a:r>
              <a:rPr lang="tr-TR" altLang="tr-TR" dirty="0"/>
              <a:t>Orta düzey</a:t>
            </a:r>
            <a:r>
              <a:rPr lang="tr-TR" altLang="tr-TR" dirty="0" smtClean="0"/>
              <a:t>)</a:t>
            </a:r>
            <a:endParaRPr lang="tr-TR" altLang="tr-TR" dirty="0"/>
          </a:p>
          <a:p>
            <a:pPr>
              <a:lnSpc>
                <a:spcPct val="90000"/>
              </a:lnSpc>
            </a:pPr>
            <a:r>
              <a:rPr lang="tr-TR" altLang="tr-TR" dirty="0" smtClean="0"/>
              <a:t>Hipotez kurma ve deneme                         (İleri düzey)</a:t>
            </a:r>
          </a:p>
          <a:p>
            <a:r>
              <a:rPr lang="tr-TR" altLang="tr-TR" dirty="0" smtClean="0"/>
              <a:t>Değişkenleri tanımlama ve kontrol </a:t>
            </a:r>
            <a:r>
              <a:rPr lang="tr-TR" altLang="tr-TR" dirty="0"/>
              <a:t>etme </a:t>
            </a:r>
            <a:r>
              <a:rPr lang="tr-TR" altLang="tr-TR" dirty="0" smtClean="0"/>
              <a:t> (</a:t>
            </a:r>
            <a:r>
              <a:rPr lang="tr-TR" altLang="tr-TR" dirty="0"/>
              <a:t>İleri düzey)</a:t>
            </a:r>
          </a:p>
          <a:p>
            <a:pPr>
              <a:lnSpc>
                <a:spcPct val="90000"/>
              </a:lnSpc>
            </a:pPr>
            <a:endParaRPr lang="tr-TR" altLang="tr-TR" dirty="0"/>
          </a:p>
          <a:p>
            <a:pPr>
              <a:lnSpc>
                <a:spcPct val="90000"/>
              </a:lnSpc>
              <a:buFontTx/>
              <a:buNone/>
            </a:pPr>
            <a:endParaRPr lang="tr-TR" altLang="tr-TR" dirty="0"/>
          </a:p>
          <a:p>
            <a:pPr>
              <a:lnSpc>
                <a:spcPct val="90000"/>
              </a:lnSpc>
            </a:pPr>
            <a:endParaRPr lang="tr-TR" altLang="tr-TR" dirty="0"/>
          </a:p>
        </p:txBody>
      </p:sp>
    </p:spTree>
    <p:extLst>
      <p:ext uri="{BB962C8B-B14F-4D97-AF65-F5344CB8AC3E}">
        <p14:creationId xmlns:p14="http://schemas.microsoft.com/office/powerpoint/2010/main" val="223664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768886"/>
            <a:ext cx="10515600" cy="905535"/>
          </a:xfrm>
        </p:spPr>
        <p:txBody>
          <a:bodyPr/>
          <a:lstStyle/>
          <a:p>
            <a:pPr algn="ctr"/>
            <a:r>
              <a:rPr lang="tr-TR" altLang="tr-TR" b="1" dirty="0"/>
              <a:t>Bilimsel Süreçler</a:t>
            </a:r>
          </a:p>
        </p:txBody>
      </p:sp>
      <p:sp>
        <p:nvSpPr>
          <p:cNvPr id="29699" name="Rectangle 3"/>
          <p:cNvSpPr>
            <a:spLocks noGrp="1" noChangeArrowheads="1"/>
          </p:cNvSpPr>
          <p:nvPr>
            <p:ph idx="1"/>
          </p:nvPr>
        </p:nvSpPr>
        <p:spPr>
          <a:xfrm>
            <a:off x="233053" y="2383766"/>
            <a:ext cx="11725894" cy="4351338"/>
          </a:xfrm>
        </p:spPr>
        <p:txBody>
          <a:bodyPr>
            <a:normAutofit lnSpcReduction="10000"/>
          </a:bodyPr>
          <a:lstStyle/>
          <a:p>
            <a:r>
              <a:rPr lang="tr-TR" altLang="tr-TR" b="1" i="1" u="sng" dirty="0">
                <a:effectLst>
                  <a:outerShdw blurRad="38100" dist="38100" dir="2700000" algn="tl">
                    <a:srgbClr val="000000">
                      <a:alpha val="43137"/>
                    </a:srgbClr>
                  </a:outerShdw>
                </a:effectLst>
              </a:rPr>
              <a:t>Gözlem yapma</a:t>
            </a:r>
            <a:r>
              <a:rPr lang="tr-TR" altLang="tr-TR" b="1" dirty="0"/>
              <a:t>:</a:t>
            </a:r>
          </a:p>
          <a:p>
            <a:pPr>
              <a:buFontTx/>
              <a:buNone/>
            </a:pPr>
            <a:r>
              <a:rPr lang="tr-TR" altLang="tr-TR" dirty="0"/>
              <a:t>   Görme ve gözlem yapma aynı anlama gelmemektedir. Gözlem sadece görsel bazı verileri kaydetmek değildir. Gerçek gözlem, </a:t>
            </a:r>
            <a:r>
              <a:rPr lang="tr-TR" altLang="tr-TR" dirty="0">
                <a:solidFill>
                  <a:srgbClr val="00B050"/>
                </a:solidFill>
              </a:rPr>
              <a:t>tüm duyuların </a:t>
            </a:r>
            <a:r>
              <a:rPr lang="tr-TR" altLang="tr-TR" dirty="0"/>
              <a:t>kullanımını içermektedir. Gözlem sırasında çocukların yapması gerekenler önceden gözden </a:t>
            </a:r>
            <a:r>
              <a:rPr lang="tr-TR" altLang="tr-TR" dirty="0" smtClean="0"/>
              <a:t>geçirilmelidir</a:t>
            </a:r>
            <a:r>
              <a:rPr lang="tr-TR" altLang="tr-TR" dirty="0"/>
              <a:t>. </a:t>
            </a:r>
            <a:r>
              <a:rPr lang="tr-TR" altLang="tr-TR" dirty="0" smtClean="0"/>
              <a:t>Amaçlı gözlem?? </a:t>
            </a:r>
          </a:p>
          <a:p>
            <a:pPr>
              <a:buFontTx/>
              <a:buNone/>
            </a:pPr>
            <a:endParaRPr lang="tr-TR" altLang="tr-TR" dirty="0" smtClean="0"/>
          </a:p>
          <a:p>
            <a:pPr>
              <a:buFontTx/>
              <a:buNone/>
            </a:pPr>
            <a:r>
              <a:rPr lang="tr-TR" dirty="0" smtClean="0"/>
              <a:t>Bilişsel Gelişim</a:t>
            </a:r>
          </a:p>
          <a:p>
            <a:r>
              <a:rPr lang="tr-TR" b="1" dirty="0" smtClean="0"/>
              <a:t>Kazanım </a:t>
            </a:r>
            <a:r>
              <a:rPr lang="tr-TR" b="1" dirty="0"/>
              <a:t>1. Nesne/durum/olaya dikkatini verir. </a:t>
            </a:r>
            <a:r>
              <a:rPr lang="tr-TR" dirty="0"/>
              <a:t>(Göstergeleri: Dikkat edilmesi gereken nesne/durum </a:t>
            </a:r>
            <a:r>
              <a:rPr lang="tr-TR" dirty="0" smtClean="0"/>
              <a:t>olaya odaklanır</a:t>
            </a:r>
            <a:r>
              <a:rPr lang="tr-TR" dirty="0"/>
              <a:t>. Dikkatini çeken </a:t>
            </a:r>
            <a:r>
              <a:rPr lang="tr-TR" dirty="0" smtClean="0"/>
              <a:t>nesne/durum/olaya </a:t>
            </a:r>
            <a:r>
              <a:rPr lang="tr-TR" dirty="0"/>
              <a:t>yönelik sorular sorar. Dikkatini çeken </a:t>
            </a:r>
            <a:r>
              <a:rPr lang="tr-TR" dirty="0" smtClean="0"/>
              <a:t>nesne/durum/olayı ayrıntılarıyla </a:t>
            </a:r>
            <a:r>
              <a:rPr lang="tr-TR" dirty="0"/>
              <a:t>açıklar</a:t>
            </a:r>
            <a:r>
              <a:rPr lang="tr-TR" dirty="0" smtClean="0"/>
              <a:t>.)</a:t>
            </a:r>
          </a:p>
          <a:p>
            <a:endParaRPr lang="tr-TR" altLang="tr-TR" dirty="0"/>
          </a:p>
          <a:p>
            <a:r>
              <a:rPr lang="tr-TR" b="1" dirty="0"/>
              <a:t>Kazanım 5. Nesne veya varlıkları gözlemler. </a:t>
            </a:r>
            <a:r>
              <a:rPr lang="tr-TR" dirty="0"/>
              <a:t>(Göstergeleri: Nesne/varlığın adını, rengini, şeklini, büyüklüğünü</a:t>
            </a:r>
            <a:r>
              <a:rPr lang="tr-TR" dirty="0" smtClean="0"/>
              <a:t>, uzunluğunu</a:t>
            </a:r>
            <a:r>
              <a:rPr lang="tr-TR" dirty="0"/>
              <a:t>, dokusunu, sesini, kokusunu, yapıldığı malzemeyi, tadını, miktarını ve kullanım amaçlarını söyler.)</a:t>
            </a:r>
            <a:endParaRPr lang="tr-TR" altLang="tr-TR" dirty="0" smtClean="0"/>
          </a:p>
          <a:p>
            <a:pPr>
              <a:buFontTx/>
              <a:buNone/>
            </a:pPr>
            <a:endParaRPr lang="tr-TR" altLang="tr-TR" dirty="0"/>
          </a:p>
        </p:txBody>
      </p:sp>
    </p:spTree>
    <p:extLst>
      <p:ext uri="{BB962C8B-B14F-4D97-AF65-F5344CB8AC3E}">
        <p14:creationId xmlns:p14="http://schemas.microsoft.com/office/powerpoint/2010/main" val="11380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947016"/>
            <a:ext cx="10515600" cy="822407"/>
          </a:xfrm>
        </p:spPr>
        <p:txBody>
          <a:bodyPr/>
          <a:lstStyle/>
          <a:p>
            <a:pPr algn="ctr"/>
            <a:r>
              <a:rPr lang="tr-TR" altLang="tr-TR" b="1" dirty="0"/>
              <a:t>Bilimsel Süreçler</a:t>
            </a:r>
          </a:p>
        </p:txBody>
      </p:sp>
      <p:sp>
        <p:nvSpPr>
          <p:cNvPr id="39939" name="Rectangle 3"/>
          <p:cNvSpPr>
            <a:spLocks noGrp="1" noChangeArrowheads="1"/>
          </p:cNvSpPr>
          <p:nvPr>
            <p:ph idx="1"/>
          </p:nvPr>
        </p:nvSpPr>
        <p:spPr>
          <a:xfrm>
            <a:off x="339931" y="2561897"/>
            <a:ext cx="11512138" cy="3506394"/>
          </a:xfrm>
        </p:spPr>
        <p:txBody>
          <a:bodyPr>
            <a:normAutofit/>
          </a:bodyPr>
          <a:lstStyle/>
          <a:p>
            <a:pPr>
              <a:lnSpc>
                <a:spcPct val="90000"/>
              </a:lnSpc>
            </a:pPr>
            <a:r>
              <a:rPr lang="tr-TR" altLang="tr-TR" b="1" i="1" u="sng" dirty="0">
                <a:effectLst>
                  <a:outerShdw blurRad="38100" dist="38100" dir="2700000" algn="tl">
                    <a:srgbClr val="000000">
                      <a:alpha val="43137"/>
                    </a:srgbClr>
                  </a:outerShdw>
                </a:effectLst>
              </a:rPr>
              <a:t>Gözlem yapma</a:t>
            </a:r>
            <a:r>
              <a:rPr lang="tr-TR" altLang="tr-TR" b="1" dirty="0"/>
              <a:t>:</a:t>
            </a:r>
          </a:p>
          <a:p>
            <a:pPr>
              <a:lnSpc>
                <a:spcPct val="90000"/>
              </a:lnSpc>
              <a:buFontTx/>
              <a:buNone/>
            </a:pPr>
            <a:r>
              <a:rPr lang="tr-TR" altLang="tr-TR" dirty="0"/>
              <a:t>   Gözlem çalışmasından önce, çalışma sırasında ve sonrasında neler yapılacağı öğretmen tarafından </a:t>
            </a:r>
            <a:r>
              <a:rPr lang="tr-TR" altLang="tr-TR" u="sng" dirty="0"/>
              <a:t>planlanmalıdır</a:t>
            </a:r>
            <a:r>
              <a:rPr lang="tr-TR" altLang="tr-TR" dirty="0"/>
              <a:t>. </a:t>
            </a:r>
          </a:p>
          <a:p>
            <a:pPr>
              <a:lnSpc>
                <a:spcPct val="90000"/>
              </a:lnSpc>
            </a:pPr>
            <a:r>
              <a:rPr lang="tr-TR" altLang="tr-TR" dirty="0"/>
              <a:t>Gözlem sırasında çocukların kendilerince </a:t>
            </a:r>
            <a:r>
              <a:rPr lang="tr-TR" altLang="tr-TR" u="sng" dirty="0"/>
              <a:t>resim çizerek not almalarını </a:t>
            </a:r>
            <a:r>
              <a:rPr lang="tr-TR" altLang="tr-TR" dirty="0"/>
              <a:t>sağlayacak kağıtlar (defterler), boya kalemleri, bu malzemeleri ve gözlem sırasında topladıkları </a:t>
            </a:r>
            <a:r>
              <a:rPr lang="tr-TR" altLang="tr-TR" u="sng" dirty="0"/>
              <a:t>nesneleri koyabilecekleri küçük bir çanta</a:t>
            </a:r>
            <a:r>
              <a:rPr lang="tr-TR" altLang="tr-TR" dirty="0"/>
              <a:t>, vb. her çocuğa sağlanmaya çalışılmalıdır. </a:t>
            </a:r>
            <a:endParaRPr lang="tr-TR" altLang="tr-TR" dirty="0" smtClean="0"/>
          </a:p>
          <a:p>
            <a:r>
              <a:rPr lang="tr-TR" altLang="tr-TR" dirty="0"/>
              <a:t>Öğretmen bu süreçte hem etkinliğin </a:t>
            </a:r>
            <a:r>
              <a:rPr lang="tr-TR" altLang="tr-TR" u="sng" dirty="0"/>
              <a:t>yönlendiricisi</a:t>
            </a:r>
            <a:r>
              <a:rPr lang="tr-TR" altLang="tr-TR" dirty="0"/>
              <a:t> hem de </a:t>
            </a:r>
            <a:r>
              <a:rPr lang="tr-TR" altLang="tr-TR" u="sng" dirty="0"/>
              <a:t>katılımcısı</a:t>
            </a:r>
            <a:r>
              <a:rPr lang="tr-TR" altLang="tr-TR" dirty="0"/>
              <a:t> olmalıdır. Çocukların belirlenen amaç doğrultusunda etkili çalışabilmeleri için </a:t>
            </a:r>
            <a:r>
              <a:rPr lang="tr-TR" altLang="tr-TR" u="sng" dirty="0"/>
              <a:t>yönlendirici sorular </a:t>
            </a:r>
            <a:r>
              <a:rPr lang="tr-TR" altLang="tr-TR" dirty="0"/>
              <a:t>sormalıdır. Bu soruların cevaplarının sonuca ulaşması için çocuklarla birlikte çalışmalıdır. </a:t>
            </a:r>
            <a:r>
              <a:rPr lang="tr-TR" altLang="tr-TR" dirty="0" smtClean="0"/>
              <a:t>Mümkünse </a:t>
            </a:r>
            <a:r>
              <a:rPr lang="tr-TR" altLang="tr-TR" dirty="0"/>
              <a:t>fotoğraf ile belgeleme yapılmalıdır. </a:t>
            </a:r>
          </a:p>
        </p:txBody>
      </p:sp>
    </p:spTree>
    <p:extLst>
      <p:ext uri="{BB962C8B-B14F-4D97-AF65-F5344CB8AC3E}">
        <p14:creationId xmlns:p14="http://schemas.microsoft.com/office/powerpoint/2010/main" val="72247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31322" y="899516"/>
            <a:ext cx="10515600" cy="846158"/>
          </a:xfrm>
        </p:spPr>
        <p:txBody>
          <a:bodyPr/>
          <a:lstStyle/>
          <a:p>
            <a:pPr algn="ctr"/>
            <a:r>
              <a:rPr lang="tr-TR" altLang="tr-TR" b="1" dirty="0"/>
              <a:t>Bilimsel Süreçler</a:t>
            </a:r>
          </a:p>
        </p:txBody>
      </p:sp>
      <p:sp>
        <p:nvSpPr>
          <p:cNvPr id="40963" name="Rectangle 3"/>
          <p:cNvSpPr>
            <a:spLocks noGrp="1" noChangeArrowheads="1"/>
          </p:cNvSpPr>
          <p:nvPr>
            <p:ph idx="1"/>
          </p:nvPr>
        </p:nvSpPr>
        <p:spPr>
          <a:xfrm>
            <a:off x="222935" y="2348562"/>
            <a:ext cx="5688281" cy="525689"/>
          </a:xfrm>
        </p:spPr>
        <p:txBody>
          <a:bodyPr>
            <a:noAutofit/>
          </a:bodyPr>
          <a:lstStyle/>
          <a:p>
            <a:pPr>
              <a:lnSpc>
                <a:spcPct val="90000"/>
              </a:lnSpc>
            </a:pPr>
            <a:r>
              <a:rPr lang="tr-TR" altLang="tr-TR" sz="3600" b="1" i="1" dirty="0" smtClean="0"/>
              <a:t>Neler gözlemlenebilir? </a:t>
            </a:r>
            <a:endParaRPr lang="tr-TR" altLang="tr-TR" sz="3600" b="1" i="1" dirty="0"/>
          </a:p>
          <a:p>
            <a:pPr>
              <a:lnSpc>
                <a:spcPct val="90000"/>
              </a:lnSpc>
              <a:buFontTx/>
              <a:buNone/>
            </a:pPr>
            <a:r>
              <a:rPr lang="tr-TR" altLang="tr-TR" sz="3600" i="1" dirty="0"/>
              <a:t>    </a:t>
            </a:r>
            <a:r>
              <a:rPr lang="tr-TR" altLang="tr-TR" sz="3600" i="1" dirty="0" smtClean="0"/>
              <a:t>    </a:t>
            </a:r>
            <a:endParaRPr lang="tr-TR" altLang="tr-TR" sz="3600" i="1"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571" t="-624" r="571" b="19975"/>
          <a:stretch/>
        </p:blipFill>
        <p:spPr>
          <a:xfrm>
            <a:off x="8345472" y="2836615"/>
            <a:ext cx="3394339" cy="375229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8" y="3215615"/>
            <a:ext cx="2247900" cy="3371850"/>
          </a:xfrm>
          <a:prstGeom prst="rect">
            <a:avLst/>
          </a:prstGeom>
        </p:spPr>
      </p:pic>
      <p:pic>
        <p:nvPicPr>
          <p:cNvPr id="6" name="Picture 2" descr="tornado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342" y="3346377"/>
            <a:ext cx="4673983" cy="31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0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62940" y="911389"/>
            <a:ext cx="10515600" cy="798657"/>
          </a:xfrm>
        </p:spPr>
        <p:txBody>
          <a:bodyPr/>
          <a:lstStyle/>
          <a:p>
            <a:pPr algn="ctr"/>
            <a:r>
              <a:rPr lang="tr-TR" altLang="tr-TR" b="1" dirty="0"/>
              <a:t>Bilimsel Süreçler</a:t>
            </a:r>
          </a:p>
        </p:txBody>
      </p:sp>
      <p:sp>
        <p:nvSpPr>
          <p:cNvPr id="31747" name="Rectangle 3"/>
          <p:cNvSpPr>
            <a:spLocks noGrp="1" noChangeArrowheads="1"/>
          </p:cNvSpPr>
          <p:nvPr>
            <p:ph idx="1"/>
          </p:nvPr>
        </p:nvSpPr>
        <p:spPr>
          <a:xfrm>
            <a:off x="318653" y="2375065"/>
            <a:ext cx="11711051" cy="4239491"/>
          </a:xfrm>
        </p:spPr>
        <p:txBody>
          <a:bodyPr>
            <a:normAutofit fontScale="70000" lnSpcReduction="20000"/>
          </a:bodyPr>
          <a:lstStyle/>
          <a:p>
            <a:pPr marL="0" indent="0">
              <a:buNone/>
            </a:pPr>
            <a:r>
              <a:rPr lang="tr-TR" altLang="tr-TR" b="1" dirty="0"/>
              <a:t>Karşılaştırma:</a:t>
            </a:r>
          </a:p>
          <a:p>
            <a:pPr>
              <a:buFontTx/>
              <a:buNone/>
            </a:pPr>
            <a:r>
              <a:rPr lang="tr-TR" altLang="tr-TR" dirty="0"/>
              <a:t>   Varlıkların farklılık durumları göz önüne alınarak yapılır. </a:t>
            </a:r>
            <a:r>
              <a:rPr lang="tr-TR" altLang="tr-TR" dirty="0" smtClean="0"/>
              <a:t>Sınıflamanın anlamlı şekilde yapılması için önemli bir süreçtir. «Aynı», «farklı» ve «benzer» kavramlarını içeren sorular sorulmalı ve ilgili durumlar oluşturulmalıdır.  Çocukların bu tür karşılaştırmaları yapabilmeleri için inceledikleri materyal, olay ya da durumla ilgili </a:t>
            </a:r>
            <a:r>
              <a:rPr lang="tr-TR" altLang="tr-TR" dirty="0" err="1" smtClean="0"/>
              <a:t>betimsel</a:t>
            </a:r>
            <a:r>
              <a:rPr lang="tr-TR" altLang="tr-TR" dirty="0" smtClean="0"/>
              <a:t> bilgilere sahip olmaları ön koşuldur. </a:t>
            </a:r>
          </a:p>
          <a:p>
            <a:pPr marL="0" indent="0">
              <a:buNone/>
            </a:pPr>
            <a:endParaRPr lang="tr-TR" altLang="tr-TR" dirty="0" smtClean="0"/>
          </a:p>
          <a:p>
            <a:pPr marL="0" indent="0">
              <a:buNone/>
            </a:pPr>
            <a:r>
              <a:rPr lang="tr-TR" u="sng" dirty="0"/>
              <a:t>Bilişsel </a:t>
            </a:r>
            <a:r>
              <a:rPr lang="tr-TR" u="sng" dirty="0" smtClean="0"/>
              <a:t>Gelişim</a:t>
            </a:r>
            <a:endParaRPr lang="tr-TR" altLang="tr-TR" u="sng" dirty="0" smtClean="0"/>
          </a:p>
          <a:p>
            <a:pPr marL="0" indent="0">
              <a:buNone/>
            </a:pPr>
            <a:r>
              <a:rPr lang="tr-TR" b="1" dirty="0"/>
              <a:t>Kazanım 8. Nesne veya varlıkların özelliklerini karşılaştırır. </a:t>
            </a:r>
            <a:endParaRPr lang="tr-TR" b="1" dirty="0" smtClean="0"/>
          </a:p>
          <a:p>
            <a:pPr marL="0" indent="0">
              <a:buNone/>
            </a:pPr>
            <a:r>
              <a:rPr lang="tr-TR" dirty="0" smtClean="0"/>
              <a:t>(</a:t>
            </a:r>
            <a:r>
              <a:rPr lang="tr-TR" dirty="0"/>
              <a:t>Göstergeleri: Nesne/varlıkların rengini, şeklini</a:t>
            </a:r>
            <a:r>
              <a:rPr lang="tr-TR" dirty="0" smtClean="0"/>
              <a:t>, büyüklüğünü</a:t>
            </a:r>
            <a:r>
              <a:rPr lang="tr-TR" dirty="0"/>
              <a:t>, uzunluğunu, dokusunu, sesini, kokusunu, yapıldığı malzemeyi, tadını, miktarını ve kullanım </a:t>
            </a:r>
            <a:r>
              <a:rPr lang="tr-TR" dirty="0" smtClean="0"/>
              <a:t>amaçlarını ayırt </a:t>
            </a:r>
            <a:r>
              <a:rPr lang="tr-TR" dirty="0"/>
              <a:t>eder, karşılaştırır</a:t>
            </a:r>
            <a:r>
              <a:rPr lang="tr-TR" dirty="0" smtClean="0"/>
              <a:t>.)</a:t>
            </a:r>
          </a:p>
          <a:p>
            <a:pPr marL="0" indent="0">
              <a:buNone/>
            </a:pPr>
            <a:r>
              <a:rPr lang="tr-TR" u="sng" dirty="0" smtClean="0"/>
              <a:t>Dil Gelişimi</a:t>
            </a:r>
          </a:p>
          <a:p>
            <a:pPr marL="0" indent="0">
              <a:buNone/>
            </a:pPr>
            <a:r>
              <a:rPr lang="tr-TR" b="1" dirty="0"/>
              <a:t>Kazanım 1. Sesleri ayırt eder. </a:t>
            </a:r>
            <a:r>
              <a:rPr lang="tr-TR" dirty="0"/>
              <a:t>(</a:t>
            </a:r>
            <a:r>
              <a:rPr lang="tr-TR" dirty="0" smtClean="0"/>
              <a:t>Gösterge: Sesler </a:t>
            </a:r>
            <a:r>
              <a:rPr lang="tr-TR" dirty="0"/>
              <a:t>arasındaki benzerlik ve farklılıkları söyler</a:t>
            </a:r>
            <a:r>
              <a:rPr lang="tr-TR" dirty="0" smtClean="0"/>
              <a:t>.)</a:t>
            </a:r>
          </a:p>
          <a:p>
            <a:pPr marL="0" indent="0">
              <a:buNone/>
            </a:pPr>
            <a:r>
              <a:rPr lang="tr-TR" u="sng" dirty="0" smtClean="0"/>
              <a:t>Sosyal ve Duygusal Gelişim</a:t>
            </a:r>
          </a:p>
          <a:p>
            <a:pPr marL="0" indent="0">
              <a:buNone/>
            </a:pPr>
            <a:r>
              <a:rPr lang="tr-TR" b="1" dirty="0"/>
              <a:t>Kazanım 8. Farklılıklara saygı gösterir. </a:t>
            </a:r>
            <a:r>
              <a:rPr lang="tr-TR" dirty="0"/>
              <a:t>(Göstergeleri: Kendisinin farklı özellikleri olduğunu söyler. </a:t>
            </a:r>
            <a:r>
              <a:rPr lang="tr-TR" dirty="0" smtClean="0"/>
              <a:t>İnsanların</a:t>
            </a:r>
          </a:p>
          <a:p>
            <a:pPr marL="0" indent="0">
              <a:buNone/>
            </a:pPr>
            <a:r>
              <a:rPr lang="tr-TR" dirty="0" smtClean="0"/>
              <a:t>farklı özellikleri olduğunu söyler.)</a:t>
            </a:r>
          </a:p>
          <a:p>
            <a:pPr marL="0" indent="0">
              <a:buNone/>
            </a:pPr>
            <a:r>
              <a:rPr lang="tr-TR" b="1" dirty="0" smtClean="0"/>
              <a:t>Kazanım </a:t>
            </a:r>
            <a:r>
              <a:rPr lang="tr-TR" b="1" dirty="0"/>
              <a:t>9. Farklı kültürel özellikleri açıklar. </a:t>
            </a:r>
            <a:r>
              <a:rPr lang="tr-TR" dirty="0"/>
              <a:t>(Göstergeleri: Kendi ülkesinin kültürüne ait özellikleri söyler</a:t>
            </a:r>
            <a:r>
              <a:rPr lang="tr-TR" dirty="0" smtClean="0"/>
              <a:t>.</a:t>
            </a:r>
          </a:p>
          <a:p>
            <a:pPr marL="0" indent="0">
              <a:buNone/>
            </a:pPr>
            <a:r>
              <a:rPr lang="tr-TR" dirty="0" smtClean="0"/>
              <a:t>Kendi ülkesinin kültürü ile diğer kültürlerin benzer ve farklı özelliklerini söyler. Farklı ülkelerin kendine özgü kültürel özellikleri olduğunu söyler.)</a:t>
            </a:r>
            <a:endParaRPr lang="tr-TR" u="sng" dirty="0" smtClean="0"/>
          </a:p>
          <a:p>
            <a:pPr marL="0" indent="0">
              <a:buNone/>
            </a:pPr>
            <a:endParaRPr lang="tr-TR" altLang="tr-TR" dirty="0"/>
          </a:p>
        </p:txBody>
      </p:sp>
    </p:spTree>
    <p:extLst>
      <p:ext uri="{BB962C8B-B14F-4D97-AF65-F5344CB8AC3E}">
        <p14:creationId xmlns:p14="http://schemas.microsoft.com/office/powerpoint/2010/main" val="160244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68886"/>
            <a:ext cx="10515600" cy="976787"/>
          </a:xfrm>
        </p:spPr>
        <p:txBody>
          <a:bodyPr/>
          <a:lstStyle/>
          <a:p>
            <a:pPr algn="ctr"/>
            <a:r>
              <a:rPr lang="tr-TR" altLang="tr-TR" b="1" dirty="0"/>
              <a:t>Bilimsel Süreçler</a:t>
            </a:r>
            <a:endParaRPr lang="tr-TR" dirty="0"/>
          </a:p>
        </p:txBody>
      </p:sp>
      <p:sp>
        <p:nvSpPr>
          <p:cNvPr id="3" name="İçerik Yer Tutucusu 2"/>
          <p:cNvSpPr>
            <a:spLocks noGrp="1"/>
          </p:cNvSpPr>
          <p:nvPr>
            <p:ph idx="1"/>
          </p:nvPr>
        </p:nvSpPr>
        <p:spPr>
          <a:xfrm>
            <a:off x="208807" y="2383765"/>
            <a:ext cx="10515600" cy="775071"/>
          </a:xfrm>
        </p:spPr>
        <p:txBody>
          <a:bodyPr/>
          <a:lstStyle/>
          <a:p>
            <a:r>
              <a:rPr lang="tr-TR" altLang="tr-TR" b="1" i="1" dirty="0"/>
              <a:t>Neler </a:t>
            </a:r>
            <a:r>
              <a:rPr lang="tr-TR" altLang="tr-TR" b="1" i="1" dirty="0" smtClean="0"/>
              <a:t>karşılaştırılabilir</a:t>
            </a:r>
            <a:r>
              <a:rPr lang="tr-TR" altLang="tr-TR" b="1" i="1" dirty="0"/>
              <a:t>?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100" y="2961305"/>
            <a:ext cx="3511139" cy="3511139"/>
          </a:xfrm>
          <a:prstGeom prst="rect">
            <a:avLst/>
          </a:prstGeom>
        </p:spPr>
      </p:pic>
      <p:pic>
        <p:nvPicPr>
          <p:cNvPr id="2050" name="Picture 2" descr="cloud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325" y="277130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ud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807" y="3034464"/>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ain clouds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5470"/>
          <a:stretch/>
        </p:blipFill>
        <p:spPr bwMode="auto">
          <a:xfrm>
            <a:off x="6647212" y="4494408"/>
            <a:ext cx="3981203" cy="211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6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199" y="1006391"/>
            <a:ext cx="10515600" cy="798657"/>
          </a:xfrm>
        </p:spPr>
        <p:txBody>
          <a:bodyPr/>
          <a:lstStyle/>
          <a:p>
            <a:pPr algn="ctr"/>
            <a:r>
              <a:rPr lang="tr-TR" altLang="tr-TR" b="1" dirty="0"/>
              <a:t>Bilimsel Süreçler</a:t>
            </a:r>
          </a:p>
        </p:txBody>
      </p:sp>
      <p:sp>
        <p:nvSpPr>
          <p:cNvPr id="30723" name="Rectangle 3"/>
          <p:cNvSpPr>
            <a:spLocks noGrp="1" noChangeArrowheads="1"/>
          </p:cNvSpPr>
          <p:nvPr>
            <p:ph idx="1"/>
          </p:nvPr>
        </p:nvSpPr>
        <p:spPr>
          <a:xfrm>
            <a:off x="223651" y="2303812"/>
            <a:ext cx="11744697" cy="4351338"/>
          </a:xfrm>
        </p:spPr>
        <p:txBody>
          <a:bodyPr>
            <a:normAutofit fontScale="92500" lnSpcReduction="10000"/>
          </a:bodyPr>
          <a:lstStyle/>
          <a:p>
            <a:pPr>
              <a:lnSpc>
                <a:spcPct val="90000"/>
              </a:lnSpc>
            </a:pPr>
            <a:r>
              <a:rPr lang="tr-TR" altLang="tr-TR" b="1" dirty="0"/>
              <a:t>Sınıflandırma:</a:t>
            </a:r>
          </a:p>
          <a:p>
            <a:pPr>
              <a:lnSpc>
                <a:spcPct val="90000"/>
              </a:lnSpc>
              <a:buFontTx/>
              <a:buNone/>
            </a:pPr>
            <a:r>
              <a:rPr lang="tr-TR" altLang="tr-TR" dirty="0"/>
              <a:t>   Canlı ya da cansız varlıkları çeşitli özelliklerine göre ayırmak anlamına gelir. İki ya da daha çok varlık arasındaki </a:t>
            </a:r>
            <a:r>
              <a:rPr lang="tr-TR" altLang="tr-TR" dirty="0">
                <a:solidFill>
                  <a:srgbClr val="00B050"/>
                </a:solidFill>
              </a:rPr>
              <a:t>ilişkiye</a:t>
            </a:r>
            <a:r>
              <a:rPr lang="tr-TR" altLang="tr-TR" dirty="0"/>
              <a:t> göre sınıflama yapılır. Aynılık ya da benzerlik durumları dikkate alınır. </a:t>
            </a:r>
          </a:p>
          <a:p>
            <a:pPr>
              <a:lnSpc>
                <a:spcPct val="90000"/>
              </a:lnSpc>
              <a:buFontTx/>
              <a:buNone/>
            </a:pPr>
            <a:r>
              <a:rPr lang="tr-TR" altLang="tr-TR" dirty="0"/>
              <a:t>   </a:t>
            </a:r>
            <a:r>
              <a:rPr lang="tr-TR" altLang="tr-TR" dirty="0">
                <a:solidFill>
                  <a:srgbClr val="00B050"/>
                </a:solidFill>
              </a:rPr>
              <a:t>Bilgilerin düzenlenmesi </a:t>
            </a:r>
            <a:r>
              <a:rPr lang="tr-TR" altLang="tr-TR" dirty="0"/>
              <a:t>için gereklidir. Önemli olan çok sayıda örnek sunulmasıdır. Önceleri bir ya da iki özelliğin dikkate alındığı basit, sonrasında ise pek çok ortak özelliğin dikkate alındığı çoklu sınıflamalar yapılmalıdır</a:t>
            </a:r>
            <a:r>
              <a:rPr lang="tr-TR" altLang="tr-TR" dirty="0" smtClean="0"/>
              <a:t>.</a:t>
            </a:r>
          </a:p>
          <a:p>
            <a:pPr>
              <a:lnSpc>
                <a:spcPct val="90000"/>
              </a:lnSpc>
              <a:buFontTx/>
              <a:buNone/>
            </a:pPr>
            <a:endParaRPr lang="tr-TR" altLang="tr-TR" dirty="0"/>
          </a:p>
          <a:p>
            <a:pPr>
              <a:buNone/>
            </a:pPr>
            <a:r>
              <a:rPr lang="tr-TR" u="sng" dirty="0"/>
              <a:t>Bilişsel Gelişim</a:t>
            </a:r>
            <a:endParaRPr lang="tr-TR" altLang="tr-TR" u="sng" dirty="0"/>
          </a:p>
          <a:p>
            <a:r>
              <a:rPr lang="tr-TR" b="1" dirty="0" smtClean="0"/>
              <a:t>Kazanım </a:t>
            </a:r>
            <a:r>
              <a:rPr lang="tr-TR" b="1" dirty="0"/>
              <a:t>6. Nesne veya varlıkları özelliklerine göre eşleştirir. </a:t>
            </a:r>
            <a:r>
              <a:rPr lang="tr-TR" dirty="0"/>
              <a:t>(Göstergeleri: </a:t>
            </a:r>
            <a:r>
              <a:rPr lang="tr-TR" dirty="0" smtClean="0"/>
              <a:t>Nesne/varlıkları </a:t>
            </a:r>
            <a:r>
              <a:rPr lang="tr-TR" dirty="0"/>
              <a:t>rengine, şekline, büyüklüğüne, uzunluğuna, dokusuna, sesine, yapıldığı malzemeye</a:t>
            </a:r>
            <a:r>
              <a:rPr lang="tr-TR" dirty="0" smtClean="0"/>
              <a:t>, tadına</a:t>
            </a:r>
            <a:r>
              <a:rPr lang="tr-TR" dirty="0"/>
              <a:t>, kokusuna, miktarına ve kullanım amaçlarına göre ayırt eder, eşleştirir</a:t>
            </a:r>
            <a:r>
              <a:rPr lang="tr-TR" dirty="0" smtClean="0"/>
              <a:t>.)</a:t>
            </a:r>
            <a:r>
              <a:rPr lang="tr-TR" altLang="tr-TR" dirty="0" smtClean="0"/>
              <a:t> </a:t>
            </a:r>
          </a:p>
          <a:p>
            <a:r>
              <a:rPr lang="tr-TR" b="1" dirty="0"/>
              <a:t>Kazanım 7. Nesne veya varlıkları özelliklerine göre gruplar. </a:t>
            </a:r>
            <a:r>
              <a:rPr lang="tr-TR" dirty="0"/>
              <a:t>(Göstergeleri: Nesne/varlıkları rengine, şekline,</a:t>
            </a:r>
          </a:p>
          <a:p>
            <a:pPr marL="0" indent="0">
              <a:buNone/>
            </a:pPr>
            <a:r>
              <a:rPr lang="tr-TR" dirty="0"/>
              <a:t>büyüklüğüne, uzunluğuna, dokusuna, sesine, yapıldığı malzemeye, tadına, kokusuna, miktarına ve kullanım</a:t>
            </a:r>
          </a:p>
          <a:p>
            <a:pPr marL="0" indent="0">
              <a:buNone/>
            </a:pPr>
            <a:r>
              <a:rPr lang="tr-TR" dirty="0"/>
              <a:t>amaçlarına göre gruplar.)</a:t>
            </a:r>
            <a:r>
              <a:rPr lang="tr-TR" altLang="tr-TR" dirty="0" smtClean="0"/>
              <a:t> </a:t>
            </a:r>
            <a:endParaRPr lang="tr-TR" altLang="tr-TR" dirty="0"/>
          </a:p>
        </p:txBody>
      </p:sp>
    </p:spTree>
    <p:extLst>
      <p:ext uri="{BB962C8B-B14F-4D97-AF65-F5344CB8AC3E}">
        <p14:creationId xmlns:p14="http://schemas.microsoft.com/office/powerpoint/2010/main" val="26401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29" y="954458"/>
            <a:ext cx="10515600" cy="751156"/>
          </a:xfrm>
        </p:spPr>
        <p:txBody>
          <a:bodyPr/>
          <a:lstStyle/>
          <a:p>
            <a:pPr algn="ctr"/>
            <a:r>
              <a:rPr lang="tr-TR" altLang="tr-TR" b="1" dirty="0"/>
              <a:t>Bilimsel Süreçler</a:t>
            </a:r>
            <a:endParaRPr lang="tr-TR" dirty="0"/>
          </a:p>
        </p:txBody>
      </p:sp>
      <p:sp>
        <p:nvSpPr>
          <p:cNvPr id="3" name="İçerik Yer Tutucusu 2"/>
          <p:cNvSpPr>
            <a:spLocks noGrp="1"/>
          </p:cNvSpPr>
          <p:nvPr>
            <p:ph idx="1"/>
          </p:nvPr>
        </p:nvSpPr>
        <p:spPr>
          <a:xfrm>
            <a:off x="237506" y="2244438"/>
            <a:ext cx="11056917" cy="486886"/>
          </a:xfrm>
        </p:spPr>
        <p:txBody>
          <a:bodyPr/>
          <a:lstStyle/>
          <a:p>
            <a:r>
              <a:rPr lang="tr-TR" altLang="tr-TR" b="1" i="1" dirty="0"/>
              <a:t>Neler </a:t>
            </a:r>
            <a:r>
              <a:rPr lang="tr-TR" altLang="tr-TR" b="1" i="1" dirty="0" smtClean="0"/>
              <a:t>sınıflandırılabilir</a:t>
            </a:r>
            <a:r>
              <a:rPr lang="tr-TR" altLang="tr-TR" b="1" i="1" dirty="0"/>
              <a:t>? </a:t>
            </a:r>
          </a:p>
          <a:p>
            <a:pPr marL="0" indent="0">
              <a:buNone/>
            </a:pPr>
            <a:endParaRPr lang="tr-TR" dirty="0"/>
          </a:p>
        </p:txBody>
      </p:sp>
      <p:pic>
        <p:nvPicPr>
          <p:cNvPr id="4100" name="Picture 4" descr="balı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08" y="3111334"/>
            <a:ext cx="2504497" cy="18795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uda yaşayan tüylü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350" y="4601689"/>
            <a:ext cx="3222206" cy="18124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artal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12254" r="11269" b="12288"/>
          <a:stretch/>
        </p:blipFill>
        <p:spPr bwMode="auto">
          <a:xfrm>
            <a:off x="7142261" y="2487881"/>
            <a:ext cx="2714259" cy="2113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nek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320" b="6673"/>
          <a:stretch/>
        </p:blipFill>
        <p:spPr bwMode="auto">
          <a:xfrm>
            <a:off x="8659908" y="4576433"/>
            <a:ext cx="3281969" cy="207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04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TM04033929[[fn=Tablet]]</Template>
  <TotalTime>133</TotalTime>
  <Words>660</Words>
  <Application>Microsoft Office PowerPoint</Application>
  <PresentationFormat>Geniş ekran</PresentationFormat>
  <Paragraphs>69</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Century Gothic</vt:lpstr>
      <vt:lpstr>Comic Sans MS</vt:lpstr>
      <vt:lpstr>Wingdings</vt:lpstr>
      <vt:lpstr>Wingdings 3</vt:lpstr>
      <vt:lpstr>İyon Toplantı Odası</vt:lpstr>
      <vt:lpstr>PowerPoint Sunusu</vt:lpstr>
      <vt:lpstr>Okul Öncesi Dönemde Fen Eğitimi</vt:lpstr>
      <vt:lpstr>Bilimsel Süreçler</vt:lpstr>
      <vt:lpstr>Bilimsel Süreçler</vt:lpstr>
      <vt:lpstr>Bilimsel Süreçler</vt:lpstr>
      <vt:lpstr>Bilimsel Süreçler</vt:lpstr>
      <vt:lpstr>Bilimsel Süreçler</vt:lpstr>
      <vt:lpstr>Bilimsel Süreçler</vt:lpstr>
      <vt:lpstr>Bilimsel Süreçler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Bd2_bb3</dc:creator>
  <cp:lastModifiedBy>Bd2_bb3</cp:lastModifiedBy>
  <cp:revision>30</cp:revision>
  <dcterms:created xsi:type="dcterms:W3CDTF">2016-10-17T10:35:21Z</dcterms:created>
  <dcterms:modified xsi:type="dcterms:W3CDTF">2018-01-30T14:33:09Z</dcterms:modified>
</cp:coreProperties>
</file>