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5A4E372-2F13-4199-A5CE-156E9E49BA0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742B57C3-2F6D-4F0A-B250-8BB9D471D3BA}" type="slidenum">
              <a:rPr lang="tr-TR" smtClean="0"/>
              <a:t>‹#›</a:t>
            </a:fld>
            <a:endParaRPr lang="tr-TR"/>
          </a:p>
        </p:txBody>
      </p:sp>
    </p:spTree>
    <p:extLst>
      <p:ext uri="{BB962C8B-B14F-4D97-AF65-F5344CB8AC3E}">
        <p14:creationId xmlns:p14="http://schemas.microsoft.com/office/powerpoint/2010/main" val="3782417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5A4E372-2F13-4199-A5CE-156E9E49BA0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3476651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5A4E372-2F13-4199-A5CE-156E9E49BA0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442396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5A4E372-2F13-4199-A5CE-156E9E49BA0E}" type="datetimeFigureOut">
              <a:rPr lang="tr-TR" smtClean="0"/>
              <a:t>14.09.2020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336230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smtClean="0"/>
              <a:t>Asıl başlık stili için tıklatın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a:xfrm>
            <a:off x="8593667" y="6272784"/>
            <a:ext cx="2644309" cy="365125"/>
          </a:xfrm>
        </p:spPr>
        <p:txBody>
          <a:bodyPr/>
          <a:lstStyle/>
          <a:p>
            <a:fld id="{25A4E372-2F13-4199-A5CE-156E9E49BA0E}" type="datetimeFigureOut">
              <a:rPr lang="tr-TR" smtClean="0"/>
              <a:t>14.09.2020</a:t>
            </a:fld>
            <a:endParaRPr lang="tr-TR"/>
          </a:p>
        </p:txBody>
      </p:sp>
      <p:sp>
        <p:nvSpPr>
          <p:cNvPr id="5" name="Footer Placeholder 4"/>
          <p:cNvSpPr>
            <a:spLocks noGrp="1"/>
          </p:cNvSpPr>
          <p:nvPr>
            <p:ph type="ftr" sz="quarter" idx="11"/>
          </p:nvPr>
        </p:nvSpPr>
        <p:spPr>
          <a:xfrm>
            <a:off x="2182708" y="6272784"/>
            <a:ext cx="6327648" cy="365125"/>
          </a:xfrm>
        </p:spPr>
        <p:txBody>
          <a:bodyPr/>
          <a:lstStyle/>
          <a:p>
            <a:endParaRPr lang="tr-TR"/>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742B57C3-2F6D-4F0A-B250-8BB9D471D3BA}" type="slidenum">
              <a:rPr lang="tr-TR" smtClean="0"/>
              <a:t>‹#›</a:t>
            </a:fld>
            <a:endParaRPr lang="tr-TR"/>
          </a:p>
        </p:txBody>
      </p:sp>
    </p:spTree>
    <p:extLst>
      <p:ext uri="{BB962C8B-B14F-4D97-AF65-F5344CB8AC3E}">
        <p14:creationId xmlns:p14="http://schemas.microsoft.com/office/powerpoint/2010/main" val="1675222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5A4E372-2F13-4199-A5CE-156E9E49BA0E}"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396242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5A4E372-2F13-4199-A5CE-156E9E49BA0E}" type="datetimeFigureOut">
              <a:rPr lang="tr-TR" smtClean="0"/>
              <a:t>14.09.2020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2023502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5A4E372-2F13-4199-A5CE-156E9E49BA0E}" type="datetimeFigureOut">
              <a:rPr lang="tr-TR" smtClean="0"/>
              <a:t>14.09.2020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3652146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A4E372-2F13-4199-A5CE-156E9E49BA0E}" type="datetimeFigureOut">
              <a:rPr lang="tr-TR" smtClean="0"/>
              <a:t>14.09.2020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20062145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5A4E372-2F13-4199-A5CE-156E9E49BA0E}" type="datetimeFigureOut">
              <a:rPr lang="tr-TR" smtClean="0"/>
              <a:t>14.09.2020</a:t>
            </a:fld>
            <a:endParaRPr lang="tr-TR"/>
          </a:p>
        </p:txBody>
      </p:sp>
      <p:sp>
        <p:nvSpPr>
          <p:cNvPr id="6" name="Footer Placeholder 5"/>
          <p:cNvSpPr>
            <a:spLocks noGrp="1"/>
          </p:cNvSpPr>
          <p:nvPr>
            <p:ph type="ftr" sz="quarter" idx="11"/>
          </p:nvPr>
        </p:nvSpPr>
        <p:spPr/>
        <p:txBody>
          <a:bodyPr/>
          <a:lstStyle/>
          <a:p>
            <a:endParaRPr lang="tr-TR"/>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16245648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5A4E372-2F13-4199-A5CE-156E9E49BA0E}" type="datetimeFigureOut">
              <a:rPr lang="tr-TR" smtClean="0"/>
              <a:t>14.09.2020</a:t>
            </a:fld>
            <a:endParaRPr lang="tr-TR"/>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742B57C3-2F6D-4F0A-B250-8BB9D471D3BA}" type="slidenum">
              <a:rPr lang="tr-TR" smtClean="0"/>
              <a:t>‹#›</a:t>
            </a:fld>
            <a:endParaRPr lang="tr-TR"/>
          </a:p>
        </p:txBody>
      </p:sp>
    </p:spTree>
    <p:extLst>
      <p:ext uri="{BB962C8B-B14F-4D97-AF65-F5344CB8AC3E}">
        <p14:creationId xmlns:p14="http://schemas.microsoft.com/office/powerpoint/2010/main" val="3378735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25A4E372-2F13-4199-A5CE-156E9E49BA0E}" type="datetimeFigureOut">
              <a:rPr lang="tr-TR" smtClean="0"/>
              <a:t>14.09.2020</a:t>
            </a:fld>
            <a:endParaRPr lang="tr-TR"/>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tr-TR"/>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742B57C3-2F6D-4F0A-B250-8BB9D471D3BA}" type="slidenum">
              <a:rPr lang="tr-TR" smtClean="0"/>
              <a:t>‹#›</a:t>
            </a:fld>
            <a:endParaRPr lang="tr-TR"/>
          </a:p>
        </p:txBody>
      </p:sp>
    </p:spTree>
    <p:extLst>
      <p:ext uri="{BB962C8B-B14F-4D97-AF65-F5344CB8AC3E}">
        <p14:creationId xmlns:p14="http://schemas.microsoft.com/office/powerpoint/2010/main" val="24826902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JOHN LOCKE </a:t>
            </a:r>
            <a:endParaRPr lang="tr-TR" dirty="0"/>
          </a:p>
        </p:txBody>
      </p:sp>
    </p:spTree>
    <p:extLst>
      <p:ext uri="{BB962C8B-B14F-4D97-AF65-F5344CB8AC3E}">
        <p14:creationId xmlns:p14="http://schemas.microsoft.com/office/powerpoint/2010/main" val="19186135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00446" y="692331"/>
            <a:ext cx="11053354" cy="5484632"/>
          </a:xfrm>
        </p:spPr>
        <p:txBody>
          <a:bodyPr>
            <a:normAutofit/>
          </a:bodyPr>
          <a:lstStyle/>
          <a:p>
            <a:pPr marL="0" indent="0">
              <a:buNone/>
            </a:pPr>
            <a:endParaRPr lang="tr-TR" dirty="0" smtClean="0"/>
          </a:p>
          <a:p>
            <a:pPr marL="0" indent="0">
              <a:buNone/>
            </a:pPr>
            <a:r>
              <a:rPr lang="tr-TR" dirty="0" smtClean="0"/>
              <a:t>Locke varlık felsefesinde, felsefede kendisinden sonra özellikle Berkeley ile başlayacak olan idealist yönelimin tam tersine, baştan sona realist bir tavır sergiler. Buna göre, zihinden bağımsız bir dış gerçeklik vardır. O, ikinci olarak, Descartes’inkine bütünüyle karşıt bir bilgi teorisine sahip olmakla birlikte, onun gibi düalist bir varlık görüşü benimser. Buna göre, dünyaya aşkın bir varlık, yaratılmamış bir töz olarak Tanrıyı şimdilik bir kenara bıraktığımızda, dünyada iki töz vardır. Bunlardan birincisi maddi töz, madde veya cisim, ikincisi de tinsel töz ya da zihindir. Bununla birlikte, bizim </a:t>
            </a:r>
            <a:r>
              <a:rPr lang="tr-TR" dirty="0" err="1" smtClean="0"/>
              <a:t>dolayımsız</a:t>
            </a:r>
            <a:r>
              <a:rPr lang="tr-TR" dirty="0" smtClean="0"/>
              <a:t> olarak yalnızca kendi idelerimizi, zihin içeriklerimizi bilebildiğimizi, </a:t>
            </a:r>
            <a:r>
              <a:rPr lang="tr-TR" dirty="0" err="1" smtClean="0"/>
              <a:t>dolayımlı</a:t>
            </a:r>
            <a:r>
              <a:rPr lang="tr-TR" dirty="0" smtClean="0"/>
              <a:t> olarak da madde veya fiziki nesnelerin bu idelere yol açan veya neden olan niteliklerine gidebildiğimizi söyleyen </a:t>
            </a:r>
            <a:r>
              <a:rPr lang="tr-TR" dirty="0" err="1" smtClean="0"/>
              <a:t>Locke’ta</a:t>
            </a:r>
            <a:r>
              <a:rPr lang="tr-TR" dirty="0" smtClean="0"/>
              <a:t> töz kavramının muğlak bir kavram olduğunu, daha baştan belirtmekte yarar vardır. Çünkü onun temsil epistemolojisine göre bizim, algısal olarak doğrudan doğruya, maddi tözle veya fiziki nesnelerle ya da zihinle temas edebilmemiz, tanışabilmemiz mümkün değildir. Dolayısıyla, töz </a:t>
            </a:r>
            <a:r>
              <a:rPr lang="tr-TR" dirty="0" err="1" smtClean="0"/>
              <a:t>Locke’ta</a:t>
            </a:r>
            <a:r>
              <a:rPr lang="tr-TR" dirty="0" smtClean="0"/>
              <a:t>, (a) zihindeki idelere neden olan, (b) dış dünyada beş duyu yoluyla algılanan niteliklerin dayanağı olan, (c) ne olduğunu bir anlamda bilmediğimiz bir şey olarak tanımlanır. </a:t>
            </a:r>
            <a:r>
              <a:rPr lang="tr-TR" dirty="0" smtClean="0"/>
              <a:t>(Ahmet Cevizci, Felsefe Tarihi, Say Yayınları, 2009, ss.340-341.)</a:t>
            </a:r>
          </a:p>
          <a:p>
            <a:pPr marL="0" indent="0">
              <a:buNone/>
            </a:pPr>
            <a:endParaRPr lang="tr-TR" dirty="0"/>
          </a:p>
        </p:txBody>
      </p:sp>
    </p:spTree>
    <p:extLst>
      <p:ext uri="{BB962C8B-B14F-4D97-AF65-F5344CB8AC3E}">
        <p14:creationId xmlns:p14="http://schemas.microsoft.com/office/powerpoint/2010/main" val="8442737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6206" y="535577"/>
            <a:ext cx="10687594" cy="5641386"/>
          </a:xfrm>
        </p:spPr>
        <p:txBody>
          <a:bodyPr/>
          <a:lstStyle/>
          <a:p>
            <a:pPr marL="0" indent="0">
              <a:buNone/>
            </a:pPr>
            <a:endParaRPr lang="tr-TR" dirty="0" smtClean="0"/>
          </a:p>
          <a:p>
            <a:pPr marL="0" indent="0">
              <a:buNone/>
            </a:pPr>
            <a:endParaRPr lang="tr-TR" dirty="0"/>
          </a:p>
          <a:p>
            <a:pPr marL="0" indent="0">
              <a:buNone/>
            </a:pPr>
            <a:r>
              <a:rPr lang="tr-TR" dirty="0" smtClean="0"/>
              <a:t>Birincil ve İkincil Nitelikler Ayrımı </a:t>
            </a:r>
          </a:p>
          <a:p>
            <a:pPr marL="0" indent="0">
              <a:buNone/>
            </a:pPr>
            <a:r>
              <a:rPr lang="tr-TR" dirty="0" smtClean="0"/>
              <a:t>Bir nesnenin birincil nitelikleri “katılık, yer kaplama, şekil, hareket ya da sükûnet ve </a:t>
            </a:r>
            <a:r>
              <a:rPr lang="tr-TR" dirty="0" err="1" smtClean="0"/>
              <a:t>sayı”dır</a:t>
            </a:r>
            <a:r>
              <a:rPr lang="tr-TR" dirty="0" smtClean="0"/>
              <a:t>. Sözgelimi, bir nesne, başka bir şey tarafından kendisine nüfuz edilememesi anlamında, katıdır. Buna göre, bir nesnenin birincil nitelikleri onun temel, asli özellikleridir, öyle ki bir nesne, algılanıyor olsun ya da olmasın ya hareket ya da sükûnet halinde olmak durumundadır veya fiziki nesneler varsa eğer, onlardan belli sayıda nesnenin, algılansın ya da algılanmasın, olması gerekir. Demek ki bir nesnenin birincil niteliklerini, o nesnenin nesnel nitelikleri olarak düşünmemiz gerekir. </a:t>
            </a:r>
            <a:r>
              <a:rPr lang="tr-TR" dirty="0" smtClean="0"/>
              <a:t>(Ahmet Cevizci, Felsefe Tarihi, Say Yayınları, 2009, s.341.)</a:t>
            </a:r>
          </a:p>
          <a:p>
            <a:pPr marL="0" indent="0">
              <a:buNone/>
            </a:pPr>
            <a:endParaRPr lang="tr-TR" dirty="0"/>
          </a:p>
        </p:txBody>
      </p:sp>
    </p:spTree>
    <p:extLst>
      <p:ext uri="{BB962C8B-B14F-4D97-AF65-F5344CB8AC3E}">
        <p14:creationId xmlns:p14="http://schemas.microsoft.com/office/powerpoint/2010/main" val="12398266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378823" y="666206"/>
            <a:ext cx="10974977" cy="5510757"/>
          </a:xfrm>
        </p:spPr>
        <p:txBody>
          <a:bodyPr>
            <a:normAutofit/>
          </a:bodyPr>
          <a:lstStyle/>
          <a:p>
            <a:r>
              <a:rPr lang="tr-TR" dirty="0" smtClean="0"/>
              <a:t>İkincil niteliklere geçtiğimizde, maddi veya </a:t>
            </a:r>
            <a:r>
              <a:rPr lang="tr-TR" dirty="0" err="1" smtClean="0"/>
              <a:t>cisimsel</a:t>
            </a:r>
            <a:r>
              <a:rPr lang="tr-TR" dirty="0" smtClean="0"/>
              <a:t> tözün ya da bir fiziki nesnenin ikincil niteliklerinin, onun rengi, kokusu, tadı ve sesi olduğunu görüyoruz. Bu niteliklerle ilgili idelerimiz, birincil niteliklerle ilgili ide ya da deneyimlerimizden farklı olarak, nesnede fiilen mevcut olan hiçbir şeye benzemez. Öyle ki bir nesnenin rengi diye düşündüğümüz şey </a:t>
            </a:r>
            <a:r>
              <a:rPr lang="tr-TR" dirty="0" err="1" smtClean="0"/>
              <a:t>Locke’a</a:t>
            </a:r>
            <a:r>
              <a:rPr lang="tr-TR" dirty="0" smtClean="0"/>
              <a:t> göre, söz konusu nesnenin nesnel bir özelliği olmayıp, nesnenin birincil nitelikleriyle olan </a:t>
            </a:r>
            <a:r>
              <a:rPr lang="tr-TR" dirty="0" err="1" smtClean="0"/>
              <a:t>nedensel</a:t>
            </a:r>
            <a:r>
              <a:rPr lang="tr-TR" dirty="0" smtClean="0"/>
              <a:t> ilişkinin sonucu olarak bizde oluşmuş olan bir idedir. Bunlar fiziki nesnenin sadece, birincil niteliklerin bizde çeşitli duyumlara yol açma güçleri olma anlamında, özellikleridirler. Başka bir deyişle, ikincil nitelikler madde ya da fiziki nesnenin, kendisinden ayrılmaz olan birincil nitelikleri sayesinde ve yoluyla duyu organlarımızı etkileme güçlerinden başka hiçbir şey değildirler. Buna göre, ikincil nitelikler varoluşları bakımından (1) birincil niteliklere ve (2) duyuma bağlıdırlar. Çünkü bir ikincil nitelik, bizde ideler meydana getirme gücü ya da kapasitesidir ve bu kapasite yalnızca bir nesnenin birincil nitelikleri sayesinde </a:t>
            </a:r>
            <a:r>
              <a:rPr lang="tr-TR" dirty="0" err="1" smtClean="0"/>
              <a:t>varolur</a:t>
            </a:r>
            <a:r>
              <a:rPr lang="tr-TR" dirty="0" smtClean="0"/>
              <a:t>. Bundan dolayı, ikincil niteliklerle ilgili idelerimizin varoluşundan birincil nitelikler olmadan söz edilemez. Öte yandan, birincil niteliklerin madde ya da fiziki nesnede sürekli olarak bulundukları ve dolayısıyla nesnel oldukları yerde, ikincil niteliklerin bir şekilde nesneye ait olduklarını söylemek mümkün değildir. Çünkü onlar, sadece kendilerini </a:t>
            </a:r>
            <a:r>
              <a:rPr lang="tr-TR" dirty="0" err="1" smtClean="0"/>
              <a:t>duyumlayan</a:t>
            </a:r>
            <a:r>
              <a:rPr lang="tr-TR" dirty="0" smtClean="0"/>
              <a:t> duyu organları için vardırlar; duyum ortadan kalktığında, onların varoluşu da son bulur.</a:t>
            </a:r>
            <a:r>
              <a:rPr lang="tr-TR" dirty="0" smtClean="0"/>
              <a:t> (Ahmet Cevizci, Felsefe Tarihi, Say Yayınları, 2009, ss.341-342.)</a:t>
            </a:r>
          </a:p>
          <a:p>
            <a:endParaRPr lang="tr-TR" dirty="0"/>
          </a:p>
        </p:txBody>
      </p:sp>
    </p:spTree>
    <p:extLst>
      <p:ext uri="{BB962C8B-B14F-4D97-AF65-F5344CB8AC3E}">
        <p14:creationId xmlns:p14="http://schemas.microsoft.com/office/powerpoint/2010/main" val="61150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36023"/>
            <a:ext cx="10515600" cy="5340940"/>
          </a:xfrm>
        </p:spPr>
        <p:txBody>
          <a:bodyPr>
            <a:normAutofit/>
          </a:bodyPr>
          <a:lstStyle/>
          <a:p>
            <a:pPr marL="0" indent="0">
              <a:buNone/>
            </a:pPr>
            <a:r>
              <a:rPr lang="tr-TR" dirty="0" smtClean="0"/>
              <a:t>Politika Felsefesi </a:t>
            </a:r>
          </a:p>
          <a:p>
            <a:pPr marL="0" indent="0">
              <a:buNone/>
            </a:pPr>
            <a:r>
              <a:rPr lang="tr-TR" dirty="0" smtClean="0"/>
              <a:t>Politik iktidarın, ilahi yönetme hakkı yoluyla değil de sadece ve sadece bireyden hareketle ve ancak halkın rızası yoluyla temellendirilebileceğini düşünen Locke, doğallıkla toplum sözleşmesinden ve dolayısıyla, politik otoritenin tesisinden önceki doğa durumundan yola çıkar. O, doğa halini, onun hipotetik bir durum olduğunu söyleyen </a:t>
            </a:r>
            <a:r>
              <a:rPr lang="tr-TR" dirty="0" err="1" smtClean="0"/>
              <a:t>Hobbes’tan</a:t>
            </a:r>
            <a:r>
              <a:rPr lang="tr-TR" dirty="0" smtClean="0"/>
              <a:t> farklı ve </a:t>
            </a:r>
            <a:r>
              <a:rPr lang="tr-TR" dirty="0" err="1" smtClean="0"/>
              <a:t>ampirisizmiyle</a:t>
            </a:r>
            <a:r>
              <a:rPr lang="tr-TR" dirty="0" smtClean="0"/>
              <a:t> tamamen tutarlı bir biçimde, tarihsel bir olgu olarak alır.</a:t>
            </a:r>
          </a:p>
          <a:p>
            <a:pPr marL="0" indent="0">
              <a:buNone/>
            </a:pPr>
            <a:r>
              <a:rPr lang="tr-TR" dirty="0" smtClean="0"/>
              <a:t>Locke, doğa durumunu bir yandan da farklı yönetim biçimlerine veya politik devletlere değer biçerken başvuracağımız bir ölçüt, dikkate almamız gereken bir ideal olarak değerlendirir. Başka bir deyişle o, doğa durumunu, </a:t>
            </a:r>
            <a:r>
              <a:rPr lang="tr-TR" dirty="0" err="1" smtClean="0"/>
              <a:t>Hobbes</a:t>
            </a:r>
            <a:r>
              <a:rPr lang="tr-TR" dirty="0" smtClean="0"/>
              <a:t> gibi bir savaş durumu olarak karakterize etmez. Bunun nedeni onun doğa durumuna, ihtiva ettiği fiili savaş tehlikesinden ötürü sivil toplum durumunu, hatta güçlü bir politik otoriteyi temellendirmek için değil, mutlak monarşiyi yargılayıp mahkûm etmede kullanacağı ölçütleri, politik iktidarın yükümlülüklerini ve hayata geçirmek durumunda olduğu temel ilkeleri türetmek için başvurur. Locke, bu yüzden doğa durumunu, her şeyden önce bütün insanların eşit olduğu bir düzen olarak tanımlar. </a:t>
            </a:r>
            <a:r>
              <a:rPr lang="tr-TR" dirty="0" smtClean="0"/>
              <a:t>(Ahmet Cevizci, Felsefe Tarihi, Say Yayınları, 2009, s.343.)</a:t>
            </a:r>
          </a:p>
          <a:p>
            <a:pPr marL="0" indent="0">
              <a:buNone/>
            </a:pPr>
            <a:endParaRPr lang="tr-TR" dirty="0"/>
          </a:p>
        </p:txBody>
      </p:sp>
    </p:spTree>
    <p:extLst>
      <p:ext uri="{BB962C8B-B14F-4D97-AF65-F5344CB8AC3E}">
        <p14:creationId xmlns:p14="http://schemas.microsoft.com/office/powerpoint/2010/main" val="36776119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274320"/>
            <a:ext cx="10515600" cy="5902643"/>
          </a:xfrm>
        </p:spPr>
        <p:txBody>
          <a:bodyPr>
            <a:normAutofit lnSpcReduction="10000"/>
          </a:bodyPr>
          <a:lstStyle/>
          <a:p>
            <a:r>
              <a:rPr lang="tr-TR" dirty="0" smtClean="0"/>
              <a:t>Toplum Sözleşmesi</a:t>
            </a:r>
          </a:p>
          <a:p>
            <a:pPr marL="0" indent="0">
              <a:buNone/>
            </a:pPr>
            <a:r>
              <a:rPr lang="tr-TR" dirty="0" smtClean="0"/>
              <a:t> İnsanlara devlet gibi baskıcı bir örgüt olmadan da barış içinde yaşayabilecekleri bir temel sunmak isteyen ve dolayısıyla, doğa durumundan insanların doğa ya da aklın yasasına uygun olarak, eşitlik, özgürlük ve barış içinde yaşadıkları bir durum diye söz eden Locke, bununla birlikte sivil toplum durumuna geçişi, politik otoritenin tesisini meşrulaştırmak amacıyla, </a:t>
            </a:r>
            <a:r>
              <a:rPr lang="tr-TR" dirty="0" err="1" smtClean="0"/>
              <a:t>Hobbes’ta</a:t>
            </a:r>
            <a:r>
              <a:rPr lang="tr-TR" dirty="0" smtClean="0"/>
              <a:t> olduğu gibi, fiili değil de potansiyel bir tehlike oluşturan “savaş </a:t>
            </a:r>
            <a:r>
              <a:rPr lang="tr-TR" dirty="0" err="1" smtClean="0"/>
              <a:t>tehdidi”nden</a:t>
            </a:r>
            <a:r>
              <a:rPr lang="tr-TR" dirty="0" smtClean="0"/>
              <a:t> söz etmeye başlar. Buna göre, insanların doğa durumundan toplum durumuna geçişlerini, onların çıkarları açısından “doğru” gösterecek geçerli bir gerekçe bulmak ihtiyacı duyan Locke, öncelikle insanların doğa yasasını yürütme gücüne sahip olduklarını öne sürer. O, herkesin elinde doğa yasasını yürütme gücünün olmasının, insanların tarafgirlik, dar görüşlülük ve bencillik gibi niteliklerinden dolayı haksızlık yaratabileceğini kabul eder. Yasa haksızlık yapılmamasını buyururken, doğa yasasını ihlal edenler bencillikle, dar görüşlülükle vb. haksızlık yaparlar. Yani doğa yasası insana, kendisi gibi eşit ve özgür olan öteki insanların hayatlarına, özgürlüklerine ve mallarına zarar vermemeleri gerektiğini söylüyor olsa da bütün insanların aynı saf akılla yönlendirilmemelerinin bir sonucu olarak, aynı yasayı görememeleri, yasanın ihlal edilmesine, bazı insanların başka insanlara zarar vermelerine ve hatta saldırmalarına yol açar. Çünkü insanlar çıkarları nedeniyle tarafgir olurlar ve kendi menfaatlerini yasa veya hukukun genel ilkeleri gibi yanlış yorumlarlar. Doğa durumunda, insanların temel haklarını koruyup teminat altına alacak bir otorite doğallıkla bulunmamaktadır. </a:t>
            </a:r>
            <a:r>
              <a:rPr lang="tr-TR" dirty="0" smtClean="0"/>
              <a:t>(Ahmet Cevizci, Felsefe Tarihi, Say Yayınları, 2009, s.344.)</a:t>
            </a:r>
          </a:p>
          <a:p>
            <a:endParaRPr lang="tr-TR" dirty="0"/>
          </a:p>
        </p:txBody>
      </p:sp>
    </p:spTree>
    <p:extLst>
      <p:ext uri="{BB962C8B-B14F-4D97-AF65-F5344CB8AC3E}">
        <p14:creationId xmlns:p14="http://schemas.microsoft.com/office/powerpoint/2010/main" val="25072388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err="1" smtClean="0"/>
              <a:t>Locke’a</a:t>
            </a:r>
            <a:r>
              <a:rPr lang="tr-TR" dirty="0" smtClean="0"/>
              <a:t> göre, doğa halindeki insanlar, demek ki öncelikle savaş tehdidinden kurtulabilmek amacıyla, bir “toplum sözleşmesi” yoluyla sivil toplum içinde bir arada yaşamaya başlar ve bu arada “hükümranlara ya da üzerlerinde güç sahibi olan sivil yöneticilere itimat ederek” politik devleti yaratırlar. İnsanlar </a:t>
            </a:r>
            <a:r>
              <a:rPr lang="tr-TR" dirty="0" err="1" smtClean="0"/>
              <a:t>Locke’a</a:t>
            </a:r>
            <a:r>
              <a:rPr lang="tr-TR" dirty="0" smtClean="0"/>
              <a:t> göre, doğa durumundan sivil toplum haline, ikinci olarak, temel hak ve özgürlüklerini güvence altına alıp, daha nitelikli bir yaşama kavuşmak için geçerler. Bu haklar özgürlük, mülkiyet hakkı ve yaşama hakkıdır. </a:t>
            </a:r>
            <a:r>
              <a:rPr lang="tr-TR" dirty="0" smtClean="0"/>
              <a:t>(Ahmet Cevizci, Felsefe Tarihi, Say Yayınları, 2009, s.347.)</a:t>
            </a:r>
          </a:p>
          <a:p>
            <a:pPr marL="0" indent="0">
              <a:buNone/>
            </a:pPr>
            <a:endParaRPr lang="tr-TR" dirty="0"/>
          </a:p>
        </p:txBody>
      </p:sp>
    </p:spTree>
    <p:extLst>
      <p:ext uri="{BB962C8B-B14F-4D97-AF65-F5344CB8AC3E}">
        <p14:creationId xmlns:p14="http://schemas.microsoft.com/office/powerpoint/2010/main" val="17969941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48640" y="744583"/>
            <a:ext cx="10805160" cy="5432380"/>
          </a:xfrm>
        </p:spPr>
        <p:txBody>
          <a:bodyPr/>
          <a:lstStyle/>
          <a:p>
            <a:endParaRPr lang="tr-TR" dirty="0" smtClean="0"/>
          </a:p>
          <a:p>
            <a:endParaRPr lang="tr-TR" dirty="0"/>
          </a:p>
          <a:p>
            <a:r>
              <a:rPr lang="tr-TR" dirty="0" smtClean="0"/>
              <a:t>Locke, modern dünya görüşünün inşasına herkesten daha fazla katkı yapmış bir filozof olarak, bu çizgi üzerinde, şimdiye kadar gördüğümüz bütün filozoflardan daha sıkı ve bilinçli bir duruşla konumlanır. Zira eski dünya görüşüne karşı çıkarken, sadece </a:t>
            </a:r>
            <a:r>
              <a:rPr lang="tr-TR" dirty="0" err="1" smtClean="0"/>
              <a:t>Skolastisizmin</a:t>
            </a:r>
            <a:r>
              <a:rPr lang="tr-TR" dirty="0" smtClean="0"/>
              <a:t> teleolojik dünya görüşüne değil, 17. yüzyılın bilumum rasyonalist metafiziklerine de karşı çıkar. Onun bu bakımdan haksız olduğu söylenemez çünkü </a:t>
            </a:r>
            <a:r>
              <a:rPr lang="tr-TR" dirty="0" err="1" smtClean="0"/>
              <a:t>Descartes’ta</a:t>
            </a:r>
            <a:r>
              <a:rPr lang="tr-TR" dirty="0" smtClean="0"/>
              <a:t> görülen modern felsefe, Skolastik görüşten tam olarak kopmuş değildi. Gerçekten de 17. yüzyıl, insanın ve evrenin özünü bilmeye yönelik metafiziksel çabaların sürdüğü bir çağ oldu. </a:t>
            </a:r>
            <a:r>
              <a:rPr lang="tr-TR" dirty="0" smtClean="0"/>
              <a:t>(Ahmet Cevizci, Felsefe Tarihi, Say Yayınları, 2009, s.331.)</a:t>
            </a:r>
          </a:p>
          <a:p>
            <a:endParaRPr lang="tr-TR" dirty="0"/>
          </a:p>
        </p:txBody>
      </p:sp>
    </p:spTree>
    <p:extLst>
      <p:ext uri="{BB962C8B-B14F-4D97-AF65-F5344CB8AC3E}">
        <p14:creationId xmlns:p14="http://schemas.microsoft.com/office/powerpoint/2010/main" val="2085077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23406"/>
            <a:ext cx="10515600" cy="5053557"/>
          </a:xfrm>
        </p:spPr>
        <p:txBody>
          <a:bodyPr>
            <a:normAutofit/>
          </a:bodyPr>
          <a:lstStyle/>
          <a:p>
            <a:pPr marL="0" indent="0">
              <a:buNone/>
            </a:pPr>
            <a:r>
              <a:rPr lang="tr-TR" dirty="0" smtClean="0"/>
              <a:t>Doğuştan İdeler Görüşünün Eleştirisi </a:t>
            </a:r>
          </a:p>
          <a:p>
            <a:pPr marL="0" indent="0">
              <a:buNone/>
            </a:pPr>
            <a:r>
              <a:rPr lang="tr-TR" dirty="0" smtClean="0"/>
              <a:t>Locke, bilginin kaynağı konusunu bir karara bağlamak, bilginin deneyime dayandığını gözler önüne sermek için öyleyse, önce doğallıkla doğuştancılığa saldırır. Doğuştancılık, insan zihnindeki idelerin, en azından birtakım kavram, fikir ve ilkelerin deneyim yoluyla kazanılmadığını, onların doğuştan getirildiğini öne süren görüştür. Onun doğuştancılığa yönelik bu eleştiri ya da saldırısı çok büyük bir önem taşır, çünkü bilginin ham maddesini, temel malzemesini oluşturan idelerin iki alternatif kaynağından biri düştüğü takdirde, insan zihnindeki bütün idelerin ve dolayısıyla, bilginin kaynağının deneyim olduğu ortaya çıkacaktır. Nitekim, Locke </a:t>
            </a:r>
            <a:r>
              <a:rPr lang="tr-TR" dirty="0" err="1" smtClean="0"/>
              <a:t>ampirisizmini</a:t>
            </a:r>
            <a:r>
              <a:rPr lang="tr-TR" dirty="0" smtClean="0"/>
              <a:t>, deneyci epistemolojisini ortaya koymazdan, bilginin deneyim yoluyla kazanıldığını öne sürmezden önce, doğuştan ide veya fikirlerin olamayacağını göstermeye çalışır.</a:t>
            </a:r>
            <a:r>
              <a:rPr lang="tr-TR" dirty="0" smtClean="0"/>
              <a:t> (Ahmet Cevizci, Felsefe Tarihi, Say Yayınları, 2009, s.335.)</a:t>
            </a:r>
          </a:p>
          <a:p>
            <a:pPr marL="0" indent="0">
              <a:buNone/>
            </a:pPr>
            <a:endParaRPr lang="tr-TR" dirty="0"/>
          </a:p>
        </p:txBody>
      </p:sp>
    </p:spTree>
    <p:extLst>
      <p:ext uri="{BB962C8B-B14F-4D97-AF65-F5344CB8AC3E}">
        <p14:creationId xmlns:p14="http://schemas.microsoft.com/office/powerpoint/2010/main" val="538422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822960"/>
            <a:ext cx="10515600" cy="5354003"/>
          </a:xfrm>
        </p:spPr>
        <p:txBody>
          <a:bodyPr/>
          <a:lstStyle/>
          <a:p>
            <a:pPr marL="0" indent="0">
              <a:buNone/>
            </a:pPr>
            <a:endParaRPr lang="tr-TR" dirty="0" smtClean="0"/>
          </a:p>
          <a:p>
            <a:pPr marL="0" indent="0">
              <a:buNone/>
            </a:pPr>
            <a:endParaRPr lang="tr-TR" dirty="0"/>
          </a:p>
          <a:p>
            <a:pPr marL="0" indent="0">
              <a:buNone/>
            </a:pPr>
            <a:r>
              <a:rPr lang="tr-TR" dirty="0" smtClean="0"/>
              <a:t>Duyum ve Düşünüm Bilgi, </a:t>
            </a:r>
            <a:r>
              <a:rPr lang="tr-TR" dirty="0" err="1" smtClean="0"/>
              <a:t>doğuştancıların</a:t>
            </a:r>
            <a:r>
              <a:rPr lang="tr-TR" dirty="0" smtClean="0"/>
              <a:t> veya rasyonalistlerin iddia ettiklerinin tersine, doğuştan değilse eğer, gerçekte nasıl mümkün olur, ne şekilde oluşur? İnsan zihninin doğuşta bir </a:t>
            </a:r>
            <a:r>
              <a:rPr lang="tr-TR" dirty="0" err="1" smtClean="0"/>
              <a:t>tabula</a:t>
            </a:r>
            <a:r>
              <a:rPr lang="tr-TR" dirty="0" smtClean="0"/>
              <a:t> </a:t>
            </a:r>
            <a:r>
              <a:rPr lang="tr-TR" dirty="0" err="1" smtClean="0"/>
              <a:t>rasa</a:t>
            </a:r>
            <a:r>
              <a:rPr lang="tr-TR" dirty="0" smtClean="0"/>
              <a:t>, boş bir levha olduğunu söyleyen deneyci Locke için bilginin kaynağı sorusuna verilecek cevap bellidir: “Deneyim yoluyla.” İnsan zihninin doğuşta boş bir levha gibi olduğunu, doğuştan getirdiği hiçbir şey bulunmadığını, bilginin bütün malzemesini deneyimden aldığını, bilgiye temel teşkil eden bütün idelerin deneyim yoluyla geldiğini bildiğimize göre, sorulması gereken sorular şunlardır: “İde nedir?”, “Deneyim nedir?”. </a:t>
            </a:r>
            <a:r>
              <a:rPr lang="tr-TR" dirty="0" smtClean="0"/>
              <a:t>(Ahmet Cevizci, Felsefe Tarihi, Say Yayınları, 2009, s.335-336.)</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1360701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92777"/>
            <a:ext cx="10515600" cy="5184186"/>
          </a:xfrm>
        </p:spPr>
        <p:txBody>
          <a:bodyPr>
            <a:normAutofit/>
          </a:bodyPr>
          <a:lstStyle/>
          <a:p>
            <a:pPr marL="0" indent="0">
              <a:buNone/>
            </a:pPr>
            <a:r>
              <a:rPr lang="tr-TR" dirty="0" smtClean="0"/>
              <a:t>İdeler </a:t>
            </a:r>
          </a:p>
          <a:p>
            <a:pPr marL="0" indent="0">
              <a:buNone/>
            </a:pPr>
            <a:r>
              <a:rPr lang="tr-TR" dirty="0" smtClean="0"/>
              <a:t>Locke ideyi işte bu bağlamda ve oldukça genel bir anlam içinde, zihnin düşünme faaliyeti sırasında konusu veya nesnesi olan şey, diye tanımlar. Buna göre, temsili bir algı ve bilgi teorisi benimseyen </a:t>
            </a:r>
            <a:r>
              <a:rPr lang="tr-TR" dirty="0" err="1" smtClean="0"/>
              <a:t>Locke’da</a:t>
            </a:r>
            <a:r>
              <a:rPr lang="tr-TR" dirty="0" smtClean="0"/>
              <a:t> ide, zihnin düşünme faaliyeti sırasında kullandığı malzeme, varlıkların işaretleri veya temsilleridir. Bu anlayış açısından, zihin düşündüğü veya algıladığı zaman, </a:t>
            </a:r>
            <a:r>
              <a:rPr lang="tr-TR" dirty="0" err="1" smtClean="0"/>
              <a:t>dolayımsız</a:t>
            </a:r>
            <a:r>
              <a:rPr lang="tr-TR" dirty="0" smtClean="0"/>
              <a:t> olarak algılanan veya düşünülen şey, varlık veya fiziki nesne değil, fakat onun zihindeki temsili olarak idedir. </a:t>
            </a:r>
            <a:r>
              <a:rPr lang="tr-TR" dirty="0" err="1" smtClean="0"/>
              <a:t>Locke’a</a:t>
            </a:r>
            <a:r>
              <a:rPr lang="tr-TR" dirty="0" smtClean="0"/>
              <a:t> göre, idelerin varoluşu bir kanıtlama ya da ispata ihtiyaç göstermez. Zira bilginin temel malzemesini oluşturan bu idelerin varoluşunu herkes açıklıkla kabul eder. Onlar bütün bilgilerimizin nihai temelini ya da kaynağını oluştururlar; dolayısıyla, bütün bilgilerimiz, aynı köken ya da kaynağa sahip olmaları açısından bir ve aynı düzeyde bulunur. </a:t>
            </a:r>
            <a:r>
              <a:rPr lang="tr-TR" dirty="0" err="1" smtClean="0"/>
              <a:t>Locke’un</a:t>
            </a:r>
            <a:r>
              <a:rPr lang="tr-TR" dirty="0" smtClean="0"/>
              <a:t> atomcu bir ide kuramı benimsediği söylenebilir, zira insan tarafından yaratılamayan bu ideler, çeşitli şekillerde bir araya gelmek suretiyle, zihnin bütün entelektüel malzemesini oluştururlar. </a:t>
            </a:r>
            <a:r>
              <a:rPr lang="tr-TR" dirty="0" smtClean="0"/>
              <a:t>(Ahmet Cevizci, Felsefe Tarihi, Say Yayınları, 2009, s.336.)</a:t>
            </a:r>
          </a:p>
          <a:p>
            <a:pPr marL="0" indent="0">
              <a:buNone/>
            </a:pPr>
            <a:endParaRPr lang="tr-TR" dirty="0"/>
          </a:p>
        </p:txBody>
      </p:sp>
    </p:spTree>
    <p:extLst>
      <p:ext uri="{BB962C8B-B14F-4D97-AF65-F5344CB8AC3E}">
        <p14:creationId xmlns:p14="http://schemas.microsoft.com/office/powerpoint/2010/main" val="29393184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83326" y="640080"/>
            <a:ext cx="10870474" cy="5536883"/>
          </a:xfrm>
        </p:spPr>
        <p:txBody>
          <a:bodyPr>
            <a:normAutofit/>
          </a:bodyPr>
          <a:lstStyle/>
          <a:p>
            <a:pPr marL="0" indent="0">
              <a:buNone/>
            </a:pPr>
            <a:r>
              <a:rPr lang="tr-TR" dirty="0" smtClean="0"/>
              <a:t>Deneyim </a:t>
            </a:r>
          </a:p>
          <a:p>
            <a:pPr marL="0" indent="0">
              <a:buNone/>
            </a:pPr>
            <a:r>
              <a:rPr lang="tr-TR" dirty="0" err="1" smtClean="0"/>
              <a:t>Locke’a</a:t>
            </a:r>
            <a:r>
              <a:rPr lang="tr-TR" dirty="0" smtClean="0"/>
              <a:t> göre, bize bilgimizin malzemesini oluşturan ideleri temin eden kaynak deneyimdir. Yani biz ideleri ya dış dünyadaki fiziki varlıkları gözlemlememizin veya deneyimlememizin ya da bu varlıklardan duyu organlarımız aracılığıyla bize ulaşan etkiler üzerinde zihnimizin gerçekleştirdiği çeşitli faaliyetleri idrak etmemizin sonucunda elde ederiz. Dolayısıyla, deneyim onda duyum veya dış duyum ve düşünüm, </a:t>
            </a:r>
            <a:r>
              <a:rPr lang="tr-TR" dirty="0" err="1" smtClean="0"/>
              <a:t>refleksiyon</a:t>
            </a:r>
            <a:r>
              <a:rPr lang="tr-TR" dirty="0" smtClean="0"/>
              <a:t> veya iç duyum olarak iki farklı türe ayrılır. Bunlardan kendisi için temel deneyim türü olan duyumla Locke, beş duyudan biri veya daha fazlasının kullanılması yoluyla gerçekleşen algıyı anlatmak ister. Buna göre, fiziki varlık ya da nesneler, bizim dış dünyayla ilgili olarak sahip olduğumuz bütün idelere duyular aracılığıyla neden olurlar. O, işte bu bağlamda “</a:t>
            </a:r>
            <a:r>
              <a:rPr lang="tr-TR" dirty="0" err="1" smtClean="0"/>
              <a:t>nihil</a:t>
            </a:r>
            <a:r>
              <a:rPr lang="tr-TR" dirty="0" smtClean="0"/>
              <a:t> </a:t>
            </a:r>
            <a:r>
              <a:rPr lang="tr-TR" dirty="0" err="1" smtClean="0"/>
              <a:t>est</a:t>
            </a:r>
            <a:r>
              <a:rPr lang="tr-TR" dirty="0" smtClean="0"/>
              <a:t> in </a:t>
            </a:r>
            <a:r>
              <a:rPr lang="tr-TR" dirty="0" err="1" smtClean="0"/>
              <a:t>intellectu</a:t>
            </a:r>
            <a:r>
              <a:rPr lang="tr-TR" dirty="0" smtClean="0"/>
              <a:t> </a:t>
            </a:r>
            <a:r>
              <a:rPr lang="tr-TR" dirty="0" err="1" smtClean="0"/>
              <a:t>non</a:t>
            </a:r>
            <a:r>
              <a:rPr lang="tr-TR" dirty="0" smtClean="0"/>
              <a:t> </a:t>
            </a:r>
            <a:r>
              <a:rPr lang="tr-TR" dirty="0" err="1" smtClean="0"/>
              <a:t>fuerit</a:t>
            </a:r>
            <a:r>
              <a:rPr lang="tr-TR" dirty="0" smtClean="0"/>
              <a:t> </a:t>
            </a:r>
            <a:r>
              <a:rPr lang="tr-TR" dirty="0" err="1" smtClean="0"/>
              <a:t>prius</a:t>
            </a:r>
            <a:r>
              <a:rPr lang="tr-TR" dirty="0" smtClean="0"/>
              <a:t> in </a:t>
            </a:r>
            <a:r>
              <a:rPr lang="tr-TR" dirty="0" err="1" smtClean="0"/>
              <a:t>sensu</a:t>
            </a:r>
            <a:r>
              <a:rPr lang="tr-TR" dirty="0" smtClean="0"/>
              <a:t>” [zihinde daha önce duyulardan geçmemiş olan hiçbir şey yoktur] der. </a:t>
            </a:r>
            <a:r>
              <a:rPr lang="tr-TR" dirty="0" smtClean="0"/>
              <a:t>(Ahmet Cevizci, Felsefe Tarihi, Say Yayınları, 2009, s.336.)</a:t>
            </a:r>
          </a:p>
          <a:p>
            <a:pPr marL="0" indent="0">
              <a:buNone/>
            </a:pPr>
            <a:endParaRPr lang="tr-TR" dirty="0"/>
          </a:p>
        </p:txBody>
      </p:sp>
    </p:spTree>
    <p:extLst>
      <p:ext uri="{BB962C8B-B14F-4D97-AF65-F5344CB8AC3E}">
        <p14:creationId xmlns:p14="http://schemas.microsoft.com/office/powerpoint/2010/main" val="2296840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27017"/>
            <a:ext cx="10515600" cy="5549946"/>
          </a:xfrm>
        </p:spPr>
        <p:txBody>
          <a:bodyPr>
            <a:normAutofit/>
          </a:bodyPr>
          <a:lstStyle/>
          <a:p>
            <a:pPr marL="0" indent="0">
              <a:buNone/>
            </a:pPr>
            <a:r>
              <a:rPr lang="tr-TR" dirty="0" smtClean="0"/>
              <a:t>Basit ve Bileşik İdeler</a:t>
            </a:r>
          </a:p>
          <a:p>
            <a:pPr marL="0" indent="0">
              <a:buNone/>
            </a:pPr>
            <a:r>
              <a:rPr lang="tr-TR" dirty="0" smtClean="0"/>
              <a:t> İdeleri düşünmenin nesneleri, düşünce veya deneyimlerin içerikleri diye tanımlayan Locke, bilginin kaynağı konusunu açıklığa kavuşturduktan ya da deneyim türleri arasında bir ayrım yaptıktan sonra ideleri de basit ve bileşik ideler diye ikiye ayırır. Bunlardan basit ideler, bütün diğer ideler gibi ya duyum ya da düşünüm yoluyla kazanılan ve en temel özellikleri idelerden meydana gelmemek olan idelerdir. Kendi içlerinde bileşik olmayan bu ideler, </a:t>
            </a:r>
            <a:r>
              <a:rPr lang="tr-TR" dirty="0" err="1" smtClean="0"/>
              <a:t>Locke’a</a:t>
            </a:r>
            <a:r>
              <a:rPr lang="tr-TR" dirty="0" smtClean="0"/>
              <a:t> göre, başka idelere </a:t>
            </a:r>
            <a:r>
              <a:rPr lang="tr-TR" dirty="0" err="1" smtClean="0"/>
              <a:t>ayrıştırılamazlar.Bu</a:t>
            </a:r>
            <a:r>
              <a:rPr lang="tr-TR" dirty="0" smtClean="0"/>
              <a:t> ideler insanın imgelemenin belli bir hareketi ya da atılımıyla icat edilemedikleri gibi, iradenin de onların varoluşları veya doğaları üzerinde hiçbir etkisi olmaz. Zihin bu ideleri kendi başına ne meydana getirebilir, ne de yok edebilir. </a:t>
            </a:r>
            <a:r>
              <a:rPr lang="tr-TR" dirty="0" err="1" smtClean="0"/>
              <a:t>Locke’a</a:t>
            </a:r>
            <a:r>
              <a:rPr lang="tr-TR" dirty="0" smtClean="0"/>
              <a:t> göre, bir insan bu nedenle daha önceden hiç tatmamış olduğu bir tadın veya koklamadığı bir kokunun idesine sahip olamaz. Anadan doğma körlerin renklerle, sağırların da seslerle ilgili hiçbir ideleri yoktur. Basit ideler </a:t>
            </a:r>
            <a:r>
              <a:rPr lang="tr-TR" dirty="0" err="1" smtClean="0"/>
              <a:t>Locke’un</a:t>
            </a:r>
            <a:r>
              <a:rPr lang="tr-TR" dirty="0" smtClean="0"/>
              <a:t> felsefesinde, bu idelere sahip olmamamız, onlarla hiç tanışmamış olmamız durumunda, bir şeylerin bilgisine sahip olmamızın hiçbir şekilde söz konusu olamaması anlamında, epistemolojik olarak primitiftirler. Bilginin bütün malzemesini, işte bu basit ideler meydana getirir.</a:t>
            </a:r>
            <a:r>
              <a:rPr lang="tr-TR" dirty="0" smtClean="0"/>
              <a:t> (Ahmet Cevizci, Felsefe Tarihi, Say Yayınları, 2009, s.336-337.)</a:t>
            </a:r>
          </a:p>
          <a:p>
            <a:pPr marL="0" indent="0">
              <a:buNone/>
            </a:pPr>
            <a:endParaRPr lang="tr-TR" dirty="0"/>
          </a:p>
        </p:txBody>
      </p:sp>
    </p:spTree>
    <p:extLst>
      <p:ext uri="{BB962C8B-B14F-4D97-AF65-F5344CB8AC3E}">
        <p14:creationId xmlns:p14="http://schemas.microsoft.com/office/powerpoint/2010/main" val="13344457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04949" y="522514"/>
            <a:ext cx="10948851" cy="5654449"/>
          </a:xfrm>
        </p:spPr>
        <p:txBody>
          <a:bodyPr>
            <a:normAutofit/>
          </a:bodyPr>
          <a:lstStyle/>
          <a:p>
            <a:pPr marL="0" indent="0">
              <a:buNone/>
            </a:pPr>
            <a:r>
              <a:rPr lang="tr-TR" dirty="0" smtClean="0"/>
              <a:t>Locke, bilginin temel malzemesini oluşturan idelerin kaynağı ve niteliğiyle ilgili bilgiler verdikten sonra, bilgiye erişme sürecinde dile özel bir önem atfettiği için araya dilin doğasıyla ilgili görüşlerini sıkıştırır. Burada da “yeni ideler </a:t>
            </a:r>
            <a:r>
              <a:rPr lang="tr-TR" dirty="0" err="1" smtClean="0"/>
              <a:t>yolu”ndan</a:t>
            </a:r>
            <a:r>
              <a:rPr lang="tr-TR" dirty="0" smtClean="0"/>
              <a:t> yürüyen filozof, </a:t>
            </a:r>
            <a:r>
              <a:rPr lang="tr-TR" dirty="0" err="1" smtClean="0"/>
              <a:t>öznelci</a:t>
            </a:r>
            <a:r>
              <a:rPr lang="tr-TR" dirty="0" smtClean="0"/>
              <a:t> dil görüşü diyebileceğimiz bir dil anlayışıyla, sözcüklerin, zihin dışındaki varlıkların değil de zihindeki idelerin yerini tuttuğunu; bir sözcüğün anlamının kişinin zihnindeki bir ideden oluştuğunu söyler.</a:t>
            </a:r>
          </a:p>
          <a:p>
            <a:pPr marL="0" indent="0">
              <a:buNone/>
            </a:pPr>
            <a:r>
              <a:rPr lang="tr-TR" dirty="0" smtClean="0"/>
              <a:t>O, gerçekten de bilginin özellikle de genel ve soyut idelerin varlığına bağlı olduğunu söylerken, soyutlama yoluyla elde edilen genel ideler bağlamında </a:t>
            </a:r>
            <a:r>
              <a:rPr lang="tr-TR" dirty="0" err="1" smtClean="0"/>
              <a:t>nominalist</a:t>
            </a:r>
            <a:r>
              <a:rPr lang="tr-TR" dirty="0" smtClean="0"/>
              <a:t> bir tavır benimser. Felsefede tümeller probleminin genelliğin neden oluştuğunu tespit etme problemi olduğunu söylerken, soyutlama kapasitesinin insanlarla hayvanlar arasındaki en önemli farklılığı meydana getirdiğini öne süren </a:t>
            </a:r>
            <a:r>
              <a:rPr lang="tr-TR" dirty="0" err="1" smtClean="0"/>
              <a:t>Locke’un</a:t>
            </a:r>
            <a:r>
              <a:rPr lang="tr-TR" dirty="0" smtClean="0"/>
              <a:t> gözünde gerçekten var olan sadece bireysel şeyler veya tikellerdir. Zihinden ve dilden bağımsız olarak var olanlar, ona göre yalnızca bir tikeller veya bireyler çokluğudur. Tümeller ise kısaltılmış iletişim araçları, anlama yetisinin sınıflama amaçlı icatlarıdır. Genellik, şu halde sadece düşünceye ve dile ait bir özellik olup, zihinden ve dilden bağımsız genelliklerden ve tümellerden söz edebilmek mümkün değildir. Bununla birlikte, Locke dilden ve zihinden bağımsız olarak, bireysel şeyler arasında gerçek benzerlikler bulunduğunu reddetmez. Tam tersine, genel ve hatta bileşik ideleri kazanma, böyle benzerliklerin algılanmasına bağlıdır. </a:t>
            </a:r>
            <a:r>
              <a:rPr lang="tr-TR" dirty="0" smtClean="0"/>
              <a:t>(Ahmet Cevizci, Felsefe Tarihi, Say Yayınları, 2009, s.336-337.)</a:t>
            </a:r>
          </a:p>
          <a:p>
            <a:pPr marL="0" indent="0">
              <a:buNone/>
            </a:pPr>
            <a:endParaRPr lang="tr-TR" dirty="0"/>
          </a:p>
        </p:txBody>
      </p:sp>
    </p:spTree>
    <p:extLst>
      <p:ext uri="{BB962C8B-B14F-4D97-AF65-F5344CB8AC3E}">
        <p14:creationId xmlns:p14="http://schemas.microsoft.com/office/powerpoint/2010/main" val="12824721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692331"/>
            <a:ext cx="10515600" cy="5484632"/>
          </a:xfrm>
        </p:spPr>
        <p:txBody>
          <a:bodyPr>
            <a:normAutofit/>
          </a:bodyPr>
          <a:lstStyle/>
          <a:p>
            <a:r>
              <a:rPr lang="tr-TR" dirty="0" smtClean="0"/>
              <a:t>İdeler arasındaki söz konusu bağlantı ve uyuşma ise, </a:t>
            </a:r>
            <a:r>
              <a:rPr lang="tr-TR" dirty="0" err="1" smtClean="0"/>
              <a:t>Locke’a</a:t>
            </a:r>
            <a:r>
              <a:rPr lang="tr-TR" dirty="0" smtClean="0"/>
              <a:t> göre, dört başlık altında toplanabilir: Bunlardan birincisi olan özdeşlikten söz ettiği zaman, Locke bir idenin ne olduğunun ve onun başka idelerden farklılığının bilincinde olmayı anlar. Yani, burada söz konusu bilgi, her idenin kendi kendisiyle aynı olduğunu, her ne ise o olup, tüm diğer idelerden farklı olduğunu bilmekten oluşur. Bu bilgi, idelerimizden her birinin (örneğin, ağaç, masa, beyaz, kare, üçgen vs. idelerinin) tam olarak neyi ihtiva ettiğinin ve onun farklılıklarının (sözgelimi, beyazın siyah olmadığının, bir karenin daire olmadığının) bilgisidir. Buna karşın, uyuşmanın ikincisi olan ilişkiden söz ederken Locke, idelerimizden bazılarının diğer idelerle bazı bakımlardan ilişkili olduğu olgusuna dikkat çeker. Buna göre, beyaz ve kırmızı arasında, üçgenlerle yapraklar arasında söz konusu olmayan bir ilişki vardır; yine, bir ağaçla bir sandalye arasında, bir doğruyla bir bulut arasında söz konusu olmayan bir ilişki bulunmaktadır. </a:t>
            </a:r>
            <a:r>
              <a:rPr lang="tr-TR" dirty="0" smtClean="0"/>
              <a:t>(Ahmet Cevizci, Felsefe Tarihi, Say Yayınları, 2009, s.339.)</a:t>
            </a:r>
          </a:p>
          <a:p>
            <a:endParaRPr lang="tr-TR" dirty="0"/>
          </a:p>
        </p:txBody>
      </p:sp>
    </p:spTree>
    <p:extLst>
      <p:ext uri="{BB962C8B-B14F-4D97-AF65-F5344CB8AC3E}">
        <p14:creationId xmlns:p14="http://schemas.microsoft.com/office/powerpoint/2010/main" val="372453273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Yazı Tipi">
  <a:themeElements>
    <a:clrScheme name="Wood Type Yazı Tip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Yazı Tipi">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Yazı Tipi">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Tahta Yazı</Template>
  <TotalTime>21</TotalTime>
  <Words>2461</Words>
  <Application>Microsoft Office PowerPoint</Application>
  <PresentationFormat>Geniş ekran</PresentationFormat>
  <Paragraphs>31</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Rockwell</vt:lpstr>
      <vt:lpstr>Rockwell Condensed</vt:lpstr>
      <vt:lpstr>Wingdings</vt:lpstr>
      <vt:lpstr>Wood Type Yazı Tipi</vt:lpstr>
      <vt:lpstr>JOHN LOCKE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LOCKE</dc:title>
  <dc:creator>ZEHRA</dc:creator>
  <cp:lastModifiedBy>ZEHRA</cp:lastModifiedBy>
  <cp:revision>4</cp:revision>
  <dcterms:created xsi:type="dcterms:W3CDTF">2020-09-14T09:49:20Z</dcterms:created>
  <dcterms:modified xsi:type="dcterms:W3CDTF">2020-09-14T10:11:17Z</dcterms:modified>
</cp:coreProperties>
</file>