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0E086AB-4DD2-4858-9A5C-30AC39F762F7}"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ECE215A-99BC-4125-868E-DF2D2E3CE91B}" type="slidenum">
              <a:rPr lang="tr-TR" smtClean="0"/>
              <a:t>‹#›</a:t>
            </a:fld>
            <a:endParaRPr lang="tr-TR"/>
          </a:p>
        </p:txBody>
      </p:sp>
    </p:spTree>
    <p:extLst>
      <p:ext uri="{BB962C8B-B14F-4D97-AF65-F5344CB8AC3E}">
        <p14:creationId xmlns:p14="http://schemas.microsoft.com/office/powerpoint/2010/main" val="2451322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0E086AB-4DD2-4858-9A5C-30AC39F762F7}"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ECE215A-99BC-4125-868E-DF2D2E3CE91B}" type="slidenum">
              <a:rPr lang="tr-TR" smtClean="0"/>
              <a:t>‹#›</a:t>
            </a:fld>
            <a:endParaRPr lang="tr-TR"/>
          </a:p>
        </p:txBody>
      </p:sp>
    </p:spTree>
    <p:extLst>
      <p:ext uri="{BB962C8B-B14F-4D97-AF65-F5344CB8AC3E}">
        <p14:creationId xmlns:p14="http://schemas.microsoft.com/office/powerpoint/2010/main" val="646647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0E086AB-4DD2-4858-9A5C-30AC39F762F7}"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ECE215A-99BC-4125-868E-DF2D2E3CE91B}" type="slidenum">
              <a:rPr lang="tr-TR" smtClean="0"/>
              <a:t>‹#›</a:t>
            </a:fld>
            <a:endParaRPr lang="tr-TR"/>
          </a:p>
        </p:txBody>
      </p:sp>
    </p:spTree>
    <p:extLst>
      <p:ext uri="{BB962C8B-B14F-4D97-AF65-F5344CB8AC3E}">
        <p14:creationId xmlns:p14="http://schemas.microsoft.com/office/powerpoint/2010/main" val="1185893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0E086AB-4DD2-4858-9A5C-30AC39F762F7}"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ECE215A-99BC-4125-868E-DF2D2E3CE91B}" type="slidenum">
              <a:rPr lang="tr-TR" smtClean="0"/>
              <a:t>‹#›</a:t>
            </a:fld>
            <a:endParaRPr lang="tr-TR"/>
          </a:p>
        </p:txBody>
      </p:sp>
    </p:spTree>
    <p:extLst>
      <p:ext uri="{BB962C8B-B14F-4D97-AF65-F5344CB8AC3E}">
        <p14:creationId xmlns:p14="http://schemas.microsoft.com/office/powerpoint/2010/main" val="4028233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0E086AB-4DD2-4858-9A5C-30AC39F762F7}" type="datetimeFigureOut">
              <a:rPr lang="tr-TR" smtClean="0"/>
              <a:t>8.11.2020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ECE215A-99BC-4125-868E-DF2D2E3CE91B}" type="slidenum">
              <a:rPr lang="tr-TR" smtClean="0"/>
              <a:t>‹#›</a:t>
            </a:fld>
            <a:endParaRPr lang="tr-TR"/>
          </a:p>
        </p:txBody>
      </p:sp>
    </p:spTree>
    <p:extLst>
      <p:ext uri="{BB962C8B-B14F-4D97-AF65-F5344CB8AC3E}">
        <p14:creationId xmlns:p14="http://schemas.microsoft.com/office/powerpoint/2010/main" val="2656936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0E086AB-4DD2-4858-9A5C-30AC39F762F7}"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ECE215A-99BC-4125-868E-DF2D2E3CE91B}" type="slidenum">
              <a:rPr lang="tr-TR" smtClean="0"/>
              <a:t>‹#›</a:t>
            </a:fld>
            <a:endParaRPr lang="tr-TR"/>
          </a:p>
        </p:txBody>
      </p:sp>
    </p:spTree>
    <p:extLst>
      <p:ext uri="{BB962C8B-B14F-4D97-AF65-F5344CB8AC3E}">
        <p14:creationId xmlns:p14="http://schemas.microsoft.com/office/powerpoint/2010/main" val="3912320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0E086AB-4DD2-4858-9A5C-30AC39F762F7}" type="datetimeFigureOut">
              <a:rPr lang="tr-TR" smtClean="0"/>
              <a:t>8.11.2020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ECE215A-99BC-4125-868E-DF2D2E3CE91B}" type="slidenum">
              <a:rPr lang="tr-TR" smtClean="0"/>
              <a:t>‹#›</a:t>
            </a:fld>
            <a:endParaRPr lang="tr-TR"/>
          </a:p>
        </p:txBody>
      </p:sp>
    </p:spTree>
    <p:extLst>
      <p:ext uri="{BB962C8B-B14F-4D97-AF65-F5344CB8AC3E}">
        <p14:creationId xmlns:p14="http://schemas.microsoft.com/office/powerpoint/2010/main" val="3472189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0E086AB-4DD2-4858-9A5C-30AC39F762F7}" type="datetimeFigureOut">
              <a:rPr lang="tr-TR" smtClean="0"/>
              <a:t>8.11.2020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ECE215A-99BC-4125-868E-DF2D2E3CE91B}" type="slidenum">
              <a:rPr lang="tr-TR" smtClean="0"/>
              <a:t>‹#›</a:t>
            </a:fld>
            <a:endParaRPr lang="tr-TR"/>
          </a:p>
        </p:txBody>
      </p:sp>
    </p:spTree>
    <p:extLst>
      <p:ext uri="{BB962C8B-B14F-4D97-AF65-F5344CB8AC3E}">
        <p14:creationId xmlns:p14="http://schemas.microsoft.com/office/powerpoint/2010/main" val="208804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0E086AB-4DD2-4858-9A5C-30AC39F762F7}" type="datetimeFigureOut">
              <a:rPr lang="tr-TR" smtClean="0"/>
              <a:t>8.11.2020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ECE215A-99BC-4125-868E-DF2D2E3CE91B}" type="slidenum">
              <a:rPr lang="tr-TR" smtClean="0"/>
              <a:t>‹#›</a:t>
            </a:fld>
            <a:endParaRPr lang="tr-TR"/>
          </a:p>
        </p:txBody>
      </p:sp>
    </p:spTree>
    <p:extLst>
      <p:ext uri="{BB962C8B-B14F-4D97-AF65-F5344CB8AC3E}">
        <p14:creationId xmlns:p14="http://schemas.microsoft.com/office/powerpoint/2010/main" val="10617411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0E086AB-4DD2-4858-9A5C-30AC39F762F7}"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ECE215A-99BC-4125-868E-DF2D2E3CE91B}" type="slidenum">
              <a:rPr lang="tr-TR" smtClean="0"/>
              <a:t>‹#›</a:t>
            </a:fld>
            <a:endParaRPr lang="tr-TR"/>
          </a:p>
        </p:txBody>
      </p:sp>
    </p:spTree>
    <p:extLst>
      <p:ext uri="{BB962C8B-B14F-4D97-AF65-F5344CB8AC3E}">
        <p14:creationId xmlns:p14="http://schemas.microsoft.com/office/powerpoint/2010/main" val="2314526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0E086AB-4DD2-4858-9A5C-30AC39F762F7}" type="datetimeFigureOut">
              <a:rPr lang="tr-TR" smtClean="0"/>
              <a:t>8.11.2020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ECE215A-99BC-4125-868E-DF2D2E3CE91B}" type="slidenum">
              <a:rPr lang="tr-TR" smtClean="0"/>
              <a:t>‹#›</a:t>
            </a:fld>
            <a:endParaRPr lang="tr-TR"/>
          </a:p>
        </p:txBody>
      </p:sp>
    </p:spTree>
    <p:extLst>
      <p:ext uri="{BB962C8B-B14F-4D97-AF65-F5344CB8AC3E}">
        <p14:creationId xmlns:p14="http://schemas.microsoft.com/office/powerpoint/2010/main" val="20508087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E086AB-4DD2-4858-9A5C-30AC39F762F7}" type="datetimeFigureOut">
              <a:rPr lang="tr-TR" smtClean="0"/>
              <a:t>8.11.2020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CE215A-99BC-4125-868E-DF2D2E3CE91B}" type="slidenum">
              <a:rPr lang="tr-TR" smtClean="0"/>
              <a:t>‹#›</a:t>
            </a:fld>
            <a:endParaRPr lang="tr-TR"/>
          </a:p>
        </p:txBody>
      </p:sp>
    </p:spTree>
    <p:extLst>
      <p:ext uri="{BB962C8B-B14F-4D97-AF65-F5344CB8AC3E}">
        <p14:creationId xmlns:p14="http://schemas.microsoft.com/office/powerpoint/2010/main" val="42329304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TURİZM EKONOMİSİ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1700790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Turizm Arzının Özelikleri Turizme ait genel özellikleri şu şekilde sıralayabiliriz: - Turizm arzı büyük yatırımlarla oluşabilir. - Turizm arzını oluşturan unsurlar üretildikleri anda tüketilirler ve stoklanmaları mümkün değildir.</a:t>
            </a:r>
            <a:endParaRPr lang="tr-TR" dirty="0"/>
          </a:p>
        </p:txBody>
      </p:sp>
    </p:spTree>
    <p:extLst>
      <p:ext uri="{BB962C8B-B14F-4D97-AF65-F5344CB8AC3E}">
        <p14:creationId xmlns:p14="http://schemas.microsoft.com/office/powerpoint/2010/main" val="13710223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smtClean="0"/>
              <a:t>- Geniş ikame olanakları söz konusudur. - Turizm sektöründe teknoloji kullanımı son yıllarda yaygınlaşmıştır. Ancak hâlâ emek yoğun özellikler taşımaktadır. - Turizm arzı kısa dönemde az esnektir. - Turistik hizmet soyuttur ve stoklanamaz. - Turistik hizmete ait değerlendirmeler öznel değer yargılarına açıktır. - Tüketici sunulan hizmetin bir parçasıdır. Tüketim üretimin yapıldığı yerde gerçekleşir. Otelde görevli personelin davranışları otelin kalitesi açısından önemlidir ve hizmetin soyut olmasına örnektir. Otelde sunulan hizmetler bir turisti mutlu ederken diğeri için aynı durum söz konusu olmayabilir. Bu da hizmetlerin öznel değer yargılarına açık olduğunu gösterir. </a:t>
            </a:r>
            <a:r>
              <a:rPr lang="tr-TR" smtClean="0"/>
              <a:t>Yine bu otelde satılamayan bir odayı bir sonraki gün için stoklamak mümkün değildir. </a:t>
            </a:r>
            <a:endParaRPr lang="tr-TR"/>
          </a:p>
        </p:txBody>
      </p:sp>
    </p:spTree>
    <p:extLst>
      <p:ext uri="{BB962C8B-B14F-4D97-AF65-F5344CB8AC3E}">
        <p14:creationId xmlns:p14="http://schemas.microsoft.com/office/powerpoint/2010/main" val="1672048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Turizm Talebinin Özellikleri Turizm talebinde çok farklı özellikler dikkati çekmektedir. Son yıllarda kişilerin turizm taleplerinde değişiklikler meydana gelmiştir. Turizm talebi, - Bağımsız, kişisel bir taleptir. Kişiden kişiye değişmektedir. - Çok yönlü bir taleptir. Fiziksel bir rahatlama amacı taşıyabileceği gibi ticari bir faaliyete katılma isteğiyle de gerçekleşebilir. - Kişilerin harcanabilir gelirlerine bağlıdır. - Turizm talebinin ikame olanakları yüksektir. - Turizme konu olan mal ve hizmetler arasında aşırı rekabet vardır. - Turizm talebi mevsimliktir. </a:t>
            </a:r>
            <a:endParaRPr lang="tr-TR" dirty="0"/>
          </a:p>
        </p:txBody>
      </p:sp>
    </p:spTree>
    <p:extLst>
      <p:ext uri="{BB962C8B-B14F-4D97-AF65-F5344CB8AC3E}">
        <p14:creationId xmlns:p14="http://schemas.microsoft.com/office/powerpoint/2010/main" val="4275962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Arz İle İlgili Kavramlar Temel ekonomik eşitliğimizin bir yanında talep yer alırken diğer yanında firmaların arz etmeye hazır oldukları mal ve hizmetler yer alır. Arz Bir ekonomide belli bir dönemde diğer değişkenler sabitken, piyasada üreticilerin çeşitli fiyat seviyelerinden satmaya hazır oldukları mal ve hizmet miktarına “arz” denir. Turizm Arzı Belli bir dönemde belli bir piyasada çeşitli fiyat seviyelerinden veya bedelsiz olarak turistik tüketicilere sunulan mal veya hizmetlerin bütününe “Turizm Arzı” denir. Turistin ihtiyacını karşılayan konaklama, ulaşım, eğlence, yeme-içme, </a:t>
            </a:r>
            <a:r>
              <a:rPr lang="tr-TR" dirty="0" err="1" smtClean="0"/>
              <a:t>vb</a:t>
            </a:r>
            <a:r>
              <a:rPr lang="tr-TR" dirty="0" smtClean="0"/>
              <a:t>… faaliyetler turizm arzını oluşturur. </a:t>
            </a:r>
            <a:endParaRPr lang="tr-TR" dirty="0"/>
          </a:p>
        </p:txBody>
      </p:sp>
    </p:spTree>
    <p:extLst>
      <p:ext uri="{BB962C8B-B14F-4D97-AF65-F5344CB8AC3E}">
        <p14:creationId xmlns:p14="http://schemas.microsoft.com/office/powerpoint/2010/main" val="4010373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Turizmden Bağımsız Arz ve Turizme Bağımlı Arz Turistik bir bölgenin doğal şartları, o bölgedeki çeşitli değerler, olaylar, alt yapı tesisleri, diğer kesimlere ait firmaların ürettiği mal ve hizmetler “turizmden bağımsız arzı” oluşturmaktadır. Turizme bağımlı arz ise kamu işletmelerinin turistik arzı, ulaştırma, konaklama, özel mallar ve hizmetler, pazarlama kuruluşları, turizm sektörünü destekleyici kurumların hizmetlerinden oluşmaktadır. Turizm Potansiyeli - Turistik Arz Kapasitesi Turistik zenginliklerin tümü turizm arzını oluşturur. Ancak turizm potansiyeli ile turizm arzını ayırmak gerekir. Turistik potansiyel bir ülkenin, bölgenin, yörenin turistik ana hammaddeleridir. Turistik arz kapasitesi; teknik donatım, yapı ve konfor gibi maddi hizmetlerin kalitesi, personelin yetenekleri, geçici konaklama, yeme-içme, eğlenme, </a:t>
            </a:r>
            <a:r>
              <a:rPr lang="tr-TR" dirty="0" err="1" smtClean="0"/>
              <a:t>vb</a:t>
            </a:r>
            <a:r>
              <a:rPr lang="tr-TR" dirty="0" smtClean="0"/>
              <a:t>… karşılayan fiyatları turistlerin satın alma gücüne uygun kullanıma hazır ekonomik ve sosyal imkanlar bütünüdür. </a:t>
            </a:r>
            <a:endParaRPr lang="tr-TR" dirty="0"/>
          </a:p>
        </p:txBody>
      </p:sp>
    </p:spTree>
    <p:extLst>
      <p:ext uri="{BB962C8B-B14F-4D97-AF65-F5344CB8AC3E}">
        <p14:creationId xmlns:p14="http://schemas.microsoft.com/office/powerpoint/2010/main" val="36368250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Turistik Ürün Pazara sunulduğunda ihtiyaçları karşılayarak tüketicide tatmin duygusu yaratan, kullanılabilen, tüketilen ve üzerine harcama yapılan her şeye denir. Arz </a:t>
            </a:r>
            <a:r>
              <a:rPr lang="tr-TR" dirty="0" err="1" smtClean="0"/>
              <a:t>Şedülü</a:t>
            </a:r>
            <a:r>
              <a:rPr lang="tr-TR" dirty="0" smtClean="0"/>
              <a:t> (Tablosu) Diğer değişkenler sabitken, bir piyasada belli bir dönemde üreticilerin (</a:t>
            </a:r>
            <a:r>
              <a:rPr lang="tr-TR" dirty="0" err="1" smtClean="0"/>
              <a:t>satıcılarfirmalar</a:t>
            </a:r>
            <a:r>
              <a:rPr lang="tr-TR" dirty="0" smtClean="0"/>
              <a:t>) değişik fiyatlardan satmaya hazır oldukları mal ve hizmet miktarlarını özetleyen tabloya arz </a:t>
            </a:r>
            <a:r>
              <a:rPr lang="tr-TR" dirty="0" err="1" smtClean="0"/>
              <a:t>şedülü</a:t>
            </a:r>
            <a:r>
              <a:rPr lang="tr-TR" dirty="0" smtClean="0"/>
              <a:t> denir.</a:t>
            </a:r>
            <a:endParaRPr lang="tr-TR" dirty="0"/>
          </a:p>
        </p:txBody>
      </p:sp>
    </p:spTree>
    <p:extLst>
      <p:ext uri="{BB962C8B-B14F-4D97-AF65-F5344CB8AC3E}">
        <p14:creationId xmlns:p14="http://schemas.microsoft.com/office/powerpoint/2010/main" val="23488732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Piyasa Arz Eğrisi Piyasada tek satıcı veya üretici yoktur. Birçok satıcı ya da üretici olduğuna göre bu satıcıların belli fiyatlar karşısında arz etmeye hazır oldukları mal ve hizmet miktarlarının toplamı piyasa arz eğrisidir. </a:t>
            </a:r>
            <a:endParaRPr lang="tr-TR" dirty="0"/>
          </a:p>
        </p:txBody>
      </p:sp>
    </p:spTree>
    <p:extLst>
      <p:ext uri="{BB962C8B-B14F-4D97-AF65-F5344CB8AC3E}">
        <p14:creationId xmlns:p14="http://schemas.microsoft.com/office/powerpoint/2010/main" val="23899459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Piyasa arz eğrisi, bireysel arz eğrilerinin her bir fiyat düzeyi için yatay toplamı olarak elde edilir. </a:t>
            </a:r>
            <a:endParaRPr lang="tr-TR" dirty="0"/>
          </a:p>
        </p:txBody>
      </p:sp>
    </p:spTree>
    <p:extLst>
      <p:ext uri="{BB962C8B-B14F-4D97-AF65-F5344CB8AC3E}">
        <p14:creationId xmlns:p14="http://schemas.microsoft.com/office/powerpoint/2010/main" val="42437055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smtClean="0"/>
              <a:t>Turizm Arzını Etkileyen Etmenler Arz, çeşitli fiyat düzeylerinde üreticilerin sunmaya hazır oldukları mal ve hizmet miktarlarıdır. Fiyatlarda meydana gelen değişme arz eğrisi üzerinde hareketlenme meydana getirecektir. Piyasada fiyat dışındaki değişkenlerde meydana gelen değişmeler arz eğrisinin sağa ve sola kaymasına neden olur. Arz eğrisinin kaymasına neden olan temel faktörler şunlardır: Kullanılan girdi fiyatları (üretim maliyetleri), diğer malların fiyatları, teknolojik gelişmeler, vergiler ve sübvansiyonlar, </a:t>
            </a:r>
            <a:r>
              <a:rPr lang="tr-TR" dirty="0" err="1" smtClean="0"/>
              <a:t>sosyo</a:t>
            </a:r>
            <a:r>
              <a:rPr lang="tr-TR" dirty="0" smtClean="0"/>
              <a:t>-kültürel değerler, fiziksel alt yapı, kurumsal alt yapı, </a:t>
            </a:r>
            <a:r>
              <a:rPr lang="tr-TR" dirty="0" err="1" smtClean="0"/>
              <a:t>jeo</a:t>
            </a:r>
            <a:r>
              <a:rPr lang="tr-TR" dirty="0" smtClean="0"/>
              <a:t>-ekonomik varlıklar, üretim koşulları, turizmde üst yapı unsurları (konaklama tesisleri, restoranlar, ulaşım şirketleri </a:t>
            </a:r>
            <a:r>
              <a:rPr lang="tr-TR" dirty="0" err="1" smtClean="0"/>
              <a:t>vb</a:t>
            </a:r>
            <a:r>
              <a:rPr lang="tr-TR" dirty="0" smtClean="0"/>
              <a:t>…) şeklinde sıralanabilir. </a:t>
            </a:r>
            <a:endParaRPr lang="tr-TR" dirty="0"/>
          </a:p>
        </p:txBody>
      </p:sp>
    </p:spTree>
    <p:extLst>
      <p:ext uri="{BB962C8B-B14F-4D97-AF65-F5344CB8AC3E}">
        <p14:creationId xmlns:p14="http://schemas.microsoft.com/office/powerpoint/2010/main" val="1427887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Turizm Arzında Değişme - Arz Edilen Miktarda Değişme Arzdaki değişme ile arz edilen miktardaki değişme birbirinden farklıdır. Arz edilen miktardaki değişme aynı arz eğrisi üzerinde aşağıya ya da yukarıya doğru hareketi içerir.  Arz edilen miktardaki değişmenin nedeni, arz tanımında verildiği gibi fiyattaki değişmedir.  Arzdaki değişme ise arzı etkileyen faktörlerden o malın fiyatı dışındaki diğer değişkenlerin (girdi fiyatları, diğer malların fiyatları, teknolojik gelişmeler vb...) değişmesinden kaynaklanır. </a:t>
            </a:r>
            <a:endParaRPr lang="tr-TR" dirty="0"/>
          </a:p>
        </p:txBody>
      </p:sp>
    </p:spTree>
    <p:extLst>
      <p:ext uri="{BB962C8B-B14F-4D97-AF65-F5344CB8AC3E}">
        <p14:creationId xmlns:p14="http://schemas.microsoft.com/office/powerpoint/2010/main" val="426112639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761</Words>
  <Application>Microsoft Office PowerPoint</Application>
  <PresentationFormat>Ekran Gösterisi (4:3)</PresentationFormat>
  <Paragraphs>11</Paragraphs>
  <Slides>11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11</vt:i4>
      </vt:variant>
    </vt:vector>
  </HeadingPairs>
  <TitlesOfParts>
    <vt:vector size="14" baseType="lpstr">
      <vt:lpstr>Arial</vt:lpstr>
      <vt:lpstr>Calibri</vt:lpstr>
      <vt:lpstr>Ofis Teması</vt:lpstr>
      <vt:lpstr>TURİZM EKONOMİSİ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EKONOMİSİ</dc:title>
  <dc:creator>EDA</dc:creator>
  <cp:lastModifiedBy>Sinan</cp:lastModifiedBy>
  <cp:revision>3</cp:revision>
  <dcterms:created xsi:type="dcterms:W3CDTF">2020-10-14T07:37:26Z</dcterms:created>
  <dcterms:modified xsi:type="dcterms:W3CDTF">2020-11-08T15:34:20Z</dcterms:modified>
</cp:coreProperties>
</file>