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3" r:id="rId1"/>
  </p:sldMasterIdLst>
  <p:notesMasterIdLst>
    <p:notesMasterId r:id="rId26"/>
  </p:notes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1C133-268A-4320-9F0A-4A2976C65DF2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A2B13-2977-45AD-9EAA-25B177D1D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A2B13-2977-45AD-9EAA-25B177D1D2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9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1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5029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46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11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04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14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4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5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6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97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2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7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C8F2-5B5F-4E04-A6E2-E364CF39BF0D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8DC84A-7B43-4AFA-95B3-8B0F0CCF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6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24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  <p:sldLayoutId id="2147484636" r:id="rId13"/>
    <p:sldLayoutId id="2147484637" r:id="rId14"/>
    <p:sldLayoutId id="2147484638" r:id="rId15"/>
    <p:sldLayoutId id="21474846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4506361"/>
            <a:ext cx="8915399" cy="530856"/>
          </a:xfrm>
        </p:spPr>
        <p:txBody>
          <a:bodyPr/>
          <a:lstStyle/>
          <a:p>
            <a:pPr algn="ctr"/>
            <a:r>
              <a:rPr lang="fr-FR" sz="2400" b="1" dirty="0"/>
              <a:t>MIHAI EMINESCU (1850-1889)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5418160"/>
            <a:ext cx="8915399" cy="1173707"/>
          </a:xfrm>
        </p:spPr>
        <p:txBody>
          <a:bodyPr>
            <a:normAutofit/>
          </a:bodyPr>
          <a:lstStyle/>
          <a:p>
            <a:pPr algn="ctr"/>
            <a:r>
              <a:rPr lang="fr-FR" sz="2000" dirty="0"/>
              <a:t> (15 Ocak 1850 – 15 </a:t>
            </a:r>
            <a:r>
              <a:rPr lang="fr-FR" sz="2000" dirty="0" err="1"/>
              <a:t>Haziran</a:t>
            </a:r>
            <a:r>
              <a:rPr lang="fr-FR" sz="2000" dirty="0"/>
              <a:t> 1889), </a:t>
            </a:r>
            <a:r>
              <a:rPr lang="fr-FR" sz="2000" dirty="0" err="1"/>
              <a:t>bir</a:t>
            </a:r>
            <a:r>
              <a:rPr lang="fr-FR" sz="2000" dirty="0"/>
              <a:t> </a:t>
            </a:r>
            <a:r>
              <a:rPr lang="fr-FR" sz="2000" dirty="0" err="1"/>
              <a:t>romantik</a:t>
            </a:r>
            <a:r>
              <a:rPr lang="fr-FR" sz="2000" dirty="0"/>
              <a:t> </a:t>
            </a:r>
            <a:r>
              <a:rPr lang="fr-FR" sz="2000" dirty="0" err="1"/>
              <a:t>şair</a:t>
            </a:r>
            <a:r>
              <a:rPr lang="fr-FR" sz="2000" dirty="0"/>
              <a:t>, </a:t>
            </a:r>
            <a:r>
              <a:rPr lang="fr-FR" sz="2000" dirty="0" err="1"/>
              <a:t>romancı</a:t>
            </a:r>
            <a:r>
              <a:rPr lang="fr-FR" sz="2000" dirty="0"/>
              <a:t> </a:t>
            </a:r>
            <a:r>
              <a:rPr lang="fr-FR" sz="2000" dirty="0" err="1"/>
              <a:t>ve</a:t>
            </a:r>
            <a:r>
              <a:rPr lang="fr-FR" sz="2000" dirty="0"/>
              <a:t> </a:t>
            </a:r>
            <a:r>
              <a:rPr lang="fr-FR" sz="2000" dirty="0" err="1" smtClean="0"/>
              <a:t>gazetecidir</a:t>
            </a:r>
            <a:r>
              <a:rPr lang="fr-FR" sz="2000" dirty="0" smtClean="0"/>
              <a:t>. </a:t>
            </a:r>
            <a:r>
              <a:rPr lang="fr-FR" sz="2000" dirty="0" err="1" smtClean="0"/>
              <a:t>Romanya'nın</a:t>
            </a:r>
            <a:r>
              <a:rPr lang="fr-FR" sz="2000" dirty="0" smtClean="0"/>
              <a:t> </a:t>
            </a:r>
            <a:r>
              <a:rPr lang="fr-FR" sz="2000" dirty="0"/>
              <a:t>en </a:t>
            </a:r>
            <a:r>
              <a:rPr lang="fr-FR" sz="2000" dirty="0" err="1"/>
              <a:t>ünlü</a:t>
            </a:r>
            <a:r>
              <a:rPr lang="fr-FR" sz="2000" dirty="0"/>
              <a:t> </a:t>
            </a:r>
            <a:r>
              <a:rPr lang="fr-FR" sz="2000" dirty="0" err="1"/>
              <a:t>ve</a:t>
            </a:r>
            <a:r>
              <a:rPr lang="fr-FR" sz="2000" dirty="0"/>
              <a:t> </a:t>
            </a:r>
            <a:r>
              <a:rPr lang="fr-FR" sz="2000" dirty="0" err="1"/>
              <a:t>etkileyici</a:t>
            </a:r>
            <a:r>
              <a:rPr lang="fr-FR" sz="2000" dirty="0"/>
              <a:t> </a:t>
            </a:r>
            <a:r>
              <a:rPr lang="fr-FR" sz="2000" dirty="0" err="1"/>
              <a:t>Romen</a:t>
            </a:r>
            <a:r>
              <a:rPr lang="fr-FR" sz="2000" dirty="0"/>
              <a:t> </a:t>
            </a:r>
            <a:r>
              <a:rPr lang="fr-FR" sz="2000" dirty="0" err="1"/>
              <a:t>yazarı</a:t>
            </a:r>
            <a:r>
              <a:rPr lang="fr-FR" sz="2000" dirty="0"/>
              <a:t> </a:t>
            </a:r>
            <a:r>
              <a:rPr lang="fr-FR" sz="2000" dirty="0" err="1"/>
              <a:t>olarak</a:t>
            </a:r>
            <a:r>
              <a:rPr lang="fr-FR" sz="2000" dirty="0"/>
              <a:t> </a:t>
            </a:r>
            <a:r>
              <a:rPr lang="fr-FR" sz="2000" dirty="0" err="1"/>
              <a:t>gösterilir</a:t>
            </a:r>
            <a:r>
              <a:rPr lang="fr-FR" sz="2000" dirty="0" smtClean="0"/>
              <a:t>.</a:t>
            </a:r>
            <a:endParaRPr lang="fr-FR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691" y="323322"/>
            <a:ext cx="2973724" cy="418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4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Hayatının</a:t>
            </a:r>
            <a:r>
              <a:rPr lang="en-US" dirty="0"/>
              <a:t> Son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881" y="1596787"/>
            <a:ext cx="9621671" cy="5063319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Bu son </a:t>
            </a:r>
            <a:r>
              <a:rPr lang="en-US" sz="2000" dirty="0" err="1"/>
              <a:t>yılda</a:t>
            </a:r>
            <a:r>
              <a:rPr lang="en-US" sz="2000" dirty="0"/>
              <a:t>, bipolar </a:t>
            </a:r>
            <a:r>
              <a:rPr lang="en-US" sz="2000" dirty="0" err="1"/>
              <a:t>bozukluk</a:t>
            </a:r>
            <a:r>
              <a:rPr lang="en-US" sz="2000" dirty="0"/>
              <a:t> (</a:t>
            </a:r>
            <a:r>
              <a:rPr lang="en-US" sz="2000" dirty="0" err="1"/>
              <a:t>manik</a:t>
            </a:r>
            <a:r>
              <a:rPr lang="en-US" sz="2000" dirty="0"/>
              <a:t> </a:t>
            </a:r>
            <a:r>
              <a:rPr lang="en-US" sz="2000" dirty="0" err="1"/>
              <a:t>depresif</a:t>
            </a:r>
            <a:r>
              <a:rPr lang="en-US" sz="2000" dirty="0"/>
              <a:t> </a:t>
            </a:r>
            <a:r>
              <a:rPr lang="en-US" sz="2000" dirty="0" err="1"/>
              <a:t>psikoz</a:t>
            </a:r>
            <a:r>
              <a:rPr lang="en-US" sz="2000" dirty="0"/>
              <a:t>) </a:t>
            </a:r>
            <a:r>
              <a:rPr lang="en-US" sz="2000" dirty="0" err="1"/>
              <a:t>sorunu</a:t>
            </a:r>
            <a:r>
              <a:rPr lang="en-US" sz="2000" dirty="0"/>
              <a:t> </a:t>
            </a:r>
            <a:r>
              <a:rPr lang="en-US" sz="2000" dirty="0" err="1"/>
              <a:t>yaşadı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/>
              <a:t>15 </a:t>
            </a:r>
            <a:r>
              <a:rPr lang="en-US" sz="2000" b="1" dirty="0" err="1"/>
              <a:t>Haziran</a:t>
            </a:r>
            <a:r>
              <a:rPr lang="en-US" sz="2000" b="1" dirty="0"/>
              <a:t> 1889 </a:t>
            </a:r>
            <a:r>
              <a:rPr lang="en-US" sz="2000" dirty="0" err="1"/>
              <a:t>tarihinde</a:t>
            </a:r>
            <a:r>
              <a:rPr lang="en-US" sz="2000" dirty="0"/>
              <a:t> </a:t>
            </a:r>
            <a:r>
              <a:rPr lang="en-US" sz="2000" dirty="0" err="1"/>
              <a:t>sabah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4 </a:t>
            </a:r>
            <a:r>
              <a:rPr lang="en-US" sz="2000" dirty="0" err="1"/>
              <a:t>sıralarında</a:t>
            </a:r>
            <a:r>
              <a:rPr lang="en-US" sz="2000" dirty="0"/>
              <a:t> </a:t>
            </a:r>
            <a:r>
              <a:rPr lang="en-US" sz="2000" dirty="0" err="1"/>
              <a:t>hastanede</a:t>
            </a:r>
            <a:r>
              <a:rPr lang="en-US" sz="2000" dirty="0"/>
              <a:t> </a:t>
            </a:r>
            <a:r>
              <a:rPr lang="en-US" sz="2000" dirty="0" err="1"/>
              <a:t>öldü</a:t>
            </a:r>
            <a:r>
              <a:rPr lang="en-US" sz="2000" dirty="0"/>
              <a:t>. </a:t>
            </a:r>
            <a:r>
              <a:rPr lang="en-US" sz="2000" dirty="0" err="1"/>
              <a:t>Otopsisi</a:t>
            </a:r>
            <a:r>
              <a:rPr lang="en-US" sz="2000" dirty="0"/>
              <a:t> </a:t>
            </a:r>
            <a:r>
              <a:rPr lang="en-US" sz="2000" dirty="0" err="1"/>
              <a:t>üstünkörü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yürütülerek</a:t>
            </a:r>
            <a:r>
              <a:rPr lang="en-US" sz="2000" dirty="0"/>
              <a:t>, </a:t>
            </a:r>
            <a:r>
              <a:rPr lang="en-US" sz="2000" dirty="0" err="1"/>
              <a:t>ölümünün</a:t>
            </a:r>
            <a:r>
              <a:rPr lang="en-US" sz="2000" dirty="0"/>
              <a:t> </a:t>
            </a:r>
            <a:r>
              <a:rPr lang="en-US" sz="2000" dirty="0" err="1"/>
              <a:t>gerçek</a:t>
            </a:r>
            <a:r>
              <a:rPr lang="en-US" sz="2000" dirty="0"/>
              <a:t> </a:t>
            </a:r>
            <a:r>
              <a:rPr lang="en-US" sz="2000" dirty="0" err="1"/>
              <a:t>nedeni</a:t>
            </a:r>
            <a:r>
              <a:rPr lang="en-US" sz="2000" dirty="0"/>
              <a:t> </a:t>
            </a:r>
            <a:r>
              <a:rPr lang="en-US" sz="2000" dirty="0" err="1"/>
              <a:t>gizemini</a:t>
            </a:r>
            <a:r>
              <a:rPr lang="en-US" sz="2000" dirty="0"/>
              <a:t> </a:t>
            </a:r>
            <a:r>
              <a:rPr lang="en-US" sz="2000" dirty="0" err="1"/>
              <a:t>koruduysa</a:t>
            </a:r>
            <a:r>
              <a:rPr lang="en-US" sz="2000" dirty="0"/>
              <a:t> da, </a:t>
            </a:r>
            <a:r>
              <a:rPr lang="en-US" sz="2000" dirty="0" err="1"/>
              <a:t>frengi</a:t>
            </a:r>
            <a:r>
              <a:rPr lang="en-US" sz="2000" dirty="0"/>
              <a:t> </a:t>
            </a:r>
            <a:r>
              <a:rPr lang="en-US" sz="2000" dirty="0" err="1"/>
              <a:t>bulaştığı</a:t>
            </a:r>
            <a:r>
              <a:rPr lang="en-US" sz="2000" dirty="0"/>
              <a:t> </a:t>
            </a:r>
            <a:r>
              <a:rPr lang="en-US" sz="2000" dirty="0" err="1"/>
              <a:t>biliniyordu</a:t>
            </a:r>
            <a:r>
              <a:rPr lang="en-US" sz="2000" dirty="0"/>
              <a:t>. </a:t>
            </a:r>
            <a:r>
              <a:rPr lang="en-US" sz="2000" dirty="0" err="1"/>
              <a:t>Ancak</a:t>
            </a:r>
            <a:r>
              <a:rPr lang="en-US" sz="2000" dirty="0"/>
              <a:t> </a:t>
            </a:r>
            <a:r>
              <a:rPr lang="en-US" sz="2000" dirty="0" err="1"/>
              <a:t>yine</a:t>
            </a:r>
            <a:r>
              <a:rPr lang="en-US" sz="2000" dirty="0"/>
              <a:t> de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konuda</a:t>
            </a:r>
            <a:r>
              <a:rPr lang="en-US" sz="2000" dirty="0"/>
              <a:t> belli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anlaşmazlık</a:t>
            </a:r>
            <a:r>
              <a:rPr lang="en-US" sz="2000" dirty="0"/>
              <a:t> </a:t>
            </a:r>
            <a:r>
              <a:rPr lang="en-US" sz="2000" dirty="0" err="1"/>
              <a:t>vardır</a:t>
            </a:r>
            <a:r>
              <a:rPr lang="en-US" sz="2000" dirty="0"/>
              <a:t>. </a:t>
            </a:r>
            <a:r>
              <a:rPr lang="en-US" sz="2000" dirty="0" err="1"/>
              <a:t>Bazıları</a:t>
            </a:r>
            <a:r>
              <a:rPr lang="en-US" sz="2000" dirty="0"/>
              <a:t> </a:t>
            </a:r>
            <a:r>
              <a:rPr lang="en-US" sz="2000" dirty="0" err="1"/>
              <a:t>onun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nedenlerle</a:t>
            </a:r>
            <a:r>
              <a:rPr lang="en-US" sz="2000" dirty="0"/>
              <a:t> </a:t>
            </a:r>
            <a:r>
              <a:rPr lang="en-US" sz="2000" dirty="0" err="1"/>
              <a:t>suikast'e</a:t>
            </a:r>
            <a:r>
              <a:rPr lang="en-US" sz="2000" dirty="0"/>
              <a:t> </a:t>
            </a:r>
            <a:r>
              <a:rPr lang="en-US" sz="2000" dirty="0" err="1"/>
              <a:t>uğradığını</a:t>
            </a:r>
            <a:r>
              <a:rPr lang="en-US" sz="2000" dirty="0"/>
              <a:t> </a:t>
            </a:r>
            <a:r>
              <a:rPr lang="en-US" sz="2000" dirty="0" err="1" smtClean="0"/>
              <a:t>ileri</a:t>
            </a:r>
            <a:r>
              <a:rPr lang="en-US" sz="2000" dirty="0" smtClean="0"/>
              <a:t> </a:t>
            </a:r>
            <a:r>
              <a:rPr lang="en-US" sz="2000" dirty="0" err="1" smtClean="0"/>
              <a:t>sürerler</a:t>
            </a:r>
            <a:r>
              <a:rPr lang="en-US" sz="2000" dirty="0"/>
              <a:t>. </a:t>
            </a:r>
            <a:r>
              <a:rPr lang="en-US" sz="2000" dirty="0" err="1" smtClean="0"/>
              <a:t>Bükreş‘te</a:t>
            </a:r>
            <a:r>
              <a:rPr lang="en-US" sz="2000" dirty="0" smtClean="0"/>
              <a:t> </a:t>
            </a:r>
            <a:r>
              <a:rPr lang="en-US" sz="2000" dirty="0" err="1"/>
              <a:t>Bellu</a:t>
            </a:r>
            <a:r>
              <a:rPr lang="en-US" sz="2000" dirty="0"/>
              <a:t> </a:t>
            </a:r>
            <a:r>
              <a:rPr lang="en-US" sz="2000" dirty="0" err="1"/>
              <a:t>Mezarlığı'nda</a:t>
            </a:r>
            <a:r>
              <a:rPr lang="en-US" sz="2000" dirty="0"/>
              <a:t> </a:t>
            </a:r>
            <a:r>
              <a:rPr lang="en-US" sz="2000" dirty="0" err="1"/>
              <a:t>toprağa</a:t>
            </a:r>
            <a:r>
              <a:rPr lang="en-US" sz="2000" dirty="0"/>
              <a:t> </a:t>
            </a:r>
            <a:r>
              <a:rPr lang="en-US" sz="2000" dirty="0" err="1"/>
              <a:t>verildi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Son </a:t>
            </a:r>
            <a:r>
              <a:rPr lang="en-US" sz="2000" dirty="0" err="1"/>
              <a:t>kaynaklara</a:t>
            </a:r>
            <a:r>
              <a:rPr lang="en-US" sz="2000" dirty="0"/>
              <a:t> </a:t>
            </a:r>
            <a:r>
              <a:rPr lang="en-US" sz="2000" dirty="0" err="1"/>
              <a:t>göre</a:t>
            </a:r>
            <a:r>
              <a:rPr lang="en-US" sz="2000" dirty="0"/>
              <a:t>, </a:t>
            </a:r>
            <a:r>
              <a:rPr lang="en-US" sz="2000" dirty="0" err="1"/>
              <a:t>zamanın</a:t>
            </a:r>
            <a:r>
              <a:rPr lang="en-US" sz="2000" dirty="0"/>
              <a:t> </a:t>
            </a:r>
            <a:r>
              <a:rPr lang="en-US" sz="2000" dirty="0" smtClean="0"/>
              <a:t>Rumen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Avusturya'lı</a:t>
            </a:r>
            <a:r>
              <a:rPr lang="en-US" sz="2000" dirty="0"/>
              <a:t> </a:t>
            </a:r>
            <a:r>
              <a:rPr lang="en-US" sz="2000" dirty="0" err="1"/>
              <a:t>Otoriteleri</a:t>
            </a:r>
            <a:r>
              <a:rPr lang="en-US" sz="2000" dirty="0"/>
              <a:t> </a:t>
            </a:r>
            <a:r>
              <a:rPr lang="en-US" sz="2000" dirty="0" err="1"/>
              <a:t>Eminescu'nun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hastalığını</a:t>
            </a:r>
            <a:r>
              <a:rPr lang="en-US" sz="2000" dirty="0"/>
              <a:t> </a:t>
            </a:r>
            <a:r>
              <a:rPr lang="en-US" sz="2000" dirty="0" err="1"/>
              <a:t>sahneye</a:t>
            </a:r>
            <a:r>
              <a:rPr lang="en-US" sz="2000" dirty="0"/>
              <a:t> </a:t>
            </a:r>
            <a:r>
              <a:rPr lang="en-US" sz="2000" dirty="0" err="1"/>
              <a:t>koyarak</a:t>
            </a:r>
            <a:r>
              <a:rPr lang="en-US" sz="2000" dirty="0"/>
              <a:t>, o </a:t>
            </a:r>
            <a:r>
              <a:rPr lang="en-US" sz="2000" dirty="0" err="1"/>
              <a:t>sıralarda</a:t>
            </a:r>
            <a:r>
              <a:rPr lang="en-US" sz="2000" dirty="0"/>
              <a:t> </a:t>
            </a:r>
            <a:r>
              <a:rPr lang="en-US" sz="2000" dirty="0" err="1"/>
              <a:t>imzalanan</a:t>
            </a:r>
            <a:r>
              <a:rPr lang="en-US" sz="2000" dirty="0"/>
              <a:t> </a:t>
            </a:r>
            <a:r>
              <a:rPr lang="en-US" sz="2000" dirty="0" err="1"/>
              <a:t>Romen-Avusturya</a:t>
            </a:r>
            <a:r>
              <a:rPr lang="en-US" sz="2000" dirty="0"/>
              <a:t> </a:t>
            </a:r>
            <a:r>
              <a:rPr lang="en-US" sz="2000" dirty="0" err="1"/>
              <a:t>Anlaşmasına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oluşan</a:t>
            </a:r>
            <a:r>
              <a:rPr lang="en-US" sz="2000" dirty="0"/>
              <a:t> </a:t>
            </a:r>
            <a:r>
              <a:rPr lang="en-US" sz="2000" dirty="0" err="1"/>
              <a:t>güçlü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muhalefeti</a:t>
            </a:r>
            <a:r>
              <a:rPr lang="en-US" sz="2000" dirty="0"/>
              <a:t> </a:t>
            </a:r>
            <a:r>
              <a:rPr lang="en-US" sz="2000" dirty="0" err="1"/>
              <a:t>azaltmak</a:t>
            </a:r>
            <a:r>
              <a:rPr lang="en-US" sz="2000" dirty="0"/>
              <a:t> </a:t>
            </a:r>
            <a:r>
              <a:rPr lang="en-US" sz="2000" dirty="0" err="1"/>
              <a:t>amacındaydılar</a:t>
            </a:r>
            <a:r>
              <a:rPr lang="en-US" sz="2000" dirty="0"/>
              <a:t>. </a:t>
            </a:r>
            <a:r>
              <a:rPr lang="en-US" sz="2000" dirty="0" err="1"/>
              <a:t>Gizli</a:t>
            </a:r>
            <a:r>
              <a:rPr lang="en-US" sz="2000" dirty="0"/>
              <a:t> </a:t>
            </a:r>
            <a:r>
              <a:rPr lang="en-US" sz="2000" dirty="0" err="1"/>
              <a:t>anlaşma</a:t>
            </a:r>
            <a:r>
              <a:rPr lang="en-US" sz="2000" dirty="0"/>
              <a:t>, </a:t>
            </a:r>
            <a:r>
              <a:rPr lang="en-US" sz="2000" dirty="0" err="1"/>
              <a:t>Romanya'nın</a:t>
            </a:r>
            <a:r>
              <a:rPr lang="en-US" sz="2000" dirty="0"/>
              <a:t> </a:t>
            </a:r>
            <a:r>
              <a:rPr lang="en-US" sz="2000" dirty="0" err="1"/>
              <a:t>Avusturya</a:t>
            </a:r>
            <a:r>
              <a:rPr lang="en-US" sz="2000" dirty="0"/>
              <a:t> </a:t>
            </a:r>
            <a:r>
              <a:rPr lang="en-US" sz="2000" dirty="0" err="1"/>
              <a:t>idaresi</a:t>
            </a:r>
            <a:r>
              <a:rPr lang="en-US" sz="2000" dirty="0"/>
              <a:t> </a:t>
            </a:r>
            <a:r>
              <a:rPr lang="en-US" sz="2000" dirty="0" err="1"/>
              <a:t>altındaki</a:t>
            </a:r>
            <a:r>
              <a:rPr lang="en-US" sz="2000" dirty="0"/>
              <a:t> </a:t>
            </a:r>
            <a:r>
              <a:rPr lang="en-US" sz="2000" dirty="0" err="1"/>
              <a:t>Transilvanyalı</a:t>
            </a:r>
            <a:r>
              <a:rPr lang="en-US" sz="2000" dirty="0"/>
              <a:t> </a:t>
            </a:r>
            <a:r>
              <a:rPr lang="en-US" sz="2000" dirty="0" err="1"/>
              <a:t>Romanyalılar'a</a:t>
            </a:r>
            <a:r>
              <a:rPr lang="en-US" sz="2000" dirty="0"/>
              <a:t> </a:t>
            </a:r>
            <a:r>
              <a:rPr lang="en-US" sz="2000" dirty="0" err="1"/>
              <a:t>desteğini</a:t>
            </a:r>
            <a:r>
              <a:rPr lang="en-US" sz="2000" dirty="0"/>
              <a:t> </a:t>
            </a:r>
            <a:r>
              <a:rPr lang="en-US" sz="2000" dirty="0" err="1"/>
              <a:t>sona</a:t>
            </a:r>
            <a:r>
              <a:rPr lang="en-US" sz="2000" dirty="0"/>
              <a:t> </a:t>
            </a:r>
            <a:r>
              <a:rPr lang="en-US" sz="2000" dirty="0" err="1"/>
              <a:t>erdirmesini</a:t>
            </a:r>
            <a:r>
              <a:rPr lang="en-US" sz="2000" dirty="0"/>
              <a:t> </a:t>
            </a:r>
            <a:r>
              <a:rPr lang="en-US" sz="2000" dirty="0" err="1"/>
              <a:t>talep</a:t>
            </a:r>
            <a:r>
              <a:rPr lang="en-US" sz="2000" dirty="0"/>
              <a:t> </a:t>
            </a:r>
            <a:r>
              <a:rPr lang="en-US" sz="2000" dirty="0" err="1"/>
              <a:t>etmekteydi</a:t>
            </a:r>
            <a:r>
              <a:rPr lang="en-US" sz="2000" dirty="0"/>
              <a:t>.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süre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böyle</a:t>
            </a:r>
            <a:r>
              <a:rPr lang="en-US" sz="2000" dirty="0"/>
              <a:t> de </a:t>
            </a:r>
            <a:r>
              <a:rPr lang="en-US" sz="2000" dirty="0" err="1"/>
              <a:t>oldu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nedenle</a:t>
            </a:r>
            <a:r>
              <a:rPr lang="en-US" sz="2000" dirty="0"/>
              <a:t> </a:t>
            </a:r>
            <a:r>
              <a:rPr lang="en-US" sz="2000" dirty="0" err="1"/>
              <a:t>güvenilir</a:t>
            </a:r>
            <a:r>
              <a:rPr lang="en-US" sz="2000" dirty="0"/>
              <a:t> </a:t>
            </a:r>
            <a:r>
              <a:rPr lang="en-US" sz="2000" dirty="0" err="1"/>
              <a:t>Transilvanyalı</a:t>
            </a:r>
            <a:r>
              <a:rPr lang="en-US" sz="2000" dirty="0"/>
              <a:t> </a:t>
            </a:r>
            <a:r>
              <a:rPr lang="en-US" sz="2000" dirty="0" err="1"/>
              <a:t>Romenler</a:t>
            </a:r>
            <a:r>
              <a:rPr lang="en-US" sz="2000" dirty="0"/>
              <a:t> </a:t>
            </a:r>
            <a:r>
              <a:rPr lang="en-US" sz="2000" dirty="0" err="1"/>
              <a:t>Bükreş'den</a:t>
            </a:r>
            <a:r>
              <a:rPr lang="en-US" sz="2000" dirty="0"/>
              <a:t> </a:t>
            </a:r>
            <a:r>
              <a:rPr lang="en-US" sz="2000" dirty="0" err="1"/>
              <a:t>ayrıldılar</a:t>
            </a:r>
            <a:r>
              <a:rPr lang="en-US" sz="2000" dirty="0"/>
              <a:t>. </a:t>
            </a:r>
            <a:r>
              <a:rPr lang="en-US" sz="2000" dirty="0" err="1"/>
              <a:t>Eminescu</a:t>
            </a:r>
            <a:r>
              <a:rPr lang="en-US" sz="2000" dirty="0"/>
              <a:t> da </a:t>
            </a:r>
            <a:r>
              <a:rPr lang="en-US" sz="2000" dirty="0" err="1"/>
              <a:t>devamlı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izlenmekteydi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doğrulanmamış</a:t>
            </a:r>
            <a:r>
              <a:rPr lang="en-US" sz="2000" dirty="0"/>
              <a:t> </a:t>
            </a:r>
            <a:r>
              <a:rPr lang="en-US" sz="2000" dirty="0" err="1"/>
              <a:t>tek</a:t>
            </a:r>
            <a:r>
              <a:rPr lang="en-US" sz="2000" dirty="0"/>
              <a:t> </a:t>
            </a:r>
            <a:r>
              <a:rPr lang="en-US" sz="2000" dirty="0" err="1"/>
              <a:t>frengi</a:t>
            </a:r>
            <a:r>
              <a:rPr lang="en-US" sz="2000" dirty="0"/>
              <a:t> </a:t>
            </a:r>
            <a:r>
              <a:rPr lang="en-US" sz="2000" dirty="0" err="1"/>
              <a:t>teşhisi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Romen</a:t>
            </a:r>
            <a:r>
              <a:rPr lang="en-US" sz="2000" dirty="0"/>
              <a:t> </a:t>
            </a:r>
            <a:r>
              <a:rPr lang="en-US" sz="2000" dirty="0" err="1"/>
              <a:t>Doktor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verilmişti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2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Çalışmaları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Rumen </a:t>
            </a:r>
            <a:r>
              <a:rPr lang="en-US" sz="2000" dirty="0" err="1"/>
              <a:t>Tarihçi</a:t>
            </a:r>
            <a:r>
              <a:rPr lang="en-US" sz="2000" dirty="0"/>
              <a:t> </a:t>
            </a:r>
            <a:r>
              <a:rPr lang="en-US" sz="2000" dirty="0" err="1"/>
              <a:t>Nicolae</a:t>
            </a:r>
            <a:r>
              <a:rPr lang="en-US" sz="2000" dirty="0"/>
              <a:t> </a:t>
            </a:r>
            <a:r>
              <a:rPr lang="en-US" sz="2000" dirty="0" err="1"/>
              <a:t>Iorga</a:t>
            </a:r>
            <a:r>
              <a:rPr lang="en-US" sz="2000" dirty="0"/>
              <a:t>, </a:t>
            </a:r>
            <a:r>
              <a:rPr lang="en-US" sz="2000" dirty="0" err="1"/>
              <a:t>Eminescu'yı</a:t>
            </a:r>
            <a:r>
              <a:rPr lang="en-US" sz="2000" dirty="0"/>
              <a:t> Modern </a:t>
            </a:r>
            <a:r>
              <a:rPr lang="en-US" sz="2000" dirty="0" smtClean="0"/>
              <a:t>Rumen </a:t>
            </a:r>
            <a:r>
              <a:rPr lang="en-US" sz="2000" dirty="0" err="1"/>
              <a:t>Dili'nin</a:t>
            </a:r>
            <a:r>
              <a:rPr lang="en-US" sz="2000" dirty="0"/>
              <a:t> </a:t>
            </a:r>
            <a:r>
              <a:rPr lang="en-US" sz="2000" dirty="0" err="1"/>
              <a:t>manevi</a:t>
            </a:r>
            <a:r>
              <a:rPr lang="en-US" sz="2000" dirty="0"/>
              <a:t> </a:t>
            </a:r>
            <a:r>
              <a:rPr lang="en-US" sz="2000" dirty="0" err="1"/>
              <a:t>babası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görmüştür</a:t>
            </a:r>
            <a:r>
              <a:rPr lang="en-US" sz="2000" dirty="0"/>
              <a:t>. </a:t>
            </a:r>
            <a:r>
              <a:rPr lang="en-US" sz="2000" dirty="0" err="1"/>
              <a:t>Ortak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kanı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, en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ülke</a:t>
            </a:r>
            <a:r>
              <a:rPr lang="en-US" sz="2000" dirty="0"/>
              <a:t> </a:t>
            </a:r>
            <a:r>
              <a:rPr lang="en-US" sz="2000" dirty="0" err="1"/>
              <a:t>şiiri</a:t>
            </a:r>
            <a:r>
              <a:rPr lang="en-US" sz="2000" dirty="0"/>
              <a:t> en </a:t>
            </a:r>
            <a:r>
              <a:rPr lang="en-US" sz="2000" dirty="0" err="1"/>
              <a:t>iyi</a:t>
            </a:r>
            <a:r>
              <a:rPr lang="en-US" sz="2000" dirty="0"/>
              <a:t> </a:t>
            </a:r>
            <a:r>
              <a:rPr lang="en-US" sz="2000" dirty="0" err="1"/>
              <a:t>temsil</a:t>
            </a:r>
            <a:r>
              <a:rPr lang="en-US" sz="2000" dirty="0"/>
              <a:t> </a:t>
            </a:r>
            <a:r>
              <a:rPr lang="en-US" sz="2000" dirty="0" err="1"/>
              <a:t>eden</a:t>
            </a:r>
            <a:r>
              <a:rPr lang="en-US" sz="2000" dirty="0"/>
              <a:t> </a:t>
            </a:r>
            <a:r>
              <a:rPr lang="en-US" sz="2000" dirty="0" smtClean="0"/>
              <a:t>Rumen </a:t>
            </a:r>
            <a:r>
              <a:rPr lang="en-US" sz="2000" dirty="0" err="1"/>
              <a:t>Şairi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görülmektedir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smtClean="0"/>
              <a:t>Rumen </a:t>
            </a:r>
            <a:r>
              <a:rPr lang="en-US" sz="2000" dirty="0" err="1"/>
              <a:t>Şiiri'nin</a:t>
            </a:r>
            <a:r>
              <a:rPr lang="en-US" sz="2000" dirty="0"/>
              <a:t> </a:t>
            </a:r>
            <a:r>
              <a:rPr lang="en-US" sz="2000" dirty="0" err="1"/>
              <a:t>Efsane</a:t>
            </a:r>
            <a:r>
              <a:rPr lang="en-US" sz="2000" dirty="0"/>
              <a:t> </a:t>
            </a:r>
            <a:r>
              <a:rPr lang="en-US" sz="2000" dirty="0" err="1"/>
              <a:t>Şairi</a:t>
            </a:r>
            <a:r>
              <a:rPr lang="en-US" sz="2000" dirty="0"/>
              <a:t>: </a:t>
            </a:r>
            <a:r>
              <a:rPr lang="en-US" sz="2000" dirty="0" err="1"/>
              <a:t>Mihai</a:t>
            </a:r>
            <a:r>
              <a:rPr lang="en-US" sz="2000" dirty="0"/>
              <a:t> </a:t>
            </a:r>
            <a:r>
              <a:rPr lang="en-US" sz="2000" dirty="0" err="1"/>
              <a:t>Eminescu</a:t>
            </a:r>
            <a:r>
              <a:rPr lang="en-US" sz="2000" dirty="0"/>
              <a:t> (Ali </a:t>
            </a:r>
            <a:r>
              <a:rPr lang="en-US" sz="2000" dirty="0" err="1"/>
              <a:t>Narçın</a:t>
            </a:r>
            <a:r>
              <a:rPr lang="en-US" sz="2000" dirty="0"/>
              <a:t>, </a:t>
            </a:r>
            <a:r>
              <a:rPr lang="en-US" sz="2000" dirty="0" err="1"/>
              <a:t>Ozan</a:t>
            </a:r>
            <a:r>
              <a:rPr lang="en-US" sz="2000" dirty="0"/>
              <a:t> </a:t>
            </a:r>
            <a:r>
              <a:rPr lang="en-US" sz="2000" dirty="0" err="1"/>
              <a:t>Yayıncılık</a:t>
            </a:r>
            <a:r>
              <a:rPr lang="en-US" sz="2000" dirty="0"/>
              <a:t>, ISBN No:9789944143295), </a:t>
            </a:r>
            <a:r>
              <a:rPr lang="en-US" sz="2000" dirty="0" err="1"/>
              <a:t>Eminescu'nun</a:t>
            </a:r>
            <a:r>
              <a:rPr lang="en-US" sz="2000" dirty="0"/>
              <a:t> </a:t>
            </a:r>
            <a:r>
              <a:rPr lang="en-US" sz="2000" dirty="0" err="1"/>
              <a:t>hayatı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bilgiler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eserlerinin</a:t>
            </a:r>
            <a:r>
              <a:rPr lang="en-US" sz="2000" dirty="0"/>
              <a:t> </a:t>
            </a:r>
            <a:r>
              <a:rPr lang="en-US" sz="2000" dirty="0" err="1"/>
              <a:t>Türkçe</a:t>
            </a:r>
            <a:r>
              <a:rPr lang="en-US" sz="2000" dirty="0"/>
              <a:t> </a:t>
            </a:r>
            <a:r>
              <a:rPr lang="en-US" sz="2000" dirty="0" err="1"/>
              <a:t>çeviri</a:t>
            </a:r>
            <a:r>
              <a:rPr lang="en-US" sz="2000" dirty="0"/>
              <a:t> </a:t>
            </a:r>
            <a:r>
              <a:rPr lang="en-US" sz="2000" dirty="0" err="1"/>
              <a:t>çalışmaları</a:t>
            </a:r>
            <a:r>
              <a:rPr lang="en-US" sz="2000" dirty="0"/>
              <a:t> </a:t>
            </a:r>
            <a:r>
              <a:rPr lang="en-US" sz="2000" dirty="0" err="1"/>
              <a:t>bulunmaktadır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31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Şiirleri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 err="1"/>
              <a:t>Şiirleri</a:t>
            </a:r>
            <a:r>
              <a:rPr lang="en-US" sz="2000" dirty="0"/>
              <a:t> </a:t>
            </a:r>
            <a:r>
              <a:rPr lang="en-US" sz="2000" dirty="0" err="1"/>
              <a:t>doğadan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aşktan</a:t>
            </a:r>
            <a:r>
              <a:rPr lang="en-US" sz="2000" dirty="0"/>
              <a:t>, </a:t>
            </a:r>
            <a:r>
              <a:rPr lang="en-US" sz="2000" dirty="0" err="1"/>
              <a:t>nefret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eleştiriye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dirty="0" err="1"/>
              <a:t>geniş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konu</a:t>
            </a:r>
            <a:r>
              <a:rPr lang="en-US" sz="2000" dirty="0"/>
              <a:t> </a:t>
            </a:r>
            <a:r>
              <a:rPr lang="en-US" sz="2000" dirty="0" err="1"/>
              <a:t>yelpazesi</a:t>
            </a:r>
            <a:r>
              <a:rPr lang="en-US" sz="2000" dirty="0"/>
              <a:t> </a:t>
            </a:r>
            <a:r>
              <a:rPr lang="en-US" sz="2000" dirty="0" err="1"/>
              <a:t>göstermektedir</a:t>
            </a:r>
            <a:r>
              <a:rPr lang="en-US" sz="2000" dirty="0"/>
              <a:t>. </a:t>
            </a:r>
            <a:r>
              <a:rPr lang="en-US" sz="2000" dirty="0" err="1"/>
              <a:t>Çocukluk</a:t>
            </a:r>
            <a:r>
              <a:rPr lang="en-US" sz="2000" dirty="0"/>
              <a:t> </a:t>
            </a:r>
            <a:r>
              <a:rPr lang="en-US" sz="2000" dirty="0" err="1"/>
              <a:t>yılları</a:t>
            </a:r>
            <a:r>
              <a:rPr lang="en-US" sz="2000" dirty="0"/>
              <a:t>, son </a:t>
            </a:r>
            <a:r>
              <a:rPr lang="en-US" sz="2000" dirty="0" err="1"/>
              <a:t>şiirlerinde</a:t>
            </a:r>
            <a:r>
              <a:rPr lang="en-US" sz="2000" dirty="0"/>
              <a:t> </a:t>
            </a:r>
            <a:r>
              <a:rPr lang="en-US" sz="2000" dirty="0" err="1"/>
              <a:t>derin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nostalji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tekrar</a:t>
            </a:r>
            <a:r>
              <a:rPr lang="en-US" sz="2000" dirty="0"/>
              <a:t> </a:t>
            </a:r>
            <a:r>
              <a:rPr lang="en-US" sz="2000" dirty="0" err="1"/>
              <a:t>uyanmıştı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Eminescu</a:t>
            </a:r>
            <a:r>
              <a:rPr lang="en-US" sz="2000" dirty="0"/>
              <a:t> Arthur </a:t>
            </a:r>
            <a:r>
              <a:rPr lang="en-US" sz="2000" dirty="0" err="1"/>
              <a:t>Schopenhauer'ın</a:t>
            </a:r>
            <a:r>
              <a:rPr lang="en-US" sz="2000" dirty="0"/>
              <a:t> </a:t>
            </a:r>
            <a:r>
              <a:rPr lang="en-US" sz="2000" dirty="0" err="1"/>
              <a:t>çalışmalarından</a:t>
            </a:r>
            <a:r>
              <a:rPr lang="en-US" sz="2000" dirty="0"/>
              <a:t> </a:t>
            </a:r>
            <a:r>
              <a:rPr lang="en-US" sz="2000" dirty="0" err="1"/>
              <a:t>etkilenmişti</a:t>
            </a:r>
            <a:r>
              <a:rPr lang="en-US" sz="2000" dirty="0"/>
              <a:t>. </a:t>
            </a:r>
            <a:r>
              <a:rPr lang="en-US" sz="2000" dirty="0" err="1"/>
              <a:t>Bazıları</a:t>
            </a:r>
            <a:r>
              <a:rPr lang="en-US" sz="2000" dirty="0"/>
              <a:t> </a:t>
            </a:r>
            <a:r>
              <a:rPr lang="en-US" sz="2000" dirty="0" err="1"/>
              <a:t>onun</a:t>
            </a:r>
            <a:r>
              <a:rPr lang="en-US" sz="2000" dirty="0"/>
              <a:t> en </a:t>
            </a:r>
            <a:r>
              <a:rPr lang="en-US" sz="2000" dirty="0" err="1"/>
              <a:t>dikkate</a:t>
            </a:r>
            <a:r>
              <a:rPr lang="en-US" sz="2000" dirty="0"/>
              <a:t> </a:t>
            </a:r>
            <a:r>
              <a:rPr lang="en-US" sz="2000" dirty="0" err="1"/>
              <a:t>değer</a:t>
            </a:r>
            <a:r>
              <a:rPr lang="en-US" sz="2000" dirty="0"/>
              <a:t> </a:t>
            </a:r>
            <a:r>
              <a:rPr lang="en-US" sz="2000" dirty="0" err="1"/>
              <a:t>şiiri</a:t>
            </a:r>
            <a:r>
              <a:rPr lang="en-US" sz="2000" dirty="0"/>
              <a:t> </a:t>
            </a:r>
            <a:r>
              <a:rPr lang="en-US" sz="2000" i="1" dirty="0" err="1"/>
              <a:t>Luceafarul'un</a:t>
            </a:r>
            <a:r>
              <a:rPr lang="en-US" sz="2000" dirty="0"/>
              <a:t>, Vedic </a:t>
            </a:r>
            <a:r>
              <a:rPr lang="en-US" sz="2000" dirty="0" err="1"/>
              <a:t>Cosmogony'nin</a:t>
            </a:r>
            <a:r>
              <a:rPr lang="en-US" sz="2000" dirty="0"/>
              <a:t> </a:t>
            </a:r>
            <a:r>
              <a:rPr lang="en-US" sz="2000" dirty="0" err="1"/>
              <a:t>unsurlarını</a:t>
            </a:r>
            <a:r>
              <a:rPr lang="en-US" sz="2000" dirty="0"/>
              <a:t> </a:t>
            </a:r>
            <a:r>
              <a:rPr lang="en-US" sz="2000" dirty="0" err="1"/>
              <a:t>taşıdığı</a:t>
            </a:r>
            <a:r>
              <a:rPr lang="en-US" sz="2000" dirty="0"/>
              <a:t> </a:t>
            </a:r>
            <a:r>
              <a:rPr lang="en-US" sz="2000" dirty="0" err="1"/>
              <a:t>fikrindeydiler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Eminescu'nun</a:t>
            </a:r>
            <a:r>
              <a:rPr lang="en-US" sz="2000" dirty="0" smtClean="0"/>
              <a:t> </a:t>
            </a:r>
            <a:r>
              <a:rPr lang="en-US" sz="2000" dirty="0" err="1"/>
              <a:t>şiirleri</a:t>
            </a:r>
            <a:r>
              <a:rPr lang="en-US" sz="2000" dirty="0"/>
              <a:t> 60'ın </a:t>
            </a:r>
            <a:r>
              <a:rPr lang="en-US" sz="2000" dirty="0" err="1"/>
              <a:t>üzerinde</a:t>
            </a:r>
            <a:r>
              <a:rPr lang="en-US" sz="2000" dirty="0"/>
              <a:t> </a:t>
            </a:r>
            <a:r>
              <a:rPr lang="en-US" sz="2000" dirty="0" err="1"/>
              <a:t>dile</a:t>
            </a:r>
            <a:r>
              <a:rPr lang="en-US" sz="2000" dirty="0"/>
              <a:t> </a:t>
            </a:r>
            <a:r>
              <a:rPr lang="en-US" sz="2000" dirty="0" err="1"/>
              <a:t>çevrildi</a:t>
            </a:r>
            <a:r>
              <a:rPr lang="en-US" sz="2000" dirty="0"/>
              <a:t>. </a:t>
            </a:r>
            <a:r>
              <a:rPr lang="en-US" sz="2000" dirty="0" err="1"/>
              <a:t>Hayatı</a:t>
            </a:r>
            <a:r>
              <a:rPr lang="en-US" sz="2000" dirty="0"/>
              <a:t>, </a:t>
            </a:r>
            <a:r>
              <a:rPr lang="en-US" sz="2000" dirty="0" err="1"/>
              <a:t>çalışmaları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şiirleri</a:t>
            </a:r>
            <a:r>
              <a:rPr lang="en-US" sz="2000" dirty="0"/>
              <a:t> </a:t>
            </a:r>
            <a:r>
              <a:rPr lang="en-US" sz="2000" dirty="0" smtClean="0"/>
              <a:t>Rumen </a:t>
            </a:r>
            <a:r>
              <a:rPr lang="en-US" sz="2000" dirty="0" err="1"/>
              <a:t>Kültürü'nden</a:t>
            </a:r>
            <a:r>
              <a:rPr lang="en-US" sz="2000" dirty="0"/>
              <a:t>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etkilenmiş</a:t>
            </a:r>
            <a:r>
              <a:rPr lang="en-US" sz="2000" dirty="0"/>
              <a:t> </a:t>
            </a:r>
            <a:r>
              <a:rPr lang="en-US" sz="2000" dirty="0" err="1"/>
              <a:t>olup</a:t>
            </a:r>
            <a:r>
              <a:rPr lang="en-US" sz="2000" dirty="0"/>
              <a:t>, </a:t>
            </a:r>
            <a:r>
              <a:rPr lang="en-US" sz="2000" dirty="0" err="1"/>
              <a:t>şiirleri</a:t>
            </a:r>
            <a:r>
              <a:rPr lang="en-US" sz="2000" dirty="0"/>
              <a:t> </a:t>
            </a:r>
            <a:r>
              <a:rPr lang="en-US" sz="2000" dirty="0" smtClean="0"/>
              <a:t>Rumen </a:t>
            </a:r>
            <a:r>
              <a:rPr lang="en-US" sz="2000" dirty="0" err="1"/>
              <a:t>Okulları'nda</a:t>
            </a:r>
            <a:r>
              <a:rPr lang="en-US" sz="2000" dirty="0"/>
              <a:t> </a:t>
            </a:r>
            <a:r>
              <a:rPr lang="en-US" sz="2000" dirty="0" err="1"/>
              <a:t>geniş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öğretilmektedir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40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şiirleri</a:t>
            </a:r>
            <a:r>
              <a:rPr lang="en-US" dirty="0"/>
              <a:t> </a:t>
            </a:r>
            <a:r>
              <a:rPr lang="en-US" dirty="0" err="1"/>
              <a:t>şunlardır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69493"/>
            <a:ext cx="8915400" cy="5158853"/>
          </a:xfrm>
        </p:spPr>
        <p:txBody>
          <a:bodyPr>
            <a:normAutofit/>
          </a:bodyPr>
          <a:lstStyle/>
          <a:p>
            <a:r>
              <a:rPr lang="en-US" i="1" dirty="0" err="1"/>
              <a:t>Doina</a:t>
            </a:r>
            <a:r>
              <a:rPr lang="en-US" i="1" dirty="0"/>
              <a:t> (</a:t>
            </a:r>
            <a:r>
              <a:rPr lang="en-US" i="1" dirty="0" err="1"/>
              <a:t>Özlem</a:t>
            </a:r>
            <a:r>
              <a:rPr lang="en-US" i="1" dirty="0"/>
              <a:t>)</a:t>
            </a:r>
          </a:p>
          <a:p>
            <a:r>
              <a:rPr lang="en-US" i="1" dirty="0" err="1"/>
              <a:t>Lacul</a:t>
            </a:r>
            <a:r>
              <a:rPr lang="en-US" i="1" dirty="0"/>
              <a:t> (</a:t>
            </a:r>
            <a:r>
              <a:rPr lang="en-US" i="1" dirty="0" err="1"/>
              <a:t>Göl</a:t>
            </a:r>
            <a:r>
              <a:rPr lang="en-US" i="1" dirty="0"/>
              <a:t>)</a:t>
            </a:r>
          </a:p>
          <a:p>
            <a:r>
              <a:rPr lang="en-US" i="1" dirty="0" err="1"/>
              <a:t>Luceafarul</a:t>
            </a:r>
            <a:r>
              <a:rPr lang="en-US" i="1" dirty="0"/>
              <a:t> (</a:t>
            </a:r>
            <a:r>
              <a:rPr lang="en-US" i="1" dirty="0" err="1"/>
              <a:t>Gece</a:t>
            </a:r>
            <a:r>
              <a:rPr lang="en-US" i="1" dirty="0"/>
              <a:t> </a:t>
            </a:r>
            <a:r>
              <a:rPr lang="en-US" i="1" dirty="0" err="1"/>
              <a:t>Yıldızı</a:t>
            </a:r>
            <a:r>
              <a:rPr lang="en-US" i="1" dirty="0"/>
              <a:t>)</a:t>
            </a:r>
          </a:p>
          <a:p>
            <a:r>
              <a:rPr lang="en-US" i="1" dirty="0" err="1"/>
              <a:t>Floare</a:t>
            </a:r>
            <a:r>
              <a:rPr lang="en-US" i="1" dirty="0"/>
              <a:t> </a:t>
            </a:r>
            <a:r>
              <a:rPr lang="en-US" i="1" dirty="0" err="1"/>
              <a:t>albastra</a:t>
            </a:r>
            <a:r>
              <a:rPr lang="en-US" i="1" dirty="0"/>
              <a:t> (</a:t>
            </a:r>
            <a:r>
              <a:rPr lang="en-US" i="1" dirty="0" err="1"/>
              <a:t>Mavi</a:t>
            </a:r>
            <a:r>
              <a:rPr lang="en-US" i="1" dirty="0"/>
              <a:t> </a:t>
            </a:r>
            <a:r>
              <a:rPr lang="en-US" i="1" dirty="0" err="1"/>
              <a:t>Çiçek</a:t>
            </a:r>
            <a:r>
              <a:rPr lang="en-US" i="1" dirty="0"/>
              <a:t>)</a:t>
            </a:r>
          </a:p>
          <a:p>
            <a:r>
              <a:rPr lang="en-US" i="1" dirty="0" err="1"/>
              <a:t>Dorinta</a:t>
            </a:r>
            <a:r>
              <a:rPr lang="en-US" i="1" dirty="0"/>
              <a:t> (</a:t>
            </a:r>
            <a:r>
              <a:rPr lang="en-US" i="1" dirty="0" err="1"/>
              <a:t>Arzu</a:t>
            </a:r>
            <a:r>
              <a:rPr lang="en-US" i="1" dirty="0"/>
              <a:t>)</a:t>
            </a:r>
          </a:p>
          <a:p>
            <a:r>
              <a:rPr lang="en-US" i="1" dirty="0"/>
              <a:t>Sara </a:t>
            </a:r>
            <a:r>
              <a:rPr lang="en-US" i="1" dirty="0" err="1"/>
              <a:t>pe</a:t>
            </a:r>
            <a:r>
              <a:rPr lang="en-US" i="1" dirty="0"/>
              <a:t> deal (</a:t>
            </a:r>
            <a:r>
              <a:rPr lang="en-US" i="1" dirty="0" err="1"/>
              <a:t>Tepe'deki</a:t>
            </a:r>
            <a:r>
              <a:rPr lang="en-US" i="1" dirty="0"/>
              <a:t> </a:t>
            </a:r>
            <a:r>
              <a:rPr lang="en-US" i="1" dirty="0" err="1"/>
              <a:t>Akşam</a:t>
            </a:r>
            <a:r>
              <a:rPr lang="en-US" i="1" dirty="0"/>
              <a:t>)</a:t>
            </a:r>
          </a:p>
          <a:p>
            <a:r>
              <a:rPr lang="en-US" i="1" dirty="0"/>
              <a:t>O, </a:t>
            </a:r>
            <a:r>
              <a:rPr lang="en-US" i="1" dirty="0" err="1"/>
              <a:t>ramii</a:t>
            </a:r>
            <a:r>
              <a:rPr lang="en-US" i="1" dirty="0"/>
              <a:t> (</a:t>
            </a:r>
            <a:r>
              <a:rPr lang="en-US" i="1" dirty="0" err="1"/>
              <a:t>Lütfen</a:t>
            </a:r>
            <a:r>
              <a:rPr lang="en-US" i="1" dirty="0"/>
              <a:t> </a:t>
            </a:r>
            <a:r>
              <a:rPr lang="en-US" i="1" dirty="0" err="1"/>
              <a:t>Kal</a:t>
            </a:r>
            <a:r>
              <a:rPr lang="en-US" i="1" dirty="0"/>
              <a:t>)</a:t>
            </a:r>
          </a:p>
          <a:p>
            <a:r>
              <a:rPr lang="en-US" i="1" dirty="0" err="1"/>
              <a:t>Epigonii</a:t>
            </a:r>
            <a:r>
              <a:rPr lang="en-US" i="1" dirty="0"/>
              <a:t> (Epigones)</a:t>
            </a:r>
          </a:p>
          <a:p>
            <a:r>
              <a:rPr lang="en-US" i="1" dirty="0" err="1"/>
              <a:t>Scrisoarea</a:t>
            </a:r>
            <a:r>
              <a:rPr lang="en-US" i="1" dirty="0"/>
              <a:t> (</a:t>
            </a:r>
            <a:r>
              <a:rPr lang="en-US" i="1" dirty="0" err="1"/>
              <a:t>Mektuplar</a:t>
            </a:r>
            <a:r>
              <a:rPr lang="en-US" i="1" dirty="0"/>
              <a:t>)</a:t>
            </a:r>
          </a:p>
          <a:p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daca</a:t>
            </a:r>
            <a:r>
              <a:rPr lang="en-US" i="1" dirty="0"/>
              <a:t> (</a:t>
            </a:r>
            <a:r>
              <a:rPr lang="en-US" i="1" dirty="0" err="1"/>
              <a:t>Eğer</a:t>
            </a:r>
            <a:r>
              <a:rPr lang="en-US" i="1" dirty="0"/>
              <a:t> </a:t>
            </a:r>
            <a:r>
              <a:rPr lang="en-US" i="1" dirty="0" err="1"/>
              <a:t>ki</a:t>
            </a:r>
            <a:r>
              <a:rPr lang="en-US" i="1" dirty="0"/>
              <a:t>... </a:t>
            </a:r>
            <a:r>
              <a:rPr lang="en-US" i="1" dirty="0" err="1"/>
              <a:t>veya</a:t>
            </a:r>
            <a:r>
              <a:rPr lang="en-US" i="1" dirty="0"/>
              <a:t> </a:t>
            </a:r>
            <a:r>
              <a:rPr lang="en-US" i="1" dirty="0" err="1"/>
              <a:t>Yani</a:t>
            </a:r>
            <a:r>
              <a:rPr lang="en-US" i="1" dirty="0"/>
              <a:t> ne!... )</a:t>
            </a:r>
          </a:p>
          <a:p>
            <a:r>
              <a:rPr lang="en-US" i="1" dirty="0" err="1"/>
              <a:t>Oda</a:t>
            </a:r>
            <a:r>
              <a:rPr lang="en-US" i="1" dirty="0"/>
              <a:t> (in </a:t>
            </a:r>
            <a:r>
              <a:rPr lang="en-US" i="1" dirty="0" err="1"/>
              <a:t>metru</a:t>
            </a:r>
            <a:r>
              <a:rPr lang="en-US" i="1" dirty="0"/>
              <a:t> antic) (</a:t>
            </a:r>
            <a:r>
              <a:rPr lang="en-US" i="1" dirty="0" err="1"/>
              <a:t>Antik</a:t>
            </a:r>
            <a:r>
              <a:rPr lang="en-US" i="1" dirty="0"/>
              <a:t> </a:t>
            </a:r>
            <a:r>
              <a:rPr lang="en-US" i="1" dirty="0" err="1"/>
              <a:t>Vezniyle</a:t>
            </a:r>
            <a:r>
              <a:rPr lang="en-US" i="1" dirty="0"/>
              <a:t> Ode)</a:t>
            </a:r>
          </a:p>
          <a:p>
            <a:r>
              <a:rPr lang="en-US" i="1" dirty="0"/>
              <a:t>Mai am un </a:t>
            </a:r>
            <a:r>
              <a:rPr lang="en-US" i="1" dirty="0" err="1"/>
              <a:t>singur</a:t>
            </a:r>
            <a:r>
              <a:rPr lang="en-US" i="1" dirty="0"/>
              <a:t> </a:t>
            </a:r>
            <a:r>
              <a:rPr lang="en-US" i="1" dirty="0" err="1"/>
              <a:t>dor</a:t>
            </a:r>
            <a:r>
              <a:rPr lang="en-US" i="1" dirty="0"/>
              <a:t> (</a:t>
            </a:r>
            <a:r>
              <a:rPr lang="en-US" i="1" dirty="0" err="1"/>
              <a:t>Bir</a:t>
            </a:r>
            <a:r>
              <a:rPr lang="en-US" i="1" dirty="0"/>
              <a:t> </a:t>
            </a:r>
            <a:r>
              <a:rPr lang="en-US" i="1" dirty="0" err="1"/>
              <a:t>Dileğim</a:t>
            </a:r>
            <a:r>
              <a:rPr lang="en-US" i="1" dirty="0"/>
              <a:t> </a:t>
            </a:r>
            <a:r>
              <a:rPr lang="en-US" i="1" dirty="0" err="1"/>
              <a:t>Daha</a:t>
            </a:r>
            <a:r>
              <a:rPr lang="en-US" i="1" dirty="0"/>
              <a:t> </a:t>
            </a:r>
            <a:r>
              <a:rPr lang="en-US" i="1" dirty="0" err="1"/>
              <a:t>Var</a:t>
            </a:r>
            <a:r>
              <a:rPr lang="en-US" i="1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90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Romen</a:t>
            </a:r>
            <a:r>
              <a:rPr lang="en-US" dirty="0"/>
              <a:t> </a:t>
            </a:r>
            <a:r>
              <a:rPr lang="en-US" dirty="0" err="1"/>
              <a:t>kültürü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96788"/>
            <a:ext cx="8915400" cy="4899546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/>
              <a:t>Eminescu</a:t>
            </a:r>
            <a:r>
              <a:rPr lang="en-US" sz="2000" dirty="0"/>
              <a:t> </a:t>
            </a:r>
            <a:r>
              <a:rPr lang="en-US" sz="2000" dirty="0" err="1"/>
              <a:t>Romenler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değerdir</a:t>
            </a:r>
            <a:r>
              <a:rPr lang="en-US" sz="2000" dirty="0"/>
              <a:t>. </a:t>
            </a:r>
            <a:r>
              <a:rPr lang="en-US" sz="2000" dirty="0" err="1"/>
              <a:t>Şarkılarda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edebi</a:t>
            </a:r>
            <a:r>
              <a:rPr lang="en-US" sz="2000" dirty="0"/>
              <a:t> </a:t>
            </a:r>
            <a:r>
              <a:rPr lang="en-US" sz="2000" dirty="0" err="1"/>
              <a:t>eserlerde</a:t>
            </a:r>
            <a:r>
              <a:rPr lang="en-US" sz="2000" dirty="0"/>
              <a:t> </a:t>
            </a:r>
            <a:r>
              <a:rPr lang="en-US" sz="2000" dirty="0" err="1"/>
              <a:t>yer</a:t>
            </a:r>
            <a:r>
              <a:rPr lang="en-US" sz="2000" dirty="0"/>
              <a:t> </a:t>
            </a:r>
            <a:r>
              <a:rPr lang="en-US" sz="2000" dirty="0" err="1"/>
              <a:t>alır</a:t>
            </a:r>
            <a:r>
              <a:rPr lang="en-US" sz="2000" dirty="0"/>
              <a:t>, </a:t>
            </a:r>
            <a:r>
              <a:rPr lang="en-US" sz="2000" dirty="0" err="1"/>
              <a:t>saygı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sevgi</a:t>
            </a:r>
            <a:r>
              <a:rPr lang="en-US" sz="2000" dirty="0"/>
              <a:t> </a:t>
            </a:r>
            <a:r>
              <a:rPr lang="en-US" sz="2000" dirty="0" err="1"/>
              <a:t>görür</a:t>
            </a:r>
            <a:r>
              <a:rPr lang="en-US" sz="2000" dirty="0"/>
              <a:t>. </a:t>
            </a:r>
            <a:r>
              <a:rPr lang="en-US" sz="2000" dirty="0" err="1"/>
              <a:t>Hatta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şarkıda</a:t>
            </a:r>
            <a:r>
              <a:rPr lang="en-US" sz="2000" dirty="0"/>
              <a:t>, </a:t>
            </a:r>
            <a:r>
              <a:rPr lang="en-US" sz="2000" dirty="0" err="1"/>
              <a:t>Romanya</a:t>
            </a:r>
            <a:r>
              <a:rPr lang="en-US" sz="2000" dirty="0"/>
              <a:t> </a:t>
            </a:r>
            <a:r>
              <a:rPr lang="en-US" sz="2000" dirty="0" err="1"/>
              <a:t>Halkı'nın</a:t>
            </a:r>
            <a:r>
              <a:rPr lang="en-US" sz="2000" dirty="0"/>
              <a:t> </a:t>
            </a:r>
            <a:r>
              <a:rPr lang="en-US" sz="2000" dirty="0" err="1"/>
              <a:t>değerlerini</a:t>
            </a:r>
            <a:r>
              <a:rPr lang="en-US" sz="2000" dirty="0"/>
              <a:t> </a:t>
            </a:r>
            <a:r>
              <a:rPr lang="en-US" sz="2000" dirty="0" err="1"/>
              <a:t>kaybetmesi</a:t>
            </a:r>
            <a:r>
              <a:rPr lang="en-US" sz="2000" dirty="0"/>
              <a:t> </a:t>
            </a:r>
            <a:r>
              <a:rPr lang="en-US" sz="2000" dirty="0" err="1"/>
              <a:t>durumunda</a:t>
            </a:r>
            <a:r>
              <a:rPr lang="en-US" sz="2000" dirty="0"/>
              <a:t>, </a:t>
            </a:r>
            <a:r>
              <a:rPr lang="en-US" sz="2000" dirty="0" err="1"/>
              <a:t>Eminescu'nun</a:t>
            </a:r>
            <a:r>
              <a:rPr lang="en-US" sz="2000" dirty="0"/>
              <a:t> </a:t>
            </a:r>
            <a:r>
              <a:rPr lang="en-US" sz="2000" dirty="0" err="1"/>
              <a:t>Romenleri</a:t>
            </a:r>
            <a:r>
              <a:rPr lang="en-US" sz="2000" dirty="0"/>
              <a:t> </a:t>
            </a:r>
            <a:r>
              <a:rPr lang="en-US" sz="2000" dirty="0" err="1"/>
              <a:t>yargılayacağı</a:t>
            </a:r>
            <a:r>
              <a:rPr lang="en-US" sz="2000" dirty="0"/>
              <a:t> </a:t>
            </a:r>
            <a:r>
              <a:rPr lang="en-US" sz="2000" dirty="0" err="1"/>
              <a:t>söylenmektedir</a:t>
            </a:r>
            <a:r>
              <a:rPr lang="en-US" sz="2000" dirty="0"/>
              <a:t>:</a:t>
            </a:r>
          </a:p>
          <a:p>
            <a:pPr lvl="1" algn="just"/>
            <a:r>
              <a:rPr lang="en-US" sz="1800" i="1" dirty="0"/>
              <a:t>"</a:t>
            </a:r>
            <a:r>
              <a:rPr lang="en-US" sz="1800" i="1" dirty="0" err="1"/>
              <a:t>Eminescu</a:t>
            </a:r>
            <a:r>
              <a:rPr lang="en-US" sz="1800" i="1" dirty="0"/>
              <a:t> </a:t>
            </a:r>
            <a:r>
              <a:rPr lang="en-US" sz="1800" i="1" dirty="0" err="1"/>
              <a:t>sa</a:t>
            </a:r>
            <a:r>
              <a:rPr lang="en-US" sz="1800" i="1" dirty="0"/>
              <a:t> ne </a:t>
            </a:r>
            <a:r>
              <a:rPr lang="en-US" sz="1800" i="1" dirty="0" err="1"/>
              <a:t>judece</a:t>
            </a:r>
            <a:r>
              <a:rPr lang="en-US" sz="1800" i="1" dirty="0"/>
              <a:t>!" (</a:t>
            </a:r>
            <a:r>
              <a:rPr lang="en-US" sz="1800" i="1" dirty="0" err="1"/>
              <a:t>Eminescu</a:t>
            </a:r>
            <a:r>
              <a:rPr lang="en-US" sz="1800" i="1" dirty="0"/>
              <a:t> </a:t>
            </a:r>
            <a:r>
              <a:rPr lang="en-US" sz="1800" i="1" dirty="0" err="1"/>
              <a:t>bizi</a:t>
            </a:r>
            <a:r>
              <a:rPr lang="en-US" sz="1800" i="1" dirty="0"/>
              <a:t> </a:t>
            </a:r>
            <a:r>
              <a:rPr lang="en-US" sz="1800" i="1" dirty="0" err="1"/>
              <a:t>yargılayacak</a:t>
            </a:r>
            <a:r>
              <a:rPr lang="en-US" sz="1800" i="1" dirty="0" smtClean="0"/>
              <a:t>!)</a:t>
            </a:r>
          </a:p>
          <a:p>
            <a:pPr lvl="1" algn="just"/>
            <a:endParaRPr lang="en-US" i="1" dirty="0"/>
          </a:p>
          <a:p>
            <a:pPr lvl="1" algn="just"/>
            <a:endParaRPr lang="en-US" i="1" dirty="0" smtClean="0"/>
          </a:p>
          <a:p>
            <a:pPr lvl="1" algn="just"/>
            <a:endParaRPr lang="en-US" i="1" dirty="0"/>
          </a:p>
          <a:p>
            <a:pPr lvl="1" algn="just"/>
            <a:endParaRPr lang="en-US" i="1" dirty="0" smtClean="0"/>
          </a:p>
          <a:p>
            <a:pPr lvl="1" algn="just"/>
            <a:endParaRPr lang="en-US" i="1" dirty="0" smtClean="0"/>
          </a:p>
          <a:p>
            <a:pPr lvl="1" algn="just"/>
            <a:endParaRPr lang="en-US" i="1" dirty="0"/>
          </a:p>
          <a:p>
            <a:pPr lvl="1" algn="just"/>
            <a:endParaRPr lang="en-US" i="1" dirty="0"/>
          </a:p>
          <a:p>
            <a:pPr lvl="8"/>
            <a:r>
              <a:rPr lang="en-US" sz="1400" dirty="0" err="1"/>
              <a:t>Köstence'deki</a:t>
            </a:r>
            <a:r>
              <a:rPr lang="en-US" sz="1400" dirty="0"/>
              <a:t> </a:t>
            </a:r>
            <a:r>
              <a:rPr lang="en-US" sz="1400" dirty="0" err="1"/>
              <a:t>Eminescu</a:t>
            </a:r>
            <a:r>
              <a:rPr lang="en-US" sz="1400" dirty="0"/>
              <a:t> </a:t>
            </a:r>
            <a:r>
              <a:rPr lang="en-US" sz="1400" dirty="0" err="1"/>
              <a:t>Büstü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812" y="3368969"/>
            <a:ext cx="2490814" cy="331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85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3249"/>
          <a:stretch/>
        </p:blipFill>
        <p:spPr>
          <a:xfrm>
            <a:off x="3179928" y="432235"/>
            <a:ext cx="3753136" cy="59139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69580"/>
          <a:stretch/>
        </p:blipFill>
        <p:spPr>
          <a:xfrm>
            <a:off x="7790957" y="409859"/>
            <a:ext cx="3123354" cy="634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950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5292" b="5481"/>
          <a:stretch/>
        </p:blipFill>
        <p:spPr>
          <a:xfrm>
            <a:off x="2879678" y="-32208"/>
            <a:ext cx="3068389" cy="68902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54058"/>
          <a:stretch/>
        </p:blipFill>
        <p:spPr>
          <a:xfrm>
            <a:off x="7397086" y="357566"/>
            <a:ext cx="4230809" cy="640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56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1119"/>
          <a:stretch/>
        </p:blipFill>
        <p:spPr>
          <a:xfrm>
            <a:off x="2661314" y="494860"/>
            <a:ext cx="3403400" cy="63631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63989" b="7973"/>
          <a:stretch/>
        </p:blipFill>
        <p:spPr>
          <a:xfrm>
            <a:off x="7519757" y="742276"/>
            <a:ext cx="3070906" cy="579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465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9797"/>
          <a:stretch/>
        </p:blipFill>
        <p:spPr>
          <a:xfrm>
            <a:off x="2823563" y="573206"/>
            <a:ext cx="4587171" cy="58709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51761" b="8354"/>
          <a:stretch/>
        </p:blipFill>
        <p:spPr>
          <a:xfrm>
            <a:off x="7683529" y="757175"/>
            <a:ext cx="4137430" cy="497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610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0586" b="6565"/>
          <a:stretch/>
        </p:blipFill>
        <p:spPr>
          <a:xfrm>
            <a:off x="2770495" y="229824"/>
            <a:ext cx="4558353" cy="651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5027" y="624110"/>
            <a:ext cx="9839585" cy="918087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027" y="1760561"/>
            <a:ext cx="9839585" cy="48040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o-RO" sz="2200" dirty="0"/>
              <a:t>Mihai Eminescu, </a:t>
            </a:r>
            <a:r>
              <a:rPr lang="ro-RO" sz="2200" b="1" dirty="0"/>
              <a:t>Junimea </a:t>
            </a:r>
            <a:r>
              <a:rPr lang="ro-RO" sz="2200" b="1" dirty="0" err="1"/>
              <a:t>Edebiyat</a:t>
            </a:r>
            <a:r>
              <a:rPr lang="ro-RO" sz="2200" b="1" dirty="0"/>
              <a:t> </a:t>
            </a:r>
            <a:r>
              <a:rPr lang="ro-RO" sz="2200" b="1" dirty="0" err="1"/>
              <a:t>Topluluğu'nun</a:t>
            </a:r>
            <a:r>
              <a:rPr lang="ro-RO" sz="2200" b="1" dirty="0"/>
              <a:t> </a:t>
            </a:r>
            <a:r>
              <a:rPr lang="ro-RO" sz="2200" dirty="0" err="1"/>
              <a:t>aktif</a:t>
            </a:r>
            <a:r>
              <a:rPr lang="ro-RO" sz="2200" dirty="0"/>
              <a:t> bir </a:t>
            </a:r>
            <a:r>
              <a:rPr lang="ro-RO" sz="2200" dirty="0" err="1"/>
              <a:t>üyesiyken</a:t>
            </a:r>
            <a:r>
              <a:rPr lang="ro-RO" sz="2200" dirty="0"/>
              <a:t>, </a:t>
            </a:r>
            <a:r>
              <a:rPr lang="ro-RO" sz="2200" dirty="0" err="1"/>
              <a:t>aynı</a:t>
            </a:r>
            <a:r>
              <a:rPr lang="ro-RO" sz="2200" dirty="0"/>
              <a:t> </a:t>
            </a:r>
            <a:r>
              <a:rPr lang="ro-RO" sz="2200" dirty="0" err="1"/>
              <a:t>zamanda</a:t>
            </a:r>
            <a:r>
              <a:rPr lang="ro-RO" sz="2200" dirty="0"/>
              <a:t> </a:t>
            </a:r>
            <a:r>
              <a:rPr lang="ro-RO" sz="2200" b="1" dirty="0" err="1"/>
              <a:t>Muhafazakar</a:t>
            </a:r>
            <a:r>
              <a:rPr lang="ro-RO" sz="2200" b="1" dirty="0"/>
              <a:t> </a:t>
            </a:r>
            <a:r>
              <a:rPr lang="ro-RO" sz="2200" b="1" dirty="0" err="1"/>
              <a:t>Parti'nin</a:t>
            </a:r>
            <a:r>
              <a:rPr lang="ro-RO" sz="2200" b="1" dirty="0"/>
              <a:t> </a:t>
            </a:r>
            <a:r>
              <a:rPr lang="ro-RO" sz="2200" dirty="0"/>
              <a:t>(1880-1918) </a:t>
            </a:r>
            <a:r>
              <a:rPr lang="ro-RO" sz="2200" dirty="0" err="1"/>
              <a:t>resmi</a:t>
            </a:r>
            <a:r>
              <a:rPr lang="ro-RO" sz="2200" dirty="0"/>
              <a:t> </a:t>
            </a:r>
            <a:r>
              <a:rPr lang="ro-RO" sz="2200" dirty="0" err="1" smtClean="0"/>
              <a:t>yayın</a:t>
            </a:r>
            <a:r>
              <a:rPr lang="en-US" sz="2200" dirty="0" smtClean="0"/>
              <a:t> </a:t>
            </a:r>
            <a:r>
              <a:rPr lang="ro-RO" sz="2200" dirty="0" err="1" smtClean="0"/>
              <a:t>organı</a:t>
            </a:r>
            <a:r>
              <a:rPr lang="ro-RO" sz="2200" dirty="0" smtClean="0"/>
              <a:t> </a:t>
            </a:r>
            <a:r>
              <a:rPr lang="ro-RO" sz="2200" dirty="0"/>
              <a:t>olan </a:t>
            </a:r>
            <a:r>
              <a:rPr lang="ro-RO" sz="2200" b="1" dirty="0"/>
              <a:t>Timpul</a:t>
            </a:r>
            <a:r>
              <a:rPr lang="ro-RO" sz="2200" dirty="0"/>
              <a:t> (</a:t>
            </a:r>
            <a:r>
              <a:rPr lang="ro-RO" sz="2200" dirty="0" err="1"/>
              <a:t>Zaman</a:t>
            </a:r>
            <a:r>
              <a:rPr lang="ro-RO" sz="2200" dirty="0"/>
              <a:t>) </a:t>
            </a:r>
            <a:r>
              <a:rPr lang="ro-RO" sz="2200" dirty="0" err="1"/>
              <a:t>Gazetesi'nin</a:t>
            </a:r>
            <a:r>
              <a:rPr lang="ro-RO" sz="2200" dirty="0"/>
              <a:t> de bir </a:t>
            </a:r>
            <a:r>
              <a:rPr lang="ro-RO" sz="2200" dirty="0" err="1"/>
              <a:t>editörüydü</a:t>
            </a:r>
            <a:r>
              <a:rPr lang="ro-RO" sz="2200" dirty="0"/>
              <a:t>. </a:t>
            </a:r>
            <a:endParaRPr lang="en-US" sz="2200" dirty="0" smtClean="0"/>
          </a:p>
          <a:p>
            <a:pPr algn="just"/>
            <a:r>
              <a:rPr lang="ro-RO" sz="2200" dirty="0" err="1" smtClean="0"/>
              <a:t>İlk</a:t>
            </a:r>
            <a:r>
              <a:rPr lang="ro-RO" sz="2200" dirty="0" smtClean="0"/>
              <a:t> </a:t>
            </a:r>
            <a:r>
              <a:rPr lang="ro-RO" sz="2200" dirty="0" err="1"/>
              <a:t>şiir</a:t>
            </a:r>
            <a:r>
              <a:rPr lang="ro-RO" sz="2200" dirty="0"/>
              <a:t> </a:t>
            </a:r>
            <a:r>
              <a:rPr lang="ro-RO" sz="2200" dirty="0" err="1"/>
              <a:t>kitabı</a:t>
            </a:r>
            <a:r>
              <a:rPr lang="ro-RO" sz="2200" dirty="0"/>
              <a:t> </a:t>
            </a:r>
            <a:r>
              <a:rPr lang="ro-RO" sz="2200" dirty="0" err="1"/>
              <a:t>henüz</a:t>
            </a:r>
            <a:r>
              <a:rPr lang="ro-RO" sz="2200" dirty="0"/>
              <a:t> 16 </a:t>
            </a:r>
            <a:r>
              <a:rPr lang="ro-RO" sz="2200" dirty="0" err="1"/>
              <a:t>yaşındayken</a:t>
            </a:r>
            <a:r>
              <a:rPr lang="ro-RO" sz="2200" dirty="0"/>
              <a:t> </a:t>
            </a:r>
            <a:r>
              <a:rPr lang="ro-RO" sz="2200" dirty="0" err="1"/>
              <a:t>yayımlandı</a:t>
            </a:r>
            <a:r>
              <a:rPr lang="ro-RO" sz="2200" dirty="0"/>
              <a:t> </a:t>
            </a:r>
            <a:r>
              <a:rPr lang="ro-RO" sz="2200" dirty="0" err="1"/>
              <a:t>ve</a:t>
            </a:r>
            <a:r>
              <a:rPr lang="ro-RO" sz="2200" dirty="0"/>
              <a:t> 19 </a:t>
            </a:r>
            <a:r>
              <a:rPr lang="ro-RO" sz="2200" dirty="0" err="1"/>
              <a:t>yaşındayken</a:t>
            </a:r>
            <a:r>
              <a:rPr lang="ro-RO" sz="2200" dirty="0"/>
              <a:t> </a:t>
            </a:r>
            <a:r>
              <a:rPr lang="ro-RO" sz="2200" dirty="0" err="1"/>
              <a:t>öğrenim</a:t>
            </a:r>
            <a:r>
              <a:rPr lang="ro-RO" sz="2200" dirty="0"/>
              <a:t> </a:t>
            </a:r>
            <a:r>
              <a:rPr lang="ro-RO" sz="2200" dirty="0" err="1"/>
              <a:t>görmek</a:t>
            </a:r>
            <a:r>
              <a:rPr lang="ro-RO" sz="2200" dirty="0"/>
              <a:t> </a:t>
            </a:r>
            <a:r>
              <a:rPr lang="ro-RO" sz="2200" dirty="0" err="1"/>
              <a:t>için</a:t>
            </a:r>
            <a:r>
              <a:rPr lang="ro-RO" sz="2200" dirty="0"/>
              <a:t> </a:t>
            </a:r>
            <a:r>
              <a:rPr lang="ro-RO" sz="2200" dirty="0" err="1"/>
              <a:t>Viyana'ya</a:t>
            </a:r>
            <a:r>
              <a:rPr lang="ro-RO" sz="2200" dirty="0"/>
              <a:t> </a:t>
            </a:r>
            <a:r>
              <a:rPr lang="ro-RO" sz="2200" dirty="0" err="1"/>
              <a:t>gitti</a:t>
            </a:r>
            <a:r>
              <a:rPr lang="ro-RO" sz="2200" dirty="0"/>
              <a:t>. </a:t>
            </a:r>
            <a:endParaRPr lang="en-US" sz="2200" dirty="0" smtClean="0"/>
          </a:p>
          <a:p>
            <a:pPr algn="just"/>
            <a:r>
              <a:rPr lang="ro-RO" sz="2200" dirty="0" err="1" smtClean="0"/>
              <a:t>Şairin</a:t>
            </a:r>
            <a:r>
              <a:rPr lang="ro-RO" sz="2200" dirty="0" smtClean="0"/>
              <a:t> </a:t>
            </a:r>
            <a:r>
              <a:rPr lang="ro-RO" sz="2200" dirty="0" err="1"/>
              <a:t>yaklaşık</a:t>
            </a:r>
            <a:r>
              <a:rPr lang="ro-RO" sz="2200" dirty="0"/>
              <a:t> 14.000 </a:t>
            </a:r>
            <a:r>
              <a:rPr lang="ro-RO" sz="2200" dirty="0" err="1"/>
              <a:t>sayfayı</a:t>
            </a:r>
            <a:r>
              <a:rPr lang="ro-RO" sz="2200" dirty="0"/>
              <a:t> </a:t>
            </a:r>
            <a:r>
              <a:rPr lang="ro-RO" sz="2200" dirty="0" err="1"/>
              <a:t>içeren</a:t>
            </a:r>
            <a:r>
              <a:rPr lang="ro-RO" sz="2200" dirty="0"/>
              <a:t>, 46 </a:t>
            </a:r>
            <a:r>
              <a:rPr lang="ro-RO" sz="2200" dirty="0" err="1"/>
              <a:t>ciltten</a:t>
            </a:r>
            <a:r>
              <a:rPr lang="ro-RO" sz="2200" dirty="0"/>
              <a:t> </a:t>
            </a:r>
            <a:r>
              <a:rPr lang="ro-RO" sz="2200" dirty="0" err="1"/>
              <a:t>oluşan</a:t>
            </a:r>
            <a:r>
              <a:rPr lang="ro-RO" sz="2200" dirty="0"/>
              <a:t> </a:t>
            </a:r>
            <a:r>
              <a:rPr lang="ro-RO" sz="2200" dirty="0" err="1"/>
              <a:t>elyazmaları</a:t>
            </a:r>
            <a:r>
              <a:rPr lang="ro-RO" sz="2200" dirty="0"/>
              <a:t>, Titu Maiorescu </a:t>
            </a:r>
            <a:r>
              <a:rPr lang="ro-RO" sz="2200" dirty="0" err="1"/>
              <a:t>tarafından</a:t>
            </a:r>
            <a:r>
              <a:rPr lang="ro-RO" sz="2200" dirty="0"/>
              <a:t> 25 </a:t>
            </a:r>
            <a:r>
              <a:rPr lang="ro-RO" sz="2200" dirty="0" err="1"/>
              <a:t>Ocak</a:t>
            </a:r>
            <a:r>
              <a:rPr lang="ro-RO" sz="2200" dirty="0"/>
              <a:t> 1902 </a:t>
            </a:r>
            <a:r>
              <a:rPr lang="ro-RO" sz="2200" dirty="0" err="1"/>
              <a:t>yılında</a:t>
            </a:r>
            <a:r>
              <a:rPr lang="ro-RO" sz="2200" dirty="0"/>
              <a:t> </a:t>
            </a:r>
            <a:r>
              <a:rPr lang="ro-RO" sz="2200" dirty="0" err="1"/>
              <a:t>yapılan</a:t>
            </a:r>
            <a:r>
              <a:rPr lang="ro-RO" sz="2200" dirty="0"/>
              <a:t> bir </a:t>
            </a:r>
            <a:r>
              <a:rPr lang="ro-RO" sz="2200" dirty="0" err="1"/>
              <a:t>toplantı</a:t>
            </a:r>
            <a:r>
              <a:rPr lang="ro-RO" sz="2200" dirty="0"/>
              <a:t> </a:t>
            </a:r>
            <a:r>
              <a:rPr lang="ro-RO" sz="2200" dirty="0" err="1"/>
              <a:t>sırasında</a:t>
            </a:r>
            <a:r>
              <a:rPr lang="ro-RO" sz="2200" dirty="0"/>
              <a:t> </a:t>
            </a:r>
            <a:r>
              <a:rPr lang="ro-RO" sz="2200" dirty="0" smtClean="0"/>
              <a:t>R</a:t>
            </a:r>
            <a:r>
              <a:rPr lang="en-US" sz="2200" dirty="0" smtClean="0"/>
              <a:t>u</a:t>
            </a:r>
            <a:r>
              <a:rPr lang="ro-RO" sz="2200" dirty="0" err="1" smtClean="0"/>
              <a:t>men</a:t>
            </a:r>
            <a:r>
              <a:rPr lang="ro-RO" sz="2200" dirty="0" smtClean="0"/>
              <a:t> </a:t>
            </a:r>
            <a:r>
              <a:rPr lang="ro-RO" sz="2200" dirty="0" err="1"/>
              <a:t>Dili</a:t>
            </a:r>
            <a:r>
              <a:rPr lang="ro-RO" sz="2200" dirty="0"/>
              <a:t> </a:t>
            </a:r>
            <a:r>
              <a:rPr lang="ro-RO" sz="2200" dirty="0" err="1"/>
              <a:t>Akademisi'ne</a:t>
            </a:r>
            <a:r>
              <a:rPr lang="ro-RO" sz="2200" dirty="0"/>
              <a:t> (</a:t>
            </a:r>
            <a:r>
              <a:rPr lang="ro-RO" sz="2200" dirty="0" smtClean="0"/>
              <a:t>R</a:t>
            </a:r>
            <a:r>
              <a:rPr lang="en-US" sz="2200" dirty="0" smtClean="0"/>
              <a:t>u</a:t>
            </a:r>
            <a:r>
              <a:rPr lang="ro-RO" sz="2200" dirty="0" smtClean="0"/>
              <a:t>m</a:t>
            </a:r>
            <a:r>
              <a:rPr lang="en-US" sz="2200" dirty="0" smtClean="0"/>
              <a:t>e</a:t>
            </a:r>
            <a:r>
              <a:rPr lang="ro-RO" sz="2200" dirty="0" err="1" smtClean="0"/>
              <a:t>nce'nin</a:t>
            </a:r>
            <a:r>
              <a:rPr lang="ro-RO" sz="2200" dirty="0" smtClean="0"/>
              <a:t> </a:t>
            </a:r>
            <a:r>
              <a:rPr lang="ro-RO" sz="2200" dirty="0"/>
              <a:t>en </a:t>
            </a:r>
            <a:r>
              <a:rPr lang="ro-RO" sz="2200" dirty="0" err="1"/>
              <a:t>yüksek</a:t>
            </a:r>
            <a:r>
              <a:rPr lang="ro-RO" sz="2200" dirty="0"/>
              <a:t> </a:t>
            </a:r>
            <a:r>
              <a:rPr lang="ro-RO" sz="2200" dirty="0" err="1"/>
              <a:t>otoritesi</a:t>
            </a:r>
            <a:r>
              <a:rPr lang="ro-RO" sz="2200" dirty="0"/>
              <a:t>) </a:t>
            </a:r>
            <a:r>
              <a:rPr lang="ro-RO" sz="2200" dirty="0" err="1"/>
              <a:t>hediye</a:t>
            </a:r>
            <a:r>
              <a:rPr lang="ro-RO" sz="2200" dirty="0"/>
              <a:t> </a:t>
            </a:r>
            <a:r>
              <a:rPr lang="ro-RO" sz="2200" dirty="0" err="1"/>
              <a:t>olarak</a:t>
            </a:r>
            <a:r>
              <a:rPr lang="ro-RO" sz="2200" dirty="0"/>
              <a:t> </a:t>
            </a:r>
            <a:r>
              <a:rPr lang="ro-RO" sz="2200" dirty="0" err="1"/>
              <a:t>sunuldu</a:t>
            </a:r>
            <a:r>
              <a:rPr lang="ro-RO" sz="2200" dirty="0"/>
              <a:t>. </a:t>
            </a:r>
            <a:endParaRPr lang="en-US" sz="2200" dirty="0" smtClean="0"/>
          </a:p>
          <a:p>
            <a:pPr algn="just"/>
            <a:r>
              <a:rPr lang="ro-RO" sz="2200" dirty="0" smtClean="0"/>
              <a:t>"</a:t>
            </a:r>
            <a:r>
              <a:rPr lang="ro-RO" sz="2200" dirty="0" err="1"/>
              <a:t>Luceafarul</a:t>
            </a:r>
            <a:r>
              <a:rPr lang="ro-RO" sz="2200" dirty="0"/>
              <a:t>" (</a:t>
            </a:r>
            <a:r>
              <a:rPr lang="ro-RO" sz="2200" dirty="0" err="1"/>
              <a:t>Akşam</a:t>
            </a:r>
            <a:r>
              <a:rPr lang="ro-RO" sz="2200" dirty="0"/>
              <a:t> </a:t>
            </a:r>
            <a:r>
              <a:rPr lang="ro-RO" sz="2200" dirty="0" err="1"/>
              <a:t>Yıldızı</a:t>
            </a:r>
            <a:r>
              <a:rPr lang="ro-RO" sz="2200" dirty="0"/>
              <a:t>), "Oda in metru antic" (</a:t>
            </a:r>
            <a:r>
              <a:rPr lang="ro-RO" sz="2200" dirty="0" err="1"/>
              <a:t>Antik</a:t>
            </a:r>
            <a:r>
              <a:rPr lang="ro-RO" sz="2200" dirty="0"/>
              <a:t> </a:t>
            </a:r>
            <a:r>
              <a:rPr lang="ro-RO" sz="2200" dirty="0" err="1"/>
              <a:t>Vezniyle</a:t>
            </a:r>
            <a:r>
              <a:rPr lang="ro-RO" sz="2200" dirty="0"/>
              <a:t> Ode) </a:t>
            </a:r>
            <a:r>
              <a:rPr lang="ro-RO" sz="2200" dirty="0" err="1"/>
              <a:t>ve</a:t>
            </a:r>
            <a:r>
              <a:rPr lang="ro-RO" sz="2200" dirty="0"/>
              <a:t> "</a:t>
            </a:r>
            <a:r>
              <a:rPr lang="ro-RO" sz="2200" dirty="0" err="1"/>
              <a:t>Epistles</a:t>
            </a:r>
            <a:r>
              <a:rPr lang="ro-RO" sz="2200" dirty="0"/>
              <a:t>/</a:t>
            </a:r>
            <a:r>
              <a:rPr lang="ro-RO" sz="2200" dirty="0" err="1"/>
              <a:t>Satires</a:t>
            </a:r>
            <a:r>
              <a:rPr lang="ro-RO" sz="2200" dirty="0"/>
              <a:t>" (</a:t>
            </a:r>
            <a:r>
              <a:rPr lang="ro-RO" sz="2200" dirty="0" err="1"/>
              <a:t>Beş</a:t>
            </a:r>
            <a:r>
              <a:rPr lang="ro-RO" sz="2200" dirty="0"/>
              <a:t> </a:t>
            </a:r>
            <a:r>
              <a:rPr lang="ro-RO" sz="2200" dirty="0" err="1"/>
              <a:t>Mektup</a:t>
            </a:r>
            <a:r>
              <a:rPr lang="ro-RO" sz="2200" dirty="0"/>
              <a:t>) </a:t>
            </a:r>
            <a:r>
              <a:rPr lang="ro-RO" sz="2200" dirty="0" err="1"/>
              <a:t>ünlü</a:t>
            </a:r>
            <a:r>
              <a:rPr lang="ro-RO" sz="2200" dirty="0"/>
              <a:t> </a:t>
            </a:r>
            <a:r>
              <a:rPr lang="ro-RO" sz="2200" dirty="0" err="1"/>
              <a:t>çalışmalarından</a:t>
            </a:r>
            <a:r>
              <a:rPr lang="ro-RO" sz="2200" dirty="0"/>
              <a:t> </a:t>
            </a:r>
            <a:r>
              <a:rPr lang="ro-RO" sz="2200" dirty="0" err="1"/>
              <a:t>bazılarıdır</a:t>
            </a:r>
            <a:r>
              <a:rPr lang="ro-RO" sz="2200" dirty="0"/>
              <a:t>. </a:t>
            </a:r>
            <a:endParaRPr lang="en-US" sz="2200" dirty="0" smtClean="0"/>
          </a:p>
          <a:p>
            <a:pPr algn="just"/>
            <a:r>
              <a:rPr lang="ro-RO" sz="2200" dirty="0" err="1" smtClean="0"/>
              <a:t>Şiirlerinde</a:t>
            </a:r>
            <a:r>
              <a:rPr lang="ro-RO" sz="2200" dirty="0" smtClean="0"/>
              <a:t> </a:t>
            </a:r>
            <a:r>
              <a:rPr lang="ro-RO" sz="2200" dirty="0" err="1"/>
              <a:t>sık</a:t>
            </a:r>
            <a:r>
              <a:rPr lang="ro-RO" sz="2200" dirty="0"/>
              <a:t> </a:t>
            </a:r>
            <a:r>
              <a:rPr lang="ro-RO" sz="2200" dirty="0" err="1"/>
              <a:t>sık</a:t>
            </a:r>
            <a:r>
              <a:rPr lang="ro-RO" sz="2200" dirty="0"/>
              <a:t> </a:t>
            </a:r>
            <a:r>
              <a:rPr lang="ro-RO" sz="2200" dirty="0" err="1"/>
              <a:t>doğaüstü</a:t>
            </a:r>
            <a:r>
              <a:rPr lang="ro-RO" sz="2200" dirty="0"/>
              <a:t>, </a:t>
            </a:r>
            <a:r>
              <a:rPr lang="ro-RO" sz="2200" dirty="0" err="1"/>
              <a:t>mitolojik</a:t>
            </a:r>
            <a:r>
              <a:rPr lang="ro-RO" sz="2200" dirty="0"/>
              <a:t> </a:t>
            </a:r>
            <a:r>
              <a:rPr lang="ro-RO" sz="2200" dirty="0" err="1"/>
              <a:t>ve</a:t>
            </a:r>
            <a:r>
              <a:rPr lang="ro-RO" sz="2200" dirty="0"/>
              <a:t> </a:t>
            </a:r>
            <a:r>
              <a:rPr lang="ro-RO" sz="2200" dirty="0" err="1"/>
              <a:t>tarihi</a:t>
            </a:r>
            <a:r>
              <a:rPr lang="ro-RO" sz="2200" dirty="0"/>
              <a:t> </a:t>
            </a:r>
            <a:r>
              <a:rPr lang="ro-RO" sz="2200" dirty="0" err="1"/>
              <a:t>konular</a:t>
            </a:r>
            <a:r>
              <a:rPr lang="ro-RO" sz="2200" dirty="0"/>
              <a:t> </a:t>
            </a:r>
            <a:r>
              <a:rPr lang="ro-RO" sz="2200" dirty="0" err="1"/>
              <a:t>kullandı</a:t>
            </a:r>
            <a:r>
              <a:rPr lang="ro-RO" sz="2200" dirty="0"/>
              <a:t>. </a:t>
            </a:r>
            <a:endParaRPr lang="en-US" sz="2200" dirty="0" smtClean="0"/>
          </a:p>
          <a:p>
            <a:pPr algn="just"/>
            <a:r>
              <a:rPr lang="ro-RO" sz="2200" dirty="0" err="1" smtClean="0"/>
              <a:t>Genel</a:t>
            </a:r>
            <a:r>
              <a:rPr lang="ro-RO" sz="2200" dirty="0" smtClean="0"/>
              <a:t> </a:t>
            </a:r>
            <a:r>
              <a:rPr lang="ro-RO" sz="2200" dirty="0" err="1"/>
              <a:t>olarak</a:t>
            </a:r>
            <a:r>
              <a:rPr lang="ro-RO" sz="2200" dirty="0"/>
              <a:t> </a:t>
            </a:r>
            <a:r>
              <a:rPr lang="ro-RO" sz="2200" dirty="0" err="1"/>
              <a:t>çalışmaları</a:t>
            </a:r>
            <a:r>
              <a:rPr lang="ro-RO" sz="2200" dirty="0"/>
              <a:t> </a:t>
            </a:r>
            <a:r>
              <a:rPr lang="ro-RO" sz="2200" dirty="0" err="1"/>
              <a:t>Alman</a:t>
            </a:r>
            <a:r>
              <a:rPr lang="ro-RO" sz="2200" dirty="0"/>
              <a:t> </a:t>
            </a:r>
            <a:r>
              <a:rPr lang="ro-RO" sz="2200" dirty="0" err="1"/>
              <a:t>Felsefeci</a:t>
            </a:r>
            <a:r>
              <a:rPr lang="ro-RO" sz="2200" dirty="0"/>
              <a:t> </a:t>
            </a:r>
            <a:r>
              <a:rPr lang="ro-RO" sz="2200" b="1" dirty="0"/>
              <a:t>Arthur </a:t>
            </a:r>
            <a:r>
              <a:rPr lang="ro-RO" sz="2200" b="1" dirty="0" err="1"/>
              <a:t>Schopenhauer'ın</a:t>
            </a:r>
            <a:r>
              <a:rPr lang="ro-RO" sz="2200" b="1" dirty="0"/>
              <a:t> </a:t>
            </a:r>
            <a:r>
              <a:rPr lang="ro-RO" sz="2200" dirty="0" err="1"/>
              <a:t>etkisini</a:t>
            </a:r>
            <a:r>
              <a:rPr lang="ro-RO" sz="2200" dirty="0"/>
              <a:t> </a:t>
            </a:r>
            <a:r>
              <a:rPr lang="ro-RO" sz="2200" dirty="0" err="1"/>
              <a:t>taşımaktadır</a:t>
            </a:r>
            <a:r>
              <a:rPr lang="ro-RO" sz="22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54213"/>
          <a:stretch/>
        </p:blipFill>
        <p:spPr>
          <a:xfrm>
            <a:off x="2706246" y="765996"/>
            <a:ext cx="3721851" cy="2468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r="10186"/>
          <a:stretch/>
        </p:blipFill>
        <p:spPr>
          <a:xfrm>
            <a:off x="4567171" y="3493826"/>
            <a:ext cx="7387753" cy="267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519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8145" y="1132764"/>
            <a:ext cx="8818139" cy="476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335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0622" y="1093296"/>
            <a:ext cx="9043114" cy="5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080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6387"/>
          <a:stretch/>
        </p:blipFill>
        <p:spPr>
          <a:xfrm>
            <a:off x="2770495" y="1133102"/>
            <a:ext cx="3275463" cy="52760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61638"/>
          <a:stretch/>
        </p:blipFill>
        <p:spPr>
          <a:xfrm>
            <a:off x="7765576" y="2244143"/>
            <a:ext cx="3330053" cy="30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024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73278"/>
          <a:stretch/>
        </p:blipFill>
        <p:spPr>
          <a:xfrm>
            <a:off x="2483893" y="1096417"/>
            <a:ext cx="3084395" cy="537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r="73812"/>
          <a:stretch/>
        </p:blipFill>
        <p:spPr>
          <a:xfrm>
            <a:off x="5355096" y="2018931"/>
            <a:ext cx="2847050" cy="43094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r="71744"/>
          <a:stretch/>
        </p:blipFill>
        <p:spPr>
          <a:xfrm>
            <a:off x="8202146" y="2030101"/>
            <a:ext cx="3159377" cy="436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32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Hayatının</a:t>
            </a:r>
            <a:r>
              <a:rPr lang="en-US" dirty="0"/>
              <a:t> ilk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"</a:t>
            </a:r>
            <a:r>
              <a:rPr lang="en-US" sz="2000" dirty="0" err="1"/>
              <a:t>Mihail</a:t>
            </a:r>
            <a:r>
              <a:rPr lang="en-US" sz="2000" dirty="0"/>
              <a:t>" (</a:t>
            </a:r>
            <a:r>
              <a:rPr lang="en-US" sz="2000" dirty="0" err="1"/>
              <a:t>vaftiz</a:t>
            </a:r>
            <a:r>
              <a:rPr lang="en-US" sz="2000" dirty="0"/>
              <a:t> </a:t>
            </a:r>
            <a:r>
              <a:rPr lang="en-US" sz="2000" dirty="0" err="1"/>
              <a:t>kayıtlarında</a:t>
            </a:r>
            <a:r>
              <a:rPr lang="en-US" sz="2000" dirty="0"/>
              <a:t> </a:t>
            </a:r>
            <a:r>
              <a:rPr lang="en-US" sz="2000" dirty="0" err="1"/>
              <a:t>görüldüğü</a:t>
            </a:r>
            <a:r>
              <a:rPr lang="en-US" sz="2000" dirty="0"/>
              <a:t> </a:t>
            </a:r>
            <a:r>
              <a:rPr lang="en-US" sz="2000" dirty="0" err="1"/>
              <a:t>şekli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) </a:t>
            </a:r>
            <a:r>
              <a:rPr lang="en-US" sz="2000" dirty="0" err="1"/>
              <a:t>veya</a:t>
            </a:r>
            <a:r>
              <a:rPr lang="en-US" sz="2000" dirty="0"/>
              <a:t> "</a:t>
            </a:r>
            <a:r>
              <a:rPr lang="en-US" sz="2000" dirty="0" err="1"/>
              <a:t>Mihai</a:t>
            </a:r>
            <a:r>
              <a:rPr lang="en-US" sz="2000" dirty="0"/>
              <a:t>" (</a:t>
            </a:r>
            <a:r>
              <a:rPr lang="en-US" sz="2000" dirty="0" err="1"/>
              <a:t>kendisi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kullanılan</a:t>
            </a:r>
            <a:r>
              <a:rPr lang="en-US" sz="2000" dirty="0"/>
              <a:t> </a:t>
            </a:r>
            <a:r>
              <a:rPr lang="en-US" sz="2000" dirty="0" err="1"/>
              <a:t>şekli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) </a:t>
            </a:r>
            <a:r>
              <a:rPr lang="en-US" sz="2000" dirty="0" err="1"/>
              <a:t>Romanya'nın</a:t>
            </a:r>
            <a:r>
              <a:rPr lang="en-US" sz="2000" dirty="0"/>
              <a:t> Moldova </a:t>
            </a:r>
            <a:r>
              <a:rPr lang="en-US" sz="2000" dirty="0" err="1"/>
              <a:t>Coğrafi</a:t>
            </a:r>
            <a:r>
              <a:rPr lang="en-US" sz="2000" dirty="0"/>
              <a:t> </a:t>
            </a:r>
            <a:r>
              <a:rPr lang="en-US" sz="2000" dirty="0" err="1"/>
              <a:t>Bölgesi'ndeki</a:t>
            </a:r>
            <a:r>
              <a:rPr lang="en-US" sz="2000" dirty="0"/>
              <a:t> </a:t>
            </a:r>
            <a:r>
              <a:rPr lang="en-US" sz="2000" dirty="0" err="1"/>
              <a:t>Botoşani</a:t>
            </a:r>
            <a:r>
              <a:rPr lang="en-US" sz="2000" dirty="0"/>
              <a:t> </a:t>
            </a:r>
            <a:r>
              <a:rPr lang="en-US" sz="2000" dirty="0" err="1"/>
              <a:t>şehrinde</a:t>
            </a:r>
            <a:r>
              <a:rPr lang="en-US" sz="2000" dirty="0"/>
              <a:t> </a:t>
            </a:r>
            <a:r>
              <a:rPr lang="en-US" sz="2000" dirty="0" err="1"/>
              <a:t>doğdu</a:t>
            </a:r>
            <a:r>
              <a:rPr lang="en-US" sz="2000" dirty="0"/>
              <a:t>. (Moldova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Osmanlı</a:t>
            </a:r>
            <a:r>
              <a:rPr lang="en-US" sz="2000" dirty="0"/>
              <a:t> </a:t>
            </a:r>
            <a:r>
              <a:rPr lang="en-US" sz="2000" dirty="0" err="1"/>
              <a:t>Tarihi'nde</a:t>
            </a:r>
            <a:r>
              <a:rPr lang="en-US" sz="2000" dirty="0"/>
              <a:t> "</a:t>
            </a:r>
            <a:r>
              <a:rPr lang="en-US" sz="2000" dirty="0" err="1"/>
              <a:t>Boğdan</a:t>
            </a:r>
            <a:r>
              <a:rPr lang="en-US" sz="2000" dirty="0"/>
              <a:t>"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 smtClean="0"/>
              <a:t>söz</a:t>
            </a:r>
            <a:r>
              <a:rPr lang="en-US" sz="2000" dirty="0" smtClean="0"/>
              <a:t> </a:t>
            </a:r>
            <a:r>
              <a:rPr lang="en-US" sz="2000" dirty="0" err="1" smtClean="0"/>
              <a:t>edilmektedir</a:t>
            </a:r>
            <a:r>
              <a:rPr lang="en-US" sz="2000" dirty="0"/>
              <a:t>).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Çocukluğunun</a:t>
            </a:r>
            <a:r>
              <a:rPr lang="en-US" sz="2000" dirty="0" smtClean="0"/>
              <a:t> </a:t>
            </a:r>
            <a:r>
              <a:rPr lang="en-US" sz="2000" dirty="0"/>
              <a:t>ilk </a:t>
            </a:r>
            <a:r>
              <a:rPr lang="en-US" sz="2000" dirty="0" err="1"/>
              <a:t>yıllarını</a:t>
            </a:r>
            <a:r>
              <a:rPr lang="en-US" sz="2000" dirty="0"/>
              <a:t> </a:t>
            </a:r>
            <a:r>
              <a:rPr lang="en-US" sz="2000" dirty="0" err="1"/>
              <a:t>Botoşani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İpoteşti'de</a:t>
            </a:r>
            <a:r>
              <a:rPr lang="en-US" sz="2000" dirty="0"/>
              <a:t> </a:t>
            </a:r>
            <a:r>
              <a:rPr lang="en-US" sz="2000" dirty="0" err="1"/>
              <a:t>ailesi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birlikte</a:t>
            </a:r>
            <a:r>
              <a:rPr lang="en-US" sz="2000" dirty="0"/>
              <a:t> </a:t>
            </a:r>
            <a:r>
              <a:rPr lang="en-US" sz="2000" dirty="0" err="1"/>
              <a:t>geçirdi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1858-1866 </a:t>
            </a:r>
            <a:r>
              <a:rPr lang="en-US" sz="2000" dirty="0" err="1"/>
              <a:t>yılları</a:t>
            </a:r>
            <a:r>
              <a:rPr lang="en-US" sz="2000" dirty="0"/>
              <a:t> </a:t>
            </a:r>
            <a:r>
              <a:rPr lang="en-US" sz="2000" dirty="0" err="1"/>
              <a:t>arasında</a:t>
            </a:r>
            <a:r>
              <a:rPr lang="en-US" sz="2000" dirty="0"/>
              <a:t>, </a:t>
            </a:r>
            <a:r>
              <a:rPr lang="en-US" sz="2000" dirty="0" err="1"/>
              <a:t>Cernauti'deki</a:t>
            </a:r>
            <a:r>
              <a:rPr lang="en-US" sz="2000" dirty="0"/>
              <a:t> </a:t>
            </a:r>
            <a:r>
              <a:rPr lang="en-US" sz="2000" dirty="0" err="1"/>
              <a:t>okulda</a:t>
            </a:r>
            <a:r>
              <a:rPr lang="en-US" sz="2000" dirty="0"/>
              <a:t> </a:t>
            </a:r>
            <a:r>
              <a:rPr lang="en-US" sz="2000" dirty="0" err="1"/>
              <a:t>öğrenim</a:t>
            </a:r>
            <a:r>
              <a:rPr lang="en-US" sz="2000" dirty="0"/>
              <a:t> </a:t>
            </a:r>
            <a:r>
              <a:rPr lang="en-US" sz="2000" dirty="0" err="1"/>
              <a:t>gördü</a:t>
            </a:r>
            <a:r>
              <a:rPr lang="en-US" sz="2000" dirty="0"/>
              <a:t>. </a:t>
            </a:r>
            <a:r>
              <a:rPr lang="en-US" sz="2000" dirty="0" err="1"/>
              <a:t>Dördüncü</a:t>
            </a:r>
            <a:r>
              <a:rPr lang="en-US" sz="2000" dirty="0"/>
              <a:t> </a:t>
            </a:r>
            <a:r>
              <a:rPr lang="en-US" sz="2000" dirty="0" err="1"/>
              <a:t>sınıfı</a:t>
            </a:r>
            <a:r>
              <a:rPr lang="en-US" sz="2000" dirty="0"/>
              <a:t> 82 </a:t>
            </a:r>
            <a:r>
              <a:rPr lang="en-US" sz="2000" dirty="0" err="1"/>
              <a:t>öğrenci</a:t>
            </a:r>
            <a:r>
              <a:rPr lang="en-US" sz="2000" dirty="0"/>
              <a:t> </a:t>
            </a:r>
            <a:r>
              <a:rPr lang="en-US" sz="2000" dirty="0" err="1"/>
              <a:t>arasından</a:t>
            </a:r>
            <a:r>
              <a:rPr lang="en-US" sz="2000" dirty="0"/>
              <a:t> 5'inci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 smtClean="0"/>
              <a:t>bitirdi</a:t>
            </a:r>
            <a:r>
              <a:rPr lang="en-US" sz="2000" dirty="0" smtClean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daha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iki</a:t>
            </a:r>
            <a:r>
              <a:rPr lang="en-US" sz="2000" dirty="0"/>
              <a:t> </a:t>
            </a:r>
            <a:r>
              <a:rPr lang="en-US" sz="2000" dirty="0" err="1"/>
              <a:t>yıl</a:t>
            </a:r>
            <a:r>
              <a:rPr lang="en-US" sz="2000" dirty="0"/>
              <a:t> </a:t>
            </a:r>
            <a:r>
              <a:rPr lang="en-US" sz="2000" dirty="0" err="1"/>
              <a:t>Ortaokul'a</a:t>
            </a:r>
            <a:r>
              <a:rPr lang="en-US" sz="2000" dirty="0"/>
              <a:t> (gymnasium)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etti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905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000" dirty="0" err="1"/>
              <a:t>Eminescu'nun</a:t>
            </a:r>
            <a:r>
              <a:rPr lang="en-US" sz="2000" dirty="0"/>
              <a:t> </a:t>
            </a:r>
            <a:r>
              <a:rPr lang="en-US" sz="2000" dirty="0" err="1"/>
              <a:t>yazar</a:t>
            </a:r>
            <a:r>
              <a:rPr lang="en-US" sz="2000" dirty="0"/>
              <a:t> </a:t>
            </a:r>
            <a:r>
              <a:rPr lang="en-US" sz="2000" dirty="0" err="1"/>
              <a:t>olduğunun</a:t>
            </a:r>
            <a:r>
              <a:rPr lang="en-US" sz="2000" dirty="0"/>
              <a:t> ilk </a:t>
            </a:r>
            <a:r>
              <a:rPr lang="en-US" sz="2000" dirty="0" err="1"/>
              <a:t>kanıtı</a:t>
            </a:r>
            <a:r>
              <a:rPr lang="en-US" sz="2000" dirty="0"/>
              <a:t> 1866 </a:t>
            </a:r>
            <a:r>
              <a:rPr lang="en-US" sz="2000" dirty="0" err="1"/>
              <a:t>yılında</a:t>
            </a:r>
            <a:r>
              <a:rPr lang="en-US" sz="2000" dirty="0"/>
              <a:t> </a:t>
            </a:r>
            <a:r>
              <a:rPr lang="en-US" sz="2000" dirty="0" err="1"/>
              <a:t>görüldü</a:t>
            </a:r>
            <a:r>
              <a:rPr lang="en-US" sz="2000" dirty="0"/>
              <a:t>. </a:t>
            </a:r>
            <a:r>
              <a:rPr lang="en-US" sz="2000" dirty="0" err="1"/>
              <a:t>Aynı</a:t>
            </a:r>
            <a:r>
              <a:rPr lang="en-US" sz="2000" dirty="0"/>
              <a:t> </a:t>
            </a:r>
            <a:r>
              <a:rPr lang="en-US" sz="2000" dirty="0" err="1"/>
              <a:t>yılın</a:t>
            </a:r>
            <a:r>
              <a:rPr lang="en-US" sz="2000" dirty="0"/>
              <a:t> </a:t>
            </a:r>
            <a:r>
              <a:rPr lang="en-US" sz="2000" dirty="0" err="1"/>
              <a:t>Ocak</a:t>
            </a:r>
            <a:r>
              <a:rPr lang="en-US" sz="2000" dirty="0"/>
              <a:t> </a:t>
            </a:r>
            <a:r>
              <a:rPr lang="en-US" sz="2000" dirty="0" err="1"/>
              <a:t>ayında</a:t>
            </a:r>
            <a:r>
              <a:rPr lang="en-US" sz="2000" dirty="0"/>
              <a:t> </a:t>
            </a:r>
            <a:r>
              <a:rPr lang="en-US" sz="2000" dirty="0" err="1" smtClean="0"/>
              <a:t>Rumence</a:t>
            </a:r>
            <a:r>
              <a:rPr lang="en-US" sz="2000" dirty="0" smtClean="0"/>
              <a:t> </a:t>
            </a:r>
            <a:r>
              <a:rPr lang="en-US" sz="2000" dirty="0" err="1"/>
              <a:t>öğretmeni</a:t>
            </a:r>
            <a:r>
              <a:rPr lang="en-US" sz="2000" dirty="0"/>
              <a:t> </a:t>
            </a:r>
            <a:r>
              <a:rPr lang="en-US" sz="2000" b="1" dirty="0"/>
              <a:t>Aron </a:t>
            </a:r>
            <a:r>
              <a:rPr lang="en-US" sz="2000" b="1" dirty="0" err="1" smtClean="0"/>
              <a:t>Pumnul'un</a:t>
            </a:r>
            <a:r>
              <a:rPr lang="en-US" sz="2000" b="1" dirty="0" smtClean="0"/>
              <a:t> </a:t>
            </a:r>
            <a:r>
              <a:rPr lang="en-US" sz="2000" dirty="0" err="1"/>
              <a:t>ölmesi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, </a:t>
            </a:r>
            <a:r>
              <a:rPr lang="en-US" sz="2000" dirty="0" err="1"/>
              <a:t>içinde</a:t>
            </a:r>
            <a:r>
              <a:rPr lang="en-US" sz="2000" dirty="0"/>
              <a:t> "M. </a:t>
            </a:r>
            <a:r>
              <a:rPr lang="en-US" sz="2000" dirty="0" err="1"/>
              <a:t>Eminescu</a:t>
            </a:r>
            <a:r>
              <a:rPr lang="en-US" sz="2000" dirty="0"/>
              <a:t>" </a:t>
            </a:r>
            <a:r>
              <a:rPr lang="en-US" sz="2000" dirty="0" err="1"/>
              <a:t>imzalı</a:t>
            </a:r>
            <a:r>
              <a:rPr lang="en-US" sz="2000" dirty="0"/>
              <a:t> </a:t>
            </a:r>
            <a:r>
              <a:rPr lang="en-US" sz="2000" i="1" dirty="0"/>
              <a:t>Aron </a:t>
            </a:r>
            <a:r>
              <a:rPr lang="en-US" sz="2000" i="1" dirty="0" err="1"/>
              <a:t>Pumnul'un</a:t>
            </a:r>
            <a:r>
              <a:rPr lang="en-US" sz="2000" i="1" dirty="0"/>
              <a:t> </a:t>
            </a:r>
            <a:r>
              <a:rPr lang="en-US" sz="2000" i="1" dirty="0" err="1"/>
              <a:t>Mezarı'nda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/>
              <a:t>La </a:t>
            </a:r>
            <a:r>
              <a:rPr lang="en-US" sz="2000" i="1" dirty="0" err="1"/>
              <a:t>mormantul</a:t>
            </a:r>
            <a:r>
              <a:rPr lang="en-US" sz="2000" i="1" dirty="0"/>
              <a:t> </a:t>
            </a:r>
            <a:r>
              <a:rPr lang="en-US" sz="2000" i="1" dirty="0" err="1"/>
              <a:t>lui</a:t>
            </a:r>
            <a:r>
              <a:rPr lang="en-US" sz="2000" i="1" dirty="0"/>
              <a:t> Aron </a:t>
            </a:r>
            <a:r>
              <a:rPr lang="en-US" sz="2000" i="1" dirty="0" err="1"/>
              <a:t>Pumnul</a:t>
            </a:r>
            <a:r>
              <a:rPr lang="en-US" sz="2000" dirty="0"/>
              <a:t>) </a:t>
            </a:r>
            <a:r>
              <a:rPr lang="en-US" sz="2000" dirty="0" err="1"/>
              <a:t>şiirin</a:t>
            </a:r>
            <a:r>
              <a:rPr lang="en-US" sz="2000" dirty="0"/>
              <a:t> </a:t>
            </a:r>
            <a:r>
              <a:rPr lang="en-US" sz="2000" dirty="0" err="1"/>
              <a:t>bulunduğu</a:t>
            </a:r>
            <a:r>
              <a:rPr lang="en-US" sz="2000" dirty="0"/>
              <a:t> </a:t>
            </a:r>
            <a:r>
              <a:rPr lang="en-US" sz="2000" i="1" dirty="0"/>
              <a:t>Gymnasium </a:t>
            </a:r>
            <a:r>
              <a:rPr lang="en-US" sz="2000" i="1" dirty="0" err="1"/>
              <a:t>Öğrencilerinin</a:t>
            </a:r>
            <a:r>
              <a:rPr lang="en-US" sz="2000" i="1" dirty="0"/>
              <a:t> </a:t>
            </a:r>
            <a:r>
              <a:rPr lang="en-US" sz="2000" i="1" dirty="0" err="1"/>
              <a:t>Gözyaşları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Lacramioarele</a:t>
            </a:r>
            <a:r>
              <a:rPr lang="en-US" sz="2000" i="1" dirty="0"/>
              <a:t> </a:t>
            </a:r>
            <a:r>
              <a:rPr lang="en-US" sz="2000" i="1" dirty="0" err="1"/>
              <a:t>Invataceilor</a:t>
            </a:r>
            <a:r>
              <a:rPr lang="en-US" sz="2000" i="1" dirty="0"/>
              <a:t> </a:t>
            </a:r>
            <a:r>
              <a:rPr lang="en-US" sz="2000" i="1" dirty="0" err="1"/>
              <a:t>Gimnaziaşti</a:t>
            </a:r>
            <a:r>
              <a:rPr lang="en-US" sz="2000" dirty="0"/>
              <a:t>) </a:t>
            </a:r>
            <a:r>
              <a:rPr lang="en-US" sz="2000" dirty="0" err="1"/>
              <a:t>başlıklı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kitapçık</a:t>
            </a:r>
            <a:r>
              <a:rPr lang="en-US" sz="2000" dirty="0"/>
              <a:t> </a:t>
            </a:r>
            <a:r>
              <a:rPr lang="en-US" sz="2000" dirty="0" err="1" smtClean="0"/>
              <a:t>yayınlandı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25 </a:t>
            </a:r>
            <a:r>
              <a:rPr lang="en-US" sz="2000" dirty="0" err="1"/>
              <a:t>Şubat</a:t>
            </a:r>
            <a:r>
              <a:rPr lang="en-US" sz="2000" dirty="0"/>
              <a:t> </a:t>
            </a:r>
            <a:r>
              <a:rPr lang="en-US" sz="2000" dirty="0" err="1"/>
              <a:t>tarihinde</a:t>
            </a:r>
            <a:r>
              <a:rPr lang="en-US" sz="2000" dirty="0"/>
              <a:t> </a:t>
            </a:r>
            <a:r>
              <a:rPr lang="en-US" sz="2000" i="1" dirty="0" err="1"/>
              <a:t>Eğer</a:t>
            </a:r>
            <a:r>
              <a:rPr lang="en-US" sz="2000" i="1" dirty="0"/>
              <a:t> </a:t>
            </a:r>
            <a:r>
              <a:rPr lang="en-US" sz="2000" i="1" dirty="0" err="1"/>
              <a:t>Sahip</a:t>
            </a:r>
            <a:r>
              <a:rPr lang="en-US" sz="2000" i="1" dirty="0"/>
              <a:t> </a:t>
            </a:r>
            <a:r>
              <a:rPr lang="en-US" sz="2000" i="1" dirty="0" err="1"/>
              <a:t>Olsaydım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/>
              <a:t>De-</a:t>
            </a:r>
            <a:r>
              <a:rPr lang="en-US" sz="2000" i="1" dirty="0" err="1"/>
              <a:t>aş</a:t>
            </a:r>
            <a:r>
              <a:rPr lang="en-US" sz="2000" i="1" dirty="0"/>
              <a:t> </a:t>
            </a:r>
            <a:r>
              <a:rPr lang="en-US" sz="2000" i="1" dirty="0" err="1"/>
              <a:t>avea</a:t>
            </a:r>
            <a:r>
              <a:rPr lang="en-US" sz="2000" dirty="0"/>
              <a:t>) </a:t>
            </a:r>
            <a:r>
              <a:rPr lang="en-US" sz="2000" dirty="0" err="1"/>
              <a:t>şiiri</a:t>
            </a:r>
            <a:r>
              <a:rPr lang="en-US" sz="2000" dirty="0"/>
              <a:t> </a:t>
            </a:r>
            <a:r>
              <a:rPr lang="en-US" sz="2000" dirty="0" err="1"/>
              <a:t>Pest'de</a:t>
            </a:r>
            <a:r>
              <a:rPr lang="en-US" sz="2000" dirty="0"/>
              <a:t> </a:t>
            </a:r>
            <a:r>
              <a:rPr lang="en-US" sz="2000" dirty="0" err="1"/>
              <a:t>Iosif</a:t>
            </a:r>
            <a:r>
              <a:rPr lang="en-US" sz="2000" dirty="0"/>
              <a:t> Vulcan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çıkarılan</a:t>
            </a:r>
            <a:r>
              <a:rPr lang="en-US" sz="2000" dirty="0"/>
              <a:t> </a:t>
            </a:r>
            <a:r>
              <a:rPr lang="en-US" sz="2000" i="1" dirty="0" err="1" smtClean="0"/>
              <a:t>Familia</a:t>
            </a:r>
            <a:r>
              <a:rPr lang="en-US" sz="2000" dirty="0" smtClean="0"/>
              <a:t> </a:t>
            </a:r>
            <a:r>
              <a:rPr lang="en-US" sz="2000" dirty="0" err="1" smtClean="0"/>
              <a:t>isimli</a:t>
            </a:r>
            <a:r>
              <a:rPr lang="en-US" sz="2000" dirty="0" smtClean="0"/>
              <a:t> </a:t>
            </a:r>
            <a:r>
              <a:rPr lang="en-US" sz="2000" dirty="0" err="1"/>
              <a:t>dergide</a:t>
            </a:r>
            <a:r>
              <a:rPr lang="en-US" sz="2000" dirty="0"/>
              <a:t> </a:t>
            </a:r>
            <a:r>
              <a:rPr lang="en-US" sz="2000" dirty="0" err="1"/>
              <a:t>yer</a:t>
            </a:r>
            <a:r>
              <a:rPr lang="en-US" sz="2000" dirty="0"/>
              <a:t> </a:t>
            </a:r>
            <a:r>
              <a:rPr lang="en-US" sz="2000" dirty="0" err="1"/>
              <a:t>aldı</a:t>
            </a:r>
            <a:r>
              <a:rPr lang="en-US" sz="2000" dirty="0"/>
              <a:t>. Bu </a:t>
            </a:r>
            <a:r>
              <a:rPr lang="en-US" sz="2000" dirty="0" err="1"/>
              <a:t>istikrarlı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şiir</a:t>
            </a:r>
            <a:r>
              <a:rPr lang="en-US" sz="2000" dirty="0"/>
              <a:t> </a:t>
            </a:r>
            <a:r>
              <a:rPr lang="en-US" sz="2000" dirty="0" err="1"/>
              <a:t>yayım</a:t>
            </a:r>
            <a:r>
              <a:rPr lang="en-US" sz="2000" dirty="0"/>
              <a:t> </a:t>
            </a:r>
            <a:r>
              <a:rPr lang="en-US" sz="2000" dirty="0" err="1"/>
              <a:t>zincirinin</a:t>
            </a:r>
            <a:r>
              <a:rPr lang="en-US" sz="2000" dirty="0"/>
              <a:t> </a:t>
            </a:r>
            <a:r>
              <a:rPr lang="en-US" sz="2000" dirty="0" err="1"/>
              <a:t>başlangıcıydı</a:t>
            </a:r>
            <a:r>
              <a:rPr lang="en-US" sz="2000" dirty="0"/>
              <a:t>. </a:t>
            </a:r>
            <a:r>
              <a:rPr lang="en-US" sz="2000" dirty="0" err="1"/>
              <a:t>Ayrıca</a:t>
            </a:r>
            <a:r>
              <a:rPr lang="en-US" sz="2000" dirty="0"/>
              <a:t>, </a:t>
            </a:r>
            <a:r>
              <a:rPr lang="en-US" sz="2000" dirty="0" err="1"/>
              <a:t>onun</a:t>
            </a:r>
            <a:r>
              <a:rPr lang="en-US" sz="2000" dirty="0"/>
              <a:t> </a:t>
            </a:r>
            <a:r>
              <a:rPr lang="en-US" sz="2000" dirty="0" err="1"/>
              <a:t>soyadının</a:t>
            </a:r>
            <a:r>
              <a:rPr lang="en-US" sz="2000" dirty="0"/>
              <a:t> </a:t>
            </a:r>
            <a:r>
              <a:rPr lang="en-US" sz="2000" dirty="0" err="1"/>
              <a:t>sonundaki</a:t>
            </a:r>
            <a:r>
              <a:rPr lang="en-US" sz="2000" dirty="0"/>
              <a:t> Slav </a:t>
            </a:r>
            <a:r>
              <a:rPr lang="en-US" sz="2000" dirty="0" err="1"/>
              <a:t>kökenli</a:t>
            </a:r>
            <a:r>
              <a:rPr lang="en-US" sz="2000" dirty="0"/>
              <a:t> "-</a:t>
            </a:r>
            <a:r>
              <a:rPr lang="en-US" sz="2000" dirty="0" err="1"/>
              <a:t>ici</a:t>
            </a:r>
            <a:r>
              <a:rPr lang="en-US" sz="2000" dirty="0"/>
              <a:t>" (</a:t>
            </a:r>
            <a:r>
              <a:rPr lang="en-US" sz="2000" dirty="0" err="1"/>
              <a:t>Eminoviç</a:t>
            </a:r>
            <a:r>
              <a:rPr lang="en-US" sz="2000" dirty="0"/>
              <a:t> </a:t>
            </a:r>
            <a:r>
              <a:rPr lang="en-US" sz="2000" dirty="0" err="1"/>
              <a:t>gibi</a:t>
            </a:r>
            <a:r>
              <a:rPr lang="en-US" sz="2000" dirty="0"/>
              <a:t> </a:t>
            </a:r>
            <a:r>
              <a:rPr lang="en-US" sz="2000" dirty="0" err="1"/>
              <a:t>okunup</a:t>
            </a:r>
            <a:r>
              <a:rPr lang="en-US" sz="2000" dirty="0"/>
              <a:t>, </a:t>
            </a:r>
            <a:r>
              <a:rPr lang="en-US" sz="2000" dirty="0" err="1"/>
              <a:t>Eminovici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yazılmaktaydı</a:t>
            </a:r>
            <a:r>
              <a:rPr lang="en-US" sz="2000" dirty="0"/>
              <a:t>) </a:t>
            </a:r>
            <a:r>
              <a:rPr lang="en-US" sz="2000" dirty="0" err="1"/>
              <a:t>ekini</a:t>
            </a:r>
            <a:r>
              <a:rPr lang="en-US" sz="2000" dirty="0"/>
              <a:t> </a:t>
            </a:r>
            <a:r>
              <a:rPr lang="en-US" sz="2000" dirty="0" err="1"/>
              <a:t>beğenmeyerek</a:t>
            </a:r>
            <a:r>
              <a:rPr lang="en-US" sz="2000" dirty="0"/>
              <a:t>, </a:t>
            </a:r>
            <a:r>
              <a:rPr lang="en-US" sz="2000" dirty="0" err="1"/>
              <a:t>besbelli</a:t>
            </a:r>
            <a:r>
              <a:rPr lang="en-US" sz="2000" dirty="0"/>
              <a:t> </a:t>
            </a:r>
            <a:r>
              <a:rPr lang="en-US" sz="2000" dirty="0" err="1" smtClean="0"/>
              <a:t>Rumence</a:t>
            </a:r>
            <a:r>
              <a:rPr lang="en-US" sz="2000" dirty="0" smtClean="0"/>
              <a:t> </a:t>
            </a:r>
            <a:r>
              <a:rPr lang="en-US" sz="2000" dirty="0" err="1"/>
              <a:t>olacak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"</a:t>
            </a:r>
            <a:r>
              <a:rPr lang="en-US" sz="2000" dirty="0" err="1"/>
              <a:t>Mihai</a:t>
            </a:r>
            <a:r>
              <a:rPr lang="en-US" sz="2000" dirty="0"/>
              <a:t> </a:t>
            </a:r>
            <a:r>
              <a:rPr lang="en-US" sz="2000" dirty="0" err="1"/>
              <a:t>Eminescu</a:t>
            </a:r>
            <a:r>
              <a:rPr lang="en-US" sz="2000" dirty="0"/>
              <a:t>"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değiştiren</a:t>
            </a:r>
            <a:r>
              <a:rPr lang="en-US" sz="2000" dirty="0"/>
              <a:t> </a:t>
            </a:r>
            <a:r>
              <a:rPr lang="en-US" sz="2000" dirty="0" err="1"/>
              <a:t>şahıs</a:t>
            </a:r>
            <a:r>
              <a:rPr lang="en-US" sz="2000" dirty="0"/>
              <a:t>, </a:t>
            </a:r>
            <a:r>
              <a:rPr lang="en-US" sz="2000" dirty="0" err="1"/>
              <a:t>Iosif</a:t>
            </a:r>
            <a:r>
              <a:rPr lang="en-US" sz="2000" dirty="0"/>
              <a:t> </a:t>
            </a:r>
            <a:r>
              <a:rPr lang="en-US" sz="2000" dirty="0" err="1"/>
              <a:t>Vulcan'dı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716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b="1" dirty="0"/>
              <a:t>1867</a:t>
            </a:r>
            <a:r>
              <a:rPr lang="en-US" sz="2000" dirty="0"/>
              <a:t> </a:t>
            </a:r>
            <a:r>
              <a:rPr lang="en-US" sz="2000" dirty="0" err="1"/>
              <a:t>yılında</a:t>
            </a:r>
            <a:r>
              <a:rPr lang="en-US" sz="2000" dirty="0"/>
              <a:t> </a:t>
            </a:r>
            <a:r>
              <a:rPr lang="en-US" sz="2000" dirty="0" err="1"/>
              <a:t>Iorgu</a:t>
            </a:r>
            <a:r>
              <a:rPr lang="en-US" sz="2000" dirty="0"/>
              <a:t> </a:t>
            </a:r>
            <a:r>
              <a:rPr lang="en-US" sz="2000" dirty="0" err="1"/>
              <a:t>Caragiale</a:t>
            </a:r>
            <a:r>
              <a:rPr lang="en-US" sz="2000" dirty="0"/>
              <a:t> </a:t>
            </a:r>
            <a:r>
              <a:rPr lang="en-US" sz="2000" dirty="0" err="1"/>
              <a:t>Tiyatro</a:t>
            </a:r>
            <a:r>
              <a:rPr lang="en-US" sz="2000" dirty="0"/>
              <a:t> </a:t>
            </a:r>
            <a:r>
              <a:rPr lang="en-US" sz="2000" dirty="0" err="1"/>
              <a:t>Topluluğuna</a:t>
            </a:r>
            <a:r>
              <a:rPr lang="en-US" sz="2000" dirty="0"/>
              <a:t> </a:t>
            </a:r>
            <a:r>
              <a:rPr lang="en-US" sz="2000" dirty="0" err="1"/>
              <a:t>yazman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suflör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katıldı</a:t>
            </a:r>
            <a:r>
              <a:rPr lang="en-US" sz="2000" dirty="0"/>
              <a:t>,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sonraki</a:t>
            </a:r>
            <a:r>
              <a:rPr lang="en-US" sz="2000" dirty="0"/>
              <a:t> </a:t>
            </a:r>
            <a:r>
              <a:rPr lang="en-US" sz="2000" dirty="0" err="1"/>
              <a:t>yıl</a:t>
            </a:r>
            <a:r>
              <a:rPr lang="en-US" sz="2000" dirty="0"/>
              <a:t> </a:t>
            </a:r>
            <a:r>
              <a:rPr lang="en-US" sz="2000" dirty="0" err="1"/>
              <a:t>Mihai</a:t>
            </a:r>
            <a:r>
              <a:rPr lang="en-US" sz="2000" dirty="0"/>
              <a:t> </a:t>
            </a:r>
            <a:r>
              <a:rPr lang="en-US" sz="2000" dirty="0" err="1"/>
              <a:t>Pascaly'nin</a:t>
            </a:r>
            <a:r>
              <a:rPr lang="en-US" sz="2000" dirty="0"/>
              <a:t> </a:t>
            </a:r>
            <a:r>
              <a:rPr lang="en-US" sz="2000" dirty="0" err="1"/>
              <a:t>topluluğuna</a:t>
            </a:r>
            <a:r>
              <a:rPr lang="en-US" sz="2000" dirty="0"/>
              <a:t> </a:t>
            </a:r>
            <a:r>
              <a:rPr lang="en-US" sz="2000" dirty="0" err="1"/>
              <a:t>geçti</a:t>
            </a:r>
            <a:r>
              <a:rPr lang="en-US" sz="2000" dirty="0"/>
              <a:t>. </a:t>
            </a:r>
            <a:r>
              <a:rPr lang="en-US" sz="2000" dirty="0" err="1"/>
              <a:t>Bunların</a:t>
            </a:r>
            <a:r>
              <a:rPr lang="en-US" sz="2000" dirty="0"/>
              <a:t> her </a:t>
            </a:r>
            <a:r>
              <a:rPr lang="en-US" sz="2000" dirty="0" err="1"/>
              <a:t>ikisi</a:t>
            </a:r>
            <a:r>
              <a:rPr lang="en-US" sz="2000" dirty="0"/>
              <a:t> de </a:t>
            </a:r>
            <a:r>
              <a:rPr lang="en-US" sz="2000" dirty="0" err="1"/>
              <a:t>dönemlerinin</a:t>
            </a:r>
            <a:r>
              <a:rPr lang="en-US" sz="2000" dirty="0"/>
              <a:t> </a:t>
            </a:r>
            <a:r>
              <a:rPr lang="en-US" sz="2000" dirty="0" err="1"/>
              <a:t>lider</a:t>
            </a:r>
            <a:r>
              <a:rPr lang="en-US" sz="2000" dirty="0"/>
              <a:t> </a:t>
            </a:r>
            <a:r>
              <a:rPr lang="en-US" sz="2000" dirty="0" err="1"/>
              <a:t>tiyatro</a:t>
            </a:r>
            <a:r>
              <a:rPr lang="en-US" sz="2000" dirty="0"/>
              <a:t> </a:t>
            </a:r>
            <a:r>
              <a:rPr lang="en-US" sz="2000" dirty="0" err="1"/>
              <a:t>toplulukları</a:t>
            </a:r>
            <a:r>
              <a:rPr lang="en-US" sz="2000" dirty="0"/>
              <a:t> </a:t>
            </a:r>
            <a:r>
              <a:rPr lang="en-US" sz="2000" dirty="0" err="1"/>
              <a:t>arasında</a:t>
            </a:r>
            <a:r>
              <a:rPr lang="en-US" sz="2000" dirty="0"/>
              <a:t> </a:t>
            </a:r>
            <a:r>
              <a:rPr lang="en-US" sz="2000" dirty="0" err="1"/>
              <a:t>olup</a:t>
            </a:r>
            <a:r>
              <a:rPr lang="en-US" sz="2000" dirty="0"/>
              <a:t>, </a:t>
            </a:r>
            <a:r>
              <a:rPr lang="en-US" sz="2000" dirty="0" err="1"/>
              <a:t>daha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gelenler</a:t>
            </a:r>
            <a:r>
              <a:rPr lang="en-US" sz="2000" dirty="0"/>
              <a:t> </a:t>
            </a:r>
            <a:r>
              <a:rPr lang="en-US" sz="2000" dirty="0" err="1"/>
              <a:t>ise</a:t>
            </a:r>
            <a:r>
              <a:rPr lang="en-US" sz="2000" dirty="0"/>
              <a:t> </a:t>
            </a:r>
            <a:r>
              <a:rPr lang="en-US" sz="2000" dirty="0" err="1"/>
              <a:t>Matei</a:t>
            </a:r>
            <a:r>
              <a:rPr lang="en-US" sz="2000" dirty="0"/>
              <a:t> </a:t>
            </a:r>
            <a:r>
              <a:rPr lang="en-US" sz="2000" dirty="0" err="1"/>
              <a:t>Millo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Fanny </a:t>
            </a:r>
            <a:r>
              <a:rPr lang="en-US" sz="2000" dirty="0" err="1"/>
              <a:t>Tardini-Vladicescu</a:t>
            </a:r>
            <a:r>
              <a:rPr lang="en-US" sz="2000" dirty="0"/>
              <a:t> </a:t>
            </a:r>
            <a:r>
              <a:rPr lang="en-US" sz="2000" dirty="0" err="1"/>
              <a:t>idi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Kisa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zaman</a:t>
            </a:r>
            <a:r>
              <a:rPr lang="en-US" sz="2000" dirty="0" smtClean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Bükreş'e</a:t>
            </a:r>
            <a:r>
              <a:rPr lang="en-US" sz="2000" dirty="0"/>
              <a:t> </a:t>
            </a:r>
            <a:r>
              <a:rPr lang="en-US" sz="2000" dirty="0" err="1"/>
              <a:t>yerleşerek</a:t>
            </a:r>
            <a:r>
              <a:rPr lang="en-US" sz="2000" dirty="0"/>
              <a:t>, </a:t>
            </a:r>
            <a:r>
              <a:rPr lang="en-US" sz="2000" dirty="0" err="1"/>
              <a:t>Milli</a:t>
            </a:r>
            <a:r>
              <a:rPr lang="en-US" sz="2000" dirty="0"/>
              <a:t> </a:t>
            </a:r>
            <a:r>
              <a:rPr lang="en-US" sz="2000" dirty="0" err="1"/>
              <a:t>Tiyatro'da</a:t>
            </a:r>
            <a:r>
              <a:rPr lang="en-US" sz="2000" dirty="0"/>
              <a:t> (</a:t>
            </a:r>
            <a:r>
              <a:rPr lang="en-US" sz="2000" dirty="0" err="1"/>
              <a:t>Teatrului</a:t>
            </a:r>
            <a:r>
              <a:rPr lang="en-US" sz="2000" dirty="0"/>
              <a:t> National) </a:t>
            </a:r>
            <a:r>
              <a:rPr lang="en-US" sz="2000" dirty="0" err="1"/>
              <a:t>yazman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kopyacı</a:t>
            </a:r>
            <a:r>
              <a:rPr lang="en-US" sz="2000" dirty="0"/>
              <a:t> </a:t>
            </a:r>
            <a:r>
              <a:rPr lang="en-US" sz="2000" dirty="0" err="1"/>
              <a:t>oldu</a:t>
            </a:r>
            <a:r>
              <a:rPr lang="en-US" sz="2000" dirty="0"/>
              <a:t>. Bu </a:t>
            </a:r>
            <a:r>
              <a:rPr lang="en-US" sz="2000" dirty="0" err="1"/>
              <a:t>yıllar</a:t>
            </a:r>
            <a:r>
              <a:rPr lang="en-US" sz="2000" dirty="0"/>
              <a:t> </a:t>
            </a:r>
            <a:r>
              <a:rPr lang="en-US" sz="2000" dirty="0" err="1"/>
              <a:t>boyunca</a:t>
            </a:r>
            <a:r>
              <a:rPr lang="en-US" sz="2000" dirty="0"/>
              <a:t> </a:t>
            </a:r>
            <a:r>
              <a:rPr lang="en-US" sz="2000" dirty="0" err="1"/>
              <a:t>şiir</a:t>
            </a:r>
            <a:r>
              <a:rPr lang="en-US" sz="2000" dirty="0"/>
              <a:t> </a:t>
            </a:r>
            <a:r>
              <a:rPr lang="en-US" sz="2000" dirty="0" err="1"/>
              <a:t>yazmaya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yayımlamaya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etti</a:t>
            </a:r>
            <a:r>
              <a:rPr lang="en-US" sz="2000" dirty="0"/>
              <a:t>. </a:t>
            </a:r>
            <a:r>
              <a:rPr lang="en-US" sz="2000" dirty="0" err="1"/>
              <a:t>Ev</a:t>
            </a:r>
            <a:r>
              <a:rPr lang="en-US" sz="2000" dirty="0"/>
              <a:t> </a:t>
            </a:r>
            <a:r>
              <a:rPr lang="en-US" sz="2000" dirty="0" err="1"/>
              <a:t>kirasını</a:t>
            </a:r>
            <a:r>
              <a:rPr lang="en-US" sz="2000" dirty="0"/>
              <a:t> Heinrich Theodor </a:t>
            </a:r>
            <a:r>
              <a:rPr lang="en-US" sz="2000" dirty="0" err="1"/>
              <a:t>Rotscher'in</a:t>
            </a:r>
            <a:r>
              <a:rPr lang="en-US" sz="2000" dirty="0"/>
              <a:t> </a:t>
            </a:r>
            <a:r>
              <a:rPr lang="en-US" sz="2000" dirty="0" err="1"/>
              <a:t>kitabının</a:t>
            </a:r>
            <a:r>
              <a:rPr lang="en-US" sz="2000" dirty="0"/>
              <a:t> </a:t>
            </a:r>
            <a:r>
              <a:rPr lang="en-US" sz="2000" dirty="0" err="1"/>
              <a:t>hiç</a:t>
            </a:r>
            <a:r>
              <a:rPr lang="en-US" sz="2000" dirty="0"/>
              <a:t> </a:t>
            </a:r>
            <a:r>
              <a:rPr lang="en-US" sz="2000" dirty="0" err="1"/>
              <a:t>bitiremeyeceği</a:t>
            </a:r>
            <a:r>
              <a:rPr lang="en-US" sz="2000" dirty="0"/>
              <a:t> </a:t>
            </a:r>
            <a:r>
              <a:rPr lang="en-US" sz="2000" dirty="0" err="1"/>
              <a:t>yüzlerce</a:t>
            </a:r>
            <a:r>
              <a:rPr lang="en-US" sz="2000" dirty="0"/>
              <a:t> </a:t>
            </a:r>
            <a:r>
              <a:rPr lang="en-US" sz="2000" dirty="0" err="1"/>
              <a:t>sayfasını</a:t>
            </a:r>
            <a:r>
              <a:rPr lang="en-US" sz="2000" dirty="0"/>
              <a:t> </a:t>
            </a:r>
            <a:r>
              <a:rPr lang="en-US" sz="2000" dirty="0" err="1"/>
              <a:t>çevirerek</a:t>
            </a:r>
            <a:r>
              <a:rPr lang="en-US" sz="2000" dirty="0"/>
              <a:t> </a:t>
            </a:r>
            <a:r>
              <a:rPr lang="en-US" sz="2000" dirty="0" err="1"/>
              <a:t>karşıladı</a:t>
            </a:r>
            <a:r>
              <a:rPr lang="en-US" sz="2000" dirty="0"/>
              <a:t>. </a:t>
            </a:r>
            <a:r>
              <a:rPr lang="en-US" sz="2000" dirty="0" err="1"/>
              <a:t>Aynı</a:t>
            </a:r>
            <a:r>
              <a:rPr lang="en-US" sz="2000" dirty="0"/>
              <a:t> </a:t>
            </a:r>
            <a:r>
              <a:rPr lang="en-US" sz="2000" dirty="0" err="1"/>
              <a:t>zamanda</a:t>
            </a:r>
            <a:r>
              <a:rPr lang="en-US" sz="2000" dirty="0"/>
              <a:t>, </a:t>
            </a:r>
            <a:r>
              <a:rPr lang="en-US" sz="2000" i="1" dirty="0" err="1"/>
              <a:t>Harcanmış</a:t>
            </a:r>
            <a:r>
              <a:rPr lang="en-US" sz="2000" i="1" dirty="0"/>
              <a:t> </a:t>
            </a:r>
            <a:r>
              <a:rPr lang="en-US" sz="2000" i="1" dirty="0" err="1"/>
              <a:t>Dahi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Geniu</a:t>
            </a:r>
            <a:r>
              <a:rPr lang="en-US" sz="2000" i="1" dirty="0"/>
              <a:t> </a:t>
            </a:r>
            <a:r>
              <a:rPr lang="en-US" sz="2000" i="1" dirty="0" err="1"/>
              <a:t>Pustiu</a:t>
            </a:r>
            <a:r>
              <a:rPr lang="en-US" sz="2000" dirty="0"/>
              <a:t>) </a:t>
            </a:r>
            <a:r>
              <a:rPr lang="en-US" sz="2000" dirty="0" err="1"/>
              <a:t>romanının</a:t>
            </a:r>
            <a:r>
              <a:rPr lang="en-US" sz="2000" dirty="0"/>
              <a:t> </a:t>
            </a:r>
            <a:r>
              <a:rPr lang="en-US" sz="2000" dirty="0" err="1"/>
              <a:t>yazımına</a:t>
            </a:r>
            <a:r>
              <a:rPr lang="en-US" sz="2000" dirty="0"/>
              <a:t> </a:t>
            </a:r>
            <a:r>
              <a:rPr lang="en-US" sz="2000" dirty="0" err="1"/>
              <a:t>başladı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ölümünden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b="1" dirty="0"/>
              <a:t>1904</a:t>
            </a:r>
            <a:r>
              <a:rPr lang="en-US" sz="2000" dirty="0"/>
              <a:t> </a:t>
            </a:r>
            <a:r>
              <a:rPr lang="en-US" sz="2000" dirty="0" err="1"/>
              <a:t>yılında</a:t>
            </a:r>
            <a:r>
              <a:rPr lang="en-US" sz="2000" dirty="0"/>
              <a:t> </a:t>
            </a:r>
            <a:r>
              <a:rPr lang="en-US" sz="2000" dirty="0" err="1"/>
              <a:t>bitmemiş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basıldı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79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55343"/>
            <a:ext cx="8915400" cy="5472753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/>
              <a:t>1 Nisan 1869 </a:t>
            </a:r>
            <a:r>
              <a:rPr lang="en-US" sz="2000" dirty="0" err="1"/>
              <a:t>tarihinde</a:t>
            </a:r>
            <a:r>
              <a:rPr lang="en-US" sz="2000" dirty="0"/>
              <a:t>, </a:t>
            </a:r>
            <a:r>
              <a:rPr lang="en-US" sz="2000" dirty="0" err="1"/>
              <a:t>Romen</a:t>
            </a:r>
            <a:r>
              <a:rPr lang="en-US" sz="2000" dirty="0"/>
              <a:t> </a:t>
            </a:r>
            <a:r>
              <a:rPr lang="en-US" sz="2000" dirty="0" err="1"/>
              <a:t>Folklorü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Romen</a:t>
            </a:r>
            <a:r>
              <a:rPr lang="en-US" sz="2000" dirty="0"/>
              <a:t> </a:t>
            </a:r>
            <a:r>
              <a:rPr lang="en-US" sz="2000" dirty="0" err="1"/>
              <a:t>Edebiyat</a:t>
            </a:r>
            <a:r>
              <a:rPr lang="en-US" sz="2000" dirty="0"/>
              <a:t> </a:t>
            </a:r>
            <a:r>
              <a:rPr lang="en-US" sz="2000" dirty="0" err="1"/>
              <a:t>Tarihi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belge</a:t>
            </a:r>
            <a:r>
              <a:rPr lang="en-US" sz="2000" dirty="0"/>
              <a:t> </a:t>
            </a:r>
            <a:r>
              <a:rPr lang="en-US" sz="2000" dirty="0" err="1"/>
              <a:t>derlemesi</a:t>
            </a:r>
            <a:r>
              <a:rPr lang="en-US" sz="2000" dirty="0"/>
              <a:t> </a:t>
            </a:r>
            <a:r>
              <a:rPr lang="en-US" sz="2000" dirty="0" err="1"/>
              <a:t>amacını</a:t>
            </a:r>
            <a:r>
              <a:rPr lang="en-US" sz="2000" dirty="0"/>
              <a:t> </a:t>
            </a:r>
            <a:r>
              <a:rPr lang="en-US" sz="2000" dirty="0" err="1"/>
              <a:t>güden</a:t>
            </a:r>
            <a:r>
              <a:rPr lang="en-US" sz="2000" dirty="0"/>
              <a:t> "Orient" </a:t>
            </a:r>
            <a:r>
              <a:rPr lang="en-US" sz="2000" dirty="0" err="1"/>
              <a:t>Edebiyat</a:t>
            </a:r>
            <a:r>
              <a:rPr lang="en-US" sz="2000" dirty="0"/>
              <a:t> </a:t>
            </a:r>
            <a:r>
              <a:rPr lang="en-US" sz="2000" dirty="0" err="1"/>
              <a:t>Çevresi'nin</a:t>
            </a:r>
            <a:r>
              <a:rPr lang="en-US" sz="2000" dirty="0"/>
              <a:t> </a:t>
            </a:r>
            <a:r>
              <a:rPr lang="en-US" sz="2000" dirty="0" err="1"/>
              <a:t>kurucuları</a:t>
            </a:r>
            <a:r>
              <a:rPr lang="en-US" sz="2000" dirty="0"/>
              <a:t> </a:t>
            </a:r>
            <a:r>
              <a:rPr lang="en-US" sz="2000" dirty="0" err="1"/>
              <a:t>arasında</a:t>
            </a:r>
            <a:r>
              <a:rPr lang="en-US" sz="2000" dirty="0"/>
              <a:t> </a:t>
            </a:r>
            <a:r>
              <a:rPr lang="en-US" sz="2000" dirty="0" err="1"/>
              <a:t>yer</a:t>
            </a:r>
            <a:r>
              <a:rPr lang="en-US" sz="2000" dirty="0"/>
              <a:t> </a:t>
            </a:r>
            <a:r>
              <a:rPr lang="en-US" sz="2000" dirty="0" err="1"/>
              <a:t>aldı</a:t>
            </a:r>
            <a:r>
              <a:rPr lang="en-US" sz="2000" dirty="0"/>
              <a:t>. 29 </a:t>
            </a:r>
            <a:r>
              <a:rPr lang="en-US" sz="2000" dirty="0" err="1"/>
              <a:t>Haziran'da</a:t>
            </a:r>
            <a:r>
              <a:rPr lang="en-US" sz="2000" dirty="0"/>
              <a:t>,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edebiyat</a:t>
            </a:r>
            <a:r>
              <a:rPr lang="en-US" sz="2000" dirty="0"/>
              <a:t> </a:t>
            </a:r>
            <a:r>
              <a:rPr lang="en-US" sz="2000" dirty="0" err="1"/>
              <a:t>çevresinin</a:t>
            </a:r>
            <a:r>
              <a:rPr lang="en-US" sz="2000" dirty="0"/>
              <a:t> </a:t>
            </a:r>
            <a:r>
              <a:rPr lang="en-US" sz="2000" dirty="0" err="1"/>
              <a:t>üyeleri</a:t>
            </a:r>
            <a:r>
              <a:rPr lang="en-US" sz="2000" dirty="0"/>
              <a:t> </a:t>
            </a:r>
            <a:r>
              <a:rPr lang="en-US" sz="2000" dirty="0" err="1"/>
              <a:t>değişik</a:t>
            </a:r>
            <a:r>
              <a:rPr lang="en-US" sz="2000" dirty="0"/>
              <a:t> </a:t>
            </a:r>
            <a:r>
              <a:rPr lang="en-US" sz="2000" dirty="0" err="1"/>
              <a:t>bölgelere</a:t>
            </a:r>
            <a:r>
              <a:rPr lang="en-US" sz="2000" dirty="0"/>
              <a:t> </a:t>
            </a:r>
            <a:r>
              <a:rPr lang="en-US" sz="2000" dirty="0" err="1"/>
              <a:t>gitmek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görevlendirildiler</a:t>
            </a:r>
            <a:r>
              <a:rPr lang="en-US" sz="2000" dirty="0"/>
              <a:t>. Bu </a:t>
            </a:r>
            <a:r>
              <a:rPr lang="en-US" sz="2000" dirty="0" err="1"/>
              <a:t>kapsamda</a:t>
            </a:r>
            <a:r>
              <a:rPr lang="en-US" sz="2000" dirty="0"/>
              <a:t>, </a:t>
            </a:r>
            <a:r>
              <a:rPr lang="en-US" sz="2000" dirty="0" err="1"/>
              <a:t>Eminescu'ya</a:t>
            </a:r>
            <a:r>
              <a:rPr lang="en-US" sz="2000" dirty="0"/>
              <a:t> Moldova </a:t>
            </a:r>
            <a:r>
              <a:rPr lang="en-US" sz="2000" dirty="0" err="1"/>
              <a:t>Coğrafi</a:t>
            </a:r>
            <a:r>
              <a:rPr lang="en-US" sz="2000" dirty="0"/>
              <a:t> </a:t>
            </a:r>
            <a:r>
              <a:rPr lang="en-US" sz="2000" dirty="0" err="1"/>
              <a:t>Bölgesi</a:t>
            </a:r>
            <a:r>
              <a:rPr lang="en-US" sz="2000" dirty="0"/>
              <a:t> </a:t>
            </a:r>
            <a:r>
              <a:rPr lang="en-US" sz="2000" dirty="0" err="1"/>
              <a:t>verilmişti</a:t>
            </a:r>
            <a:r>
              <a:rPr lang="en-US" sz="2000" dirty="0"/>
              <a:t>. O </a:t>
            </a:r>
            <a:r>
              <a:rPr lang="en-US" sz="2000" dirty="0" err="1"/>
              <a:t>yaz</a:t>
            </a:r>
            <a:r>
              <a:rPr lang="en-US" sz="2000" dirty="0"/>
              <a:t>, </a:t>
            </a:r>
            <a:r>
              <a:rPr lang="en-US" sz="2000" dirty="0" err="1"/>
              <a:t>Çeşmeci</a:t>
            </a:r>
            <a:r>
              <a:rPr lang="en-US" sz="2000" dirty="0"/>
              <a:t> </a:t>
            </a:r>
            <a:r>
              <a:rPr lang="en-US" sz="2000" dirty="0" err="1"/>
              <a:t>Parkı'nda</a:t>
            </a:r>
            <a:r>
              <a:rPr lang="en-US" sz="2000" dirty="0"/>
              <a:t> (</a:t>
            </a:r>
            <a:r>
              <a:rPr lang="en-US" sz="2000" dirty="0" err="1"/>
              <a:t>Parcul</a:t>
            </a:r>
            <a:r>
              <a:rPr lang="en-US" sz="2000" dirty="0"/>
              <a:t> </a:t>
            </a:r>
            <a:r>
              <a:rPr lang="en-US" sz="2000" dirty="0" err="1"/>
              <a:t>Cismigiu</a:t>
            </a:r>
            <a:r>
              <a:rPr lang="en-US" sz="2000" dirty="0"/>
              <a:t>) </a:t>
            </a:r>
            <a:r>
              <a:rPr lang="en-US" sz="2000" dirty="0" err="1"/>
              <a:t>muazzaf</a:t>
            </a:r>
            <a:r>
              <a:rPr lang="en-US" sz="2000" dirty="0"/>
              <a:t> asker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kardeşi</a:t>
            </a:r>
            <a:r>
              <a:rPr lang="en-US" sz="2000" dirty="0"/>
              <a:t> </a:t>
            </a:r>
            <a:r>
              <a:rPr lang="en-US" sz="2000" dirty="0" err="1"/>
              <a:t>Iorgu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karşılaştı</a:t>
            </a:r>
            <a:r>
              <a:rPr lang="en-US" sz="2000" dirty="0"/>
              <a:t>,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karşılaşma</a:t>
            </a:r>
            <a:r>
              <a:rPr lang="en-US" sz="2000" dirty="0"/>
              <a:t> </a:t>
            </a:r>
            <a:r>
              <a:rPr lang="en-US" sz="2000" dirty="0" err="1"/>
              <a:t>sırasında</a:t>
            </a:r>
            <a:r>
              <a:rPr lang="en-US" sz="2000" dirty="0"/>
              <a:t> </a:t>
            </a:r>
            <a:r>
              <a:rPr lang="en-US" sz="2000" dirty="0" err="1"/>
              <a:t>kardeşinin</a:t>
            </a:r>
            <a:r>
              <a:rPr lang="en-US" sz="2000" dirty="0"/>
              <a:t>, </a:t>
            </a:r>
            <a:r>
              <a:rPr lang="en-US" sz="2000" dirty="0" err="1"/>
              <a:t>kendisinin</a:t>
            </a:r>
            <a:r>
              <a:rPr lang="en-US" sz="2000" dirty="0"/>
              <a:t> </a:t>
            </a:r>
            <a:r>
              <a:rPr lang="en-US" sz="2000" dirty="0" err="1"/>
              <a:t>ailesi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ilişkilerini</a:t>
            </a:r>
            <a:r>
              <a:rPr lang="en-US" sz="2000" dirty="0"/>
              <a:t> </a:t>
            </a:r>
            <a:r>
              <a:rPr lang="en-US" sz="2000" dirty="0" err="1"/>
              <a:t>yeniden</a:t>
            </a:r>
            <a:r>
              <a:rPr lang="en-US" sz="2000" dirty="0"/>
              <a:t> </a:t>
            </a:r>
            <a:r>
              <a:rPr lang="en-US" sz="2000" dirty="0" err="1"/>
              <a:t>canlandırma</a:t>
            </a:r>
            <a:r>
              <a:rPr lang="en-US" sz="2000" dirty="0"/>
              <a:t> </a:t>
            </a:r>
            <a:r>
              <a:rPr lang="en-US" sz="2000" dirty="0" err="1"/>
              <a:t>teklifine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dirty="0" err="1"/>
              <a:t>sert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tepki</a:t>
            </a:r>
            <a:r>
              <a:rPr lang="en-US" sz="2000" dirty="0"/>
              <a:t> </a:t>
            </a:r>
            <a:r>
              <a:rPr lang="en-US" sz="2000" dirty="0" err="1" smtClean="0"/>
              <a:t>vermişti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/>
              <a:t>Yine</a:t>
            </a:r>
            <a:r>
              <a:rPr lang="en-US" sz="2000" dirty="0"/>
              <a:t> o </a:t>
            </a:r>
            <a:r>
              <a:rPr lang="en-US" sz="2000" dirty="0" err="1"/>
              <a:t>yılın</a:t>
            </a:r>
            <a:r>
              <a:rPr lang="en-US" sz="2000" dirty="0"/>
              <a:t> </a:t>
            </a:r>
            <a:r>
              <a:rPr lang="en-US" sz="2000" dirty="0" err="1"/>
              <a:t>yazında</a:t>
            </a:r>
            <a:r>
              <a:rPr lang="en-US" sz="2000" dirty="0"/>
              <a:t>, </a:t>
            </a:r>
            <a:r>
              <a:rPr lang="en-US" sz="2000" dirty="0" err="1"/>
              <a:t>Pascaly</a:t>
            </a:r>
            <a:r>
              <a:rPr lang="en-US" sz="2000" dirty="0"/>
              <a:t> </a:t>
            </a:r>
            <a:r>
              <a:rPr lang="en-US" sz="2000" dirty="0" err="1"/>
              <a:t>Tiyatro</a:t>
            </a:r>
            <a:r>
              <a:rPr lang="en-US" sz="2000" dirty="0"/>
              <a:t> </a:t>
            </a:r>
            <a:r>
              <a:rPr lang="en-US" sz="2000" dirty="0" err="1"/>
              <a:t>Topluluğu'nu</a:t>
            </a:r>
            <a:r>
              <a:rPr lang="en-US" sz="2000" dirty="0"/>
              <a:t> </a:t>
            </a:r>
            <a:r>
              <a:rPr lang="en-US" sz="2000" dirty="0" err="1"/>
              <a:t>bırakarak</a:t>
            </a:r>
            <a:r>
              <a:rPr lang="en-US" sz="2000" dirty="0"/>
              <a:t>, </a:t>
            </a:r>
            <a:r>
              <a:rPr lang="en-US" sz="2000" dirty="0" err="1"/>
              <a:t>Cernauti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Iasi'a</a:t>
            </a:r>
            <a:r>
              <a:rPr lang="en-US" sz="2000" dirty="0"/>
              <a:t> </a:t>
            </a:r>
            <a:r>
              <a:rPr lang="en-US" sz="2000" dirty="0" err="1"/>
              <a:t>gitti</a:t>
            </a:r>
            <a:r>
              <a:rPr lang="en-US" sz="2000" dirty="0"/>
              <a:t>. </a:t>
            </a:r>
            <a:r>
              <a:rPr lang="en-US" sz="2000" dirty="0" err="1"/>
              <a:t>Ailesi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bağlarını</a:t>
            </a:r>
            <a:r>
              <a:rPr lang="en-US" sz="2000" dirty="0"/>
              <a:t> </a:t>
            </a:r>
            <a:r>
              <a:rPr lang="en-US" sz="2000" dirty="0" err="1"/>
              <a:t>tazeledi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böylece</a:t>
            </a:r>
            <a:r>
              <a:rPr lang="en-US" sz="2000" dirty="0"/>
              <a:t> </a:t>
            </a:r>
            <a:r>
              <a:rPr lang="en-US" sz="2000" dirty="0" err="1"/>
              <a:t>babası</a:t>
            </a:r>
            <a:r>
              <a:rPr lang="en-US" sz="2000" dirty="0"/>
              <a:t> </a:t>
            </a:r>
            <a:r>
              <a:rPr lang="en-US" sz="2000" dirty="0" err="1"/>
              <a:t>gelen</a:t>
            </a:r>
            <a:r>
              <a:rPr lang="en-US" sz="2000" dirty="0"/>
              <a:t> </a:t>
            </a:r>
            <a:r>
              <a:rPr lang="en-US" sz="2000" dirty="0" err="1"/>
              <a:t>Sonbahar'da</a:t>
            </a:r>
            <a:r>
              <a:rPr lang="en-US" sz="2000" dirty="0"/>
              <a:t> </a:t>
            </a:r>
            <a:r>
              <a:rPr lang="en-US" sz="2000" dirty="0" err="1"/>
              <a:t>Viyana'da</a:t>
            </a:r>
            <a:r>
              <a:rPr lang="en-US" sz="2000" dirty="0"/>
              <a:t> </a:t>
            </a:r>
            <a:r>
              <a:rPr lang="en-US" sz="2000" dirty="0" err="1"/>
              <a:t>öğrenimini</a:t>
            </a:r>
            <a:r>
              <a:rPr lang="en-US" sz="2000" dirty="0"/>
              <a:t> </a:t>
            </a:r>
            <a:r>
              <a:rPr lang="en-US" sz="2000" dirty="0" err="1"/>
              <a:t>sürdürme</a:t>
            </a:r>
            <a:r>
              <a:rPr lang="en-US" sz="2000" dirty="0"/>
              <a:t> </a:t>
            </a:r>
            <a:r>
              <a:rPr lang="en-US" sz="2000" dirty="0" err="1"/>
              <a:t>izni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söz</a:t>
            </a:r>
            <a:r>
              <a:rPr lang="en-US" sz="2000" dirty="0"/>
              <a:t> </a:t>
            </a:r>
            <a:r>
              <a:rPr lang="en-US" sz="2000" dirty="0" err="1"/>
              <a:t>verdi</a:t>
            </a:r>
            <a:r>
              <a:rPr lang="en-US" sz="2000" dirty="0"/>
              <a:t>. Her </a:t>
            </a:r>
            <a:r>
              <a:rPr lang="en-US" sz="2000" dirty="0" err="1"/>
              <a:t>zaman</a:t>
            </a:r>
            <a:r>
              <a:rPr lang="en-US" sz="2000" dirty="0"/>
              <a:t> </a:t>
            </a:r>
            <a:r>
              <a:rPr lang="en-US" sz="2000" dirty="0" err="1"/>
              <a:t>olduğu</a:t>
            </a:r>
            <a:r>
              <a:rPr lang="en-US" sz="2000" dirty="0"/>
              <a:t> </a:t>
            </a:r>
            <a:r>
              <a:rPr lang="en-US" sz="2000" dirty="0" err="1"/>
              <a:t>gibi</a:t>
            </a:r>
            <a:r>
              <a:rPr lang="en-US" sz="2000" dirty="0"/>
              <a:t>, </a:t>
            </a:r>
            <a:r>
              <a:rPr lang="en-US" sz="2000" dirty="0" err="1"/>
              <a:t>şiir</a:t>
            </a:r>
            <a:r>
              <a:rPr lang="en-US" sz="2000" dirty="0"/>
              <a:t> </a:t>
            </a:r>
            <a:r>
              <a:rPr lang="en-US" sz="2000" dirty="0" err="1"/>
              <a:t>yazmaya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yayımlamaya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etti</a:t>
            </a:r>
            <a:r>
              <a:rPr lang="en-US" sz="2000" dirty="0"/>
              <a:t>. </a:t>
            </a:r>
            <a:r>
              <a:rPr lang="en-US" sz="2000" dirty="0" err="1"/>
              <a:t>Özellikle</a:t>
            </a:r>
            <a:r>
              <a:rPr lang="en-US" sz="2000" dirty="0"/>
              <a:t>, </a:t>
            </a:r>
            <a:r>
              <a:rPr lang="en-US" sz="2000" dirty="0" err="1"/>
              <a:t>Eflak'ın</a:t>
            </a:r>
            <a:r>
              <a:rPr lang="en-US" sz="2000" dirty="0"/>
              <a:t> </a:t>
            </a:r>
            <a:r>
              <a:rPr lang="en-US" sz="2000" dirty="0" err="1"/>
              <a:t>önceki</a:t>
            </a:r>
            <a:r>
              <a:rPr lang="en-US" sz="2000" dirty="0"/>
              <a:t> </a:t>
            </a:r>
            <a:r>
              <a:rPr lang="en-US" sz="2000" dirty="0" err="1"/>
              <a:t>hakimi</a:t>
            </a:r>
            <a:r>
              <a:rPr lang="en-US" sz="2000" dirty="0"/>
              <a:t> </a:t>
            </a:r>
            <a:r>
              <a:rPr lang="en-US" sz="2000" dirty="0" err="1"/>
              <a:t>Barbu</a:t>
            </a:r>
            <a:r>
              <a:rPr lang="en-US" sz="2000" dirty="0"/>
              <a:t> </a:t>
            </a:r>
            <a:r>
              <a:rPr lang="en-US" sz="2000" dirty="0" err="1"/>
              <a:t>Dimitrie</a:t>
            </a:r>
            <a:r>
              <a:rPr lang="en-US" sz="2000" dirty="0"/>
              <a:t> </a:t>
            </a:r>
            <a:r>
              <a:rPr lang="en-US" sz="2000" dirty="0" err="1"/>
              <a:t>Ştirbei'in</a:t>
            </a:r>
            <a:r>
              <a:rPr lang="en-US" sz="2000" dirty="0"/>
              <a:t> </a:t>
            </a:r>
            <a:r>
              <a:rPr lang="en-US" sz="2000" dirty="0" err="1"/>
              <a:t>ölümü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i="1" dirty="0" err="1"/>
              <a:t>Prens</a:t>
            </a:r>
            <a:r>
              <a:rPr lang="en-US" sz="2000" i="1" dirty="0"/>
              <a:t> </a:t>
            </a:r>
            <a:r>
              <a:rPr lang="en-US" sz="2000" i="1" dirty="0" err="1"/>
              <a:t>Ştirbei'in</a:t>
            </a:r>
            <a:r>
              <a:rPr lang="en-US" sz="2000" i="1" dirty="0"/>
              <a:t> </a:t>
            </a:r>
            <a:r>
              <a:rPr lang="en-US" sz="2000" i="1" dirty="0" err="1"/>
              <a:t>Ölümü'ne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/>
              <a:t>La </a:t>
            </a:r>
            <a:r>
              <a:rPr lang="en-US" sz="2000" i="1" dirty="0" err="1"/>
              <a:t>moartea</a:t>
            </a:r>
            <a:r>
              <a:rPr lang="en-US" sz="2000" i="1" dirty="0"/>
              <a:t> </a:t>
            </a:r>
            <a:r>
              <a:rPr lang="en-US" sz="2000" i="1" dirty="0" err="1"/>
              <a:t>principelui</a:t>
            </a:r>
            <a:r>
              <a:rPr lang="en-US" sz="2000" i="1" dirty="0"/>
              <a:t> </a:t>
            </a:r>
            <a:r>
              <a:rPr lang="en-US" sz="2000" i="1" dirty="0" err="1"/>
              <a:t>Ştirbei</a:t>
            </a:r>
            <a:r>
              <a:rPr lang="en-US" sz="2000" dirty="0"/>
              <a:t>)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broşür</a:t>
            </a:r>
            <a:r>
              <a:rPr lang="en-US" sz="2000" dirty="0"/>
              <a:t> </a:t>
            </a:r>
            <a:r>
              <a:rPr lang="en-US" sz="2000" dirty="0" err="1"/>
              <a:t>çıkardı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218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Junimea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0186"/>
            <a:ext cx="9311636" cy="5322626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err="1"/>
              <a:t>Ekim</a:t>
            </a:r>
            <a:r>
              <a:rPr lang="en-US" sz="2000" b="1" dirty="0"/>
              <a:t> 1869 </a:t>
            </a:r>
            <a:r>
              <a:rPr lang="en-US" sz="2000" b="1" dirty="0" err="1"/>
              <a:t>dan</a:t>
            </a:r>
            <a:r>
              <a:rPr lang="en-US" sz="2000" b="1" dirty="0"/>
              <a:t> 1872'ye </a:t>
            </a:r>
            <a:r>
              <a:rPr lang="en-US" sz="2000" b="1" dirty="0" err="1"/>
              <a:t>kadar</a:t>
            </a:r>
            <a:r>
              <a:rPr lang="en-US" sz="2000" b="1" dirty="0"/>
              <a:t> </a:t>
            </a:r>
            <a:r>
              <a:rPr lang="en-US" sz="2000" dirty="0" err="1"/>
              <a:t>Viyana'da</a:t>
            </a:r>
            <a:r>
              <a:rPr lang="en-US" sz="2000" dirty="0"/>
              <a:t> </a:t>
            </a:r>
            <a:r>
              <a:rPr lang="en-US" sz="2000" dirty="0" err="1"/>
              <a:t>öğrenimini</a:t>
            </a:r>
            <a:r>
              <a:rPr lang="en-US" sz="2000" dirty="0"/>
              <a:t> </a:t>
            </a:r>
            <a:r>
              <a:rPr lang="en-US" sz="2000" dirty="0" err="1"/>
              <a:t>sürdürdü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Felsefe</a:t>
            </a:r>
            <a:r>
              <a:rPr lang="en-US" sz="2000" dirty="0" smtClean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Hukuk</a:t>
            </a:r>
            <a:r>
              <a:rPr lang="en-US" sz="2000" dirty="0"/>
              <a:t> </a:t>
            </a:r>
            <a:r>
              <a:rPr lang="en-US" sz="2000" dirty="0" err="1"/>
              <a:t>Fakültesi'nde</a:t>
            </a:r>
            <a:r>
              <a:rPr lang="en-US" sz="2000" dirty="0"/>
              <a:t> "</a:t>
            </a:r>
            <a:r>
              <a:rPr lang="en-US" sz="2000" dirty="0" err="1"/>
              <a:t>Olağanüstü</a:t>
            </a:r>
            <a:r>
              <a:rPr lang="en-US" sz="2000" dirty="0"/>
              <a:t> </a:t>
            </a:r>
            <a:r>
              <a:rPr lang="en-US" sz="2000" dirty="0" err="1"/>
              <a:t>Öğrenci</a:t>
            </a:r>
            <a:r>
              <a:rPr lang="en-US" sz="2000" dirty="0"/>
              <a:t>"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görüldü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Aktif</a:t>
            </a:r>
            <a:r>
              <a:rPr lang="en-US" sz="2000" dirty="0" smtClean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öğrenci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, </a:t>
            </a:r>
            <a:r>
              <a:rPr lang="en-US" sz="2000" dirty="0" err="1"/>
              <a:t>Ioan</a:t>
            </a:r>
            <a:r>
              <a:rPr lang="en-US" sz="2000" dirty="0"/>
              <a:t> </a:t>
            </a:r>
            <a:r>
              <a:rPr lang="en-US" sz="2000" dirty="0" err="1"/>
              <a:t>Slavici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yardımlaşıyordu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Viyana'yı</a:t>
            </a:r>
            <a:r>
              <a:rPr lang="en-US" sz="2000" dirty="0" smtClean="0"/>
              <a:t> </a:t>
            </a:r>
            <a:r>
              <a:rPr lang="en-US" sz="2000" dirty="0"/>
              <a:t>Veronica </a:t>
            </a:r>
            <a:r>
              <a:rPr lang="en-US" sz="2000" dirty="0" err="1"/>
              <a:t>Micle</a:t>
            </a:r>
            <a:r>
              <a:rPr lang="en-US" sz="2000" dirty="0"/>
              <a:t> </a:t>
            </a:r>
            <a:r>
              <a:rPr lang="en-US" sz="2000" dirty="0" err="1"/>
              <a:t>sayesinde</a:t>
            </a:r>
            <a:r>
              <a:rPr lang="en-US" sz="2000" dirty="0"/>
              <a:t> </a:t>
            </a:r>
            <a:r>
              <a:rPr lang="en-US" sz="2000" dirty="0" err="1"/>
              <a:t>öğrenmişti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i="1" dirty="0" err="1" smtClean="0"/>
              <a:t>Junimea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gençlik</a:t>
            </a:r>
            <a:r>
              <a:rPr lang="en-US" sz="2000" dirty="0"/>
              <a:t>)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yayına</a:t>
            </a:r>
            <a:r>
              <a:rPr lang="en-US" sz="2000" dirty="0"/>
              <a:t> </a:t>
            </a:r>
            <a:r>
              <a:rPr lang="en-US" sz="2000" dirty="0" err="1"/>
              <a:t>hazırlanan</a:t>
            </a:r>
            <a:r>
              <a:rPr lang="en-US" sz="2000" dirty="0"/>
              <a:t> </a:t>
            </a:r>
            <a:r>
              <a:rPr lang="en-US" sz="2000" i="1" dirty="0" err="1"/>
              <a:t>Edebiyat</a:t>
            </a:r>
            <a:r>
              <a:rPr lang="en-US" sz="2000" i="1" dirty="0"/>
              <a:t> </a:t>
            </a:r>
            <a:r>
              <a:rPr lang="en-US" sz="2000" i="1" dirty="0" err="1"/>
              <a:t>Konuşmaları'na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Convorbiri</a:t>
            </a:r>
            <a:r>
              <a:rPr lang="en-US" sz="2000" i="1" dirty="0"/>
              <a:t> </a:t>
            </a:r>
            <a:r>
              <a:rPr lang="en-US" sz="2000" i="1" dirty="0" err="1"/>
              <a:t>Literare</a:t>
            </a:r>
            <a:r>
              <a:rPr lang="en-US" sz="2000" dirty="0"/>
              <a:t>) </a:t>
            </a:r>
            <a:r>
              <a:rPr lang="en-US" sz="2000" dirty="0" err="1"/>
              <a:t>destek</a:t>
            </a:r>
            <a:r>
              <a:rPr lang="en-US" sz="2000" dirty="0"/>
              <a:t> </a:t>
            </a:r>
            <a:r>
              <a:rPr lang="en-US" sz="2000" dirty="0" err="1"/>
              <a:t>verdi</a:t>
            </a:r>
            <a:r>
              <a:rPr lang="en-US" sz="2000" dirty="0"/>
              <a:t>. Bu </a:t>
            </a:r>
            <a:r>
              <a:rPr lang="en-US" sz="2000" dirty="0" err="1"/>
              <a:t>kültürel</a:t>
            </a:r>
            <a:r>
              <a:rPr lang="en-US" sz="2000" dirty="0"/>
              <a:t> </a:t>
            </a:r>
            <a:r>
              <a:rPr lang="en-US" sz="2000" dirty="0" err="1"/>
              <a:t>organizasyonun</a:t>
            </a:r>
            <a:r>
              <a:rPr lang="en-US" sz="2000" dirty="0"/>
              <a:t> </a:t>
            </a:r>
            <a:r>
              <a:rPr lang="en-US" sz="2000" dirty="0" err="1"/>
              <a:t>liderleri</a:t>
            </a:r>
            <a:r>
              <a:rPr lang="en-US" sz="2000" dirty="0"/>
              <a:t> </a:t>
            </a:r>
            <a:r>
              <a:rPr lang="en-US" sz="2000" dirty="0" err="1"/>
              <a:t>Petre</a:t>
            </a:r>
            <a:r>
              <a:rPr lang="en-US" sz="2000" dirty="0"/>
              <a:t> P. Carp, </a:t>
            </a:r>
            <a:r>
              <a:rPr lang="en-US" sz="2000" dirty="0" err="1"/>
              <a:t>Vasile</a:t>
            </a:r>
            <a:r>
              <a:rPr lang="en-US" sz="2000" dirty="0"/>
              <a:t> </a:t>
            </a:r>
            <a:r>
              <a:rPr lang="en-US" sz="2000" dirty="0" err="1"/>
              <a:t>Pogor</a:t>
            </a:r>
            <a:r>
              <a:rPr lang="en-US" sz="2000" dirty="0"/>
              <a:t>, Theodor </a:t>
            </a:r>
            <a:r>
              <a:rPr lang="en-US" sz="2000" dirty="0" err="1"/>
              <a:t>Rosetti</a:t>
            </a:r>
            <a:r>
              <a:rPr lang="en-US" sz="2000" dirty="0"/>
              <a:t>, </a:t>
            </a:r>
            <a:r>
              <a:rPr lang="en-US" sz="2000" dirty="0" err="1"/>
              <a:t>Iacob</a:t>
            </a:r>
            <a:r>
              <a:rPr lang="en-US" sz="2000" dirty="0"/>
              <a:t> </a:t>
            </a:r>
            <a:r>
              <a:rPr lang="en-US" sz="2000" dirty="0" err="1"/>
              <a:t>Negruzzi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Titu</a:t>
            </a:r>
            <a:r>
              <a:rPr lang="en-US" sz="2000" dirty="0"/>
              <a:t> </a:t>
            </a:r>
            <a:r>
              <a:rPr lang="en-US" sz="2000" dirty="0" err="1"/>
              <a:t>Maiorescu</a:t>
            </a:r>
            <a:r>
              <a:rPr lang="en-US" sz="2000" dirty="0"/>
              <a:t> </a:t>
            </a:r>
            <a:r>
              <a:rPr lang="en-US" sz="2000" dirty="0" err="1"/>
              <a:t>kendi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kültürel</a:t>
            </a:r>
            <a:r>
              <a:rPr lang="en-US" sz="2000" dirty="0"/>
              <a:t> </a:t>
            </a:r>
            <a:r>
              <a:rPr lang="en-US" sz="2000" dirty="0" err="1"/>
              <a:t>görüşleri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Eminescu'yu</a:t>
            </a:r>
            <a:r>
              <a:rPr lang="en-US" sz="2000" dirty="0"/>
              <a:t> </a:t>
            </a:r>
            <a:r>
              <a:rPr lang="en-US" sz="2000" dirty="0" err="1"/>
              <a:t>hayatının</a:t>
            </a:r>
            <a:r>
              <a:rPr lang="en-US" sz="2000" dirty="0"/>
              <a:t> </a:t>
            </a:r>
            <a:r>
              <a:rPr lang="en-US" sz="2000" dirty="0" err="1"/>
              <a:t>sonuna</a:t>
            </a:r>
            <a:r>
              <a:rPr lang="en-US" sz="2000" dirty="0"/>
              <a:t> </a:t>
            </a:r>
            <a:r>
              <a:rPr lang="en-US" sz="2000" dirty="0" err="1"/>
              <a:t>değin</a:t>
            </a:r>
            <a:r>
              <a:rPr lang="en-US" sz="2000" dirty="0"/>
              <a:t> </a:t>
            </a:r>
            <a:r>
              <a:rPr lang="en-US" sz="2000" dirty="0" err="1"/>
              <a:t>etkilediler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Eminescu'nun</a:t>
            </a:r>
            <a:r>
              <a:rPr lang="en-US" sz="2000" dirty="0" smtClean="0"/>
              <a:t> </a:t>
            </a:r>
            <a:r>
              <a:rPr lang="en-US" sz="2000" i="1" dirty="0" err="1"/>
              <a:t>Venüs</a:t>
            </a:r>
            <a:r>
              <a:rPr lang="en-US" sz="2000" i="1" dirty="0"/>
              <a:t> </a:t>
            </a:r>
            <a:r>
              <a:rPr lang="en-US" sz="2000" i="1" dirty="0" err="1"/>
              <a:t>ve</a:t>
            </a:r>
            <a:r>
              <a:rPr lang="en-US" sz="2000" i="1" dirty="0"/>
              <a:t> </a:t>
            </a:r>
            <a:r>
              <a:rPr lang="en-US" sz="2000" i="1" dirty="0" err="1"/>
              <a:t>Bakire</a:t>
            </a:r>
            <a:r>
              <a:rPr lang="en-US" sz="2000" i="1" dirty="0"/>
              <a:t> </a:t>
            </a:r>
            <a:r>
              <a:rPr lang="en-US" sz="2000" i="1" dirty="0" err="1"/>
              <a:t>Meryem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Venere</a:t>
            </a:r>
            <a:r>
              <a:rPr lang="en-US" sz="2000" i="1" dirty="0"/>
              <a:t> </a:t>
            </a:r>
            <a:r>
              <a:rPr lang="en-US" sz="2000" i="1" dirty="0" err="1"/>
              <a:t>şi</a:t>
            </a:r>
            <a:r>
              <a:rPr lang="en-US" sz="2000" i="1" dirty="0"/>
              <a:t> </a:t>
            </a:r>
            <a:r>
              <a:rPr lang="en-US" sz="2000" i="1" dirty="0" err="1"/>
              <a:t>Madona</a:t>
            </a:r>
            <a:r>
              <a:rPr lang="en-US" sz="2000" dirty="0"/>
              <a:t>) </a:t>
            </a:r>
            <a:r>
              <a:rPr lang="en-US" sz="2000" dirty="0" err="1"/>
              <a:t>şiirinden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dirty="0" err="1"/>
              <a:t>etkilenen</a:t>
            </a:r>
            <a:r>
              <a:rPr lang="en-US" sz="2000" dirty="0"/>
              <a:t> </a:t>
            </a:r>
            <a:r>
              <a:rPr lang="en-US" sz="2000" i="1" dirty="0" err="1"/>
              <a:t>Convorbiri</a:t>
            </a:r>
            <a:r>
              <a:rPr lang="en-US" sz="2000" i="1" dirty="0"/>
              <a:t> </a:t>
            </a:r>
            <a:r>
              <a:rPr lang="en-US" sz="2000" i="1" dirty="0" err="1"/>
              <a:t>Literare'nin</a:t>
            </a:r>
            <a:r>
              <a:rPr lang="en-US" sz="2000" i="1" dirty="0"/>
              <a:t> </a:t>
            </a:r>
            <a:r>
              <a:rPr lang="en-US" sz="2000" dirty="0" err="1"/>
              <a:t>editörü</a:t>
            </a:r>
            <a:r>
              <a:rPr lang="en-US" sz="2000" dirty="0"/>
              <a:t> </a:t>
            </a:r>
            <a:r>
              <a:rPr lang="en-US" sz="2000" dirty="0" err="1"/>
              <a:t>Iacob</a:t>
            </a:r>
            <a:r>
              <a:rPr lang="en-US" sz="2000" dirty="0"/>
              <a:t> </a:t>
            </a:r>
            <a:r>
              <a:rPr lang="en-US" sz="2000" dirty="0" err="1"/>
              <a:t>Negruzzi</a:t>
            </a:r>
            <a:r>
              <a:rPr lang="en-US" sz="2000" dirty="0"/>
              <a:t>, </a:t>
            </a:r>
            <a:r>
              <a:rPr lang="en-US" sz="2000" dirty="0" err="1"/>
              <a:t>onunla</a:t>
            </a:r>
            <a:r>
              <a:rPr lang="en-US" sz="2000" dirty="0"/>
              <a:t> </a:t>
            </a:r>
            <a:r>
              <a:rPr lang="en-US" sz="2000" dirty="0" err="1"/>
              <a:t>görüşmek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Viyana'ya</a:t>
            </a:r>
            <a:r>
              <a:rPr lang="en-US" sz="2000" dirty="0"/>
              <a:t> </a:t>
            </a:r>
            <a:r>
              <a:rPr lang="en-US" sz="2000" dirty="0" err="1"/>
              <a:t>gitti</a:t>
            </a:r>
            <a:r>
              <a:rPr lang="en-US" sz="2000" dirty="0"/>
              <a:t>. </a:t>
            </a:r>
            <a:r>
              <a:rPr lang="en-US" sz="2000" dirty="0" err="1"/>
              <a:t>Negruzzi</a:t>
            </a:r>
            <a:r>
              <a:rPr lang="en-US" sz="2000" dirty="0"/>
              <a:t> </a:t>
            </a:r>
            <a:r>
              <a:rPr lang="en-US" sz="2000" dirty="0" err="1"/>
              <a:t>daha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, </a:t>
            </a:r>
            <a:r>
              <a:rPr lang="en-US" sz="2000" dirty="0" err="1"/>
              <a:t>Eminescu'yu</a:t>
            </a:r>
            <a:r>
              <a:rPr lang="en-US" sz="2000" dirty="0"/>
              <a:t> </a:t>
            </a:r>
            <a:r>
              <a:rPr lang="en-US" sz="2000" dirty="0" err="1"/>
              <a:t>Viyana'daki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kafede</a:t>
            </a:r>
            <a:r>
              <a:rPr lang="en-US" sz="2000" dirty="0"/>
              <a:t>, o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dirty="0" err="1"/>
              <a:t>genç</a:t>
            </a:r>
            <a:r>
              <a:rPr lang="en-US" sz="2000" dirty="0"/>
              <a:t> </a:t>
            </a:r>
            <a:r>
              <a:rPr lang="en-US" sz="2000" dirty="0" err="1"/>
              <a:t>insan</a:t>
            </a:r>
            <a:r>
              <a:rPr lang="en-US" sz="2000" dirty="0"/>
              <a:t> </a:t>
            </a:r>
            <a:r>
              <a:rPr lang="en-US" sz="2000" dirty="0" err="1"/>
              <a:t>arasından</a:t>
            </a:r>
            <a:r>
              <a:rPr lang="en-US" sz="2000" dirty="0"/>
              <a:t> </a:t>
            </a:r>
            <a:r>
              <a:rPr lang="en-US" sz="2000" dirty="0" err="1"/>
              <a:t>uzun</a:t>
            </a:r>
            <a:r>
              <a:rPr lang="en-US" sz="2000" dirty="0"/>
              <a:t> </a:t>
            </a:r>
            <a:r>
              <a:rPr lang="en-US" sz="2000" dirty="0" err="1"/>
              <a:t>saçları</a:t>
            </a:r>
            <a:r>
              <a:rPr lang="en-US" sz="2000" dirty="0"/>
              <a:t>, </a:t>
            </a:r>
            <a:r>
              <a:rPr lang="en-US" sz="2000" dirty="0" err="1"/>
              <a:t>düşüncelerinde</a:t>
            </a:r>
            <a:r>
              <a:rPr lang="en-US" sz="2000" dirty="0"/>
              <a:t> </a:t>
            </a:r>
            <a:r>
              <a:rPr lang="en-US" sz="2000" dirty="0" err="1"/>
              <a:t>kaybolan</a:t>
            </a:r>
            <a:r>
              <a:rPr lang="en-US" sz="2000" dirty="0"/>
              <a:t> </a:t>
            </a:r>
            <a:r>
              <a:rPr lang="en-US" sz="2000" dirty="0" err="1"/>
              <a:t>bakışlarının</a:t>
            </a:r>
            <a:r>
              <a:rPr lang="en-US" sz="2000" dirty="0"/>
              <a:t> </a:t>
            </a:r>
            <a:r>
              <a:rPr lang="en-US" sz="2000" dirty="0" err="1"/>
              <a:t>oluşturduğu</a:t>
            </a:r>
            <a:r>
              <a:rPr lang="en-US" sz="2000" dirty="0"/>
              <a:t> </a:t>
            </a:r>
            <a:r>
              <a:rPr lang="en-US" sz="2000" dirty="0" err="1"/>
              <a:t>romantik</a:t>
            </a:r>
            <a:r>
              <a:rPr lang="en-US" sz="2000" dirty="0"/>
              <a:t> </a:t>
            </a:r>
            <a:r>
              <a:rPr lang="en-US" sz="2000" dirty="0" err="1"/>
              <a:t>görünüşü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nasıl</a:t>
            </a:r>
            <a:r>
              <a:rPr lang="en-US" sz="2000" dirty="0"/>
              <a:t> </a:t>
            </a:r>
            <a:r>
              <a:rPr lang="en-US" sz="2000" dirty="0" err="1"/>
              <a:t>ayırdığını</a:t>
            </a:r>
            <a:r>
              <a:rPr lang="en-US" sz="2000" dirty="0"/>
              <a:t> </a:t>
            </a:r>
            <a:r>
              <a:rPr lang="en-US" sz="2000" dirty="0" err="1"/>
              <a:t>yazacaktı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713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/>
              <a:t>1870'de</a:t>
            </a:r>
            <a:r>
              <a:rPr lang="en-US" sz="2000" dirty="0"/>
              <a:t> </a:t>
            </a:r>
            <a:r>
              <a:rPr lang="en-US" sz="2000" b="1" dirty="0"/>
              <a:t>Pest</a:t>
            </a:r>
            <a:r>
              <a:rPr lang="en-US" sz="2000" dirty="0"/>
              <a:t> </a:t>
            </a:r>
            <a:r>
              <a:rPr lang="en-US" sz="2000" dirty="0" err="1"/>
              <a:t>şehrinde</a:t>
            </a:r>
            <a:r>
              <a:rPr lang="en-US" sz="2000" dirty="0"/>
              <a:t> </a:t>
            </a:r>
            <a:r>
              <a:rPr lang="en-US" sz="2000" dirty="0" err="1"/>
              <a:t>yayınlanan</a:t>
            </a:r>
            <a:r>
              <a:rPr lang="en-US" sz="2000" dirty="0"/>
              <a:t> </a:t>
            </a:r>
            <a:r>
              <a:rPr lang="en-US" sz="2000" dirty="0" err="1"/>
              <a:t>Federatiunea'da</a:t>
            </a:r>
            <a:r>
              <a:rPr lang="en-US" sz="2000" dirty="0"/>
              <a:t> "Varro" </a:t>
            </a:r>
            <a:r>
              <a:rPr lang="en-US" sz="2000" dirty="0" err="1"/>
              <a:t>mahlası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Avusturya-Macaristan</a:t>
            </a:r>
            <a:r>
              <a:rPr lang="en-US" sz="2000" dirty="0"/>
              <a:t> </a:t>
            </a:r>
            <a:r>
              <a:rPr lang="en-US" sz="2000" dirty="0" err="1"/>
              <a:t>İmparatorluğu'ndaki</a:t>
            </a:r>
            <a:r>
              <a:rPr lang="en-US" sz="2000" dirty="0"/>
              <a:t> </a:t>
            </a:r>
            <a:r>
              <a:rPr lang="en-US" sz="2000" dirty="0" err="1"/>
              <a:t>Romenler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azınlıkların</a:t>
            </a:r>
            <a:r>
              <a:rPr lang="en-US" sz="2000" dirty="0"/>
              <a:t> </a:t>
            </a:r>
            <a:r>
              <a:rPr lang="en-US" sz="2000" dirty="0" err="1"/>
              <a:t>durumu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üç</a:t>
            </a:r>
            <a:r>
              <a:rPr lang="en-US" sz="2000" dirty="0"/>
              <a:t> </a:t>
            </a:r>
            <a:r>
              <a:rPr lang="en-US" sz="2000" dirty="0" err="1"/>
              <a:t>makale</a:t>
            </a:r>
            <a:r>
              <a:rPr lang="en-US" sz="2000" dirty="0"/>
              <a:t> </a:t>
            </a:r>
            <a:r>
              <a:rPr lang="en-US" sz="2000" dirty="0" err="1"/>
              <a:t>yazmıştı</a:t>
            </a:r>
            <a:r>
              <a:rPr lang="en-US" sz="2000" dirty="0"/>
              <a:t>. </a:t>
            </a:r>
            <a:r>
              <a:rPr lang="en-US" sz="2000" dirty="0" err="1"/>
              <a:t>Yine</a:t>
            </a:r>
            <a:r>
              <a:rPr lang="en-US" sz="2000" dirty="0"/>
              <a:t> </a:t>
            </a:r>
            <a:r>
              <a:rPr lang="en-US" sz="2000" dirty="0" err="1"/>
              <a:t>Pest'de</a:t>
            </a:r>
            <a:r>
              <a:rPr lang="en-US" sz="2000" dirty="0"/>
              <a:t>, </a:t>
            </a:r>
            <a:r>
              <a:rPr lang="en-US" sz="2000" i="1" dirty="0" err="1"/>
              <a:t>Albina</a:t>
            </a:r>
            <a:r>
              <a:rPr lang="en-US" sz="2000" i="1" dirty="0"/>
              <a:t> (Arı) </a:t>
            </a:r>
            <a:r>
              <a:rPr lang="en-US" sz="2000" i="1" dirty="0" err="1"/>
              <a:t>Gazetesi'nde</a:t>
            </a:r>
            <a:r>
              <a:rPr lang="en-US" sz="2000" i="1" dirty="0"/>
              <a:t> </a:t>
            </a:r>
            <a:r>
              <a:rPr lang="en-US" sz="2000" dirty="0" err="1"/>
              <a:t>çalışmaya</a:t>
            </a:r>
            <a:r>
              <a:rPr lang="en-US" sz="2000" dirty="0"/>
              <a:t> </a:t>
            </a:r>
            <a:r>
              <a:rPr lang="en-US" sz="2000" dirty="0" err="1"/>
              <a:t>başladı</a:t>
            </a:r>
            <a:r>
              <a:rPr lang="en-US" sz="2000" dirty="0"/>
              <a:t>. 1872'den 1874'e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i="1" dirty="0" err="1"/>
              <a:t>Junimea'dan</a:t>
            </a:r>
            <a:r>
              <a:rPr lang="en-US" sz="2000" dirty="0"/>
              <a:t>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ettiği</a:t>
            </a:r>
            <a:r>
              <a:rPr lang="en-US" sz="2000" dirty="0"/>
              <a:t> </a:t>
            </a:r>
            <a:r>
              <a:rPr lang="en-US" sz="2000" dirty="0" err="1"/>
              <a:t>ücretin</a:t>
            </a:r>
            <a:r>
              <a:rPr lang="en-US" sz="2000" dirty="0"/>
              <a:t> </a:t>
            </a:r>
            <a:r>
              <a:rPr lang="en-US" sz="2000" dirty="0" err="1"/>
              <a:t>sayesinde</a:t>
            </a:r>
            <a:r>
              <a:rPr lang="en-US" sz="2000" dirty="0"/>
              <a:t> </a:t>
            </a:r>
            <a:r>
              <a:rPr lang="en-US" sz="2000" dirty="0" err="1"/>
              <a:t>Berlin'de</a:t>
            </a:r>
            <a:r>
              <a:rPr lang="en-US" sz="2000" dirty="0"/>
              <a:t> </a:t>
            </a:r>
            <a:r>
              <a:rPr lang="en-US" sz="2000" dirty="0" err="1"/>
              <a:t>öğrenciliğe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etti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b="1" dirty="0"/>
              <a:t>1874-1877</a:t>
            </a:r>
            <a:r>
              <a:rPr lang="en-US" sz="2000" dirty="0"/>
              <a:t> </a:t>
            </a:r>
            <a:r>
              <a:rPr lang="en-US" sz="2000" dirty="0" err="1"/>
              <a:t>arasında</a:t>
            </a:r>
            <a:r>
              <a:rPr lang="en-US" sz="2000" dirty="0"/>
              <a:t>, </a:t>
            </a:r>
            <a:r>
              <a:rPr lang="en-US" sz="2000" i="1" dirty="0" err="1"/>
              <a:t>Junimea'nın</a:t>
            </a:r>
            <a:r>
              <a:rPr lang="en-US" sz="2000" dirty="0"/>
              <a:t> </a:t>
            </a:r>
            <a:r>
              <a:rPr lang="en-US" sz="2000" dirty="0" err="1"/>
              <a:t>Lideri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Iaşi</a:t>
            </a:r>
            <a:r>
              <a:rPr lang="en-US" sz="2000" dirty="0"/>
              <a:t> </a:t>
            </a:r>
            <a:r>
              <a:rPr lang="en-US" sz="2000" dirty="0" err="1"/>
              <a:t>Üniversitesi'nin</a:t>
            </a:r>
            <a:r>
              <a:rPr lang="en-US" sz="2000" dirty="0"/>
              <a:t> </a:t>
            </a:r>
            <a:r>
              <a:rPr lang="en-US" sz="2000" dirty="0" err="1"/>
              <a:t>rektörü</a:t>
            </a:r>
            <a:r>
              <a:rPr lang="en-US" sz="2000" dirty="0"/>
              <a:t> </a:t>
            </a:r>
            <a:r>
              <a:rPr lang="en-US" sz="2000" dirty="0" err="1"/>
              <a:t>Titu</a:t>
            </a:r>
            <a:r>
              <a:rPr lang="en-US" sz="2000" dirty="0"/>
              <a:t> </a:t>
            </a:r>
            <a:r>
              <a:rPr lang="en-US" sz="2000" dirty="0" err="1"/>
              <a:t>Maiorescu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arkadaşlığı</a:t>
            </a:r>
            <a:r>
              <a:rPr lang="en-US" sz="2000" dirty="0"/>
              <a:t> </a:t>
            </a:r>
            <a:r>
              <a:rPr lang="en-US" sz="2000" dirty="0" err="1"/>
              <a:t>sayesinde</a:t>
            </a:r>
            <a:r>
              <a:rPr lang="en-US" sz="2000" dirty="0"/>
              <a:t>, </a:t>
            </a:r>
            <a:r>
              <a:rPr lang="en-US" sz="2000" dirty="0" err="1"/>
              <a:t>Vaslui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Iaşi</a:t>
            </a:r>
            <a:r>
              <a:rPr lang="en-US" sz="2000" dirty="0"/>
              <a:t> (</a:t>
            </a:r>
            <a:r>
              <a:rPr lang="en-US" sz="2000" dirty="0" err="1"/>
              <a:t>Yaş</a:t>
            </a:r>
            <a:r>
              <a:rPr lang="en-US" sz="2000" dirty="0"/>
              <a:t>) </a:t>
            </a:r>
            <a:r>
              <a:rPr lang="en-US" sz="2000" dirty="0" err="1"/>
              <a:t>İdari</a:t>
            </a:r>
            <a:r>
              <a:rPr lang="en-US" sz="2000" dirty="0"/>
              <a:t> </a:t>
            </a:r>
            <a:r>
              <a:rPr lang="en-US" sz="2000" dirty="0" err="1"/>
              <a:t>Bölgeleri'nde</a:t>
            </a:r>
            <a:r>
              <a:rPr lang="en-US" sz="2000" dirty="0"/>
              <a:t> </a:t>
            </a:r>
            <a:r>
              <a:rPr lang="en-US" sz="2000" dirty="0" err="1"/>
              <a:t>vekil</a:t>
            </a:r>
            <a:r>
              <a:rPr lang="en-US" sz="2000" dirty="0"/>
              <a:t> </a:t>
            </a:r>
            <a:r>
              <a:rPr lang="en-US" sz="2000" dirty="0" err="1"/>
              <a:t>öğretmen</a:t>
            </a:r>
            <a:r>
              <a:rPr lang="en-US" sz="2000" dirty="0"/>
              <a:t>,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müfettiş</a:t>
            </a:r>
            <a:r>
              <a:rPr lang="en-US" sz="2000" dirty="0"/>
              <a:t>, </a:t>
            </a:r>
            <a:r>
              <a:rPr lang="en-US" sz="2000" i="1" dirty="0" err="1"/>
              <a:t>Iaşi</a:t>
            </a:r>
            <a:r>
              <a:rPr lang="en-US" sz="2000" i="1" dirty="0"/>
              <a:t> </a:t>
            </a:r>
            <a:r>
              <a:rPr lang="en-US" sz="2000" i="1" dirty="0" err="1"/>
              <a:t>Postası'nda</a:t>
            </a:r>
            <a:r>
              <a:rPr lang="en-US" sz="2000" i="1" dirty="0"/>
              <a:t> </a:t>
            </a:r>
            <a:r>
              <a:rPr lang="en-US" sz="2000" dirty="0" smtClean="0"/>
              <a:t>(</a:t>
            </a:r>
            <a:r>
              <a:rPr lang="en-US" sz="2000" i="1" dirty="0" err="1" smtClean="0"/>
              <a:t>Curierul</a:t>
            </a:r>
            <a:r>
              <a:rPr lang="en-US" sz="2000" i="1" dirty="0" smtClean="0"/>
              <a:t> de </a:t>
            </a:r>
            <a:r>
              <a:rPr lang="en-US" sz="2000" i="1" dirty="0" err="1" smtClean="0"/>
              <a:t>Iaşi</a:t>
            </a:r>
            <a:r>
              <a:rPr lang="en-US" sz="2000" dirty="0" smtClean="0"/>
              <a:t>) </a:t>
            </a:r>
            <a:r>
              <a:rPr lang="en-US" sz="2000" dirty="0"/>
              <a:t>editor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Iaşi'daki</a:t>
            </a:r>
            <a:r>
              <a:rPr lang="en-US" sz="2000" dirty="0"/>
              <a:t> </a:t>
            </a:r>
            <a:r>
              <a:rPr lang="en-US" sz="2000" dirty="0" err="1"/>
              <a:t>Merkez</a:t>
            </a:r>
            <a:r>
              <a:rPr lang="en-US" sz="2000" dirty="0"/>
              <a:t> </a:t>
            </a:r>
            <a:r>
              <a:rPr lang="en-US" sz="2000" dirty="0" err="1"/>
              <a:t>Kütüphane'de</a:t>
            </a:r>
            <a:r>
              <a:rPr lang="en-US" sz="2000" dirty="0"/>
              <a:t> </a:t>
            </a:r>
            <a:r>
              <a:rPr lang="en-US" sz="2000" dirty="0" err="1"/>
              <a:t>yönetici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çalıştı</a:t>
            </a:r>
            <a:r>
              <a:rPr lang="en-US" sz="2000" dirty="0"/>
              <a:t>. </a:t>
            </a:r>
            <a:r>
              <a:rPr lang="en-US" sz="2000" i="1" dirty="0" err="1" smtClean="0"/>
              <a:t>Convorbiri</a:t>
            </a:r>
            <a:r>
              <a:rPr lang="en-US" sz="2000" i="1" dirty="0" smtClean="0"/>
              <a:t> </a:t>
            </a:r>
            <a:r>
              <a:rPr lang="en-US" sz="2000" i="1" dirty="0" err="1"/>
              <a:t>Literare</a:t>
            </a:r>
            <a:r>
              <a:rPr lang="en-US" sz="2000" dirty="0" err="1"/>
              <a:t>"yi</a:t>
            </a:r>
            <a:r>
              <a:rPr lang="en-US" sz="2000" dirty="0"/>
              <a:t> </a:t>
            </a:r>
            <a:r>
              <a:rPr lang="en-US" sz="2000" dirty="0" err="1"/>
              <a:t>çıkarmaya</a:t>
            </a:r>
            <a:r>
              <a:rPr lang="en-US" sz="2000" dirty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etti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i="1" dirty="0" err="1" smtClean="0"/>
              <a:t>Junimea</a:t>
            </a:r>
            <a:r>
              <a:rPr lang="en-US" sz="2000" dirty="0" smtClean="0"/>
              <a:t> </a:t>
            </a:r>
            <a:r>
              <a:rPr lang="en-US" sz="2000" dirty="0" err="1"/>
              <a:t>Edebiyat</a:t>
            </a:r>
            <a:r>
              <a:rPr lang="en-US" sz="2000" dirty="0"/>
              <a:t> </a:t>
            </a:r>
            <a:r>
              <a:rPr lang="en-US" sz="2000" dirty="0" err="1"/>
              <a:t>Kulübü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tanıştırıp</a:t>
            </a:r>
            <a:r>
              <a:rPr lang="en-US" sz="2000" dirty="0"/>
              <a:t>, </a:t>
            </a:r>
            <a:r>
              <a:rPr lang="en-US" sz="2000" dirty="0" err="1"/>
              <a:t>orada</a:t>
            </a:r>
            <a:r>
              <a:rPr lang="en-US" sz="2000" dirty="0"/>
              <a:t> </a:t>
            </a:r>
            <a:r>
              <a:rPr lang="en-US" sz="2000" dirty="0" err="1"/>
              <a:t>yazı</a:t>
            </a:r>
            <a:r>
              <a:rPr lang="en-US" sz="2000" dirty="0"/>
              <a:t> </a:t>
            </a:r>
            <a:r>
              <a:rPr lang="en-US" sz="2000" dirty="0" err="1"/>
              <a:t>yazmaya</a:t>
            </a:r>
            <a:r>
              <a:rPr lang="en-US" sz="2000" dirty="0"/>
              <a:t> </a:t>
            </a:r>
            <a:r>
              <a:rPr lang="en-US" sz="2000" dirty="0" err="1"/>
              <a:t>ikna</a:t>
            </a:r>
            <a:r>
              <a:rPr lang="en-US" sz="2000" dirty="0"/>
              <a:t> </a:t>
            </a:r>
            <a:r>
              <a:rPr lang="en-US" sz="2000" dirty="0" err="1"/>
              <a:t>ettiği</a:t>
            </a:r>
            <a:r>
              <a:rPr lang="en-US" sz="2000" dirty="0"/>
              <a:t> Ion </a:t>
            </a:r>
            <a:r>
              <a:rPr lang="en-US" sz="2000" dirty="0" err="1"/>
              <a:t>Creanga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iyi</a:t>
            </a:r>
            <a:r>
              <a:rPr lang="en-US" sz="2000" dirty="0"/>
              <a:t> </a:t>
            </a:r>
            <a:r>
              <a:rPr lang="en-US" sz="2000" dirty="0" err="1"/>
              <a:t>arkadaş</a:t>
            </a:r>
            <a:r>
              <a:rPr lang="en-US" sz="2000" dirty="0"/>
              <a:t> </a:t>
            </a:r>
            <a:r>
              <a:rPr lang="en-US" sz="2000" dirty="0" err="1"/>
              <a:t>oldular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2512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528" y="450375"/>
            <a:ext cx="9239084" cy="6127845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/>
              <a:t>1877</a:t>
            </a:r>
            <a:r>
              <a:rPr lang="en-US" sz="2000" dirty="0"/>
              <a:t> </a:t>
            </a:r>
            <a:r>
              <a:rPr lang="en-US" sz="2000" dirty="0" err="1" smtClean="0"/>
              <a:t>yılından</a:t>
            </a:r>
            <a:r>
              <a:rPr lang="en-US" sz="2000" dirty="0" smtClean="0"/>
              <a:t>, </a:t>
            </a:r>
            <a:r>
              <a:rPr lang="en-US" sz="2000" b="1" dirty="0"/>
              <a:t>1883</a:t>
            </a:r>
            <a:r>
              <a:rPr lang="en-US" sz="2000" dirty="0"/>
              <a:t> </a:t>
            </a:r>
            <a:r>
              <a:rPr lang="en-US" sz="2000" dirty="0" err="1"/>
              <a:t>yılına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dirty="0" err="1"/>
              <a:t>birinci</a:t>
            </a:r>
            <a:r>
              <a:rPr lang="en-US" sz="2000" dirty="0"/>
              <a:t> </a:t>
            </a:r>
            <a:r>
              <a:rPr lang="en-US" sz="2000" dirty="0" err="1"/>
              <a:t>katılımcısı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kaldığı</a:t>
            </a:r>
            <a:r>
              <a:rPr lang="en-US" sz="2000" dirty="0"/>
              <a:t>, </a:t>
            </a:r>
            <a:r>
              <a:rPr lang="en-US" sz="2000" b="1" dirty="0"/>
              <a:t>1880</a:t>
            </a:r>
            <a:r>
              <a:rPr lang="en-US" sz="2000" dirty="0"/>
              <a:t> </a:t>
            </a:r>
            <a:r>
              <a:rPr lang="en-US" sz="2000" dirty="0" err="1"/>
              <a:t>yılında</a:t>
            </a:r>
            <a:r>
              <a:rPr lang="en-US" sz="2000" dirty="0"/>
              <a:t> </a:t>
            </a:r>
            <a:r>
              <a:rPr lang="en-US" sz="2000" dirty="0" err="1"/>
              <a:t>baş</a:t>
            </a:r>
            <a:r>
              <a:rPr lang="en-US" sz="2000" dirty="0"/>
              <a:t> </a:t>
            </a:r>
            <a:r>
              <a:rPr lang="en-US" sz="2000" dirty="0" err="1"/>
              <a:t>yazarı</a:t>
            </a:r>
            <a:r>
              <a:rPr lang="en-US" sz="2000" dirty="0"/>
              <a:t> </a:t>
            </a:r>
            <a:r>
              <a:rPr lang="en-US" sz="2000" dirty="0" err="1"/>
              <a:t>olduğu</a:t>
            </a:r>
            <a:r>
              <a:rPr lang="en-US" sz="2000" dirty="0"/>
              <a:t> </a:t>
            </a:r>
            <a:r>
              <a:rPr lang="en-US" sz="2000" i="1" dirty="0" err="1"/>
              <a:t>Zaman</a:t>
            </a:r>
            <a:r>
              <a:rPr lang="en-US" sz="2000" dirty="0"/>
              <a:t> (</a:t>
            </a:r>
            <a:r>
              <a:rPr lang="en-US" sz="2000" i="1" dirty="0" err="1"/>
              <a:t>Timpul</a:t>
            </a:r>
            <a:r>
              <a:rPr lang="en-US" sz="2000" dirty="0"/>
              <a:t>) </a:t>
            </a:r>
            <a:r>
              <a:rPr lang="en-US" sz="2000" dirty="0" err="1"/>
              <a:t>Gazetesi'nde</a:t>
            </a:r>
            <a:r>
              <a:rPr lang="en-US" sz="2000" dirty="0"/>
              <a:t> </a:t>
            </a:r>
            <a:r>
              <a:rPr lang="en-US" sz="2000" dirty="0" err="1"/>
              <a:t>çalışacağı</a:t>
            </a:r>
            <a:r>
              <a:rPr lang="en-US" sz="2000" dirty="0"/>
              <a:t> </a:t>
            </a:r>
            <a:r>
              <a:rPr lang="en-US" sz="2000" dirty="0" err="1"/>
              <a:t>şehre</a:t>
            </a:r>
            <a:r>
              <a:rPr lang="en-US" sz="2000" dirty="0"/>
              <a:t>, </a:t>
            </a:r>
            <a:r>
              <a:rPr lang="en-US" sz="2000" dirty="0" err="1"/>
              <a:t>Bükreş'e</a:t>
            </a:r>
            <a:r>
              <a:rPr lang="en-US" sz="2000" dirty="0"/>
              <a:t> </a:t>
            </a:r>
            <a:r>
              <a:rPr lang="en-US" sz="2000" dirty="0" err="1"/>
              <a:t>taşındı</a:t>
            </a:r>
            <a:r>
              <a:rPr lang="en-US" sz="2000" dirty="0"/>
              <a:t>. Bu </a:t>
            </a:r>
            <a:r>
              <a:rPr lang="en-US" sz="2000" dirty="0" err="1"/>
              <a:t>süre</a:t>
            </a:r>
            <a:r>
              <a:rPr lang="en-US" sz="2000" dirty="0"/>
              <a:t> </a:t>
            </a:r>
            <a:r>
              <a:rPr lang="en-US" sz="2000" dirty="0" err="1"/>
              <a:t>boyunca</a:t>
            </a:r>
            <a:r>
              <a:rPr lang="en-US" sz="2000" dirty="0"/>
              <a:t>, </a:t>
            </a:r>
            <a:r>
              <a:rPr lang="en-US" sz="2000" i="1" dirty="0" err="1"/>
              <a:t>Mektuplar</a:t>
            </a:r>
            <a:r>
              <a:rPr lang="en-US" sz="2000" dirty="0"/>
              <a:t> (</a:t>
            </a:r>
            <a:r>
              <a:rPr lang="en-US" sz="2000" i="1" dirty="0" err="1"/>
              <a:t>Scrisorile</a:t>
            </a:r>
            <a:r>
              <a:rPr lang="en-US" sz="2000" dirty="0"/>
              <a:t>), </a:t>
            </a:r>
            <a:r>
              <a:rPr lang="en-US" sz="2000" i="1" dirty="0" err="1"/>
              <a:t>Akşam</a:t>
            </a:r>
            <a:r>
              <a:rPr lang="en-US" sz="2000" i="1" dirty="0"/>
              <a:t> </a:t>
            </a:r>
            <a:r>
              <a:rPr lang="en-US" sz="2000" i="1" dirty="0" err="1"/>
              <a:t>Yıldızı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 err="1"/>
              <a:t>Luceafarul</a:t>
            </a:r>
            <a:r>
              <a:rPr lang="en-US" sz="2000" dirty="0"/>
              <a:t>)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i="1" dirty="0" err="1"/>
              <a:t>Antik</a:t>
            </a:r>
            <a:r>
              <a:rPr lang="en-US" sz="2000" i="1" dirty="0"/>
              <a:t> </a:t>
            </a:r>
            <a:r>
              <a:rPr lang="en-US" sz="2000" i="1" dirty="0" err="1"/>
              <a:t>Vezniyle</a:t>
            </a:r>
            <a:r>
              <a:rPr lang="en-US" sz="2000" i="1" dirty="0"/>
              <a:t> Ode</a:t>
            </a:r>
            <a:r>
              <a:rPr lang="en-US" sz="2000" dirty="0"/>
              <a:t> (</a:t>
            </a:r>
            <a:r>
              <a:rPr lang="en-US" sz="2000" i="1" dirty="0" err="1"/>
              <a:t>Oda</a:t>
            </a:r>
            <a:r>
              <a:rPr lang="en-US" sz="2000" i="1" dirty="0"/>
              <a:t> in </a:t>
            </a:r>
            <a:r>
              <a:rPr lang="en-US" sz="2000" i="1" dirty="0" err="1"/>
              <a:t>Metru</a:t>
            </a:r>
            <a:r>
              <a:rPr lang="en-US" sz="2000" i="1" dirty="0"/>
              <a:t> Antic</a:t>
            </a:r>
            <a:r>
              <a:rPr lang="en-US" sz="2000" dirty="0"/>
              <a:t>) </a:t>
            </a:r>
            <a:r>
              <a:rPr lang="en-US" sz="2000" dirty="0" err="1"/>
              <a:t>şiirlerini</a:t>
            </a:r>
            <a:r>
              <a:rPr lang="en-US" sz="2000" dirty="0"/>
              <a:t> </a:t>
            </a:r>
            <a:r>
              <a:rPr lang="en-US" sz="2000" dirty="0" err="1"/>
              <a:t>yazdı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Romanya'nın</a:t>
            </a:r>
            <a:r>
              <a:rPr lang="en-US" sz="2000" dirty="0" smtClean="0"/>
              <a:t> </a:t>
            </a:r>
            <a:r>
              <a:rPr lang="en-US" sz="2000" dirty="0" err="1"/>
              <a:t>Osmanlı</a:t>
            </a:r>
            <a:r>
              <a:rPr lang="en-US" sz="2000" dirty="0"/>
              <a:t> </a:t>
            </a:r>
            <a:r>
              <a:rPr lang="en-US" sz="2000" dirty="0" err="1"/>
              <a:t>İmparatorluğu'na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savaştığı</a:t>
            </a:r>
            <a:r>
              <a:rPr lang="en-US" sz="2000" dirty="0"/>
              <a:t> </a:t>
            </a:r>
            <a:r>
              <a:rPr lang="en-US" sz="2000" i="1" dirty="0"/>
              <a:t>1877-1878</a:t>
            </a:r>
            <a:r>
              <a:rPr lang="en-US" sz="2000" dirty="0"/>
              <a:t> </a:t>
            </a:r>
            <a:r>
              <a:rPr lang="en-US" sz="2000" dirty="0" err="1"/>
              <a:t>yıllarındaki</a:t>
            </a:r>
            <a:r>
              <a:rPr lang="en-US" sz="2000" dirty="0"/>
              <a:t>, </a:t>
            </a:r>
            <a:r>
              <a:rPr lang="en-US" sz="2000" dirty="0" err="1"/>
              <a:t>Türk-Rus</a:t>
            </a:r>
            <a:r>
              <a:rPr lang="en-US" sz="2000" dirty="0"/>
              <a:t> </a:t>
            </a:r>
            <a:r>
              <a:rPr lang="en-US" sz="2000" dirty="0" err="1"/>
              <a:t>Savaşı'na</a:t>
            </a:r>
            <a:r>
              <a:rPr lang="en-US" sz="2000" dirty="0"/>
              <a:t> (93 </a:t>
            </a:r>
            <a:r>
              <a:rPr lang="en-US" sz="2000" dirty="0" err="1"/>
              <a:t>Harbi</a:t>
            </a:r>
            <a:r>
              <a:rPr lang="en-US" sz="2000" dirty="0"/>
              <a:t>) </a:t>
            </a:r>
            <a:r>
              <a:rPr lang="en-US" sz="2000" dirty="0" err="1"/>
              <a:t>rastlayan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diplomatik</a:t>
            </a:r>
            <a:r>
              <a:rPr lang="en-US" sz="2000" dirty="0"/>
              <a:t> </a:t>
            </a:r>
            <a:r>
              <a:rPr lang="en-US" sz="2000" dirty="0" err="1"/>
              <a:t>yarış</a:t>
            </a:r>
            <a:r>
              <a:rPr lang="en-US" sz="2000" dirty="0"/>
              <a:t> </a:t>
            </a:r>
            <a:r>
              <a:rPr lang="en-US" sz="2000" dirty="0" err="1"/>
              <a:t>sonucunda</a:t>
            </a:r>
            <a:r>
              <a:rPr lang="en-US" sz="2000" dirty="0"/>
              <a:t> </a:t>
            </a:r>
            <a:r>
              <a:rPr lang="en-US" sz="2000" dirty="0" err="1"/>
              <a:t>Yahudi</a:t>
            </a:r>
            <a:r>
              <a:rPr lang="en-US" sz="2000" dirty="0"/>
              <a:t> </a:t>
            </a:r>
            <a:r>
              <a:rPr lang="en-US" sz="2000" dirty="0" err="1"/>
              <a:t>İnancı'na</a:t>
            </a:r>
            <a:r>
              <a:rPr lang="en-US" sz="2000" dirty="0"/>
              <a:t> </a:t>
            </a:r>
            <a:r>
              <a:rPr lang="en-US" sz="2000" dirty="0" err="1"/>
              <a:t>sahip</a:t>
            </a:r>
            <a:r>
              <a:rPr lang="en-US" sz="2000" dirty="0"/>
              <a:t> </a:t>
            </a:r>
            <a:r>
              <a:rPr lang="en-US" sz="2000" dirty="0" err="1"/>
              <a:t>olanlara</a:t>
            </a:r>
            <a:r>
              <a:rPr lang="en-US" sz="2000" dirty="0"/>
              <a:t> </a:t>
            </a:r>
            <a:r>
              <a:rPr lang="en-US" sz="2000" dirty="0" err="1"/>
              <a:t>Romanya</a:t>
            </a:r>
            <a:r>
              <a:rPr lang="en-US" sz="2000" dirty="0"/>
              <a:t> </a:t>
            </a:r>
            <a:r>
              <a:rPr lang="en-US" sz="2000" dirty="0" err="1"/>
              <a:t>Vatandaşlığı</a:t>
            </a:r>
            <a:r>
              <a:rPr lang="en-US" sz="2000" dirty="0"/>
              <a:t> </a:t>
            </a:r>
            <a:r>
              <a:rPr lang="en-US" sz="2000" dirty="0" err="1"/>
              <a:t>sunulması</a:t>
            </a:r>
            <a:r>
              <a:rPr lang="en-US" sz="2000" dirty="0"/>
              <a:t> (</a:t>
            </a:r>
            <a:r>
              <a:rPr lang="en-US" sz="2000" dirty="0" err="1"/>
              <a:t>verilmesi</a:t>
            </a:r>
            <a:r>
              <a:rPr lang="en-US" sz="2000" dirty="0"/>
              <a:t>) </a:t>
            </a:r>
            <a:r>
              <a:rPr lang="en-US" sz="2000" dirty="0" err="1"/>
              <a:t>şartına</a:t>
            </a:r>
            <a:r>
              <a:rPr lang="en-US" sz="2000" dirty="0"/>
              <a:t> </a:t>
            </a:r>
            <a:r>
              <a:rPr lang="en-US" sz="2000" dirty="0" err="1"/>
              <a:t>bağlanan</a:t>
            </a:r>
            <a:r>
              <a:rPr lang="en-US" sz="2000" dirty="0"/>
              <a:t>, </a:t>
            </a:r>
            <a:r>
              <a:rPr lang="en-US" sz="2000" dirty="0" err="1"/>
              <a:t>uluslararası</a:t>
            </a:r>
            <a:r>
              <a:rPr lang="en-US" sz="2000" dirty="0"/>
              <a:t> </a:t>
            </a:r>
            <a:r>
              <a:rPr lang="en-US" sz="2000" dirty="0" err="1"/>
              <a:t>alanda</a:t>
            </a:r>
            <a:r>
              <a:rPr lang="en-US" sz="2000" dirty="0"/>
              <a:t> </a:t>
            </a:r>
            <a:r>
              <a:rPr lang="en-US" sz="2000" dirty="0" err="1"/>
              <a:t>Romanya'nın</a:t>
            </a:r>
            <a:r>
              <a:rPr lang="en-US" sz="2000" dirty="0"/>
              <a:t> </a:t>
            </a:r>
            <a:r>
              <a:rPr lang="en-US" sz="2000" dirty="0" err="1"/>
              <a:t>tanınmasını</a:t>
            </a:r>
            <a:r>
              <a:rPr lang="en-US" sz="2000" dirty="0"/>
              <a:t> </a:t>
            </a:r>
            <a:r>
              <a:rPr lang="en-US" sz="2000" dirty="0" err="1"/>
              <a:t>sağlayacak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dönemde</a:t>
            </a:r>
            <a:r>
              <a:rPr lang="en-US" sz="2000" dirty="0"/>
              <a:t> </a:t>
            </a:r>
            <a:r>
              <a:rPr lang="en-US" sz="2000" dirty="0" err="1"/>
              <a:t>verdiği</a:t>
            </a:r>
            <a:r>
              <a:rPr lang="en-US" sz="2000" dirty="0"/>
              <a:t> </a:t>
            </a:r>
            <a:r>
              <a:rPr lang="en-US" sz="2000" dirty="0" err="1"/>
              <a:t>eserler</a:t>
            </a:r>
            <a:r>
              <a:rPr lang="en-US" sz="2000" dirty="0"/>
              <a:t> en </a:t>
            </a:r>
            <a:r>
              <a:rPr lang="en-US" sz="2000" dirty="0" err="1"/>
              <a:t>dikkate</a:t>
            </a:r>
            <a:r>
              <a:rPr lang="en-US" sz="2000" dirty="0"/>
              <a:t> </a:t>
            </a:r>
            <a:r>
              <a:rPr lang="en-US" sz="2000" dirty="0" err="1"/>
              <a:t>değer</a:t>
            </a:r>
            <a:r>
              <a:rPr lang="en-US" sz="2000" dirty="0"/>
              <a:t> </a:t>
            </a:r>
            <a:r>
              <a:rPr lang="en-US" sz="2000" dirty="0" err="1"/>
              <a:t>olanlardır</a:t>
            </a:r>
            <a:r>
              <a:rPr lang="en-US" sz="2000" dirty="0"/>
              <a:t>. </a:t>
            </a:r>
            <a:r>
              <a:rPr lang="en-US" sz="2000" dirty="0" err="1"/>
              <a:t>Eminescu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şarta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Berlin </a:t>
            </a:r>
            <a:r>
              <a:rPr lang="en-US" sz="2000" dirty="0" err="1"/>
              <a:t>Anlaşması'nın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koşulu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, </a:t>
            </a:r>
            <a:r>
              <a:rPr lang="en-US" sz="2000" dirty="0" err="1"/>
              <a:t>karşılığında</a:t>
            </a:r>
            <a:r>
              <a:rPr lang="en-US" sz="2000" dirty="0"/>
              <a:t> </a:t>
            </a:r>
            <a:r>
              <a:rPr lang="en-US" sz="2000" dirty="0" err="1"/>
              <a:t>Karadeniz'deki</a:t>
            </a:r>
            <a:r>
              <a:rPr lang="en-US" sz="2000" dirty="0"/>
              <a:t> </a:t>
            </a:r>
            <a:r>
              <a:rPr lang="en-US" sz="2000" dirty="0" err="1"/>
              <a:t>eski</a:t>
            </a:r>
            <a:r>
              <a:rPr lang="en-US" sz="2000" dirty="0"/>
              <a:t> </a:t>
            </a:r>
            <a:r>
              <a:rPr lang="en-US" sz="2000" dirty="0" err="1"/>
              <a:t>Osmanlı</a:t>
            </a:r>
            <a:r>
              <a:rPr lang="en-US" sz="2000" dirty="0"/>
              <a:t> </a:t>
            </a:r>
            <a:r>
              <a:rPr lang="en-US" sz="2000" dirty="0" err="1"/>
              <a:t>bölgesi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Kuzey</a:t>
            </a:r>
            <a:r>
              <a:rPr lang="en-US" sz="2000" dirty="0"/>
              <a:t> </a:t>
            </a:r>
            <a:r>
              <a:rPr lang="en-US" sz="2000" dirty="0" err="1"/>
              <a:t>Dobruca'nın</a:t>
            </a:r>
            <a:r>
              <a:rPr lang="en-US" sz="2000" dirty="0"/>
              <a:t> </a:t>
            </a:r>
            <a:r>
              <a:rPr lang="en-US" sz="2000" dirty="0" err="1"/>
              <a:t>verilmesi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Romanya'nın</a:t>
            </a:r>
            <a:r>
              <a:rPr lang="en-US" sz="2000" dirty="0"/>
              <a:t> </a:t>
            </a:r>
            <a:r>
              <a:rPr lang="en-US" sz="2000" dirty="0" err="1"/>
              <a:t>Güney</a:t>
            </a:r>
            <a:r>
              <a:rPr lang="en-US" sz="2000" dirty="0"/>
              <a:t> </a:t>
            </a:r>
            <a:r>
              <a:rPr lang="en-US" sz="2000" dirty="0" err="1"/>
              <a:t>Besarabya'yı</a:t>
            </a:r>
            <a:r>
              <a:rPr lang="en-US" sz="2000" dirty="0"/>
              <a:t> (</a:t>
            </a:r>
            <a:r>
              <a:rPr lang="en-US" sz="2000" dirty="0" err="1"/>
              <a:t>Moldova'nın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kısmı</a:t>
            </a:r>
            <a:r>
              <a:rPr lang="en-US" sz="2000" dirty="0"/>
              <a:t>) </a:t>
            </a:r>
            <a:r>
              <a:rPr lang="en-US" sz="2000" dirty="0" err="1"/>
              <a:t>Rusya'ya</a:t>
            </a:r>
            <a:r>
              <a:rPr lang="en-US" sz="2000" dirty="0"/>
              <a:t> </a:t>
            </a:r>
            <a:r>
              <a:rPr lang="en-US" sz="2000" dirty="0" err="1"/>
              <a:t>bırakılması</a:t>
            </a:r>
            <a:r>
              <a:rPr lang="en-US" sz="2000" dirty="0"/>
              <a:t> </a:t>
            </a:r>
            <a:r>
              <a:rPr lang="en-US" sz="2000" dirty="0" err="1"/>
              <a:t>şartına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durdu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Haziran</a:t>
            </a:r>
            <a:r>
              <a:rPr lang="en-US" sz="2000" dirty="0"/>
              <a:t> </a:t>
            </a:r>
            <a:r>
              <a:rPr lang="en-US" sz="2000" b="1" dirty="0"/>
              <a:t>1883'te</a:t>
            </a:r>
            <a:r>
              <a:rPr lang="en-US" sz="2000" dirty="0"/>
              <a:t>, </a:t>
            </a:r>
            <a:r>
              <a:rPr lang="en-US" sz="2000" dirty="0" err="1"/>
              <a:t>şair</a:t>
            </a:r>
            <a:r>
              <a:rPr lang="en-US" sz="2000" dirty="0"/>
              <a:t> </a:t>
            </a:r>
            <a:r>
              <a:rPr lang="en-US" sz="2000" dirty="0" err="1"/>
              <a:t>ciddi</a:t>
            </a:r>
            <a:r>
              <a:rPr lang="en-US" sz="2000" dirty="0"/>
              <a:t> </a:t>
            </a:r>
            <a:r>
              <a:rPr lang="en-US" sz="2000" dirty="0" err="1"/>
              <a:t>derecede</a:t>
            </a:r>
            <a:r>
              <a:rPr lang="en-US" sz="2000" dirty="0"/>
              <a:t> </a:t>
            </a:r>
            <a:r>
              <a:rPr lang="en-US" sz="2000" dirty="0" err="1"/>
              <a:t>hastalandı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Dr. </a:t>
            </a:r>
            <a:r>
              <a:rPr lang="en-US" sz="2000" dirty="0" err="1"/>
              <a:t>Şutu'nun</a:t>
            </a:r>
            <a:r>
              <a:rPr lang="en-US" sz="2000" dirty="0"/>
              <a:t> (</a:t>
            </a:r>
            <a:r>
              <a:rPr lang="en-US" sz="2000" dirty="0" err="1"/>
              <a:t>Şutsu</a:t>
            </a:r>
            <a:r>
              <a:rPr lang="en-US" sz="2000" dirty="0"/>
              <a:t> </a:t>
            </a:r>
            <a:r>
              <a:rPr lang="en-US" sz="2000" dirty="0" err="1"/>
              <a:t>diye</a:t>
            </a:r>
            <a:r>
              <a:rPr lang="en-US" sz="2000" dirty="0"/>
              <a:t> </a:t>
            </a:r>
            <a:r>
              <a:rPr lang="en-US" sz="2000" dirty="0" err="1"/>
              <a:t>telaffuz</a:t>
            </a:r>
            <a:r>
              <a:rPr lang="en-US" sz="2000" dirty="0"/>
              <a:t> </a:t>
            </a:r>
            <a:r>
              <a:rPr lang="en-US" sz="2000" dirty="0" err="1"/>
              <a:t>ediliyor</a:t>
            </a:r>
            <a:r>
              <a:rPr lang="en-US" sz="2000" dirty="0"/>
              <a:t>) </a:t>
            </a:r>
            <a:r>
              <a:rPr lang="en-US" sz="2000" dirty="0" err="1"/>
              <a:t>gözetiminde</a:t>
            </a:r>
            <a:r>
              <a:rPr lang="en-US" sz="2000" dirty="0"/>
              <a:t> </a:t>
            </a:r>
            <a:r>
              <a:rPr lang="en-US" sz="2000" dirty="0" err="1"/>
              <a:t>hastaneye</a:t>
            </a:r>
            <a:r>
              <a:rPr lang="en-US" sz="2000" dirty="0"/>
              <a:t> </a:t>
            </a:r>
            <a:r>
              <a:rPr lang="en-US" sz="2000" dirty="0" err="1"/>
              <a:t>yatırıldı</a:t>
            </a:r>
            <a:r>
              <a:rPr lang="en-US" sz="2000" dirty="0"/>
              <a:t>. </a:t>
            </a:r>
            <a:r>
              <a:rPr lang="en-US" sz="2000" dirty="0" err="1"/>
              <a:t>Aralık</a:t>
            </a:r>
            <a:r>
              <a:rPr lang="en-US" sz="2000" dirty="0"/>
              <a:t> 1883'de, </a:t>
            </a:r>
            <a:r>
              <a:rPr lang="en-US" sz="2000" dirty="0" err="1"/>
              <a:t>Titu</a:t>
            </a:r>
            <a:r>
              <a:rPr lang="en-US" sz="2000" dirty="0"/>
              <a:t> </a:t>
            </a:r>
            <a:r>
              <a:rPr lang="en-US" sz="2000" dirty="0" err="1"/>
              <a:t>Maiorescu'nun</a:t>
            </a:r>
            <a:r>
              <a:rPr lang="en-US" sz="2000" dirty="0"/>
              <a:t> </a:t>
            </a:r>
            <a:r>
              <a:rPr lang="en-US" sz="2000" dirty="0" err="1"/>
              <a:t>önyazısı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şiirlerinden</a:t>
            </a:r>
            <a:r>
              <a:rPr lang="en-US" sz="2000" dirty="0"/>
              <a:t> </a:t>
            </a:r>
            <a:r>
              <a:rPr lang="en-US" sz="2000" dirty="0" err="1"/>
              <a:t>seçmelerin</a:t>
            </a:r>
            <a:r>
              <a:rPr lang="en-US" sz="2000" dirty="0"/>
              <a:t> </a:t>
            </a:r>
            <a:r>
              <a:rPr lang="en-US" sz="2000" dirty="0" err="1"/>
              <a:t>yer</a:t>
            </a:r>
            <a:r>
              <a:rPr lang="en-US" sz="2000" dirty="0"/>
              <a:t> </a:t>
            </a:r>
            <a:r>
              <a:rPr lang="en-US" sz="2000" dirty="0" err="1"/>
              <a:t>aldığı</a:t>
            </a:r>
            <a:r>
              <a:rPr lang="en-US" sz="2000" dirty="0"/>
              <a:t> </a:t>
            </a:r>
            <a:r>
              <a:rPr lang="en-US" sz="2000" i="1" dirty="0" err="1"/>
              <a:t>Poesii</a:t>
            </a:r>
            <a:r>
              <a:rPr lang="en-US" sz="2000" dirty="0"/>
              <a:t> </a:t>
            </a:r>
            <a:r>
              <a:rPr lang="en-US" sz="2000" dirty="0" err="1"/>
              <a:t>Kitabı</a:t>
            </a:r>
            <a:r>
              <a:rPr lang="en-US" sz="2000" dirty="0"/>
              <a:t> </a:t>
            </a:r>
            <a:r>
              <a:rPr lang="en-US" sz="2000" dirty="0" err="1"/>
              <a:t>çıkarıldı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796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450</TotalTime>
  <Words>1476</Words>
  <Application>Microsoft Office PowerPoint</Application>
  <PresentationFormat>Widescreen</PresentationFormat>
  <Paragraphs>68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Century Gothic</vt:lpstr>
      <vt:lpstr>Wingdings 3</vt:lpstr>
      <vt:lpstr>Wisp</vt:lpstr>
      <vt:lpstr>MIHAI EMINESCU (1850-1889)</vt:lpstr>
      <vt:lpstr> </vt:lpstr>
      <vt:lpstr>Hayatının ilk dönemi</vt:lpstr>
      <vt:lpstr>PowerPoint Presentation</vt:lpstr>
      <vt:lpstr>PowerPoint Presentation</vt:lpstr>
      <vt:lpstr>PowerPoint Presentation</vt:lpstr>
      <vt:lpstr>Junimea</vt:lpstr>
      <vt:lpstr>PowerPoint Presentation</vt:lpstr>
      <vt:lpstr>PowerPoint Presentation</vt:lpstr>
      <vt:lpstr>Hayatının Son Dönemi</vt:lpstr>
      <vt:lpstr>Çalışmaları</vt:lpstr>
      <vt:lpstr>Şiirleri</vt:lpstr>
      <vt:lpstr>En dikkate değer şiirleri şunlardır:</vt:lpstr>
      <vt:lpstr>Romen kültürü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Alina</dc:creator>
  <cp:lastModifiedBy>Alina</cp:lastModifiedBy>
  <cp:revision>90</cp:revision>
  <dcterms:created xsi:type="dcterms:W3CDTF">2018-04-07T06:31:25Z</dcterms:created>
  <dcterms:modified xsi:type="dcterms:W3CDTF">2020-05-03T13:27:15Z</dcterms:modified>
</cp:coreProperties>
</file>