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7A1B4-44BC-4469-973B-0B7033DE81E4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A56C8-6DCE-4C9D-B95A-56EAE412138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95C5F-B69F-4CA7-9609-E20BEB1A8678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246" indent="-228246"/>
            <a:endParaRPr lang="tr-T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6CB8D-DB43-4E59-9B5C-1D3B65323B30}" type="slidenum">
              <a:rPr lang="en-US"/>
              <a:pPr/>
              <a:t>13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7029C-DD2F-40CA-9086-5FB1DE88FD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7E0CB-6C75-49F2-8B3A-F835B143F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61BA-D470-4CE5-A2CF-1CCADF1115B7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B9B30-5391-4A00-B463-443403739CF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Untitled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4000" dirty="0" err="1" smtClean="0">
                <a:solidFill>
                  <a:srgbClr val="BABEBF"/>
                </a:solidFill>
                <a:cs typeface="Arial" charset="0"/>
              </a:rPr>
              <a:t>Glycosaminoglycans</a:t>
            </a:r>
            <a:endParaRPr lang="en-US" sz="4000" dirty="0" smtClean="0">
              <a:solidFill>
                <a:srgbClr val="5E5FB8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800" dirty="0">
              <a:solidFill>
                <a:srgbClr val="BABEBF"/>
              </a:solidFill>
              <a:cs typeface="Arial" charset="0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3538538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1066800" y="5105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78C5E1"/>
                </a:solidFill>
              </a:rPr>
              <a:t>                                                                   © 2009 W. H. Freeman and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Interaction of the Cells with ECM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447800"/>
            <a:ext cx="8839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Some integral membrane proteins are </a:t>
            </a:r>
            <a:r>
              <a:rPr lang="en-US" sz="2400" dirty="0" err="1" smtClean="0">
                <a:latin typeface="Arial" charset="0"/>
              </a:rPr>
              <a:t>proteoglycans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FF5050"/>
                </a:solidFill>
                <a:latin typeface="Arial" charset="0"/>
              </a:rPr>
              <a:t>Syndecans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Other integral membrane proteins are 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receptors for</a:t>
            </a:r>
            <a:r>
              <a:rPr lang="en-US" sz="2400" dirty="0" smtClean="0">
                <a:latin typeface="Arial" charset="0"/>
              </a:rPr>
              <a:t> extracellular </a:t>
            </a:r>
            <a:r>
              <a:rPr lang="en-US" sz="2400" dirty="0" err="1" smtClean="0">
                <a:solidFill>
                  <a:srgbClr val="0000FF"/>
                </a:solidFill>
                <a:latin typeface="Arial" charset="0"/>
              </a:rPr>
              <a:t>proteoglycans</a:t>
            </a:r>
            <a:endParaRPr lang="en-US" sz="2400" dirty="0" smtClean="0">
              <a:solidFill>
                <a:srgbClr val="0000FF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FF5050"/>
                </a:solidFill>
                <a:latin typeface="Arial" charset="0"/>
              </a:rPr>
              <a:t>Integrins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These proteins link cellular cytoskeleton to the ECM and transmit signals into the cell to regulate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Cell growth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Cell mobility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Apoptosis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Wound healing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Oligosaccharides in Recognition </a:t>
            </a:r>
          </a:p>
        </p:txBody>
      </p:sp>
      <p:sp>
        <p:nvSpPr>
          <p:cNvPr id="134147" name="Line 4"/>
          <p:cNvSpPr>
            <a:spLocks noChangeShapeType="1"/>
          </p:cNvSpPr>
          <p:nvPr/>
        </p:nvSpPr>
        <p:spPr bwMode="auto">
          <a:xfrm>
            <a:off x="304800" y="1524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Review of Polysaccharides</a:t>
            </a:r>
          </a:p>
        </p:txBody>
      </p:sp>
      <p:sp>
        <p:nvSpPr>
          <p:cNvPr id="140291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table 7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165100"/>
            <a:ext cx="76120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1816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2FB0DC"/>
                </a:solidFill>
              </a:rPr>
              <a:t>Chapter 7: Summary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438400"/>
            <a:ext cx="8686800" cy="3733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structures of some important monosaccharides</a:t>
            </a:r>
            <a:endParaRPr lang="en-US" sz="2800" smtClean="0">
              <a:latin typeface="Arial" charset="0"/>
              <a:sym typeface="Symbol" charset="2"/>
            </a:endParaRPr>
          </a:p>
          <a:p>
            <a:pPr eaLnBrk="1" hangingPunct="1"/>
            <a:r>
              <a:rPr lang="en-US" sz="2800" smtClean="0">
                <a:latin typeface="Arial" charset="0"/>
                <a:sym typeface="Symbol" charset="2"/>
              </a:rPr>
              <a:t>structures and properties of disaccharides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structures and biological roles of polysaccharides   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functions of glycosylaminoglycans as structural components of the extracellular matrix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functions glycoconjugates in regulating a variety of biological functions</a:t>
            </a:r>
            <a:endParaRPr lang="en-US" sz="2800" smtClean="0"/>
          </a:p>
          <a:p>
            <a:pPr eaLnBrk="1" hangingPunct="1"/>
            <a:endParaRPr lang="en-US" sz="2800" smtClean="0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6181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In this chapter, we learned about:</a:t>
            </a:r>
          </a:p>
        </p:txBody>
      </p:sp>
      <p:sp>
        <p:nvSpPr>
          <p:cNvPr id="143365" name="Line 4"/>
          <p:cNvSpPr>
            <a:spLocks noChangeShapeType="1"/>
          </p:cNvSpPr>
          <p:nvPr/>
        </p:nvSpPr>
        <p:spPr bwMode="auto">
          <a:xfrm>
            <a:off x="228600" y="990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Glycosaminoglycans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14400"/>
            <a:ext cx="8534400" cy="57150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Linear polymers of </a:t>
            </a:r>
            <a:r>
              <a:rPr lang="en-US" sz="2400" dirty="0" smtClean="0">
                <a:solidFill>
                  <a:srgbClr val="FF5050"/>
                </a:solidFill>
                <a:latin typeface="Arial" charset="0"/>
              </a:rPr>
              <a:t>repeating disaccharide units</a:t>
            </a:r>
          </a:p>
          <a:p>
            <a:pPr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One monomer is either 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N-acetyl-glucosamine or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N-acetyl-</a:t>
            </a:r>
            <a:r>
              <a:rPr lang="en-US" sz="2400" dirty="0" err="1" smtClean="0">
                <a:latin typeface="Arial" charset="0"/>
              </a:rPr>
              <a:t>galactosamine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Negatively charged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" charset="0"/>
              </a:rPr>
              <a:t>Uronic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 acids</a:t>
            </a:r>
            <a:r>
              <a:rPr lang="en-US" sz="2400" dirty="0" smtClean="0">
                <a:latin typeface="Arial" charset="0"/>
              </a:rPr>
              <a:t> (C6 oxidation)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Sulfate esters</a:t>
            </a:r>
          </a:p>
          <a:p>
            <a:pPr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Extended hydrated molecule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Minimizes charge repulsion</a:t>
            </a:r>
          </a:p>
          <a:p>
            <a:pPr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Forms meshwork with fibrous proteins to form </a:t>
            </a: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extracellular matrix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Connective tissue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Lubrication of joints</a:t>
            </a: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Heparin and Heparan Sulfate </a:t>
            </a:r>
          </a:p>
        </p:txBody>
      </p:sp>
      <p:sp>
        <p:nvSpPr>
          <p:cNvPr id="1075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61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Heparin is linear polymer, 3 – 40 </a:t>
            </a:r>
            <a:r>
              <a:rPr lang="en-US" sz="2800" dirty="0" err="1" smtClean="0">
                <a:latin typeface="Arial" charset="0"/>
              </a:rPr>
              <a:t>kDa</a:t>
            </a:r>
            <a:r>
              <a:rPr lang="en-US" sz="28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Arial" charset="0"/>
              </a:rPr>
              <a:t>Heparan</a:t>
            </a:r>
            <a:r>
              <a:rPr lang="en-US" sz="2800" dirty="0" smtClean="0">
                <a:latin typeface="Arial" charset="0"/>
              </a:rPr>
              <a:t> sulfate is heparin-like polysaccharide but attached to proteins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Highest negative charge density </a:t>
            </a:r>
            <a:r>
              <a:rPr lang="en-US" sz="2800" dirty="0" err="1" smtClean="0">
                <a:latin typeface="Arial" charset="0"/>
              </a:rPr>
              <a:t>biomolecules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Prevent blood clotting</a:t>
            </a:r>
            <a:r>
              <a:rPr lang="en-US" sz="2800" dirty="0" smtClean="0">
                <a:latin typeface="Arial" charset="0"/>
              </a:rPr>
              <a:t> by activating protease inhibitor </a:t>
            </a:r>
            <a:r>
              <a:rPr lang="en-US" sz="2800" dirty="0" err="1" smtClean="0">
                <a:latin typeface="Arial" charset="0"/>
              </a:rPr>
              <a:t>antithrombin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Binding to various cells </a:t>
            </a: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regulates development and formation of blood vessels</a:t>
            </a:r>
            <a:r>
              <a:rPr lang="en-US" sz="28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Can also bind to viruses and bacteria and </a:t>
            </a:r>
            <a:r>
              <a:rPr lang="en-US" sz="2800" dirty="0" smtClean="0">
                <a:solidFill>
                  <a:srgbClr val="0F0FFF"/>
                </a:solidFill>
                <a:latin typeface="Arial" charset="0"/>
              </a:rPr>
              <a:t>decrease their virulence</a:t>
            </a: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228600" y="1143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Glycoconjugates: Glycoprotein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95400"/>
            <a:ext cx="8534400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latin typeface="Arial" charset="0"/>
              </a:rPr>
              <a:t>A protein with small oligosaccharides attached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latin typeface="Arial" charset="0"/>
              </a:rPr>
              <a:t>Carbohydrate attached via its </a:t>
            </a:r>
            <a:r>
              <a:rPr lang="en-US" sz="2400" dirty="0" err="1" smtClean="0">
                <a:solidFill>
                  <a:srgbClr val="0F0FFF"/>
                </a:solidFill>
                <a:latin typeface="Arial" charset="0"/>
              </a:rPr>
              <a:t>anomeric</a:t>
            </a: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 carbon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latin typeface="Arial" charset="0"/>
              </a:rPr>
              <a:t>About half of mammalian proteins are </a:t>
            </a:r>
            <a:r>
              <a:rPr lang="en-US" sz="2400" dirty="0" err="1" smtClean="0">
                <a:latin typeface="Arial" charset="0"/>
              </a:rPr>
              <a:t>glycoproteins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latin typeface="Arial" charset="0"/>
              </a:rPr>
              <a:t>Carbohydrates play role in </a:t>
            </a: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protein-protein recognition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latin typeface="Arial" charset="0"/>
              </a:rPr>
              <a:t>Only some bacteria </a:t>
            </a:r>
            <a:r>
              <a:rPr lang="en-US" sz="2400" dirty="0" err="1" smtClean="0">
                <a:latin typeface="Arial" charset="0"/>
              </a:rPr>
              <a:t>glycosylate</a:t>
            </a:r>
            <a:r>
              <a:rPr lang="en-US" sz="2400" dirty="0" smtClean="0">
                <a:latin typeface="Arial" charset="0"/>
              </a:rPr>
              <a:t> few of their proteins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latin typeface="Arial" charset="0"/>
              </a:rPr>
              <a:t>Viral proteins heavily </a:t>
            </a:r>
            <a:r>
              <a:rPr lang="en-US" sz="2400" dirty="0" err="1" smtClean="0">
                <a:latin typeface="Arial" charset="0"/>
              </a:rPr>
              <a:t>glycosylated</a:t>
            </a:r>
            <a:r>
              <a:rPr lang="en-US" sz="2400" dirty="0" smtClean="0">
                <a:latin typeface="Arial" charset="0"/>
              </a:rPr>
              <a:t>; helps </a:t>
            </a:r>
            <a:r>
              <a:rPr lang="en-US" sz="2400" dirty="0" smtClean="0">
                <a:solidFill>
                  <a:srgbClr val="0F0FFF"/>
                </a:solidFill>
                <a:latin typeface="Arial" charset="0"/>
              </a:rPr>
              <a:t>evade the immune system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381000" y="10668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Glycoconjugates: Glycolipids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534400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Arial" charset="0"/>
              </a:rPr>
              <a:t>A lipid with covalently bound oligosaccharide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Arial" charset="0"/>
              </a:rPr>
              <a:t>Parts of plant and animal cell membranes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Arial" charset="0"/>
              </a:rPr>
              <a:t>In vertebrates, </a:t>
            </a:r>
            <a:r>
              <a:rPr lang="en-US" dirty="0" err="1" smtClean="0">
                <a:latin typeface="Arial" charset="0"/>
              </a:rPr>
              <a:t>ganglioside</a:t>
            </a:r>
            <a:r>
              <a:rPr lang="en-US" dirty="0" smtClean="0">
                <a:latin typeface="Arial" charset="0"/>
              </a:rPr>
              <a:t> carbohydrate composition determines </a:t>
            </a:r>
            <a:r>
              <a:rPr lang="en-US" dirty="0" smtClean="0">
                <a:solidFill>
                  <a:srgbClr val="0F0FFF"/>
                </a:solidFill>
                <a:latin typeface="Arial" charset="0"/>
              </a:rPr>
              <a:t>blood groups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Arial" charset="0"/>
              </a:rPr>
              <a:t>In gram-negative bacteria, </a:t>
            </a:r>
            <a:r>
              <a:rPr lang="en-US" dirty="0" err="1" smtClean="0">
                <a:solidFill>
                  <a:srgbClr val="0F0FFF"/>
                </a:solidFill>
                <a:latin typeface="Arial" charset="0"/>
              </a:rPr>
              <a:t>lipopolysaccharides</a:t>
            </a:r>
            <a:r>
              <a:rPr lang="en-US" dirty="0" smtClean="0">
                <a:latin typeface="Arial" charset="0"/>
              </a:rPr>
              <a:t> cover the </a:t>
            </a:r>
            <a:r>
              <a:rPr lang="en-US" dirty="0" err="1" smtClean="0">
                <a:latin typeface="Arial" charset="0"/>
              </a:rPr>
              <a:t>peptidoglycan</a:t>
            </a:r>
            <a:r>
              <a:rPr lang="en-US" dirty="0" smtClean="0">
                <a:latin typeface="Arial" charset="0"/>
              </a:rPr>
              <a:t> layer</a:t>
            </a: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Glycoconjugates: Proteoglycans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smtClean="0">
                <a:latin typeface="Arial" charset="0"/>
              </a:rPr>
              <a:t>Sulfated </a:t>
            </a:r>
            <a:r>
              <a:rPr lang="en-US" sz="2800" smtClean="0">
                <a:solidFill>
                  <a:srgbClr val="0F0FFF"/>
                </a:solidFill>
                <a:latin typeface="Arial" charset="0"/>
              </a:rPr>
              <a:t>glucoseaminoglycans</a:t>
            </a:r>
            <a:r>
              <a:rPr lang="en-US" sz="2800" smtClean="0">
                <a:latin typeface="Arial" charset="0"/>
              </a:rPr>
              <a:t> attached to a large rod-shaped protein in cell membrane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>
                <a:latin typeface="Arial" charset="0"/>
              </a:rPr>
              <a:t>Syndecans: protein has a single transmembrane domain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>
                <a:latin typeface="Arial" charset="0"/>
              </a:rPr>
              <a:t>Glypicans: protein is anchored to a lipid membrane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>
                <a:latin typeface="Arial" charset="0"/>
              </a:rPr>
              <a:t>Interact with a variety of receptors from neighboring cells and regulate cell growth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endParaRPr lang="en-US" smtClean="0">
              <a:latin typeface="Arial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Proteoglycans</a:t>
            </a:r>
          </a:p>
        </p:txBody>
      </p:sp>
      <p:sp>
        <p:nvSpPr>
          <p:cNvPr id="1239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447800"/>
            <a:ext cx="8686800" cy="3352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Different glycosaminoglycans are linked to the core protein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Linkage from anomeric carbon of xylose to serine hydroxyl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Our tissues have many different core proteins; </a:t>
            </a: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aggrecan</a:t>
            </a:r>
            <a:r>
              <a:rPr lang="en-US" sz="2800" smtClean="0">
                <a:latin typeface="Arial" charset="0"/>
              </a:rPr>
              <a:t> is the best studied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Proteoglycan Aggregates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84582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smtClean="0">
                <a:latin typeface="Arial" charset="0"/>
              </a:rPr>
              <a:t>Hyaluronan and aggrecan form huge (M</a:t>
            </a:r>
            <a:r>
              <a:rPr lang="en-US" sz="2800" baseline="-25000" smtClean="0">
                <a:latin typeface="Arial" charset="0"/>
              </a:rPr>
              <a:t>r</a:t>
            </a:r>
            <a:r>
              <a:rPr lang="en-US" sz="2800" smtClean="0">
                <a:latin typeface="Arial" charset="0"/>
              </a:rPr>
              <a:t> &gt; 2</a:t>
            </a:r>
            <a:r>
              <a:rPr lang="en-US" sz="2800" smtClean="0">
                <a:latin typeface="Arial" charset="0"/>
                <a:cs typeface="Arial" charset="0"/>
              </a:rPr>
              <a:t>•10</a:t>
            </a:r>
            <a:r>
              <a:rPr lang="en-US" sz="2800" baseline="30000" smtClean="0">
                <a:latin typeface="Arial" charset="0"/>
                <a:cs typeface="Arial" charset="0"/>
              </a:rPr>
              <a:t>8</a:t>
            </a:r>
            <a:r>
              <a:rPr lang="en-US" sz="2800" smtClean="0">
                <a:latin typeface="Arial" charset="0"/>
                <a:cs typeface="Arial" charset="0"/>
              </a:rPr>
              <a:t>) </a:t>
            </a:r>
            <a:r>
              <a:rPr lang="en-US" sz="2800" smtClean="0">
                <a:latin typeface="Arial" charset="0"/>
              </a:rPr>
              <a:t>non-covalent aggregates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smtClean="0">
                <a:latin typeface="Arial" charset="0"/>
              </a:rPr>
              <a:t>Hold lots of water (1000 X its weight); provides lubrication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smtClean="0">
                <a:latin typeface="Arial" charset="0"/>
              </a:rPr>
              <a:t>Very low friction material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smtClean="0">
                <a:latin typeface="Arial" charset="0"/>
              </a:rPr>
              <a:t>Covers joint surfaces: </a:t>
            </a: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articular cartilage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>
                <a:latin typeface="Arial" charset="0"/>
              </a:rPr>
              <a:t>Reduced friction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>
                <a:latin typeface="Arial" charset="0"/>
              </a:rPr>
              <a:t>Load balancing</a:t>
            </a:r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Extracellular Matrix (ECM)</a:t>
            </a:r>
          </a:p>
        </p:txBody>
      </p:sp>
      <p:sp>
        <p:nvSpPr>
          <p:cNvPr id="1300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Material outside the cell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Strength, elasticity, and physical barrier in tissues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Main components:</a:t>
            </a:r>
          </a:p>
          <a:p>
            <a:pPr lvl="1" eaLnBrk="1" hangingPunct="1"/>
            <a:r>
              <a:rPr lang="en-US" sz="2400" dirty="0" err="1" smtClean="0">
                <a:latin typeface="Arial" charset="0"/>
              </a:rPr>
              <a:t>Proteoglycan</a:t>
            </a:r>
            <a:r>
              <a:rPr lang="en-US" sz="2400" dirty="0" smtClean="0">
                <a:latin typeface="Arial" charset="0"/>
              </a:rPr>
              <a:t> aggregates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Collagen fibers</a:t>
            </a:r>
          </a:p>
          <a:p>
            <a:pPr lvl="1" eaLnBrk="1" hangingPunct="1"/>
            <a:r>
              <a:rPr lang="en-US" sz="2400" dirty="0" err="1" smtClean="0">
                <a:latin typeface="Arial" charset="0"/>
              </a:rPr>
              <a:t>Elastin</a:t>
            </a:r>
            <a:r>
              <a:rPr lang="en-US" sz="2400" dirty="0" smtClean="0">
                <a:latin typeface="Arial" charset="0"/>
              </a:rPr>
              <a:t> (a fibrous protein)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ECM is a barrier for tumor cells seeking to invade new tissues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Some tumor cells secrete </a:t>
            </a:r>
            <a:r>
              <a:rPr lang="en-US" sz="2400" dirty="0" err="1" smtClean="0">
                <a:latin typeface="Arial" charset="0"/>
              </a:rPr>
              <a:t>heparinase</a:t>
            </a:r>
            <a:r>
              <a:rPr lang="en-US" sz="2400" dirty="0" smtClean="0">
                <a:latin typeface="Arial" charset="0"/>
              </a:rPr>
              <a:t> that degrades ECM</a:t>
            </a: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2286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Ekran Gösterisi (4:3)</PresentationFormat>
  <Paragraphs>80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Glycosaminoglycans</vt:lpstr>
      <vt:lpstr>Heparin and Heparan Sulfate </vt:lpstr>
      <vt:lpstr>Glycoconjugates: Glycoprotein</vt:lpstr>
      <vt:lpstr>Glycoconjugates: Glycolipids</vt:lpstr>
      <vt:lpstr>Glycoconjugates: Proteoglycans</vt:lpstr>
      <vt:lpstr>Proteoglycans</vt:lpstr>
      <vt:lpstr>Proteoglycan Aggregates</vt:lpstr>
      <vt:lpstr>Extracellular Matrix (ECM)</vt:lpstr>
      <vt:lpstr>Interaction of the Cells with ECM</vt:lpstr>
      <vt:lpstr>Oligosaccharides in Recognition </vt:lpstr>
      <vt:lpstr>Review of Polysaccharides</vt:lpstr>
      <vt:lpstr>Slayt 13</vt:lpstr>
      <vt:lpstr>Chapter 7: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ASUSPC</dc:creator>
  <cp:lastModifiedBy>ASUSPC</cp:lastModifiedBy>
  <cp:revision>1</cp:revision>
  <dcterms:created xsi:type="dcterms:W3CDTF">2018-02-12T14:44:09Z</dcterms:created>
  <dcterms:modified xsi:type="dcterms:W3CDTF">2018-02-12T14:45:05Z</dcterms:modified>
</cp:coreProperties>
</file>