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7A1B4-44BC-4469-973B-0B7033DE81E4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A56C8-6DCE-4C9D-B95A-56EAE412138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295C5F-B69F-4CA7-9609-E20BEB1A8678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tr-T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C6CB8D-DB43-4E59-9B5C-1D3B65323B30}" type="slidenum">
              <a:rPr lang="en-US"/>
              <a:pPr/>
              <a:t>13</a:t>
            </a:fld>
            <a:endParaRPr lang="en-US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8719" y="686405"/>
            <a:ext cx="4500563" cy="3429000"/>
          </a:xfr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4"/>
            <a:ext cx="5030391" cy="4113892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7029C-DD2F-40CA-9086-5FB1DE88FD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7E0CB-6C75-49F2-8B3A-F835B143FF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061BA-D470-4CE5-A2CF-1CCADF1115B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B9B30-5391-4A00-B463-443403739CF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dirty="0" err="1" smtClean="0">
                <a:solidFill>
                  <a:srgbClr val="BABEBF"/>
                </a:solidFill>
                <a:cs typeface="Arial" charset="0"/>
              </a:rPr>
              <a:t>Glycosaminoglycans</a:t>
            </a: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9462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Interaction of the Cells with ECM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839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</a:rPr>
              <a:t>Some integral membrane proteins are </a:t>
            </a:r>
            <a:r>
              <a:rPr lang="en-US" sz="2400" dirty="0" err="1" smtClean="0">
                <a:latin typeface="Arial" charset="0"/>
              </a:rPr>
              <a:t>proteoglycans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solidFill>
                  <a:srgbClr val="FF5050"/>
                </a:solidFill>
                <a:latin typeface="Arial" charset="0"/>
              </a:rPr>
              <a:t>Syndecans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</a:rPr>
              <a:t>Other integral membrane proteins are </a:t>
            </a: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receptors for</a:t>
            </a:r>
            <a:r>
              <a:rPr lang="en-US" sz="2400" dirty="0" smtClean="0">
                <a:latin typeface="Arial" charset="0"/>
              </a:rPr>
              <a:t> extracellular </a:t>
            </a:r>
            <a:r>
              <a:rPr lang="en-US" sz="2400" dirty="0" err="1" smtClean="0">
                <a:solidFill>
                  <a:srgbClr val="0000FF"/>
                </a:solidFill>
                <a:latin typeface="Arial" charset="0"/>
              </a:rPr>
              <a:t>proteoglycans</a:t>
            </a:r>
            <a:endParaRPr lang="en-US" sz="2400" dirty="0" smtClean="0">
              <a:solidFill>
                <a:srgbClr val="0000FF"/>
              </a:solidFill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solidFill>
                  <a:srgbClr val="FF5050"/>
                </a:solidFill>
                <a:latin typeface="Arial" charset="0"/>
              </a:rPr>
              <a:t>Integrins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</a:rPr>
              <a:t> 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</a:rPr>
              <a:t>These proteins link cellular cytoskeleton to the ECM and transmit signals into the cell to regulate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Cell growth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Cell mobility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Apoptosis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Wound healing</a:t>
            </a:r>
          </a:p>
        </p:txBody>
      </p:sp>
      <p:sp>
        <p:nvSpPr>
          <p:cNvPr id="131076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1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Oligosaccharides in Recognition </a:t>
            </a:r>
          </a:p>
        </p:txBody>
      </p:sp>
      <p:sp>
        <p:nvSpPr>
          <p:cNvPr id="134147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Review of Polysaccharides</a:t>
            </a:r>
          </a:p>
        </p:txBody>
      </p:sp>
      <p:sp>
        <p:nvSpPr>
          <p:cNvPr id="140291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table 7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700" y="165100"/>
            <a:ext cx="7612063" cy="653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0"/>
            <a:ext cx="5181600" cy="11430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2FB0DC"/>
                </a:solidFill>
              </a:rPr>
              <a:t>Chapter 7: Summary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438400"/>
            <a:ext cx="8686800" cy="3733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structures of some important monosaccharides</a:t>
            </a:r>
            <a:endParaRPr lang="en-US" sz="2800" smtClean="0">
              <a:latin typeface="Arial" charset="0"/>
              <a:sym typeface="Symbol" charset="2"/>
            </a:endParaRPr>
          </a:p>
          <a:p>
            <a:pPr eaLnBrk="1" hangingPunct="1"/>
            <a:r>
              <a:rPr lang="en-US" sz="2800" smtClean="0">
                <a:latin typeface="Arial" charset="0"/>
                <a:sym typeface="Symbol" charset="2"/>
              </a:rPr>
              <a:t>structures and properties of disaccharides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structures and biological roles of polysaccharides  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functions of glycosylaminoglycans as structural components of the extracellular matrix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functions glycoconjugates in regulating a variety of biological functions</a:t>
            </a:r>
            <a:endParaRPr lang="en-US" sz="2800" smtClean="0"/>
          </a:p>
          <a:p>
            <a:pPr eaLnBrk="1" hangingPunct="1"/>
            <a:endParaRPr lang="en-US" sz="2800" smtClean="0"/>
          </a:p>
        </p:txBody>
      </p:sp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6181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Arial" charset="0"/>
              </a:rPr>
              <a:t>In this chapter, we learned about:</a:t>
            </a:r>
          </a:p>
        </p:txBody>
      </p:sp>
      <p:sp>
        <p:nvSpPr>
          <p:cNvPr id="143365" name="Line 4"/>
          <p:cNvSpPr>
            <a:spLocks noChangeShapeType="1"/>
          </p:cNvSpPr>
          <p:nvPr/>
        </p:nvSpPr>
        <p:spPr bwMode="auto">
          <a:xfrm>
            <a:off x="2286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Glycosaminoglycans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914400"/>
            <a:ext cx="8534400" cy="5715000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Linear polymers of </a:t>
            </a:r>
            <a:r>
              <a:rPr lang="en-US" sz="2400" dirty="0" smtClean="0">
                <a:solidFill>
                  <a:srgbClr val="FF5050"/>
                </a:solidFill>
                <a:latin typeface="Arial" charset="0"/>
              </a:rPr>
              <a:t>repeating disaccharide units</a:t>
            </a:r>
          </a:p>
          <a:p>
            <a:pPr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One monomer is either 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N-acetyl-glucosamine or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N-acetyl-</a:t>
            </a:r>
            <a:r>
              <a:rPr lang="en-US" sz="2400" dirty="0" err="1" smtClean="0">
                <a:latin typeface="Arial" charset="0"/>
              </a:rPr>
              <a:t>galactosamine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Negatively charged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err="1" smtClean="0">
                <a:solidFill>
                  <a:srgbClr val="0000FF"/>
                </a:solidFill>
                <a:latin typeface="Arial" charset="0"/>
              </a:rPr>
              <a:t>Uronic</a:t>
            </a: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 acids</a:t>
            </a:r>
            <a:r>
              <a:rPr lang="en-US" sz="2400" dirty="0" smtClean="0">
                <a:latin typeface="Arial" charset="0"/>
              </a:rPr>
              <a:t> (C6 oxidation)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Sulfate esters</a:t>
            </a:r>
          </a:p>
          <a:p>
            <a:pPr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Extended hydrated molecule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Minimizes charge repulsion</a:t>
            </a:r>
          </a:p>
          <a:p>
            <a:pPr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Forms meshwork with fibrous proteins to form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extracellular matrix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Connective tissue</a:t>
            </a: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Lubrication of joints</a:t>
            </a:r>
          </a:p>
        </p:txBody>
      </p:sp>
      <p:sp>
        <p:nvSpPr>
          <p:cNvPr id="102404" name="Line 4"/>
          <p:cNvSpPr>
            <a:spLocks noChangeShapeType="1"/>
          </p:cNvSpPr>
          <p:nvPr/>
        </p:nvSpPr>
        <p:spPr bwMode="auto">
          <a:xfrm>
            <a:off x="304800" y="838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24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024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024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Heparin and Heparan Sulfate </a:t>
            </a:r>
          </a:p>
        </p:txBody>
      </p:sp>
      <p:sp>
        <p:nvSpPr>
          <p:cNvPr id="1075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610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Heparin is linear polymer, 3 – 40 </a:t>
            </a:r>
            <a:r>
              <a:rPr lang="en-US" sz="2800" dirty="0" err="1" smtClean="0">
                <a:latin typeface="Arial" charset="0"/>
              </a:rPr>
              <a:t>kDa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Arial" charset="0"/>
              </a:rPr>
              <a:t>Heparan</a:t>
            </a:r>
            <a:r>
              <a:rPr lang="en-US" sz="2800" dirty="0" smtClean="0">
                <a:latin typeface="Arial" charset="0"/>
              </a:rPr>
              <a:t> sulfate is heparin-like polysaccharide but attached to proteins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Highest negative charge density </a:t>
            </a:r>
            <a:r>
              <a:rPr lang="en-US" sz="2800" dirty="0" err="1" smtClean="0">
                <a:latin typeface="Arial" charset="0"/>
              </a:rPr>
              <a:t>biomolecules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Prevent blood clotting</a:t>
            </a:r>
            <a:r>
              <a:rPr lang="en-US" sz="2800" dirty="0" smtClean="0">
                <a:latin typeface="Arial" charset="0"/>
              </a:rPr>
              <a:t> by activating protease inhibitor </a:t>
            </a:r>
            <a:r>
              <a:rPr lang="en-US" sz="2800" dirty="0" err="1" smtClean="0">
                <a:latin typeface="Arial" charset="0"/>
              </a:rPr>
              <a:t>antithrombin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Binding to various cells 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regulates development and formation of blood vessels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Can also bind to viruses and bacteria and 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decrease their virulence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2286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Glycoconjugates: Glycoprotein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5344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A protein with small oligosaccharides attached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Carbohydrate attached via its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anomeric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 carbon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About half of mammalian proteins are </a:t>
            </a:r>
            <a:r>
              <a:rPr lang="en-US" sz="2400" dirty="0" err="1" smtClean="0">
                <a:latin typeface="Arial" charset="0"/>
              </a:rPr>
              <a:t>glycoproteins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Carbohydrates play role in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protein-protein recognition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Only some bacteria </a:t>
            </a:r>
            <a:r>
              <a:rPr lang="en-US" sz="2400" dirty="0" err="1" smtClean="0">
                <a:latin typeface="Arial" charset="0"/>
              </a:rPr>
              <a:t>glycosylate</a:t>
            </a:r>
            <a:r>
              <a:rPr lang="en-US" sz="2400" dirty="0" smtClean="0">
                <a:latin typeface="Arial" charset="0"/>
              </a:rPr>
              <a:t> few of their proteins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Viral proteins heavily </a:t>
            </a:r>
            <a:r>
              <a:rPr lang="en-US" sz="2400" dirty="0" err="1" smtClean="0">
                <a:latin typeface="Arial" charset="0"/>
              </a:rPr>
              <a:t>glycosylated</a:t>
            </a:r>
            <a:r>
              <a:rPr lang="en-US" sz="2400" dirty="0" smtClean="0">
                <a:latin typeface="Arial" charset="0"/>
              </a:rPr>
              <a:t>; helps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evade the immune system</a:t>
            </a:r>
          </a:p>
          <a:p>
            <a:pPr lvl="1" eaLnBrk="1" hangingPunct="1">
              <a:lnSpc>
                <a:spcPct val="110000"/>
              </a:lnSpc>
              <a:buFontTx/>
              <a:buNone/>
            </a:pPr>
            <a:endParaRPr lang="en-US" dirty="0" smtClean="0">
              <a:latin typeface="Arial" charset="0"/>
            </a:endParaRP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3810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Glycoconjugates: Glycolipids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534400" cy="48006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A lipid with covalently bound oligosaccharide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Parts of plant and animal cell membranes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In vertebrates, </a:t>
            </a:r>
            <a:r>
              <a:rPr lang="en-US" dirty="0" err="1" smtClean="0">
                <a:latin typeface="Arial" charset="0"/>
              </a:rPr>
              <a:t>ganglioside</a:t>
            </a:r>
            <a:r>
              <a:rPr lang="en-US" dirty="0" smtClean="0">
                <a:latin typeface="Arial" charset="0"/>
              </a:rPr>
              <a:t> carbohydrate composition determines </a:t>
            </a: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blood groups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In gram-negative bacteria, </a:t>
            </a: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lipopolysaccharides</a:t>
            </a:r>
            <a:r>
              <a:rPr lang="en-US" dirty="0" smtClean="0">
                <a:latin typeface="Arial" charset="0"/>
              </a:rPr>
              <a:t> cover the </a:t>
            </a:r>
            <a:r>
              <a:rPr lang="en-US" dirty="0" err="1" smtClean="0">
                <a:latin typeface="Arial" charset="0"/>
              </a:rPr>
              <a:t>peptidoglycan</a:t>
            </a:r>
            <a:r>
              <a:rPr lang="en-US" dirty="0" smtClean="0">
                <a:latin typeface="Arial" charset="0"/>
              </a:rPr>
              <a:t> layer</a:t>
            </a: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Glycoconjugates: Proteoglycans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534400" cy="4724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Sulfated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glucoseaminoglycans</a:t>
            </a:r>
            <a:r>
              <a:rPr lang="en-US" sz="2800" smtClean="0">
                <a:latin typeface="Arial" charset="0"/>
              </a:rPr>
              <a:t> attached to a large rod-shaped protein in cell membrane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mtClean="0">
                <a:latin typeface="Arial" charset="0"/>
              </a:rPr>
              <a:t>Syndecans: protein has a single transmembrane domain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mtClean="0">
                <a:latin typeface="Arial" charset="0"/>
              </a:rPr>
              <a:t>Glypicans: protein is anchored to a lipid membrane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mtClean="0">
                <a:latin typeface="Arial" charset="0"/>
              </a:rPr>
              <a:t>Interact with a variety of receptors from neighboring cells and regulate cell growth</a:t>
            </a:r>
          </a:p>
          <a:p>
            <a:pPr lvl="1" eaLnBrk="1" hangingPunct="1">
              <a:lnSpc>
                <a:spcPct val="110000"/>
              </a:lnSpc>
              <a:buFontTx/>
              <a:buNone/>
            </a:pPr>
            <a:endParaRPr lang="en-US" smtClean="0">
              <a:latin typeface="Arial" charset="0"/>
            </a:endParaRPr>
          </a:p>
        </p:txBody>
      </p:sp>
      <p:sp>
        <p:nvSpPr>
          <p:cNvPr id="11878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Proteoglycans</a:t>
            </a:r>
          </a:p>
        </p:txBody>
      </p:sp>
      <p:sp>
        <p:nvSpPr>
          <p:cNvPr id="12390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686800" cy="3352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Different glycosaminoglycans are linked to the core protein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Linkage from anomeric carbon of xylose to serine hydroxyl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Our tissues have many different core proteins; 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aggrecan</a:t>
            </a:r>
            <a:r>
              <a:rPr lang="en-US" sz="2800" smtClean="0">
                <a:latin typeface="Arial" charset="0"/>
              </a:rPr>
              <a:t> is the best studied</a:t>
            </a:r>
          </a:p>
        </p:txBody>
      </p:sp>
      <p:sp>
        <p:nvSpPr>
          <p:cNvPr id="12390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Proteoglycan Aggregates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4724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Hyaluronan and aggrecan form huge (M</a:t>
            </a:r>
            <a:r>
              <a:rPr lang="en-US" sz="2800" baseline="-25000" smtClean="0">
                <a:latin typeface="Arial" charset="0"/>
              </a:rPr>
              <a:t>r</a:t>
            </a:r>
            <a:r>
              <a:rPr lang="en-US" sz="2800" smtClean="0">
                <a:latin typeface="Arial" charset="0"/>
              </a:rPr>
              <a:t> &gt; 2</a:t>
            </a:r>
            <a:r>
              <a:rPr lang="en-US" sz="2800" smtClean="0">
                <a:latin typeface="Arial" charset="0"/>
                <a:cs typeface="Arial" charset="0"/>
              </a:rPr>
              <a:t>•10</a:t>
            </a:r>
            <a:r>
              <a:rPr lang="en-US" sz="2800" baseline="30000" smtClean="0">
                <a:latin typeface="Arial" charset="0"/>
                <a:cs typeface="Arial" charset="0"/>
              </a:rPr>
              <a:t>8</a:t>
            </a:r>
            <a:r>
              <a:rPr lang="en-US" sz="2800" smtClean="0">
                <a:latin typeface="Arial" charset="0"/>
                <a:cs typeface="Arial" charset="0"/>
              </a:rPr>
              <a:t>) </a:t>
            </a:r>
            <a:r>
              <a:rPr lang="en-US" sz="2800" smtClean="0">
                <a:latin typeface="Arial" charset="0"/>
              </a:rPr>
              <a:t>non-covalent aggregates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Hold lots of water (1000 X its weight); provides lubrication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Very low friction material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Covers joint surfaces: 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articular cartilage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Reduced friction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Load balancing</a:t>
            </a:r>
          </a:p>
        </p:txBody>
      </p:sp>
      <p:sp>
        <p:nvSpPr>
          <p:cNvPr id="126980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Extracellular Matrix (ECM)</a:t>
            </a:r>
          </a:p>
        </p:txBody>
      </p:sp>
      <p:sp>
        <p:nvSpPr>
          <p:cNvPr id="1300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610600" cy="50292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Material outside the cell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Strength, elasticity, and physical barrier in tissues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Main components:</a:t>
            </a: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Proteoglycan</a:t>
            </a:r>
            <a:r>
              <a:rPr lang="en-US" sz="2400" dirty="0" smtClean="0">
                <a:latin typeface="Arial" charset="0"/>
              </a:rPr>
              <a:t> aggregates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Collagen fibers</a:t>
            </a: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Elastin</a:t>
            </a:r>
            <a:r>
              <a:rPr lang="en-US" sz="2400" dirty="0" smtClean="0">
                <a:latin typeface="Arial" charset="0"/>
              </a:rPr>
              <a:t> (a fibrous protein)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ECM is a barrier for tumor cells seeking to invade new tissues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Some tumor cells secrete </a:t>
            </a:r>
            <a:r>
              <a:rPr lang="en-US" sz="2400" dirty="0" err="1" smtClean="0">
                <a:latin typeface="Arial" charset="0"/>
              </a:rPr>
              <a:t>heparinase</a:t>
            </a:r>
            <a:r>
              <a:rPr lang="en-US" sz="2400" dirty="0" smtClean="0">
                <a:latin typeface="Arial" charset="0"/>
              </a:rPr>
              <a:t> that degrades ECM</a:t>
            </a:r>
          </a:p>
        </p:txBody>
      </p:sp>
      <p:sp>
        <p:nvSpPr>
          <p:cNvPr id="13005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0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</Words>
  <Application>Microsoft Office PowerPoint</Application>
  <PresentationFormat>Ekran Gösterisi (4:3)</PresentationFormat>
  <Paragraphs>80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Slayt 1</vt:lpstr>
      <vt:lpstr>Glycosaminoglycans</vt:lpstr>
      <vt:lpstr>Heparin and Heparan Sulfate </vt:lpstr>
      <vt:lpstr>Glycoconjugates: Glycoprotein</vt:lpstr>
      <vt:lpstr>Glycoconjugates: Glycolipids</vt:lpstr>
      <vt:lpstr>Glycoconjugates: Proteoglycans</vt:lpstr>
      <vt:lpstr>Proteoglycans</vt:lpstr>
      <vt:lpstr>Proteoglycan Aggregates</vt:lpstr>
      <vt:lpstr>Extracellular Matrix (ECM)</vt:lpstr>
      <vt:lpstr>Interaction of the Cells with ECM</vt:lpstr>
      <vt:lpstr>Oligosaccharides in Recognition </vt:lpstr>
      <vt:lpstr>Review of Polysaccharides</vt:lpstr>
      <vt:lpstr>Slayt 13</vt:lpstr>
      <vt:lpstr>Chapter 7: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1</cp:revision>
  <dcterms:created xsi:type="dcterms:W3CDTF">2018-02-12T14:44:09Z</dcterms:created>
  <dcterms:modified xsi:type="dcterms:W3CDTF">2018-02-12T14:45:05Z</dcterms:modified>
</cp:coreProperties>
</file>