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81" r:id="rId3"/>
    <p:sldId id="283" r:id="rId4"/>
    <p:sldId id="282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31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2345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4499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2603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18078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48936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9739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24631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1503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813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216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9019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075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833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0553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2264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401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2: Introduction to C Programming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Second C Program: Adding Two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 integer1, integer2, sum; is used to define variables.</a:t>
            </a:r>
          </a:p>
          <a:p>
            <a:r>
              <a:rPr lang="tr-TR" b="1" dirty="0" smtClean="0"/>
              <a:t>Variable names include letters and digits. They are case sensitive.</a:t>
            </a:r>
          </a:p>
          <a:p>
            <a:r>
              <a:rPr lang="tr-TR" b="1" dirty="0" smtClean="0"/>
              <a:t>Variable declarations are placed before executable statements.</a:t>
            </a:r>
          </a:p>
          <a:p>
            <a:r>
              <a:rPr lang="tr-TR" b="1" dirty="0" smtClean="0"/>
              <a:t>int variables hold integers.  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96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Second C Program: Adding Two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s</a:t>
            </a:r>
            <a:r>
              <a:rPr lang="tr-TR" b="1" dirty="0" smtClean="0"/>
              <a:t>canf</a:t>
            </a:r>
            <a:r>
              <a:rPr lang="tr-TR" b="1" dirty="0"/>
              <a:t>(</a:t>
            </a:r>
            <a:r>
              <a:rPr lang="en-US" altLang="tr-TR" b="1" dirty="0"/>
              <a:t>"%d", &amp;integer1 </a:t>
            </a:r>
            <a:r>
              <a:rPr lang="en-US" altLang="tr-TR" b="1" dirty="0" smtClean="0"/>
              <a:t>);</a:t>
            </a:r>
            <a:r>
              <a:rPr lang="tr-TR" altLang="tr-TR" b="1" dirty="0" smtClean="0"/>
              <a:t> is used to get a value from user.</a:t>
            </a:r>
          </a:p>
          <a:p>
            <a:r>
              <a:rPr lang="tr-TR" b="1" dirty="0" smtClean="0"/>
              <a:t>%d shows that the input will be an integer</a:t>
            </a:r>
          </a:p>
          <a:p>
            <a:r>
              <a:rPr lang="tr-TR" b="1" dirty="0" smtClean="0"/>
              <a:t>&amp;integer1 shows the location in which the input value will be stored.</a:t>
            </a:r>
          </a:p>
          <a:p>
            <a:r>
              <a:rPr lang="tr-TR" b="1" dirty="0" smtClean="0"/>
              <a:t>= assignment operator is used to assign a value to a variable.</a:t>
            </a:r>
          </a:p>
          <a:p>
            <a:r>
              <a:rPr lang="tr-TR" b="1" dirty="0"/>
              <a:t>p</a:t>
            </a:r>
            <a:r>
              <a:rPr lang="tr-TR" b="1" dirty="0" smtClean="0"/>
              <a:t>rintf(</a:t>
            </a:r>
            <a:r>
              <a:rPr lang="en-US" altLang="tr-TR" b="1" dirty="0"/>
              <a:t>"Sum is %d\n", sum </a:t>
            </a:r>
            <a:r>
              <a:rPr lang="en-US" altLang="tr-TR" b="1" dirty="0" smtClean="0"/>
              <a:t>);</a:t>
            </a:r>
            <a:r>
              <a:rPr lang="tr-TR" altLang="tr-TR" b="1" dirty="0" smtClean="0"/>
              <a:t> is used to print a string of characters and a value of a variable. </a:t>
            </a:r>
          </a:p>
          <a:p>
            <a:r>
              <a:rPr lang="tr-TR" altLang="tr-TR" b="1" dirty="0" smtClean="0"/>
              <a:t>%d shows that a decimal integer will be printed.</a:t>
            </a:r>
          </a:p>
          <a:p>
            <a:r>
              <a:rPr lang="tr-TR" altLang="tr-TR" b="1" dirty="0" smtClean="0"/>
              <a:t>sum is the variable name to be printed on the screen.</a:t>
            </a:r>
          </a:p>
          <a:p>
            <a:r>
              <a:rPr lang="tr-TR" altLang="tr-TR" b="1" dirty="0" smtClean="0"/>
              <a:t>Calculations can be performed inside printf statements.</a:t>
            </a:r>
          </a:p>
          <a:p>
            <a:endParaRPr lang="en-US" altLang="tr-TR" b="1" dirty="0"/>
          </a:p>
          <a:p>
            <a:endParaRPr lang="tr-TR" b="1" dirty="0"/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13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Memory Concepts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The variable names actually correspond to locations in the computer’s memory.</a:t>
            </a:r>
          </a:p>
          <a:p>
            <a:r>
              <a:rPr lang="tr-TR" altLang="tr-TR" b="1" dirty="0" smtClean="0"/>
              <a:t>Each variable has a name, type, size and a value.</a:t>
            </a:r>
          </a:p>
          <a:p>
            <a:r>
              <a:rPr lang="tr-TR" altLang="tr-TR" b="1" dirty="0" smtClean="0"/>
              <a:t>Reading variables does not modify their values.</a:t>
            </a:r>
          </a:p>
          <a:p>
            <a:r>
              <a:rPr lang="tr-TR" altLang="tr-TR" b="1" dirty="0" smtClean="0"/>
              <a:t>When you place a new value to a variable, it overwrites the old value.</a:t>
            </a:r>
            <a:endParaRPr lang="en-US" altLang="tr-TR" b="1" dirty="0"/>
          </a:p>
          <a:p>
            <a:endParaRPr lang="tr-TR" b="1" dirty="0"/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19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Arithmetic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+, - addition and subtraction</a:t>
            </a:r>
          </a:p>
          <a:p>
            <a:r>
              <a:rPr lang="tr-TR" b="1" dirty="0" smtClean="0"/>
              <a:t>*, / multiplication and division</a:t>
            </a:r>
          </a:p>
          <a:p>
            <a:r>
              <a:rPr lang="tr-TR" b="1" dirty="0" smtClean="0"/>
              <a:t>İnteger division produce integer result.</a:t>
            </a:r>
          </a:p>
          <a:p>
            <a:r>
              <a:rPr lang="tr-TR" b="1" dirty="0" smtClean="0"/>
              <a:t>% operator finds the remainder</a:t>
            </a:r>
          </a:p>
          <a:p>
            <a:pPr lvl="1"/>
            <a:r>
              <a:rPr lang="tr-TR" b="1" dirty="0" smtClean="0"/>
              <a:t>9%4 returns 1</a:t>
            </a:r>
          </a:p>
          <a:p>
            <a:r>
              <a:rPr lang="tr-TR" b="1" dirty="0" smtClean="0"/>
              <a:t>Some operators have precedence over other operators</a:t>
            </a:r>
          </a:p>
          <a:p>
            <a:pPr lvl="1"/>
            <a:r>
              <a:rPr lang="tr-TR" b="1" dirty="0" smtClean="0"/>
              <a:t>Multiplication and division have higher precedence than addition and subtraction</a:t>
            </a:r>
          </a:p>
          <a:p>
            <a:r>
              <a:rPr lang="tr-TR" b="1" dirty="0" smtClean="0"/>
              <a:t>You may use parenthesis.</a:t>
            </a:r>
            <a:endParaRPr lang="tr-TR" b="1" dirty="0"/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01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Arithmetic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019747375"/>
              </p:ext>
            </p:extLst>
          </p:nvPr>
        </p:nvGraphicFramePr>
        <p:xfrm>
          <a:off x="685801" y="1066800"/>
          <a:ext cx="4953000" cy="2550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Document" r:id="rId4" imgW="6035975" imgH="3107962" progId="Word.Document.8">
                  <p:embed/>
                </p:oleObj>
              </mc:Choice>
              <mc:Fallback>
                <p:oleObj name="Document" r:id="rId4" imgW="6035975" imgH="3107962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1" y="1066800"/>
                        <a:ext cx="4953000" cy="25509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872964365"/>
              </p:ext>
            </p:extLst>
          </p:nvPr>
        </p:nvGraphicFramePr>
        <p:xfrm>
          <a:off x="592109" y="3788705"/>
          <a:ext cx="5656291" cy="2580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Document" r:id="rId6" imgW="6740465" imgH="3088871" progId="Word.Document.8">
                  <p:embed/>
                </p:oleObj>
              </mc:Choice>
              <mc:Fallback>
                <p:oleObj name="Document" r:id="rId6" imgW="6740465" imgH="3088871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09" y="3788705"/>
                        <a:ext cx="5656291" cy="25805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984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If the condition given in a if control statement is true, the body of if statement is executed.</a:t>
            </a:r>
          </a:p>
          <a:p>
            <a:r>
              <a:rPr lang="tr-TR" b="1" dirty="0"/>
              <a:t>If the condition given in a if control statement is </a:t>
            </a:r>
            <a:r>
              <a:rPr lang="tr-TR" b="1" dirty="0" smtClean="0"/>
              <a:t>false, </a:t>
            </a:r>
            <a:r>
              <a:rPr lang="tr-TR" b="1" dirty="0"/>
              <a:t>the body of if statement is </a:t>
            </a:r>
            <a:r>
              <a:rPr lang="tr-TR" b="1" dirty="0" smtClean="0"/>
              <a:t>not executed.</a:t>
            </a:r>
          </a:p>
          <a:p>
            <a:r>
              <a:rPr lang="tr-TR" b="1" dirty="0" smtClean="0"/>
              <a:t>0 is false, non-zero values is true.</a:t>
            </a:r>
            <a:endParaRPr lang="tr-TR" b="1" dirty="0"/>
          </a:p>
          <a:p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24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874264"/>
              </p:ext>
            </p:extLst>
          </p:nvPr>
        </p:nvGraphicFramePr>
        <p:xfrm>
          <a:off x="533400" y="1655762"/>
          <a:ext cx="7891463" cy="407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Document" r:id="rId4" imgW="7887778" imgH="4078750" progId="Word.Document.8">
                  <p:embed/>
                </p:oleObj>
              </mc:Choice>
              <mc:Fallback>
                <p:oleObj name="Document" r:id="rId4" imgW="7887778" imgH="4078750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655762"/>
                        <a:ext cx="7891463" cy="407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673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953000" y="6042959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0044192"/>
              </p:ext>
            </p:extLst>
          </p:nvPr>
        </p:nvGraphicFramePr>
        <p:xfrm>
          <a:off x="838200" y="1223309"/>
          <a:ext cx="5667701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Document" r:id="rId4" imgW="7056048" imgH="6070757" progId="Word.Document.8">
                  <p:embed/>
                </p:oleObj>
              </mc:Choice>
              <mc:Fallback>
                <p:oleObj name="Document" r:id="rId4" imgW="7056048" imgH="60707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223309"/>
                        <a:ext cx="5667701" cy="487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823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185735"/>
              </p:ext>
            </p:extLst>
          </p:nvPr>
        </p:nvGraphicFramePr>
        <p:xfrm>
          <a:off x="838200" y="1219994"/>
          <a:ext cx="6248399" cy="4386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Document" r:id="rId4" imgW="7056048" imgH="4952640" progId="Word.Document.8">
                  <p:embed/>
                </p:oleObj>
              </mc:Choice>
              <mc:Fallback>
                <p:oleObj name="Document" r:id="rId4" imgW="7056048" imgH="49526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219994"/>
                        <a:ext cx="6248399" cy="43863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236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2106858"/>
              </p:ext>
            </p:extLst>
          </p:nvPr>
        </p:nvGraphicFramePr>
        <p:xfrm>
          <a:off x="914400" y="1447800"/>
          <a:ext cx="7053263" cy="278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Document" r:id="rId4" imgW="7056048" imgH="2790610" progId="Word.Document.8">
                  <p:embed/>
                </p:oleObj>
              </mc:Choice>
              <mc:Fallback>
                <p:oleObj name="Document" r:id="rId4" imgW="7056048" imgH="279061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447800"/>
                        <a:ext cx="7053263" cy="2789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039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First C Program: Printing a Line of Text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Second C Program: Adding Two Integers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Memory Concepts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Arithmetic in C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Decision Making: Equality and Relational Operators</a:t>
            </a:r>
            <a:endParaRPr lang="tr-TR" dirty="0"/>
          </a:p>
          <a:p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smtClean="0"/>
              <a:t>Operators Associativitiy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052353141"/>
              </p:ext>
            </p:extLst>
          </p:nvPr>
        </p:nvGraphicFramePr>
        <p:xfrm>
          <a:off x="2057400" y="2368700"/>
          <a:ext cx="5570537" cy="2662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Document" r:id="rId4" imgW="5588479" imgH="2670658" progId="Word.Document.8">
                  <p:embed/>
                </p:oleObj>
              </mc:Choice>
              <mc:Fallback>
                <p:oleObj name="Document" r:id="rId4" imgW="5588479" imgH="2670658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368700"/>
                        <a:ext cx="5570537" cy="2662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395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First </a:t>
            </a:r>
            <a:r>
              <a:rPr lang="en-US" sz="2400" b="1" dirty="0"/>
              <a:t>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810760"/>
              </p:ext>
            </p:extLst>
          </p:nvPr>
        </p:nvGraphicFramePr>
        <p:xfrm>
          <a:off x="1219200" y="1905000"/>
          <a:ext cx="7053263" cy="307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Document" r:id="rId4" imgW="7056048" imgH="3077344" progId="Word.Document.8">
                  <p:embed/>
                </p:oleObj>
              </mc:Choice>
              <mc:Fallback>
                <p:oleObj name="Document" r:id="rId4" imgW="7056048" imgH="307734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05000"/>
                        <a:ext cx="7053263" cy="307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420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The textual information given between /* and */ is called as comments.</a:t>
            </a:r>
          </a:p>
          <a:p>
            <a:r>
              <a:rPr lang="tr-TR" b="1" dirty="0" smtClean="0"/>
              <a:t>Comments are not executable statements.</a:t>
            </a:r>
          </a:p>
          <a:p>
            <a:r>
              <a:rPr lang="tr-TR" b="1" dirty="0" smtClean="0"/>
              <a:t>They are used to inform users of the program.</a:t>
            </a:r>
          </a:p>
          <a:p>
            <a:r>
              <a:rPr lang="tr-TR" b="1" dirty="0" smtClean="0"/>
              <a:t>#include &lt;stdio.h&gt;</a:t>
            </a:r>
          </a:p>
          <a:p>
            <a:pPr lvl="1"/>
            <a:r>
              <a:rPr lang="tr-TR" b="1" dirty="0" smtClean="0"/>
              <a:t>#include is a preprocessor directive and used to load a specific file.</a:t>
            </a:r>
          </a:p>
          <a:p>
            <a:pPr lvl="1"/>
            <a:r>
              <a:rPr lang="tr-TR" b="1" dirty="0" smtClean="0"/>
              <a:t>In this example, the file is stdio.h and it is used for standard input/output operations.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Each C program must have main() function.</a:t>
            </a:r>
          </a:p>
          <a:p>
            <a:r>
              <a:rPr lang="tr-TR" b="1" dirty="0"/>
              <a:t>i</a:t>
            </a:r>
            <a:r>
              <a:rPr lang="tr-TR" b="1" dirty="0" smtClean="0"/>
              <a:t>nt main() – int shows that main function returns integer value.</a:t>
            </a:r>
          </a:p>
          <a:p>
            <a:r>
              <a:rPr lang="tr-TR" b="1" dirty="0" smtClean="0"/>
              <a:t>Like in all functions, { and } braces are used to specify function body in main function.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75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printf(</a:t>
            </a:r>
            <a:r>
              <a:rPr lang="en-US" altLang="tr-TR" dirty="0" smtClean="0">
                <a:latin typeface="Lucida Console" panose="020B0609040504020204" pitchFamily="49" charset="0"/>
              </a:rPr>
              <a:t>"</a:t>
            </a:r>
            <a:r>
              <a:rPr lang="tr-TR" b="1" dirty="0" smtClean="0"/>
              <a:t>Welcome to C!\n</a:t>
            </a:r>
            <a:r>
              <a:rPr lang="en-US" altLang="tr-TR" dirty="0" smtClean="0">
                <a:latin typeface="Lucida Console" panose="020B0609040504020204" pitchFamily="49" charset="0"/>
              </a:rPr>
              <a:t>"</a:t>
            </a:r>
            <a:r>
              <a:rPr lang="tr-TR" altLang="tr-TR" dirty="0" smtClean="0">
                <a:latin typeface="Lucida Console" panose="020B0609040504020204" pitchFamily="49" charset="0"/>
              </a:rPr>
              <a:t>);</a:t>
            </a:r>
          </a:p>
          <a:p>
            <a:pPr lvl="1"/>
            <a:r>
              <a:rPr lang="tr-TR" b="1" dirty="0" smtClean="0"/>
              <a:t>Printf is used to print a string of characters given in quotes.</a:t>
            </a:r>
          </a:p>
          <a:p>
            <a:pPr lvl="1"/>
            <a:r>
              <a:rPr lang="tr-TR" b="1" dirty="0" smtClean="0"/>
              <a:t>All statements like printf must end with semicolon (;)</a:t>
            </a:r>
          </a:p>
          <a:p>
            <a:pPr lvl="1"/>
            <a:r>
              <a:rPr lang="tr-TR" b="1" dirty="0" smtClean="0"/>
              <a:t>\ is used to specify an escape character. In this example \n is the newline character.</a:t>
            </a:r>
          </a:p>
          <a:p>
            <a:pPr lvl="2"/>
            <a:r>
              <a:rPr lang="tr-TR" b="1" dirty="0" smtClean="0"/>
              <a:t>\n Newline</a:t>
            </a:r>
          </a:p>
          <a:p>
            <a:pPr lvl="2"/>
            <a:r>
              <a:rPr lang="tr-TR" b="1" dirty="0" smtClean="0"/>
              <a:t>\t  Horizontal tab</a:t>
            </a:r>
          </a:p>
          <a:p>
            <a:pPr lvl="2"/>
            <a:r>
              <a:rPr lang="tr-TR" b="1" dirty="0" smtClean="0"/>
              <a:t>\a Alert</a:t>
            </a:r>
          </a:p>
          <a:p>
            <a:pPr lvl="2"/>
            <a:r>
              <a:rPr lang="tr-TR" b="1" dirty="0"/>
              <a:t>\\</a:t>
            </a:r>
            <a:r>
              <a:rPr lang="tr-TR" b="1" dirty="0" smtClean="0"/>
              <a:t> Backslash</a:t>
            </a:r>
          </a:p>
          <a:p>
            <a:pPr lvl="2"/>
            <a:r>
              <a:rPr lang="tr-TR" b="1" dirty="0"/>
              <a:t>\</a:t>
            </a:r>
            <a:r>
              <a:rPr lang="en-US" altLang="tr-TR" b="1" dirty="0"/>
              <a:t>"</a:t>
            </a:r>
            <a:r>
              <a:rPr lang="tr-TR" altLang="tr-TR" dirty="0" smtClean="0">
                <a:latin typeface="Lucida Console" panose="020B0609040504020204" pitchFamily="49" charset="0"/>
              </a:rPr>
              <a:t> </a:t>
            </a:r>
            <a:r>
              <a:rPr lang="tr-TR" altLang="tr-TR" b="1" dirty="0" smtClean="0"/>
              <a:t>Double quote</a:t>
            </a:r>
            <a:endParaRPr lang="tr-TR" b="1" dirty="0"/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68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r</a:t>
            </a:r>
            <a:r>
              <a:rPr lang="tr-TR" b="1" dirty="0" smtClean="0"/>
              <a:t>eturn 0;</a:t>
            </a:r>
          </a:p>
          <a:p>
            <a:pPr lvl="1"/>
            <a:r>
              <a:rPr lang="tr-TR" b="1" dirty="0" smtClean="0"/>
              <a:t>It shows that C program terminated succesfully without any problem.</a:t>
            </a:r>
          </a:p>
          <a:p>
            <a:r>
              <a:rPr lang="tr-TR" b="1" dirty="0" smtClean="0"/>
              <a:t>} right brace indicates main function ends.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74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109365"/>
              </p:ext>
            </p:extLst>
          </p:nvPr>
        </p:nvGraphicFramePr>
        <p:xfrm>
          <a:off x="762001" y="1223310"/>
          <a:ext cx="4648199" cy="2166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Document" r:id="rId4" imgW="7056048" imgH="3289512" progId="Word.Document.8">
                  <p:embed/>
                </p:oleObj>
              </mc:Choice>
              <mc:Fallback>
                <p:oleObj name="Document" r:id="rId4" imgW="7056048" imgH="328951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1" y="1223310"/>
                        <a:ext cx="4648199" cy="21666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300423"/>
              </p:ext>
            </p:extLst>
          </p:nvPr>
        </p:nvGraphicFramePr>
        <p:xfrm>
          <a:off x="735228" y="3524257"/>
          <a:ext cx="4674972" cy="22717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Document" r:id="rId6" imgW="7056048" imgH="3429277" progId="Word.Document.8">
                  <p:embed/>
                </p:oleObj>
              </mc:Choice>
              <mc:Fallback>
                <p:oleObj name="Document" r:id="rId6" imgW="7056048" imgH="342927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228" y="3524257"/>
                        <a:ext cx="4674972" cy="22717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799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Second C Program: Adding Two Integers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42446"/>
              </p:ext>
            </p:extLst>
          </p:nvPr>
        </p:nvGraphicFramePr>
        <p:xfrm>
          <a:off x="1524001" y="1373664"/>
          <a:ext cx="5408676" cy="4798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Document" r:id="rId4" imgW="7057644" imgH="6259068" progId="Word.Document.8">
                  <p:embed/>
                </p:oleObj>
              </mc:Choice>
              <mc:Fallback>
                <p:oleObj name="Document" r:id="rId4" imgW="7057644" imgH="625906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1373664"/>
                        <a:ext cx="5408676" cy="47985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180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9126</TotalTime>
  <Words>660</Words>
  <Application>Microsoft Office PowerPoint</Application>
  <PresentationFormat>On-screen Show (4:3)</PresentationFormat>
  <Paragraphs>114</Paragraphs>
  <Slides>20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Century Gothic</vt:lpstr>
      <vt:lpstr>Lucida Console</vt:lpstr>
      <vt:lpstr>Wingdings 2</vt:lpstr>
      <vt:lpstr>Austin</vt:lpstr>
      <vt:lpstr>Document</vt:lpstr>
      <vt:lpstr>BLM101</vt:lpstr>
      <vt:lpstr>PowerPoint Presentation</vt:lpstr>
      <vt:lpstr>First C Program: Printing a Line of Text</vt:lpstr>
      <vt:lpstr>First C Program: Printing a Line of Text</vt:lpstr>
      <vt:lpstr>First C Program: Printing a Line of Text</vt:lpstr>
      <vt:lpstr>First C Program: Printing a Line of Text</vt:lpstr>
      <vt:lpstr>First C Program: Printing a Line of Text</vt:lpstr>
      <vt:lpstr>First C Program: Printing a Line of Text</vt:lpstr>
      <vt:lpstr>Second C Program: Adding Two Integers</vt:lpstr>
      <vt:lpstr>Second C Program: Adding Two Integers</vt:lpstr>
      <vt:lpstr>Second C Program: Adding Two Integers</vt:lpstr>
      <vt:lpstr>Memory Concepts</vt:lpstr>
      <vt:lpstr>Arithmetic</vt:lpstr>
      <vt:lpstr>Arithmetic</vt:lpstr>
      <vt:lpstr>Decision Making</vt:lpstr>
      <vt:lpstr>Decision Making</vt:lpstr>
      <vt:lpstr>Decision Making</vt:lpstr>
      <vt:lpstr>Decision Making</vt:lpstr>
      <vt:lpstr>Decision Making</vt:lpstr>
      <vt:lpstr>Operators Associativitiy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459</cp:revision>
  <dcterms:created xsi:type="dcterms:W3CDTF">2006-08-16T00:00:00Z</dcterms:created>
  <dcterms:modified xsi:type="dcterms:W3CDTF">2019-12-04T03:26:24Z</dcterms:modified>
</cp:coreProperties>
</file>