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2"/>
  </p:notesMasterIdLst>
  <p:sldIdLst>
    <p:sldId id="256" r:id="rId2"/>
    <p:sldId id="281" r:id="rId3"/>
    <p:sldId id="283" r:id="rId4"/>
    <p:sldId id="282" r:id="rId5"/>
    <p:sldId id="284" r:id="rId6"/>
    <p:sldId id="285" r:id="rId7"/>
    <p:sldId id="286" r:id="rId8"/>
    <p:sldId id="287" r:id="rId9"/>
    <p:sldId id="288" r:id="rId10"/>
    <p:sldId id="289" r:id="rId11"/>
    <p:sldId id="290" r:id="rId12"/>
    <p:sldId id="291" r:id="rId13"/>
    <p:sldId id="292" r:id="rId14"/>
    <p:sldId id="293" r:id="rId15"/>
    <p:sldId id="294" r:id="rId16"/>
    <p:sldId id="295" r:id="rId17"/>
    <p:sldId id="296" r:id="rId18"/>
    <p:sldId id="297" r:id="rId19"/>
    <p:sldId id="298" r:id="rId20"/>
    <p:sldId id="299" r:id="rId2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779" autoAdjust="0"/>
    <p:restoredTop sz="94660"/>
  </p:normalViewPr>
  <p:slideViewPr>
    <p:cSldViewPr>
      <p:cViewPr varScale="1">
        <p:scale>
          <a:sx n="66" d="100"/>
          <a:sy n="66" d="100"/>
        </p:scale>
        <p:origin x="1312" y="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image" Target="../media/image3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w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image" Target="../media/image6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23C565-F6BB-4F42-8E95-4790F5B9E375}" type="datetimeFigureOut">
              <a:rPr lang="tr-TR" smtClean="0"/>
              <a:pPr/>
              <a:t>4.12.2019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9ED1EF-6818-4705-9CDF-60C5D763D885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979904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363112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7123458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1344990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6726031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4180782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5489365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5797394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0246318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715038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20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748139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9321627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1901956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840757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7583345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6305537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7322641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274017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03CE3403-E2B5-4E8A-89D8-A2C3643C3380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FD9AE-622D-4D6E-B1FA-FF86DCF8EC81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E7825-6EB5-4069-AE4D-CD6FFECBD5A8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59553-24D1-43E6-A105-C5B7D4915F5D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EF120-8076-4A7A-B793-2274FBA28191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4B68B-BF11-44FC-994F-5C1FD159CE2B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CC4FA-4925-4400-B613-A21B29FA01B5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61596D-A42C-4123-A2C9-1AA75A8A164E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B0925-351C-415F-AE54-F89DB471B483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71209-091D-4FEB-A8CD-380AAC3CD9EC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B83C6-5B46-4D44-83C2-F3FA9C4C41C5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A77C9E0A-1FB2-4327-A4E0-FE2C9CA9BF1A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7" Type="http://schemas.openxmlformats.org/officeDocument/2006/relationships/image" Target="../media/image7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6.bin"/><Relationship Id="rId5" Type="http://schemas.openxmlformats.org/officeDocument/2006/relationships/image" Target="../media/image6.emf"/><Relationship Id="rId4" Type="http://schemas.openxmlformats.org/officeDocument/2006/relationships/oleObject" Target="../embeddings/oleObject5.bin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5" Type="http://schemas.openxmlformats.org/officeDocument/2006/relationships/image" Target="../media/image8.emf"/><Relationship Id="rId4" Type="http://schemas.openxmlformats.org/officeDocument/2006/relationships/oleObject" Target="../embeddings/oleObject7.bin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5" Type="http://schemas.openxmlformats.org/officeDocument/2006/relationships/image" Target="../media/image9.emf"/><Relationship Id="rId4" Type="http://schemas.openxmlformats.org/officeDocument/2006/relationships/oleObject" Target="../embeddings/oleObject8.bin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5" Type="http://schemas.openxmlformats.org/officeDocument/2006/relationships/image" Target="../media/image10.emf"/><Relationship Id="rId4" Type="http://schemas.openxmlformats.org/officeDocument/2006/relationships/oleObject" Target="../embeddings/oleObject9.bin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5" Type="http://schemas.openxmlformats.org/officeDocument/2006/relationships/image" Target="../media/image11.emf"/><Relationship Id="rId4" Type="http://schemas.openxmlformats.org/officeDocument/2006/relationships/oleObject" Target="../embeddings/oleObject10.bin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5" Type="http://schemas.openxmlformats.org/officeDocument/2006/relationships/image" Target="../media/image12.emf"/><Relationship Id="rId4" Type="http://schemas.openxmlformats.org/officeDocument/2006/relationships/oleObject" Target="../embeddings/oleObject11.bin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2.emf"/><Relationship Id="rId4" Type="http://schemas.openxmlformats.org/officeDocument/2006/relationships/oleObject" Target="../embeddings/oleObject1.bin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7" Type="http://schemas.openxmlformats.org/officeDocument/2006/relationships/image" Target="../media/image4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3.bin"/><Relationship Id="rId5" Type="http://schemas.openxmlformats.org/officeDocument/2006/relationships/image" Target="../media/image3.emf"/><Relationship Id="rId4" Type="http://schemas.openxmlformats.org/officeDocument/2006/relationships/oleObject" Target="../embeddings/oleObject2.bin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5.wmf"/><Relationship Id="rId4" Type="http://schemas.openxmlformats.org/officeDocument/2006/relationships/oleObject" Target="../embeddings/oleObject4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smtClean="0"/>
              <a:t>BLM101</a:t>
            </a:r>
            <a:endParaRPr lang="tr-T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522520"/>
          </a:xfrm>
        </p:spPr>
        <p:txBody>
          <a:bodyPr>
            <a:normAutofit/>
          </a:bodyPr>
          <a:lstStyle/>
          <a:p>
            <a:r>
              <a:rPr lang="en-US" dirty="0" smtClean="0"/>
              <a:t>Chapter </a:t>
            </a:r>
            <a:r>
              <a:rPr lang="tr-TR" dirty="0" smtClean="0"/>
              <a:t>2: Introduction to C Programming</a:t>
            </a:r>
            <a:endParaRPr lang="en-US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5303520" y="5638800"/>
            <a:ext cx="2831592" cy="446291"/>
          </a:xfrm>
        </p:spPr>
        <p:txBody>
          <a:bodyPr>
            <a:normAutofit lnSpcReduction="10000"/>
          </a:bodyPr>
          <a:lstStyle/>
          <a:p>
            <a:r>
              <a:rPr lang="tr-TR" b="1" dirty="0" smtClean="0">
                <a:solidFill>
                  <a:schemeClr val="tx1"/>
                </a:solidFill>
              </a:rPr>
              <a:t>C How to Program</a:t>
            </a:r>
          </a:p>
          <a:p>
            <a:r>
              <a:rPr lang="tr-TR" b="1" dirty="0" smtClean="0">
                <a:solidFill>
                  <a:schemeClr val="tx1"/>
                </a:solidFill>
              </a:rPr>
              <a:t>Deitel &amp; Deitel</a:t>
            </a:r>
            <a:endParaRPr lang="en-US" dirty="0" smtClean="0">
              <a:solidFill>
                <a:schemeClr val="tx1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3531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381000"/>
            <a:ext cx="7024744" cy="685800"/>
          </a:xfrm>
        </p:spPr>
        <p:txBody>
          <a:bodyPr>
            <a:normAutofit/>
          </a:bodyPr>
          <a:lstStyle/>
          <a:p>
            <a:r>
              <a:rPr lang="en-US" sz="2400" b="1" dirty="0"/>
              <a:t>Second C Program: Adding Two Integers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90600"/>
            <a:ext cx="7848600" cy="5257800"/>
          </a:xfrm>
        </p:spPr>
        <p:txBody>
          <a:bodyPr>
            <a:normAutofit/>
          </a:bodyPr>
          <a:lstStyle/>
          <a:p>
            <a:r>
              <a:rPr lang="tr-TR" b="1" dirty="0" smtClean="0"/>
              <a:t>int integer1, integer2, sum; is used to define variables.</a:t>
            </a:r>
          </a:p>
          <a:p>
            <a:r>
              <a:rPr lang="tr-TR" b="1" dirty="0" smtClean="0"/>
              <a:t>Variable names include letters and digits. They are case sensitive.</a:t>
            </a:r>
          </a:p>
          <a:p>
            <a:r>
              <a:rPr lang="tr-TR" b="1" dirty="0" smtClean="0"/>
              <a:t>Variable declarations are placed before executable statements.</a:t>
            </a:r>
          </a:p>
          <a:p>
            <a:r>
              <a:rPr lang="tr-TR" b="1" dirty="0" smtClean="0"/>
              <a:t>int variables hold integers.  </a:t>
            </a:r>
          </a:p>
          <a:p>
            <a:pPr marL="68580" indent="0">
              <a:buNone/>
            </a:pPr>
            <a:endParaRPr lang="tr-TR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5969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381000"/>
            <a:ext cx="7024744" cy="685800"/>
          </a:xfrm>
        </p:spPr>
        <p:txBody>
          <a:bodyPr>
            <a:normAutofit/>
          </a:bodyPr>
          <a:lstStyle/>
          <a:p>
            <a:r>
              <a:rPr lang="en-US" sz="2400" b="1" dirty="0"/>
              <a:t>Second C Program: Adding Two Integers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90600"/>
            <a:ext cx="7848600" cy="5257800"/>
          </a:xfrm>
        </p:spPr>
        <p:txBody>
          <a:bodyPr>
            <a:normAutofit lnSpcReduction="10000"/>
          </a:bodyPr>
          <a:lstStyle/>
          <a:p>
            <a:r>
              <a:rPr lang="tr-TR" b="1" dirty="0"/>
              <a:t>s</a:t>
            </a:r>
            <a:r>
              <a:rPr lang="tr-TR" b="1" dirty="0" smtClean="0"/>
              <a:t>canf</a:t>
            </a:r>
            <a:r>
              <a:rPr lang="tr-TR" b="1" dirty="0"/>
              <a:t>(</a:t>
            </a:r>
            <a:r>
              <a:rPr lang="en-US" altLang="tr-TR" b="1" dirty="0"/>
              <a:t>"%d", &amp;integer1 </a:t>
            </a:r>
            <a:r>
              <a:rPr lang="en-US" altLang="tr-TR" b="1" dirty="0" smtClean="0"/>
              <a:t>);</a:t>
            </a:r>
            <a:r>
              <a:rPr lang="tr-TR" altLang="tr-TR" b="1" dirty="0" smtClean="0"/>
              <a:t> is used to get a value from user.</a:t>
            </a:r>
          </a:p>
          <a:p>
            <a:r>
              <a:rPr lang="tr-TR" b="1" dirty="0" smtClean="0"/>
              <a:t>%d shows that the input will be an integer</a:t>
            </a:r>
          </a:p>
          <a:p>
            <a:r>
              <a:rPr lang="tr-TR" b="1" dirty="0" smtClean="0"/>
              <a:t>&amp;integer1 shows the location in which the input value will be stored.</a:t>
            </a:r>
          </a:p>
          <a:p>
            <a:r>
              <a:rPr lang="tr-TR" b="1" dirty="0" smtClean="0"/>
              <a:t>= assignment operator is used to assign a value to a variable.</a:t>
            </a:r>
          </a:p>
          <a:p>
            <a:r>
              <a:rPr lang="tr-TR" b="1" dirty="0"/>
              <a:t>p</a:t>
            </a:r>
            <a:r>
              <a:rPr lang="tr-TR" b="1" dirty="0" smtClean="0"/>
              <a:t>rintf(</a:t>
            </a:r>
            <a:r>
              <a:rPr lang="en-US" altLang="tr-TR" b="1" dirty="0"/>
              <a:t>"Sum is %d\n", sum </a:t>
            </a:r>
            <a:r>
              <a:rPr lang="en-US" altLang="tr-TR" b="1" dirty="0" smtClean="0"/>
              <a:t>);</a:t>
            </a:r>
            <a:r>
              <a:rPr lang="tr-TR" altLang="tr-TR" b="1" dirty="0" smtClean="0"/>
              <a:t> is used to print a string of characters and a value of a variable. </a:t>
            </a:r>
          </a:p>
          <a:p>
            <a:r>
              <a:rPr lang="tr-TR" altLang="tr-TR" b="1" dirty="0" smtClean="0"/>
              <a:t>%d shows that a decimal integer will be printed.</a:t>
            </a:r>
          </a:p>
          <a:p>
            <a:r>
              <a:rPr lang="tr-TR" altLang="tr-TR" b="1" dirty="0" smtClean="0"/>
              <a:t>sum is the variable name to be printed on the screen.</a:t>
            </a:r>
          </a:p>
          <a:p>
            <a:r>
              <a:rPr lang="tr-TR" altLang="tr-TR" b="1" dirty="0" smtClean="0"/>
              <a:t>Calculations can be performed inside printf statements.</a:t>
            </a:r>
          </a:p>
          <a:p>
            <a:endParaRPr lang="en-US" altLang="tr-TR" b="1" dirty="0"/>
          </a:p>
          <a:p>
            <a:endParaRPr lang="tr-TR" b="1" dirty="0"/>
          </a:p>
          <a:p>
            <a:pPr marL="68580" indent="0">
              <a:buNone/>
            </a:pPr>
            <a:endParaRPr lang="tr-TR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9136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Memory Concepts</a:t>
            </a:r>
            <a:endParaRPr lang="en-US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90600"/>
            <a:ext cx="7848600" cy="5257800"/>
          </a:xfrm>
        </p:spPr>
        <p:txBody>
          <a:bodyPr>
            <a:normAutofit/>
          </a:bodyPr>
          <a:lstStyle/>
          <a:p>
            <a:r>
              <a:rPr lang="tr-TR" altLang="tr-TR" b="1" dirty="0" smtClean="0"/>
              <a:t>The variable names actually correspond to locations in the computer’s memory.</a:t>
            </a:r>
          </a:p>
          <a:p>
            <a:r>
              <a:rPr lang="tr-TR" altLang="tr-TR" b="1" dirty="0" smtClean="0"/>
              <a:t>Each variable has a name, type, size and a value.</a:t>
            </a:r>
          </a:p>
          <a:p>
            <a:r>
              <a:rPr lang="tr-TR" altLang="tr-TR" b="1" dirty="0" smtClean="0"/>
              <a:t>Reading variables does not modify their values.</a:t>
            </a:r>
          </a:p>
          <a:p>
            <a:r>
              <a:rPr lang="tr-TR" altLang="tr-TR" b="1" dirty="0" smtClean="0"/>
              <a:t>When you place a new value to a variable, it overwrites the old value.</a:t>
            </a:r>
            <a:endParaRPr lang="en-US" altLang="tr-TR" b="1" dirty="0"/>
          </a:p>
          <a:p>
            <a:endParaRPr lang="tr-TR" b="1" dirty="0"/>
          </a:p>
          <a:p>
            <a:pPr marL="68580" indent="0">
              <a:buNone/>
            </a:pPr>
            <a:endParaRPr lang="tr-TR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6192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Arithmetic</a:t>
            </a:r>
            <a:endParaRPr lang="en-US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90600"/>
            <a:ext cx="7848600" cy="5257800"/>
          </a:xfrm>
        </p:spPr>
        <p:txBody>
          <a:bodyPr>
            <a:normAutofit/>
          </a:bodyPr>
          <a:lstStyle/>
          <a:p>
            <a:r>
              <a:rPr lang="tr-TR" b="1" dirty="0" smtClean="0"/>
              <a:t>+, - addition and subtraction</a:t>
            </a:r>
          </a:p>
          <a:p>
            <a:r>
              <a:rPr lang="tr-TR" b="1" dirty="0" smtClean="0"/>
              <a:t>*, / multiplication and division</a:t>
            </a:r>
          </a:p>
          <a:p>
            <a:r>
              <a:rPr lang="tr-TR" b="1" dirty="0" smtClean="0"/>
              <a:t>İnteger division produce integer result.</a:t>
            </a:r>
          </a:p>
          <a:p>
            <a:r>
              <a:rPr lang="tr-TR" b="1" dirty="0" smtClean="0"/>
              <a:t>% operator finds the remainder</a:t>
            </a:r>
          </a:p>
          <a:p>
            <a:pPr lvl="1"/>
            <a:r>
              <a:rPr lang="tr-TR" b="1" dirty="0" smtClean="0"/>
              <a:t>9%4 returns 1</a:t>
            </a:r>
          </a:p>
          <a:p>
            <a:r>
              <a:rPr lang="tr-TR" b="1" dirty="0" smtClean="0"/>
              <a:t>Some operators have precedence over other operators</a:t>
            </a:r>
          </a:p>
          <a:p>
            <a:pPr lvl="1"/>
            <a:r>
              <a:rPr lang="tr-TR" b="1" dirty="0" smtClean="0"/>
              <a:t>Multiplication and division have higher precedence than addition and subtraction</a:t>
            </a:r>
          </a:p>
          <a:p>
            <a:r>
              <a:rPr lang="tr-TR" b="1" dirty="0" smtClean="0"/>
              <a:t>You may use parenthesis.</a:t>
            </a:r>
            <a:endParaRPr lang="tr-TR" b="1" dirty="0"/>
          </a:p>
          <a:p>
            <a:pPr marL="68580" indent="0">
              <a:buNone/>
            </a:pPr>
            <a:endParaRPr lang="tr-TR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7011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Arithmetic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7" name="Object 2"/>
          <p:cNvGraphicFramePr>
            <a:graphicFrameLocks noGrp="1" noChangeAspect="1"/>
          </p:cNvGraphicFramePr>
          <p:nvPr>
            <p:ph/>
            <p:extLst>
              <p:ext uri="{D42A27DB-BD31-4B8C-83A1-F6EECF244321}">
                <p14:modId xmlns:p14="http://schemas.microsoft.com/office/powerpoint/2010/main" val="2019747375"/>
              </p:ext>
            </p:extLst>
          </p:nvPr>
        </p:nvGraphicFramePr>
        <p:xfrm>
          <a:off x="685801" y="1066800"/>
          <a:ext cx="4953000" cy="255099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6" name="Document" r:id="rId4" imgW="6035975" imgH="3107962" progId="Word.Document.8">
                  <p:embed/>
                </p:oleObj>
              </mc:Choice>
              <mc:Fallback>
                <p:oleObj name="Document" r:id="rId4" imgW="6035975" imgH="3107962" progId="Word.Document.8">
                  <p:embed/>
                  <p:pic>
                    <p:nvPicPr>
                      <p:cNvPr id="0" name="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5801" y="1066800"/>
                        <a:ext cx="4953000" cy="255099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3"/>
          <p:cNvGraphicFramePr>
            <a:graphicFrameLocks noGrp="1" noChangeAspect="1"/>
          </p:cNvGraphicFramePr>
          <p:nvPr>
            <p:ph/>
            <p:extLst>
              <p:ext uri="{D42A27DB-BD31-4B8C-83A1-F6EECF244321}">
                <p14:modId xmlns:p14="http://schemas.microsoft.com/office/powerpoint/2010/main" val="3872964365"/>
              </p:ext>
            </p:extLst>
          </p:nvPr>
        </p:nvGraphicFramePr>
        <p:xfrm>
          <a:off x="592109" y="3788705"/>
          <a:ext cx="5656291" cy="258050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7" name="Document" r:id="rId6" imgW="6740465" imgH="3088871" progId="Word.Document.8">
                  <p:embed/>
                </p:oleObj>
              </mc:Choice>
              <mc:Fallback>
                <p:oleObj name="Document" r:id="rId6" imgW="6740465" imgH="3088871" progId="Word.Document.8">
                  <p:embed/>
                  <p:pic>
                    <p:nvPicPr>
                      <p:cNvPr id="0" name="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2109" y="3788705"/>
                        <a:ext cx="5656291" cy="258050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129845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Decision Making</a:t>
            </a:r>
            <a:endParaRPr lang="en-US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90600"/>
            <a:ext cx="7848600" cy="5257800"/>
          </a:xfrm>
        </p:spPr>
        <p:txBody>
          <a:bodyPr>
            <a:normAutofit/>
          </a:bodyPr>
          <a:lstStyle/>
          <a:p>
            <a:r>
              <a:rPr lang="tr-TR" b="1" dirty="0" smtClean="0"/>
              <a:t>If the condition given in a if control statement is true, the body of if statement is executed.</a:t>
            </a:r>
          </a:p>
          <a:p>
            <a:r>
              <a:rPr lang="tr-TR" b="1" dirty="0"/>
              <a:t>If the condition given in a if control statement is </a:t>
            </a:r>
            <a:r>
              <a:rPr lang="tr-TR" b="1" dirty="0" smtClean="0"/>
              <a:t>false, </a:t>
            </a:r>
            <a:r>
              <a:rPr lang="tr-TR" b="1" dirty="0"/>
              <a:t>the body of if statement is </a:t>
            </a:r>
            <a:r>
              <a:rPr lang="tr-TR" b="1" dirty="0" smtClean="0"/>
              <a:t>not executed.</a:t>
            </a:r>
          </a:p>
          <a:p>
            <a:r>
              <a:rPr lang="tr-TR" b="1" dirty="0" smtClean="0"/>
              <a:t>0 is false, non-zero values is true.</a:t>
            </a:r>
            <a:endParaRPr lang="tr-TR" b="1" dirty="0"/>
          </a:p>
          <a:p>
            <a:endParaRPr lang="tr-TR" b="1" dirty="0" smtClean="0"/>
          </a:p>
          <a:p>
            <a:endParaRPr lang="tr-TR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9247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Decision Making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7" name="Object 2"/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19874264"/>
              </p:ext>
            </p:extLst>
          </p:nvPr>
        </p:nvGraphicFramePr>
        <p:xfrm>
          <a:off x="533400" y="1655762"/>
          <a:ext cx="7891463" cy="4079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4" name="Document" r:id="rId4" imgW="7887778" imgH="4078750" progId="Word.Document.8">
                  <p:embed/>
                </p:oleObj>
              </mc:Choice>
              <mc:Fallback>
                <p:oleObj name="Document" r:id="rId4" imgW="7887778" imgH="4078750" progId="Word.Document.8">
                  <p:embed/>
                  <p:pic>
                    <p:nvPicPr>
                      <p:cNvPr id="0" name="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3400" y="1655762"/>
                        <a:ext cx="7891463" cy="40798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276739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Decision Making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4953000" y="6042959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9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90044192"/>
              </p:ext>
            </p:extLst>
          </p:nvPr>
        </p:nvGraphicFramePr>
        <p:xfrm>
          <a:off x="838200" y="1223309"/>
          <a:ext cx="5667701" cy="4876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8" name="Document" r:id="rId4" imgW="7056048" imgH="6070757" progId="Word.Document.8">
                  <p:embed/>
                </p:oleObj>
              </mc:Choice>
              <mc:Fallback>
                <p:oleObj name="Document" r:id="rId4" imgW="7056048" imgH="6070757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8200" y="1223309"/>
                        <a:ext cx="5667701" cy="4876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518236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Decision Making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18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9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59185735"/>
              </p:ext>
            </p:extLst>
          </p:nvPr>
        </p:nvGraphicFramePr>
        <p:xfrm>
          <a:off x="838200" y="1219994"/>
          <a:ext cx="6248399" cy="438639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2" name="Document" r:id="rId4" imgW="7056048" imgH="4952640" progId="Word.Document.8">
                  <p:embed/>
                </p:oleObj>
              </mc:Choice>
              <mc:Fallback>
                <p:oleObj name="Document" r:id="rId4" imgW="7056048" imgH="4952640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8200" y="1219994"/>
                        <a:ext cx="6248399" cy="438639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122361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Decision Making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19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9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42106858"/>
              </p:ext>
            </p:extLst>
          </p:nvPr>
        </p:nvGraphicFramePr>
        <p:xfrm>
          <a:off x="914400" y="1447800"/>
          <a:ext cx="7053263" cy="27892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96" name="Document" r:id="rId4" imgW="7056048" imgH="2790610" progId="Word.Document.8">
                  <p:embed/>
                </p:oleObj>
              </mc:Choice>
              <mc:Fallback>
                <p:oleObj name="Document" r:id="rId4" imgW="7056048" imgH="2790610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14400" y="1447800"/>
                        <a:ext cx="7053263" cy="27892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180390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043492" y="990600"/>
            <a:ext cx="7186108" cy="5105399"/>
          </a:xfrm>
        </p:spPr>
        <p:txBody>
          <a:bodyPr/>
          <a:lstStyle/>
          <a:p>
            <a:r>
              <a:rPr lang="tr-TR" sz="1900" b="1" dirty="0" smtClean="0">
                <a:solidFill>
                  <a:srgbClr val="3E3D2D"/>
                </a:solidFill>
              </a:rPr>
              <a:t>First C Program: Printing a Line of Text</a:t>
            </a:r>
          </a:p>
          <a:p>
            <a:r>
              <a:rPr lang="tr-TR" sz="1900" b="1" dirty="0" smtClean="0">
                <a:solidFill>
                  <a:srgbClr val="3E3D2D"/>
                </a:solidFill>
              </a:rPr>
              <a:t>Second C Program: Adding Two Integers</a:t>
            </a:r>
          </a:p>
          <a:p>
            <a:r>
              <a:rPr lang="tr-TR" sz="1900" b="1" dirty="0" smtClean="0">
                <a:solidFill>
                  <a:srgbClr val="3E3D2D"/>
                </a:solidFill>
              </a:rPr>
              <a:t>Memory Concepts</a:t>
            </a:r>
          </a:p>
          <a:p>
            <a:r>
              <a:rPr lang="tr-TR" sz="1900" b="1" dirty="0" smtClean="0">
                <a:solidFill>
                  <a:srgbClr val="3E3D2D"/>
                </a:solidFill>
              </a:rPr>
              <a:t>Arithmetic in C</a:t>
            </a:r>
          </a:p>
          <a:p>
            <a:r>
              <a:rPr lang="tr-TR" sz="1900" b="1" dirty="0" smtClean="0">
                <a:solidFill>
                  <a:srgbClr val="3E3D2D"/>
                </a:solidFill>
              </a:rPr>
              <a:t>Decision Making: Equality and Relational Operators</a:t>
            </a:r>
            <a:endParaRPr lang="tr-TR" dirty="0"/>
          </a:p>
          <a:p>
            <a:endParaRPr lang="en-US" sz="20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4641448" y="5715000"/>
            <a:ext cx="3502152" cy="502285"/>
          </a:xfrm>
        </p:spPr>
        <p:txBody>
          <a:bodyPr/>
          <a:lstStyle/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smtClean="0"/>
              <a:t>Operators Associativitiy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20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9" name="Object 2"/>
          <p:cNvGraphicFramePr>
            <a:graphicFrameLocks noGrp="1" noChangeAspect="1"/>
          </p:cNvGraphicFramePr>
          <p:nvPr>
            <p:ph/>
            <p:extLst>
              <p:ext uri="{D42A27DB-BD31-4B8C-83A1-F6EECF244321}">
                <p14:modId xmlns:p14="http://schemas.microsoft.com/office/powerpoint/2010/main" val="3052353141"/>
              </p:ext>
            </p:extLst>
          </p:nvPr>
        </p:nvGraphicFramePr>
        <p:xfrm>
          <a:off x="2057400" y="2368700"/>
          <a:ext cx="5570537" cy="26622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20" name="Document" r:id="rId4" imgW="5588479" imgH="2670658" progId="Word.Document.8">
                  <p:embed/>
                </p:oleObj>
              </mc:Choice>
              <mc:Fallback>
                <p:oleObj name="Document" r:id="rId4" imgW="5588479" imgH="2670658" progId="Word.Document.8">
                  <p:embed/>
                  <p:pic>
                    <p:nvPicPr>
                      <p:cNvPr id="0" name="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57400" y="2368700"/>
                        <a:ext cx="5570537" cy="26622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683959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381000"/>
            <a:ext cx="7024744" cy="685800"/>
          </a:xfrm>
        </p:spPr>
        <p:txBody>
          <a:bodyPr>
            <a:normAutofit/>
          </a:bodyPr>
          <a:lstStyle/>
          <a:p>
            <a:r>
              <a:rPr lang="en-US" sz="2400" b="1" dirty="0" smtClean="0"/>
              <a:t>First </a:t>
            </a:r>
            <a:r>
              <a:rPr lang="en-US" sz="2400" b="1" dirty="0"/>
              <a:t>C Program: Printing a Line of </a:t>
            </a:r>
            <a:r>
              <a:rPr lang="en-US" sz="2400" b="1" dirty="0" smtClean="0"/>
              <a:t>Text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6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60810760"/>
              </p:ext>
            </p:extLst>
          </p:nvPr>
        </p:nvGraphicFramePr>
        <p:xfrm>
          <a:off x="1219200" y="1905000"/>
          <a:ext cx="7053263" cy="3076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1" name="Document" r:id="rId4" imgW="7056048" imgH="3077344" progId="Word.Document.8">
                  <p:embed/>
                </p:oleObj>
              </mc:Choice>
              <mc:Fallback>
                <p:oleObj name="Document" r:id="rId4" imgW="7056048" imgH="3077344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19200" y="1905000"/>
                        <a:ext cx="7053263" cy="30765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954200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381000"/>
            <a:ext cx="7024744" cy="685800"/>
          </a:xfrm>
        </p:spPr>
        <p:txBody>
          <a:bodyPr>
            <a:normAutofit/>
          </a:bodyPr>
          <a:lstStyle/>
          <a:p>
            <a:r>
              <a:rPr lang="en-US" sz="2400" b="1" dirty="0"/>
              <a:t>First C Program: Printing a Line of </a:t>
            </a:r>
            <a:r>
              <a:rPr lang="en-US" sz="2400" b="1" dirty="0" smtClean="0"/>
              <a:t>Text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90600"/>
            <a:ext cx="7848600" cy="5257800"/>
          </a:xfrm>
        </p:spPr>
        <p:txBody>
          <a:bodyPr>
            <a:normAutofit/>
          </a:bodyPr>
          <a:lstStyle/>
          <a:p>
            <a:r>
              <a:rPr lang="tr-TR" b="1" dirty="0" smtClean="0"/>
              <a:t>The textual information given between /* and */ is called as comments.</a:t>
            </a:r>
          </a:p>
          <a:p>
            <a:r>
              <a:rPr lang="tr-TR" b="1" dirty="0" smtClean="0"/>
              <a:t>Comments are not executable statements.</a:t>
            </a:r>
          </a:p>
          <a:p>
            <a:r>
              <a:rPr lang="tr-TR" b="1" dirty="0" smtClean="0"/>
              <a:t>They are used to inform users of the program.</a:t>
            </a:r>
          </a:p>
          <a:p>
            <a:r>
              <a:rPr lang="tr-TR" b="1" dirty="0" smtClean="0"/>
              <a:t>#include &lt;stdio.h&gt;</a:t>
            </a:r>
          </a:p>
          <a:p>
            <a:pPr lvl="1"/>
            <a:r>
              <a:rPr lang="tr-TR" b="1" dirty="0" smtClean="0"/>
              <a:t>#include is a preprocessor directive and used to load a specific file.</a:t>
            </a:r>
          </a:p>
          <a:p>
            <a:pPr lvl="1"/>
            <a:r>
              <a:rPr lang="tr-TR" b="1" dirty="0" smtClean="0"/>
              <a:t>In this example, the file is stdio.h and it is used for standard input/output operations.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381000"/>
            <a:ext cx="7024744" cy="685800"/>
          </a:xfrm>
        </p:spPr>
        <p:txBody>
          <a:bodyPr>
            <a:normAutofit/>
          </a:bodyPr>
          <a:lstStyle/>
          <a:p>
            <a:r>
              <a:rPr lang="en-US" sz="2400" b="1" dirty="0"/>
              <a:t>First C Program: Printing a Line of </a:t>
            </a:r>
            <a:r>
              <a:rPr lang="en-US" sz="2400" b="1" dirty="0" smtClean="0"/>
              <a:t>Text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90600"/>
            <a:ext cx="7848600" cy="5257800"/>
          </a:xfrm>
        </p:spPr>
        <p:txBody>
          <a:bodyPr>
            <a:normAutofit/>
          </a:bodyPr>
          <a:lstStyle/>
          <a:p>
            <a:r>
              <a:rPr lang="tr-TR" b="1" dirty="0" smtClean="0"/>
              <a:t>Each C program must have main() function.</a:t>
            </a:r>
          </a:p>
          <a:p>
            <a:r>
              <a:rPr lang="tr-TR" b="1" dirty="0"/>
              <a:t>i</a:t>
            </a:r>
            <a:r>
              <a:rPr lang="tr-TR" b="1" dirty="0" smtClean="0"/>
              <a:t>nt main() – int shows that main function returns integer value.</a:t>
            </a:r>
          </a:p>
          <a:p>
            <a:r>
              <a:rPr lang="tr-TR" b="1" dirty="0" smtClean="0"/>
              <a:t>Like in all functions, { and } braces are used to specify function body in main function.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4752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381000"/>
            <a:ext cx="7024744" cy="685800"/>
          </a:xfrm>
        </p:spPr>
        <p:txBody>
          <a:bodyPr>
            <a:normAutofit/>
          </a:bodyPr>
          <a:lstStyle/>
          <a:p>
            <a:r>
              <a:rPr lang="en-US" sz="2400" b="1" dirty="0"/>
              <a:t>First C Program: Printing a Line of </a:t>
            </a:r>
            <a:r>
              <a:rPr lang="en-US" sz="2400" b="1" dirty="0" smtClean="0"/>
              <a:t>Text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90600"/>
            <a:ext cx="7848600" cy="5257800"/>
          </a:xfrm>
        </p:spPr>
        <p:txBody>
          <a:bodyPr>
            <a:normAutofit/>
          </a:bodyPr>
          <a:lstStyle/>
          <a:p>
            <a:r>
              <a:rPr lang="tr-TR" b="1" dirty="0" smtClean="0"/>
              <a:t>printf(</a:t>
            </a:r>
            <a:r>
              <a:rPr lang="en-US" altLang="tr-TR" dirty="0" smtClean="0">
                <a:latin typeface="Lucida Console" panose="020B0609040504020204" pitchFamily="49" charset="0"/>
              </a:rPr>
              <a:t>"</a:t>
            </a:r>
            <a:r>
              <a:rPr lang="tr-TR" b="1" dirty="0" smtClean="0"/>
              <a:t>Welcome to C!\n</a:t>
            </a:r>
            <a:r>
              <a:rPr lang="en-US" altLang="tr-TR" dirty="0" smtClean="0">
                <a:latin typeface="Lucida Console" panose="020B0609040504020204" pitchFamily="49" charset="0"/>
              </a:rPr>
              <a:t>"</a:t>
            </a:r>
            <a:r>
              <a:rPr lang="tr-TR" altLang="tr-TR" dirty="0" smtClean="0">
                <a:latin typeface="Lucida Console" panose="020B0609040504020204" pitchFamily="49" charset="0"/>
              </a:rPr>
              <a:t>);</a:t>
            </a:r>
          </a:p>
          <a:p>
            <a:pPr lvl="1"/>
            <a:r>
              <a:rPr lang="tr-TR" b="1" dirty="0" smtClean="0"/>
              <a:t>Printf is used to print a string of characters given in quotes.</a:t>
            </a:r>
          </a:p>
          <a:p>
            <a:pPr lvl="1"/>
            <a:r>
              <a:rPr lang="tr-TR" b="1" dirty="0" smtClean="0"/>
              <a:t>All statements like printf must end with semicolon (;)</a:t>
            </a:r>
          </a:p>
          <a:p>
            <a:pPr lvl="1"/>
            <a:r>
              <a:rPr lang="tr-TR" b="1" dirty="0" smtClean="0"/>
              <a:t>\ is used to specify an escape character. In this example \n is the newline character.</a:t>
            </a:r>
          </a:p>
          <a:p>
            <a:pPr lvl="2"/>
            <a:r>
              <a:rPr lang="tr-TR" b="1" dirty="0" smtClean="0"/>
              <a:t>\n Newline</a:t>
            </a:r>
          </a:p>
          <a:p>
            <a:pPr lvl="2"/>
            <a:r>
              <a:rPr lang="tr-TR" b="1" dirty="0" smtClean="0"/>
              <a:t>\t  Horizontal tab</a:t>
            </a:r>
          </a:p>
          <a:p>
            <a:pPr lvl="2"/>
            <a:r>
              <a:rPr lang="tr-TR" b="1" dirty="0" smtClean="0"/>
              <a:t>\a Alert</a:t>
            </a:r>
          </a:p>
          <a:p>
            <a:pPr lvl="2"/>
            <a:r>
              <a:rPr lang="tr-TR" b="1" dirty="0"/>
              <a:t>\\</a:t>
            </a:r>
            <a:r>
              <a:rPr lang="tr-TR" b="1" dirty="0" smtClean="0"/>
              <a:t> Backslash</a:t>
            </a:r>
          </a:p>
          <a:p>
            <a:pPr lvl="2"/>
            <a:r>
              <a:rPr lang="tr-TR" b="1" dirty="0"/>
              <a:t>\</a:t>
            </a:r>
            <a:r>
              <a:rPr lang="en-US" altLang="tr-TR" b="1" dirty="0"/>
              <a:t>"</a:t>
            </a:r>
            <a:r>
              <a:rPr lang="tr-TR" altLang="tr-TR" dirty="0" smtClean="0">
                <a:latin typeface="Lucida Console" panose="020B0609040504020204" pitchFamily="49" charset="0"/>
              </a:rPr>
              <a:t> </a:t>
            </a:r>
            <a:r>
              <a:rPr lang="tr-TR" altLang="tr-TR" b="1" dirty="0" smtClean="0"/>
              <a:t>Double quote</a:t>
            </a:r>
            <a:endParaRPr lang="tr-TR" b="1" dirty="0"/>
          </a:p>
          <a:p>
            <a:pPr lvl="1"/>
            <a:endParaRPr lang="tr-TR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7686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381000"/>
            <a:ext cx="7024744" cy="685800"/>
          </a:xfrm>
        </p:spPr>
        <p:txBody>
          <a:bodyPr>
            <a:normAutofit/>
          </a:bodyPr>
          <a:lstStyle/>
          <a:p>
            <a:r>
              <a:rPr lang="en-US" sz="2400" b="1" dirty="0"/>
              <a:t>First C Program: Printing a Line of </a:t>
            </a:r>
            <a:r>
              <a:rPr lang="en-US" sz="2400" b="1" dirty="0" smtClean="0"/>
              <a:t>Text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90600"/>
            <a:ext cx="7848600" cy="5257800"/>
          </a:xfrm>
        </p:spPr>
        <p:txBody>
          <a:bodyPr>
            <a:normAutofit/>
          </a:bodyPr>
          <a:lstStyle/>
          <a:p>
            <a:r>
              <a:rPr lang="tr-TR" b="1" dirty="0"/>
              <a:t>r</a:t>
            </a:r>
            <a:r>
              <a:rPr lang="tr-TR" b="1" dirty="0" smtClean="0"/>
              <a:t>eturn 0;</a:t>
            </a:r>
          </a:p>
          <a:p>
            <a:pPr lvl="1"/>
            <a:r>
              <a:rPr lang="tr-TR" b="1" dirty="0" smtClean="0"/>
              <a:t>It shows that C program terminated succesfully without any problem.</a:t>
            </a:r>
          </a:p>
          <a:p>
            <a:r>
              <a:rPr lang="tr-TR" b="1" dirty="0" smtClean="0"/>
              <a:t>} right brace indicates main function ends.</a:t>
            </a:r>
          </a:p>
          <a:p>
            <a:pPr marL="68580" indent="0">
              <a:buNone/>
            </a:pPr>
            <a:endParaRPr lang="tr-TR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8745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381000"/>
            <a:ext cx="7024744" cy="685800"/>
          </a:xfrm>
        </p:spPr>
        <p:txBody>
          <a:bodyPr>
            <a:normAutofit/>
          </a:bodyPr>
          <a:lstStyle/>
          <a:p>
            <a:r>
              <a:rPr lang="en-US" sz="2400" b="1" dirty="0"/>
              <a:t>First C Program: Printing a Line of </a:t>
            </a:r>
            <a:r>
              <a:rPr lang="en-US" sz="2400" b="1" dirty="0" smtClean="0"/>
              <a:t>Text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7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58109365"/>
              </p:ext>
            </p:extLst>
          </p:nvPr>
        </p:nvGraphicFramePr>
        <p:xfrm>
          <a:off x="762001" y="1223310"/>
          <a:ext cx="4648199" cy="216664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8" name="Document" r:id="rId4" imgW="7056048" imgH="3289512" progId="Word.Document.8">
                  <p:embed/>
                </p:oleObj>
              </mc:Choice>
              <mc:Fallback>
                <p:oleObj name="Document" r:id="rId4" imgW="7056048" imgH="3289512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2001" y="1223310"/>
                        <a:ext cx="4648199" cy="216664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03300423"/>
              </p:ext>
            </p:extLst>
          </p:nvPr>
        </p:nvGraphicFramePr>
        <p:xfrm>
          <a:off x="735228" y="3524257"/>
          <a:ext cx="4674972" cy="227172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9" name="Document" r:id="rId6" imgW="7056048" imgH="3429277" progId="Word.Document.8">
                  <p:embed/>
                </p:oleObj>
              </mc:Choice>
              <mc:Fallback>
                <p:oleObj name="Document" r:id="rId6" imgW="7056048" imgH="3429277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5228" y="3524257"/>
                        <a:ext cx="4674972" cy="227172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537996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457200"/>
            <a:ext cx="7024744" cy="685800"/>
          </a:xfrm>
        </p:spPr>
        <p:txBody>
          <a:bodyPr>
            <a:normAutofit/>
          </a:bodyPr>
          <a:lstStyle/>
          <a:p>
            <a:r>
              <a:rPr lang="en-US" sz="2400" b="1" dirty="0"/>
              <a:t>Second C Program: Adding Two Integers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7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1242446"/>
              </p:ext>
            </p:extLst>
          </p:nvPr>
        </p:nvGraphicFramePr>
        <p:xfrm>
          <a:off x="1524001" y="1373664"/>
          <a:ext cx="5408676" cy="479853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3" name="Document" r:id="rId4" imgW="7057644" imgH="6259068" progId="Word.Document.8">
                  <p:embed/>
                </p:oleObj>
              </mc:Choice>
              <mc:Fallback>
                <p:oleObj name="Document" r:id="rId4" imgW="7057644" imgH="6259068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1" y="1373664"/>
                        <a:ext cx="5408676" cy="479853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071802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ustin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9126</TotalTime>
  <Words>660</Words>
  <Application>Microsoft Office PowerPoint</Application>
  <PresentationFormat>On-screen Show (4:3)</PresentationFormat>
  <Paragraphs>114</Paragraphs>
  <Slides>20</Slides>
  <Notes>18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6" baseType="lpstr">
      <vt:lpstr>Calibri</vt:lpstr>
      <vt:lpstr>Century Gothic</vt:lpstr>
      <vt:lpstr>Lucida Console</vt:lpstr>
      <vt:lpstr>Wingdings 2</vt:lpstr>
      <vt:lpstr>Austin</vt:lpstr>
      <vt:lpstr>Document</vt:lpstr>
      <vt:lpstr>BLM101</vt:lpstr>
      <vt:lpstr>PowerPoint Presentation</vt:lpstr>
      <vt:lpstr>First C Program: Printing a Line of Text</vt:lpstr>
      <vt:lpstr>First C Program: Printing a Line of Text</vt:lpstr>
      <vt:lpstr>First C Program: Printing a Line of Text</vt:lpstr>
      <vt:lpstr>First C Program: Printing a Line of Text</vt:lpstr>
      <vt:lpstr>First C Program: Printing a Line of Text</vt:lpstr>
      <vt:lpstr>First C Program: Printing a Line of Text</vt:lpstr>
      <vt:lpstr>Second C Program: Adding Two Integers</vt:lpstr>
      <vt:lpstr>Second C Program: Adding Two Integers</vt:lpstr>
      <vt:lpstr>Second C Program: Adding Two Integers</vt:lpstr>
      <vt:lpstr>Memory Concepts</vt:lpstr>
      <vt:lpstr>Arithmetic</vt:lpstr>
      <vt:lpstr>Arithmetic</vt:lpstr>
      <vt:lpstr>Decision Making</vt:lpstr>
      <vt:lpstr>Decision Making</vt:lpstr>
      <vt:lpstr>Decision Making</vt:lpstr>
      <vt:lpstr>Decision Making</vt:lpstr>
      <vt:lpstr>Decision Making</vt:lpstr>
      <vt:lpstr>Operators Associativitiy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COM267</dc:title>
  <dc:creator>AR</dc:creator>
  <cp:lastModifiedBy>Furkan Ar</cp:lastModifiedBy>
  <cp:revision>459</cp:revision>
  <dcterms:created xsi:type="dcterms:W3CDTF">2006-08-16T00:00:00Z</dcterms:created>
  <dcterms:modified xsi:type="dcterms:W3CDTF">2019-12-04T03:26:24Z</dcterms:modified>
</cp:coreProperties>
</file>