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Sindirim sistemi, böbrek ve karaciğer hastalıkları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395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Birçok sistem etkilenir. Kanama ve enfeksiyona yatkınlık artar. </a:t>
            </a:r>
          </a:p>
          <a:p>
            <a:r>
              <a:rPr lang="tr-TR" dirty="0" err="1" smtClean="0"/>
              <a:t>Dişhekimliği</a:t>
            </a:r>
            <a:r>
              <a:rPr lang="tr-TR" dirty="0" smtClean="0"/>
              <a:t> uygulamalarında </a:t>
            </a:r>
            <a:r>
              <a:rPr lang="tr-TR" dirty="0" err="1" smtClean="0"/>
              <a:t>profilaktik</a:t>
            </a:r>
            <a:r>
              <a:rPr lang="tr-TR" dirty="0" smtClean="0"/>
              <a:t> antibiyotik kullanılmalıdır. </a:t>
            </a:r>
          </a:p>
          <a:p>
            <a:r>
              <a:rPr lang="tr-TR" dirty="0" smtClean="0"/>
              <a:t>Kanamalı işlemlerde mümkün olduğunca </a:t>
            </a:r>
            <a:r>
              <a:rPr lang="tr-TR" dirty="0" err="1" smtClean="0"/>
              <a:t>atravmatik</a:t>
            </a:r>
            <a:r>
              <a:rPr lang="tr-TR" dirty="0" smtClean="0"/>
              <a:t> çalışılmalıdır. </a:t>
            </a:r>
          </a:p>
          <a:p>
            <a:r>
              <a:rPr lang="tr-TR" dirty="0" smtClean="0"/>
              <a:t>Hemodiyaliz ile aynı gün işlem yapılmamalıdır. </a:t>
            </a:r>
          </a:p>
          <a:p>
            <a:r>
              <a:rPr lang="tr-TR" dirty="0" smtClean="0"/>
              <a:t>Herhangi bir ilaç reçete edilecekse doktoruyla konsültasyon yapıp böbreklerde çözünen ilaçlardan kaçınılmalıdır.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8731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Karaciğer hastalıkları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Karaciğer vücutta bir laboratuvar gibi çalışır. </a:t>
            </a:r>
          </a:p>
          <a:p>
            <a:r>
              <a:rPr lang="tr-TR" dirty="0" smtClean="0"/>
              <a:t>Görevleri; plazma proteini üretimi, safra salgılanması, karbonhidrat ve yağ metabolizmasının sağlanması, ilaç ve </a:t>
            </a:r>
            <a:r>
              <a:rPr lang="tr-TR" dirty="0" err="1" smtClean="0"/>
              <a:t>toksik</a:t>
            </a:r>
            <a:r>
              <a:rPr lang="tr-TR" dirty="0" smtClean="0"/>
              <a:t> maddelerin zararlı etkilerinin yok edilmesi, bazı hormonların birleştirilmesi gibi bir çok </a:t>
            </a:r>
            <a:r>
              <a:rPr lang="tr-TR" dirty="0" err="1" smtClean="0"/>
              <a:t>metabolik</a:t>
            </a:r>
            <a:r>
              <a:rPr lang="tr-TR" dirty="0" smtClean="0"/>
              <a:t> faaliyetler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1082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Siroz ve hepatitte oluşan karaciğer hasarı yetmezliğe neden olur. Tedavisinde organ nakli hemen her zaman tek tedavi yöntemidir. </a:t>
            </a:r>
          </a:p>
          <a:p>
            <a:r>
              <a:rPr lang="tr-TR" dirty="0" smtClean="0"/>
              <a:t>Karaciğer nakli öncesinde hastalar </a:t>
            </a:r>
            <a:r>
              <a:rPr lang="tr-TR" dirty="0" err="1" smtClean="0"/>
              <a:t>dental</a:t>
            </a:r>
            <a:r>
              <a:rPr lang="tr-TR" dirty="0" smtClean="0"/>
              <a:t> durumlarının tespiti için </a:t>
            </a:r>
            <a:r>
              <a:rPr lang="tr-TR" dirty="0" err="1" smtClean="0"/>
              <a:t>dişhekimine</a:t>
            </a:r>
            <a:r>
              <a:rPr lang="tr-TR" dirty="0" smtClean="0"/>
              <a:t> yönlendirilirler. </a:t>
            </a:r>
          </a:p>
          <a:p>
            <a:r>
              <a:rPr lang="tr-TR" dirty="0" smtClean="0"/>
              <a:t>Bu grup hastalarda </a:t>
            </a:r>
            <a:r>
              <a:rPr lang="tr-TR" dirty="0" err="1" smtClean="0"/>
              <a:t>viral</a:t>
            </a:r>
            <a:r>
              <a:rPr lang="tr-TR" dirty="0" smtClean="0"/>
              <a:t> hepatitin bulaşma riski nedeniyle sterilizasyon ve dezenfeksiyon kurallarına dikkat edilmelidir.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265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hastanın bulaşıcı hastalığı </a:t>
            </a:r>
            <a:r>
              <a:rPr lang="tr-TR" dirty="0" err="1" smtClean="0"/>
              <a:t>anamnezle</a:t>
            </a:r>
            <a:r>
              <a:rPr lang="tr-TR" dirty="0" smtClean="0"/>
              <a:t> ortaya çıkarılamaz, bu yüzden her hastanın bulaşıcı hastalığı varmış gibi sterilizasyon-dezenfeksiyon kuralları uygulanmalıdır. </a:t>
            </a:r>
          </a:p>
          <a:p>
            <a:r>
              <a:rPr lang="tr-TR" dirty="0" smtClean="0"/>
              <a:t>Hepatit B’den korunmak için aşılanmalıdır. </a:t>
            </a:r>
          </a:p>
          <a:p>
            <a:r>
              <a:rPr lang="tr-TR" dirty="0" smtClean="0"/>
              <a:t>Tüm tedavilerden önce konsültasyon yapılmalı, karaciğerde yıkılan </a:t>
            </a:r>
            <a:r>
              <a:rPr lang="tr-TR" smtClean="0"/>
              <a:t>ilaçlar kullanılmamalıdır.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34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Ağız kuruluğu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hastalık belirtisi veya kullanılan ilaçların yan etkisi olarak ortaya çıkabilir.</a:t>
            </a:r>
          </a:p>
          <a:p>
            <a:r>
              <a:rPr lang="tr-TR" dirty="0" err="1" smtClean="0"/>
              <a:t>Tükrük</a:t>
            </a:r>
            <a:r>
              <a:rPr lang="tr-TR" dirty="0" smtClean="0"/>
              <a:t> akımının azalması ağzın kendini temizleme mekanizmasını bozar ve ağız kokusuna neden olur. Mikroorganizmalar sorumludur.</a:t>
            </a:r>
          </a:p>
        </p:txBody>
      </p:sp>
    </p:spTree>
    <p:extLst>
      <p:ext uri="{BB962C8B-B14F-4D97-AF65-F5344CB8AC3E}">
        <p14:creationId xmlns:p14="http://schemas.microsoft.com/office/powerpoint/2010/main" val="130685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Nedenleri; çeşitli ilaçlar (atropin ve benzerleri, </a:t>
            </a:r>
            <a:r>
              <a:rPr lang="tr-TR" dirty="0" err="1"/>
              <a:t>trisiklik</a:t>
            </a:r>
            <a:r>
              <a:rPr lang="tr-TR" dirty="0"/>
              <a:t> </a:t>
            </a:r>
            <a:r>
              <a:rPr lang="tr-TR" dirty="0" err="1"/>
              <a:t>antidepresanlar</a:t>
            </a:r>
            <a:r>
              <a:rPr lang="tr-TR" dirty="0"/>
              <a:t>, </a:t>
            </a:r>
            <a:r>
              <a:rPr lang="tr-TR" dirty="0" err="1"/>
              <a:t>seratonin</a:t>
            </a:r>
            <a:r>
              <a:rPr lang="tr-TR" dirty="0"/>
              <a:t> geri alım inhibitörleri, </a:t>
            </a:r>
            <a:r>
              <a:rPr lang="tr-TR" dirty="0" err="1"/>
              <a:t>antihistaminikler</a:t>
            </a:r>
            <a:r>
              <a:rPr lang="tr-TR" dirty="0"/>
              <a:t>, </a:t>
            </a:r>
            <a:r>
              <a:rPr lang="tr-TR" dirty="0" err="1"/>
              <a:t>antiemetikler</a:t>
            </a:r>
            <a:r>
              <a:rPr lang="tr-TR" dirty="0"/>
              <a:t>, </a:t>
            </a:r>
            <a:r>
              <a:rPr lang="tr-TR" dirty="0" err="1"/>
              <a:t>dekonjestanlar</a:t>
            </a:r>
            <a:r>
              <a:rPr lang="tr-TR" dirty="0"/>
              <a:t>, </a:t>
            </a:r>
            <a:r>
              <a:rPr lang="tr-TR" dirty="0" err="1"/>
              <a:t>bronkodilatörler</a:t>
            </a:r>
            <a:r>
              <a:rPr lang="tr-TR" dirty="0"/>
              <a:t>, kilo verdirici ilaçlar, proton pompa inhibitörleri, </a:t>
            </a:r>
            <a:r>
              <a:rPr lang="tr-TR" dirty="0" err="1"/>
              <a:t>antikolinerjikler</a:t>
            </a:r>
            <a:r>
              <a:rPr lang="tr-TR" dirty="0"/>
              <a:t>, </a:t>
            </a:r>
            <a:r>
              <a:rPr lang="tr-TR" dirty="0" err="1"/>
              <a:t>diüretikler</a:t>
            </a:r>
            <a:r>
              <a:rPr lang="tr-TR" dirty="0"/>
              <a:t>, </a:t>
            </a:r>
            <a:r>
              <a:rPr lang="tr-TR" dirty="0" err="1"/>
              <a:t>proteaz</a:t>
            </a:r>
            <a:r>
              <a:rPr lang="tr-TR" dirty="0"/>
              <a:t> inhibitörleri), radyoterapi, kemoterapi, </a:t>
            </a:r>
            <a:r>
              <a:rPr lang="tr-TR" dirty="0" err="1"/>
              <a:t>tükrük</a:t>
            </a:r>
            <a:r>
              <a:rPr lang="tr-TR" dirty="0"/>
              <a:t> bezini tutan hastalıklar (</a:t>
            </a:r>
            <a:r>
              <a:rPr lang="tr-TR" dirty="0" err="1"/>
              <a:t>sjögren</a:t>
            </a:r>
            <a:r>
              <a:rPr lang="tr-TR" dirty="0"/>
              <a:t>, </a:t>
            </a:r>
            <a:r>
              <a:rPr lang="tr-TR" dirty="0" err="1"/>
              <a:t>sarkoidoz</a:t>
            </a:r>
            <a:r>
              <a:rPr lang="tr-TR" dirty="0"/>
              <a:t>, HIV, Hepatit C, </a:t>
            </a:r>
            <a:r>
              <a:rPr lang="tr-TR" dirty="0" err="1"/>
              <a:t>primer</a:t>
            </a:r>
            <a:r>
              <a:rPr lang="tr-TR" dirty="0"/>
              <a:t> safra yolu sirozu, </a:t>
            </a:r>
            <a:r>
              <a:rPr lang="tr-TR" dirty="0" err="1"/>
              <a:t>kistik</a:t>
            </a:r>
            <a:r>
              <a:rPr lang="tr-TR" dirty="0"/>
              <a:t> </a:t>
            </a:r>
            <a:r>
              <a:rPr lang="tr-TR" dirty="0" err="1"/>
              <a:t>fibrozis</a:t>
            </a:r>
            <a:r>
              <a:rPr lang="tr-TR" dirty="0"/>
              <a:t>, </a:t>
            </a:r>
            <a:r>
              <a:rPr lang="tr-TR" dirty="0" err="1"/>
              <a:t>diabet</a:t>
            </a:r>
            <a:r>
              <a:rPr lang="tr-TR" dirty="0"/>
              <a:t>) veya </a:t>
            </a:r>
            <a:r>
              <a:rPr lang="tr-TR" dirty="0" err="1"/>
              <a:t>amiloidoz</a:t>
            </a:r>
            <a:r>
              <a:rPr lang="tr-TR" dirty="0"/>
              <a:t> gibi nadir görülen hastalıklar olabilir. </a:t>
            </a:r>
          </a:p>
        </p:txBody>
      </p:sp>
    </p:spTree>
    <p:extLst>
      <p:ext uri="{BB962C8B-B14F-4D97-AF65-F5344CB8AC3E}">
        <p14:creationId xmlns:p14="http://schemas.microsoft.com/office/powerpoint/2010/main" val="126892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Tedavisinde </a:t>
            </a:r>
            <a:r>
              <a:rPr lang="tr-TR" dirty="0" err="1" smtClean="0"/>
              <a:t>tükrük</a:t>
            </a:r>
            <a:r>
              <a:rPr lang="tr-TR" dirty="0" smtClean="0"/>
              <a:t> akışını artırmak amaçlı palyatif yöntemler uygulanır. </a:t>
            </a:r>
          </a:p>
          <a:p>
            <a:pPr marL="0" indent="0">
              <a:buNone/>
            </a:pPr>
            <a:r>
              <a:rPr lang="tr-TR" dirty="0"/>
              <a:t>	A</a:t>
            </a:r>
            <a:r>
              <a:rPr lang="tr-TR" dirty="0" smtClean="0"/>
              <a:t>lkollü içecek ve ağız gargaralarından 	kaçınma</a:t>
            </a:r>
          </a:p>
          <a:p>
            <a:pPr marL="0" indent="0">
              <a:buNone/>
            </a:pPr>
            <a:r>
              <a:rPr lang="tr-TR" dirty="0"/>
              <a:t>	A</a:t>
            </a:r>
            <a:r>
              <a:rPr lang="tr-TR" dirty="0" smtClean="0"/>
              <a:t>ğız nemlendiricileri</a:t>
            </a:r>
          </a:p>
          <a:p>
            <a:pPr marL="0" indent="0">
              <a:buNone/>
            </a:pPr>
            <a:r>
              <a:rPr lang="tr-TR" dirty="0"/>
              <a:t>	Ş</a:t>
            </a:r>
            <a:r>
              <a:rPr lang="tr-TR" dirty="0" smtClean="0"/>
              <a:t>ekersiz sakızlar</a:t>
            </a:r>
          </a:p>
          <a:p>
            <a:pPr marL="0" indent="0">
              <a:buNone/>
            </a:pPr>
            <a:r>
              <a:rPr lang="tr-TR" dirty="0"/>
              <a:t>	Ç</a:t>
            </a:r>
            <a:r>
              <a:rPr lang="tr-TR" dirty="0" smtClean="0"/>
              <a:t>eşitli solüsyon, sprey ve jeller	</a:t>
            </a:r>
          </a:p>
        </p:txBody>
      </p:sp>
    </p:spTree>
    <p:extLst>
      <p:ext uri="{BB962C8B-B14F-4D97-AF65-F5344CB8AC3E}">
        <p14:creationId xmlns:p14="http://schemas.microsoft.com/office/powerpoint/2010/main" val="3398734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İlaçla tedavisinde </a:t>
            </a:r>
            <a:r>
              <a:rPr lang="tr-TR" dirty="0" err="1"/>
              <a:t>kolinerjik</a:t>
            </a:r>
            <a:r>
              <a:rPr lang="tr-TR" dirty="0"/>
              <a:t> ilaçlar: </a:t>
            </a:r>
            <a:r>
              <a:rPr lang="tr-TR" dirty="0" err="1"/>
              <a:t>tükrük</a:t>
            </a:r>
            <a:r>
              <a:rPr lang="tr-TR" dirty="0"/>
              <a:t> bezlerindeki </a:t>
            </a:r>
            <a:r>
              <a:rPr lang="tr-TR" dirty="0" err="1"/>
              <a:t>asetilkolin</a:t>
            </a:r>
            <a:r>
              <a:rPr lang="tr-TR" dirty="0"/>
              <a:t> reseptörlerini uyarır (radyoterapi, </a:t>
            </a:r>
            <a:r>
              <a:rPr lang="tr-TR" dirty="0" err="1"/>
              <a:t>sjögren</a:t>
            </a:r>
            <a:r>
              <a:rPr lang="tr-TR" dirty="0"/>
              <a:t> hastalığı ve kemik iliği transplantasyonu hastalarında etkili, kalp </a:t>
            </a:r>
            <a:r>
              <a:rPr lang="tr-TR" dirty="0" err="1"/>
              <a:t>hastlıklarında</a:t>
            </a:r>
            <a:r>
              <a:rPr lang="tr-TR" dirty="0"/>
              <a:t> kullanımı riskli). </a:t>
            </a:r>
          </a:p>
          <a:p>
            <a:r>
              <a:rPr lang="tr-TR" dirty="0" err="1" smtClean="0"/>
              <a:t>Parasempatomimetik</a:t>
            </a:r>
            <a:r>
              <a:rPr lang="tr-TR" dirty="0" smtClean="0"/>
              <a:t> uyarıcı ilaçlar; astım, glokom ve akut </a:t>
            </a:r>
            <a:r>
              <a:rPr lang="tr-TR" dirty="0" err="1" smtClean="0"/>
              <a:t>iritisi</a:t>
            </a:r>
            <a:r>
              <a:rPr lang="tr-TR" dirty="0" smtClean="0"/>
              <a:t> olanlarda </a:t>
            </a:r>
            <a:r>
              <a:rPr lang="tr-TR" dirty="0" err="1" smtClean="0"/>
              <a:t>kontrendikedir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7961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Gastro-özofageal</a:t>
            </a:r>
            <a:r>
              <a:rPr lang="tr-TR" dirty="0" smtClean="0"/>
              <a:t> </a:t>
            </a:r>
            <a:r>
              <a:rPr lang="tr-TR" dirty="0" err="1" smtClean="0"/>
              <a:t>reflü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Normalde sindirim sistemi içeriğinin hareketi ağızdan yemek borusuna, mideye ve ince bağırsağa doğrudur. </a:t>
            </a:r>
          </a:p>
          <a:p>
            <a:r>
              <a:rPr lang="tr-TR" dirty="0" smtClean="0"/>
              <a:t>Mide kapakçığı bozulursa bu hareketin tersine doğru mideden yemek borusuna doğru asitli içerik çıkar ve yanma meydana gelir. </a:t>
            </a:r>
          </a:p>
          <a:p>
            <a:r>
              <a:rPr lang="tr-TR" dirty="0" smtClean="0"/>
              <a:t>Asitli içerik ağıza ulaşırsa dişlerde mine erozyonuna neden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238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Peptik</a:t>
            </a:r>
            <a:r>
              <a:rPr lang="tr-TR" dirty="0" smtClean="0"/>
              <a:t> ülser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Mide; hidroklorik asit, mukus, </a:t>
            </a:r>
            <a:r>
              <a:rPr lang="tr-TR" dirty="0" err="1" smtClean="0"/>
              <a:t>pepsinojen</a:t>
            </a:r>
            <a:r>
              <a:rPr lang="tr-TR" dirty="0" smtClean="0"/>
              <a:t> ve </a:t>
            </a:r>
            <a:r>
              <a:rPr lang="tr-TR" dirty="0" err="1" smtClean="0"/>
              <a:t>intrinsik</a:t>
            </a:r>
            <a:r>
              <a:rPr lang="tr-TR" dirty="0" smtClean="0"/>
              <a:t> faktör salgılayan bir organdır. </a:t>
            </a:r>
          </a:p>
          <a:p>
            <a:r>
              <a:rPr lang="tr-TR" dirty="0" smtClean="0"/>
              <a:t>Mukus mide duvarını kaplayarak </a:t>
            </a:r>
            <a:r>
              <a:rPr lang="tr-TR" dirty="0" err="1" smtClean="0"/>
              <a:t>asitin</a:t>
            </a:r>
            <a:r>
              <a:rPr lang="tr-TR" dirty="0" smtClean="0"/>
              <a:t> zararlı etkisinden korur. </a:t>
            </a:r>
          </a:p>
          <a:p>
            <a:r>
              <a:rPr lang="tr-TR" dirty="0" smtClean="0"/>
              <a:t>Mukusun azalması ile asit, mide ve ince bağırsakta (</a:t>
            </a:r>
            <a:r>
              <a:rPr lang="tr-TR" dirty="0" err="1" smtClean="0"/>
              <a:t>doudenum</a:t>
            </a:r>
            <a:r>
              <a:rPr lang="tr-TR" dirty="0" smtClean="0"/>
              <a:t>) </a:t>
            </a:r>
            <a:r>
              <a:rPr lang="tr-TR" dirty="0" err="1" smtClean="0"/>
              <a:t>epitelin</a:t>
            </a:r>
            <a:r>
              <a:rPr lang="tr-TR" dirty="0" smtClean="0"/>
              <a:t> </a:t>
            </a:r>
            <a:r>
              <a:rPr lang="tr-TR" dirty="0" err="1" smtClean="0"/>
              <a:t>ülserasyonuna</a:t>
            </a:r>
            <a:r>
              <a:rPr lang="tr-TR" dirty="0" smtClean="0"/>
              <a:t> neden olur.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846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Reflü</a:t>
            </a:r>
            <a:r>
              <a:rPr lang="tr-TR" dirty="0" smtClean="0"/>
              <a:t> ve </a:t>
            </a:r>
            <a:r>
              <a:rPr lang="tr-TR" dirty="0" err="1" smtClean="0"/>
              <a:t>peptil</a:t>
            </a:r>
            <a:r>
              <a:rPr lang="tr-TR" dirty="0" smtClean="0"/>
              <a:t> ülserin diş hekimliği açısından önemi; </a:t>
            </a:r>
          </a:p>
          <a:p>
            <a:r>
              <a:rPr lang="tr-TR" dirty="0"/>
              <a:t>A</a:t>
            </a:r>
            <a:r>
              <a:rPr lang="tr-TR" dirty="0" smtClean="0"/>
              <a:t>ntiasit kullanan hastalarda </a:t>
            </a:r>
            <a:r>
              <a:rPr lang="tr-TR" dirty="0" err="1" smtClean="0"/>
              <a:t>antibiotiklerin</a:t>
            </a:r>
            <a:r>
              <a:rPr lang="tr-TR" dirty="0" smtClean="0"/>
              <a:t>  emiliminde olabilir. Aynı anda kullanılmamalıdır.</a:t>
            </a:r>
          </a:p>
          <a:p>
            <a:r>
              <a:rPr lang="tr-TR" dirty="0" smtClean="0"/>
              <a:t>Çürüğe yatkınlık ve dişeti iltihaplanmaları görülür. </a:t>
            </a:r>
          </a:p>
          <a:p>
            <a:r>
              <a:rPr lang="tr-TR" dirty="0" smtClean="0"/>
              <a:t>Anemiye neden olabilir, gerekirse konsültasyon yapılmalıdır.</a:t>
            </a:r>
          </a:p>
          <a:p>
            <a:r>
              <a:rPr lang="tr-TR" dirty="0" err="1" smtClean="0"/>
              <a:t>Nonsteroid</a:t>
            </a:r>
            <a:r>
              <a:rPr lang="tr-TR" dirty="0" smtClean="0"/>
              <a:t> </a:t>
            </a:r>
            <a:r>
              <a:rPr lang="tr-TR" dirty="0" err="1" smtClean="0"/>
              <a:t>antiinflamatuar</a:t>
            </a:r>
            <a:r>
              <a:rPr lang="tr-TR" dirty="0" smtClean="0"/>
              <a:t> ilaçlar kullanılmamalıdır.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997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Böbrek hastalıkları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Böbrekler boşaltım sisteminin bir organıdır. </a:t>
            </a:r>
          </a:p>
          <a:p>
            <a:r>
              <a:rPr lang="tr-TR" dirty="0" smtClean="0"/>
              <a:t>Böbrek </a:t>
            </a:r>
            <a:r>
              <a:rPr lang="tr-TR" dirty="0"/>
              <a:t>yetmezliği </a:t>
            </a:r>
            <a:r>
              <a:rPr lang="tr-TR" dirty="0" smtClean="0"/>
              <a:t>gelişirse fonksiyonunu yerin getiremez ve vücutta sıvı dengesi bozularak ödem meydana gelir. </a:t>
            </a:r>
          </a:p>
          <a:p>
            <a:r>
              <a:rPr lang="tr-TR" dirty="0" smtClean="0"/>
              <a:t>Kronik </a:t>
            </a:r>
            <a:r>
              <a:rPr lang="tr-TR" dirty="0" err="1" smtClean="0"/>
              <a:t>yetmezlikli</a:t>
            </a:r>
            <a:r>
              <a:rPr lang="tr-TR" dirty="0" smtClean="0"/>
              <a:t> hastalarda diyaliz ünitelerinden hepatit B gibi bulaşıcı hastalık kapma riski çok yüksektir.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704363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497</Words>
  <Application>Microsoft Office PowerPoint</Application>
  <PresentationFormat>Ekran Gösterisi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Sindirim sistemi, böbrek ve karaciğer hastalıkları</vt:lpstr>
      <vt:lpstr>Ağız kuruluğu</vt:lpstr>
      <vt:lpstr>PowerPoint Sunusu</vt:lpstr>
      <vt:lpstr>PowerPoint Sunusu</vt:lpstr>
      <vt:lpstr>PowerPoint Sunusu</vt:lpstr>
      <vt:lpstr>Gastro-özofageal reflü</vt:lpstr>
      <vt:lpstr>Peptik ülser</vt:lpstr>
      <vt:lpstr>PowerPoint Sunusu</vt:lpstr>
      <vt:lpstr>Böbrek hastalıkları</vt:lpstr>
      <vt:lpstr>PowerPoint Sunusu</vt:lpstr>
      <vt:lpstr>Karaciğer hastalıkları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Sindirim sistemi hastalıkları</dc:title>
  <dc:creator>User</dc:creator>
  <cp:lastModifiedBy>User</cp:lastModifiedBy>
  <cp:revision>7</cp:revision>
  <dcterms:created xsi:type="dcterms:W3CDTF">2018-11-04T21:29:41Z</dcterms:created>
  <dcterms:modified xsi:type="dcterms:W3CDTF">2018-11-04T22:20:43Z</dcterms:modified>
</cp:coreProperties>
</file>