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2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54"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C3964-77AA-4CA2-A0A2-DF6D5E863CF6}" type="datetimeFigureOut">
              <a:rPr lang="tr-TR" smtClean="0"/>
              <a:t>13.03.2018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0CDF79-F527-4833-B6D6-D9E166F619F1}" type="slidenum">
              <a:rPr lang="tr-TR" smtClean="0"/>
              <a:t>‹#›</a:t>
            </a:fld>
            <a:endParaRPr lang="tr-TR"/>
          </a:p>
        </p:txBody>
      </p:sp>
    </p:spTree>
    <p:extLst>
      <p:ext uri="{BB962C8B-B14F-4D97-AF65-F5344CB8AC3E}">
        <p14:creationId xmlns:p14="http://schemas.microsoft.com/office/powerpoint/2010/main" val="417929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Shape 13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3731" name="Shape 13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Kırık tedavisinin amacı; kırık bölgenin eski formunun ve fonksiyonunun geri getirilmesidir. bu işlem fonksiyonel kuvvetler altında gerçekleşen rijit internal fiksasyon ve  primer iyileşme ile gerçekleşir. Bir fraktür hattının stabilitesi fiksasyonun rijiditesine ve fragmanların temas ve kompresyonuna bağlıdır. Bu konsept splint ve kompresyonun yapmış olduğu stabilizasyon ile açıklanabilir.</a:t>
            </a:r>
          </a:p>
          <a:p>
            <a:pPr eaLnBrk="1" hangingPunct="1">
              <a:spcBef>
                <a:spcPct val="0"/>
              </a:spcBef>
            </a:pPr>
            <a:endParaRPr lang="tr-TR" altLang="tr-TR" sz="1800" smtClean="0"/>
          </a:p>
        </p:txBody>
      </p:sp>
      <p:sp>
        <p:nvSpPr>
          <p:cNvPr id="73732" name="Shape 13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0D177698-763D-4CC8-94EA-520C5024B9B9}"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71</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370899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3186" name="Shape 19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42691" name="Shape 200"/>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normAutofit fontScale="85000" lnSpcReduction="20000"/>
          </a:bodyPr>
          <a:lstStyle/>
          <a:p>
            <a:pPr eaLnBrk="1" hangingPunct="1">
              <a:spcBef>
                <a:spcPct val="0"/>
              </a:spcBef>
              <a:buSzPct val="25000"/>
              <a:defRPr/>
            </a:pPr>
            <a:r>
              <a:rPr lang="tr-TR" altLang="tr-TR" sz="1800" smtClean="0"/>
              <a:t>Bazı oblik kırıklarda kırığın stabilizasyonu için elverişli bir yöntemdir. 2 ve ya daha çok sayıda vida doğrudan kırıkları birbirine yaklaştırır.  Bu teknikte arkada kalan kırık segmentine vidanın ince çapına uygun bir delik açılır,  önde kalan kısma ise daha büyük, vidanın büyük çapına uygun bir delik açılır. Bu deliklerden geçirilen vida sıkıştırıldığında  arka taraftaki kırık fragmanını ön tarafa çekerek öndeki kırık fragmanını fikse eder.Lag screw rijit mandibular  fiksasyonda bir çok klinik durumda oldukça kullanışlı olabilir. </a:t>
            </a:r>
          </a:p>
          <a:p>
            <a:pPr eaLnBrk="1" hangingPunct="1">
              <a:spcBef>
                <a:spcPct val="0"/>
              </a:spcBef>
              <a:buSzPct val="25000"/>
              <a:defRPr/>
            </a:pPr>
            <a:r>
              <a:rPr lang="tr-TR" altLang="tr-TR" sz="1800" smtClean="0"/>
              <a:t>Yaygın olarak mandibula  anterior fraktürler, oblik mandibuler corpus fraktürleri ve  angulus fraktürlerinde kullanılır. Ayrıca, lag screwler nadiren plakta fraktür segmentlerini bir araya getirmek için de kullanır. Uygun bir lag screw de dişlerin bir terminal sonlanması olmalıdır. Vidanın dişleri karşılıklı iki kortekse gerilim uygulayarak segmentleri birbirine yaklaştırır. Lag screw fiksasyonu kemiğe kompresyon uygulanması prensibine dayanır. Bu metot ezilmiş ya da parçalanmış fraktürlerde ya da gap defektlerin olduğu fraktürlerde kullanılmaz. Ancak bazı parçalanmış fraktür vakalarında, küçük parçaları bir araya getirip toplanmasını sağlamak rekonstrüksiyon plağını yerleştirmede yardımcı olabilir.</a:t>
            </a:r>
          </a:p>
          <a:p>
            <a:pPr eaLnBrk="1" hangingPunct="1">
              <a:spcBef>
                <a:spcPct val="0"/>
              </a:spcBef>
              <a:defRPr/>
            </a:pPr>
            <a:endParaRPr lang="tr-TR" altLang="tr-TR" sz="1800" smtClean="0"/>
          </a:p>
          <a:p>
            <a:pPr eaLnBrk="1" hangingPunct="1">
              <a:spcBef>
                <a:spcPct val="0"/>
              </a:spcBef>
              <a:defRPr/>
            </a:pPr>
            <a:endParaRPr lang="tr-TR" altLang="tr-TR" sz="1800" smtClean="0"/>
          </a:p>
        </p:txBody>
      </p:sp>
      <p:sp>
        <p:nvSpPr>
          <p:cNvPr id="93188" name="Shape 20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21867268-B028-4E30-816F-74A7E53AE92A}"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81</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87716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5234" name="Shape 20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95235" name="Shape 20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762714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7282" name="Shape 21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7283" name="Shape 21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Mandibula rekonstrüksiyonunda asıl önemli olan faktörler mandibula devamlılığının sağlanmasının yanı sıra osseoz alveolar tabanın oluşturulması, yumuşak doku defektlerinin kapatılması ve kozmetik açıdan iyi sonuçlar elde etmektir </a:t>
            </a:r>
          </a:p>
        </p:txBody>
      </p:sp>
      <p:sp>
        <p:nvSpPr>
          <p:cNvPr id="97284" name="Shape 21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CE657DE2-665B-4E88-AB72-B3180BA3D616}"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83</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2499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30" name="Shape 220"/>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9331" name="Shape 22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Kompresyon plakları tekniği rijit bir  fiksasyon oluşturmak için mandibula fraktürlerinde alt ve üst border da gerilim kuvveti oluşturma prensibine dayanarak uygulanırlar. Bu konsept fraktürler arası stabilite değil sürtünme prensibine dayanır.  Ancak, iyileşme için bu yeterli değildir. İyi bir stabilizasyon gerçekleştirmek için de anatomik oluşumların iyi bilinmesi ve aygıtların doğru kullanılması gerekir. Kompresyon plak uygulamasında bikortikal ya da mono-kortikal vidalar anatomik bölgenin elverdiği şekilde kullanılmaktadır. Bu plaklar mandibula inferior border üzerine yerleştirilirse stabilizasyon plağı olarak da adlandırılabilirler. Bu plaklar devamlı fraktür varlığında ve defektlerin olduğu kırıklarda uygulanmaz.</a:t>
            </a:r>
          </a:p>
          <a:p>
            <a:pPr eaLnBrk="1" hangingPunct="1">
              <a:spcBef>
                <a:spcPct val="0"/>
              </a:spcBef>
            </a:pPr>
            <a:endParaRPr lang="tr-TR" altLang="tr-TR" sz="1800" smtClean="0"/>
          </a:p>
        </p:txBody>
      </p:sp>
      <p:sp>
        <p:nvSpPr>
          <p:cNvPr id="99332" name="Shape 22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46BEBA82-A474-433E-8DC7-4CE45CEC17BB}"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84</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774001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8" name="Shape 230"/>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1379" name="Shape 23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Mini plakların aksine bu plakların vidaları kemiğin hem dış hem de iç kortikal tabakalarını tutarlar. Plaklarda en az 2 tane oval delk vardır. Geniş çaplı kısım kırık hattına yakın olmalıdır. Plağın en büyük dezavantajı ise çok büyük olduğu için çoğu vakada kullanılamamasıdır.</a:t>
            </a:r>
          </a:p>
        </p:txBody>
      </p:sp>
      <p:sp>
        <p:nvSpPr>
          <p:cNvPr id="101380" name="Shape 23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BEC835EE-DC27-450C-824B-86102878DD7E}"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85</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434019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3426" name="Shape 23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3427" name="Shape 23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b="1" i="1" smtClean="0"/>
              <a:t>MİNİ PLAK FİKSASYONU (SEMİ-RİJİT FİKSASYON)</a:t>
            </a:r>
            <a:r>
              <a:rPr lang="tr-TR" altLang="tr-TR" sz="1800" smtClean="0"/>
              <a:t/>
            </a:r>
            <a:br>
              <a:rPr lang="tr-TR" altLang="tr-TR" sz="1800" smtClean="0"/>
            </a:br>
            <a:r>
              <a:rPr lang="tr-TR" altLang="tr-TR" sz="1800" smtClean="0"/>
              <a:t>Mini plak fiksasyonu mandibula fraktür onarımında ideal osteosentez gerçekleşmesi için Champy’s line prensibine uymalıdır. bu tekniğin en güzel avantajı yaklaşımın ağız içinden yapılmasıdır. İntraoaral yaklaşımda oklüzyonun direk olarak kontrol edilebilir olması ve ekstraoral insizyona gerek kalmaması ve fasial sinirin korunması en büyük avantajlardandır. Ancak fraktür stabilitesi açısından bazı dezavantajları vardır. Bundan dolayı tedavide operasyon sonrası MMF çok önemlidir. </a:t>
            </a:r>
          </a:p>
        </p:txBody>
      </p:sp>
      <p:sp>
        <p:nvSpPr>
          <p:cNvPr id="103428" name="Shape 239"/>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B5AC4913-FB83-4FD1-9F99-B72081521523}"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86</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381782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4" name="Shape 24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05475" name="Shape 24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Kompresyon kırık uçlarını maksimal derecede birbirine yaklaştırmak için uygulanan fizyolojik sıkıştırma kuvvetidir.</a:t>
            </a:r>
          </a:p>
        </p:txBody>
      </p:sp>
      <p:sp>
        <p:nvSpPr>
          <p:cNvPr id="105476" name="Shape 246"/>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3235FFDC-D02C-4146-BABB-1A4FD940940C}"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87</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72444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2" name="Shape 25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07523" name="Shape 25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41018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9570" name="Shape 25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09571" name="Shape 258"/>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23100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618" name="Shape 266"/>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1619" name="Shape 26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pPr>
            <a:endParaRPr lang="tr-TR" altLang="tr-TR" sz="1800" smtClean="0"/>
          </a:p>
          <a:p>
            <a:pPr eaLnBrk="1" hangingPunct="1">
              <a:spcBef>
                <a:spcPct val="0"/>
              </a:spcBef>
              <a:buSzPct val="25000"/>
            </a:pPr>
            <a:r>
              <a:rPr lang="tr-TR" altLang="tr-TR" sz="1400" b="1" i="1" smtClean="0"/>
              <a:t>ANTERİOR MANDİBULA KIRIKLARINDA LAG SCREW KULLANIMI</a:t>
            </a:r>
            <a:r>
              <a:rPr lang="tr-TR" altLang="tr-TR" sz="1000" smtClean="0"/>
              <a:t/>
            </a:r>
            <a:br>
              <a:rPr lang="tr-TR" altLang="tr-TR" sz="1000" smtClean="0"/>
            </a:br>
            <a:r>
              <a:rPr lang="tr-TR" altLang="tr-TR" sz="1800" smtClean="0"/>
              <a:t>Angulus kırıklarındaki prensipler geçerlidir. 40 mm uzunluğunda 2.4 – 2.7 mm kalınlığında vida kullanılır. Burada önemli olan lingual kortekste herhangi bir perforasyon oluşmamasıdır.</a:t>
            </a:r>
          </a:p>
        </p:txBody>
      </p:sp>
      <p:sp>
        <p:nvSpPr>
          <p:cNvPr id="111620" name="Shape 26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413219AC-1B29-4462-8C0C-26DA4FCA58D8}"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90</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242408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Shape 14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75779" name="Shape 14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32387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3666" name="Shape 27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3667" name="Shape 27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b="1" i="1" smtClean="0"/>
              <a:t>MANDİBULA ANGULUS KIRIKLARINDA LAG  VİDA KULLANIMI </a:t>
            </a:r>
            <a:r>
              <a:rPr lang="tr-TR" altLang="tr-TR" sz="1800" smtClean="0"/>
              <a:t> Lag vidalar anterior mandibula kırıklarında angulus kırıklarından daha yaygın olarak kullanılmaktadır. Mandibuler kanalın varlığından dolayı angulus kırıklarında lag vida kullanımı büyük bir hassasiyet gerektirmektedir. Bu tekniğin kullanımı özel bir takım enstrumanlar gerektirir. En az 2.4 ile 2.7 mm arasında ve 40 mm uzunluğunda vida kullanılması gerekir. Arch bar yerleştirilmesinin ardından fraktür alanı vestibuler insizyonla kanin bölgesine kadar açılmalıdır</a:t>
            </a:r>
          </a:p>
          <a:p>
            <a:pPr eaLnBrk="1" hangingPunct="1">
              <a:spcBef>
                <a:spcPct val="0"/>
              </a:spcBef>
            </a:pPr>
            <a:endParaRPr lang="tr-TR" altLang="tr-TR" sz="1800" smtClean="0"/>
          </a:p>
          <a:p>
            <a:pPr eaLnBrk="1" hangingPunct="1">
              <a:spcBef>
                <a:spcPct val="0"/>
              </a:spcBef>
            </a:pPr>
            <a:endParaRPr lang="tr-TR" altLang="tr-TR" sz="1800" smtClean="0"/>
          </a:p>
        </p:txBody>
      </p:sp>
      <p:sp>
        <p:nvSpPr>
          <p:cNvPr id="113668" name="Shape 27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D9D6D580-F2B8-4CCA-BBFB-A5FB8D81A634}"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91</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49848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4" name="Shape 28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15715" name="Shape 28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367760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2" name="Shape 28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17763" name="Shape 28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60500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9810" name="Shape 29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19811" name="Shape 29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Osteosentez için ideal plak yerleştirme bölgelerini süperior border ve inferior border olarak 2 kısma ayırabiliriz</a:t>
            </a:r>
          </a:p>
          <a:p>
            <a:pPr eaLnBrk="1" hangingPunct="1">
              <a:spcBef>
                <a:spcPct val="0"/>
              </a:spcBef>
              <a:buSzPct val="25000"/>
            </a:pPr>
            <a:r>
              <a:rPr lang="tr-TR" altLang="tr-TR" sz="1800" smtClean="0"/>
              <a:t>SÜPERİOR BORDER</a:t>
            </a:r>
          </a:p>
          <a:p>
            <a:pPr eaLnBrk="1" hangingPunct="1">
              <a:spcBef>
                <a:spcPct val="0"/>
              </a:spcBef>
              <a:buSzPct val="25000"/>
            </a:pPr>
            <a:r>
              <a:rPr lang="tr-TR" altLang="tr-TR" sz="1800" smtClean="0"/>
              <a:t>Dişlerin köklerinin sonlandığı alan ve mandibuler kanal arasında kalan bölgedir.</a:t>
            </a:r>
          </a:p>
          <a:p>
            <a:pPr eaLnBrk="1" hangingPunct="1">
              <a:spcBef>
                <a:spcPct val="0"/>
              </a:spcBef>
              <a:buSzPct val="25000"/>
            </a:pPr>
            <a:r>
              <a:rPr lang="tr-TR" altLang="tr-TR" sz="1800" smtClean="0"/>
              <a:t>İNFERİOR BORDER</a:t>
            </a:r>
          </a:p>
          <a:p>
            <a:pPr eaLnBrk="1" hangingPunct="1">
              <a:spcBef>
                <a:spcPct val="0"/>
              </a:spcBef>
              <a:buSzPct val="25000"/>
            </a:pPr>
            <a:r>
              <a:rPr lang="tr-TR" altLang="tr-TR" sz="1800" smtClean="0"/>
              <a:t>Mandibula alt kenarı ve mandibuler  kanal arasında kalan bölgedir.</a:t>
            </a:r>
          </a:p>
          <a:p>
            <a:pPr eaLnBrk="1" hangingPunct="1">
              <a:spcBef>
                <a:spcPct val="0"/>
              </a:spcBef>
            </a:pPr>
            <a:endParaRPr lang="tr-TR" altLang="tr-TR" sz="1800" smtClean="0"/>
          </a:p>
        </p:txBody>
      </p:sp>
      <p:sp>
        <p:nvSpPr>
          <p:cNvPr id="119812" name="Shape 29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4D79AF24-51C0-4FF4-81EA-A9AE0038FE79}"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94</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57362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8" name="Shape 299"/>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21859" name="Shape 300"/>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33454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6" name="Shape 308"/>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3907" name="Shape 309"/>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Süperior border için monokortikal vida plak sistemi</a:t>
            </a:r>
          </a:p>
        </p:txBody>
      </p:sp>
      <p:sp>
        <p:nvSpPr>
          <p:cNvPr id="123908" name="Shape 310"/>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AF6318C4-FCF7-45B4-A6BD-35FAA06C41EF}"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96</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504623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4" name="Shape 315"/>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5955" name="Shape 31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İnferior border için bikortikal vida plak sistemi</a:t>
            </a:r>
          </a:p>
        </p:txBody>
      </p:sp>
      <p:sp>
        <p:nvSpPr>
          <p:cNvPr id="125956" name="Shape 317"/>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1F4C8C3A-394C-4253-B866-CA1AAAE2AEEC}"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97</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6080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8002" name="Shape 32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8003" name="Shape 32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Rekonstrüksiyon plakları devamlı kırıklarda, defektli kırıklarda, enfekte olmuş kırıklarda uygulanan bir tekniktir.  Enfeksiyon açısından da angulus kırıklarında kullanımı yararlı görülmüştür. Rekonstrüksiyon plaklarında vidalar yerleştirilirken malokluzyon olmamalı ve kontura uygun bir şekilde manüple edilmelidir. Büyük rekonstrüksiyon plakları kullanımında plağı esnetip uyumlarken şablon kullanımı yararlı olacaktır. Bazı plaklarda kilit sistemi kullanılmıştır. Bunlarda plak uyulmamadaki hata elimine edilebilir ve direk kemik temasına gerek kalmaz. Rekonstrüksiyon plağı kullanırken en proksimaldeki vida deliği fraktür alanında en az 1 cm uzağında olmalıdır ve her segmentte 4 vida kullanılmalıdır.</a:t>
            </a:r>
          </a:p>
          <a:p>
            <a:pPr eaLnBrk="1" hangingPunct="1">
              <a:spcBef>
                <a:spcPct val="0"/>
              </a:spcBef>
            </a:pPr>
            <a:endParaRPr lang="tr-TR" altLang="tr-TR" sz="1000" smtClean="0"/>
          </a:p>
          <a:p>
            <a:pPr eaLnBrk="1" hangingPunct="1">
              <a:spcBef>
                <a:spcPct val="0"/>
              </a:spcBef>
            </a:pPr>
            <a:endParaRPr lang="tr-TR" altLang="tr-TR" sz="1800" smtClean="0"/>
          </a:p>
          <a:p>
            <a:pPr eaLnBrk="1" hangingPunct="1">
              <a:spcBef>
                <a:spcPct val="0"/>
              </a:spcBef>
            </a:pPr>
            <a:endParaRPr lang="tr-TR" altLang="tr-TR" sz="1800" smtClean="0"/>
          </a:p>
        </p:txBody>
      </p:sp>
      <p:sp>
        <p:nvSpPr>
          <p:cNvPr id="128004" name="Shape 32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0C5F91EA-9D9B-4CB6-86C3-C6AF5B22F4D8}"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98</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93277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50" name="Shape 330"/>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0051" name="Shape 33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REKONSTRÜKSİYON PLAKLARININ FORSEPSLE UYUMLANMASI VE YERLEŞTİRİLMESİ</a:t>
            </a:r>
          </a:p>
        </p:txBody>
      </p:sp>
      <p:sp>
        <p:nvSpPr>
          <p:cNvPr id="130052" name="Shape 332"/>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C701A050-2E7E-4674-B9DE-CFA85E334ED0}"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99</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27566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8" name="Shape 33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2099" name="Shape 33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Bu slaytta da dişsiz hastalarda hastanın kendi protezi ya da özel hazırlanmış gunning splint uygulamasını görmekteyiz.</a:t>
            </a:r>
          </a:p>
        </p:txBody>
      </p:sp>
      <p:sp>
        <p:nvSpPr>
          <p:cNvPr id="132100" name="Shape 339"/>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6BDBCA77-53EB-4B84-B84E-C5FEED99D7D5}"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100</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9179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6" name="Shape 146"/>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7827" name="Shape 14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400" b="1" i="1" smtClean="0"/>
              <a:t>Fiksasyon materyalleri</a:t>
            </a:r>
            <a:r>
              <a:rPr lang="tr-TR" altLang="tr-TR" sz="1800" smtClean="0"/>
              <a:t/>
            </a:r>
            <a:br>
              <a:rPr lang="tr-TR" altLang="tr-TR" sz="1800" smtClean="0"/>
            </a:br>
            <a:r>
              <a:rPr lang="tr-TR" altLang="tr-TR" sz="1800" smtClean="0"/>
              <a:t>Plak sistemleri plak, vida, implant, tel ve diğer enstrumanlardan oluşmaktadır. Kullanılan en yaygın materyaller titanyum, krom kobalt ve paslanmaz çelik ve vitalyumdur. Günümüzde en yaygın kullanılan materyal titanyumdur.titanyum biyo uyumlu bir materyal olmasının yanı sıra minimal doku reaksiyonuna sebep olmaktadır. Paslanmaz çelik ve vitalyuma göre daha kolay şekil verilebilir bir materyaldir. Bir krom kobalt karışımı olan vitalyum ise yüksek elastisite modülüne sahip olduğu için çok serttir ve çok zor şekillendirilebilen bir materyaldir.</a:t>
            </a:r>
          </a:p>
        </p:txBody>
      </p:sp>
      <p:sp>
        <p:nvSpPr>
          <p:cNvPr id="77828" name="Shape 14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3161517E-8B9C-4F54-BBF5-6CE38DFAD16B}"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73</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195529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4146" name="Shape 34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4147" name="Shape 34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ATROFİK MANDİBULADA REKONSTRÜKSİYON PLAĞI UYGULAMASI</a:t>
            </a:r>
          </a:p>
        </p:txBody>
      </p:sp>
      <p:sp>
        <p:nvSpPr>
          <p:cNvPr id="134148" name="Shape 346"/>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9E2DA0B6-5B4D-424E-9806-5CCE7F01D29B}"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101</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564060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6194" name="Shape 35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6195" name="Shape 35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Arch barın kırık hattındaki kullanımı bu şekildedir.</a:t>
            </a:r>
          </a:p>
        </p:txBody>
      </p:sp>
      <p:sp>
        <p:nvSpPr>
          <p:cNvPr id="136196" name="Shape 35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463DF90C-3DC5-4FD9-B56C-D207E634047D}"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102</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963241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2" name="Shape 35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8243" name="Shape 36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KANCA ŞEKLİNDE ÇIKINTILI OLAN ARCH BAR MAKSİLLA VE MANDİBULA ETRAFINDAKİ DİŞLER ETRAFINDAN GEÇİRİLEREK STABİLİZE EDİLDİKTEN SONRA ÇIKINTILARA TUTUNAN TEL YA DA ELASTİKLERLE STABİLİZASYON SAĞLANIR. Arch bar kullanımı kolay ve oldukça ucuz bir yöntemdir. ancak bazı dezavantajları da vardır. Bunlar diş etlerini travmatize etmesi ve ağız hijyenini kötü yönde etkilemesidir.</a:t>
            </a:r>
          </a:p>
        </p:txBody>
      </p:sp>
      <p:sp>
        <p:nvSpPr>
          <p:cNvPr id="138244" name="Shape 36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5A148C97-BAB8-4A8B-9916-0759D6F47644}"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103</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5185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0290" name="Shape 366"/>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40291" name="Shape 36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Arch bar yerleştirildikten sonra elastikler orta hat göz önünde bulundurularak yerleştirilir. Elastik yerleştirilmesi hastanın fonksiyonel tedavisi açısından ve eklemde ankilozları engellemek için önemlidir.</a:t>
            </a:r>
          </a:p>
        </p:txBody>
      </p:sp>
      <p:sp>
        <p:nvSpPr>
          <p:cNvPr id="140292" name="Shape 36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392D3C75-5EA2-4E33-9889-9E20A4B02E8F}"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104</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848281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2338" name="Shape 37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267267" name="Shape 374"/>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normAutofit fontScale="92500" lnSpcReduction="10000"/>
          </a:bodyPr>
          <a:lstStyle/>
          <a:p>
            <a:pPr eaLnBrk="1" hangingPunct="1">
              <a:spcBef>
                <a:spcPct val="0"/>
              </a:spcBef>
              <a:buSzPct val="25000"/>
              <a:defRPr/>
            </a:pPr>
            <a:r>
              <a:rPr lang="tr-TR" altLang="tr-TR" sz="1800" smtClean="0"/>
              <a:t>IMF vidaları</a:t>
            </a:r>
          </a:p>
          <a:p>
            <a:pPr eaLnBrk="1" hangingPunct="1">
              <a:spcBef>
                <a:spcPct val="0"/>
              </a:spcBef>
              <a:buSzPct val="25000"/>
              <a:defRPr/>
            </a:pPr>
            <a:r>
              <a:rPr lang="tr-TR" altLang="tr-TR" sz="1800" smtClean="0"/>
              <a:t>Bilateral alt ve üst kanin ile 1. premolar  diş arasına vidalar yerleştirildikten sonra baş bölgesindeki deliklerden çelik teller  geçirilip birbirine bağlanarak maksillo-mandibuler fiksasyon sağlanmış olur. Daha kısa sürede ve kolay uygulanabilir olması, gingivayı ve bukkal mukozayı daha az travmatize etmesi, hasta için daha konforlu ve hijyenik olması, ucuz olması, çıkarılması daha az ağrılı ve kolay olması önemli avantajlarındandır. Travma ya da ileri yaş nedeniyle diş eksikliği olup arch bar kullanılamayan hastalarda tercih edilebilir ancak arch bar kadar uzun süreli güçlü traksiyon sağlayamaması  kullanımını kısıtlamaktadır. Non deplase mandibula fraktürlerinde ve orta-yüz kırıklarında tercih edilmektedir.</a:t>
            </a:r>
          </a:p>
          <a:p>
            <a:pPr eaLnBrk="1" hangingPunct="1">
              <a:spcBef>
                <a:spcPct val="0"/>
              </a:spcBef>
              <a:defRPr/>
            </a:pPr>
            <a:endParaRPr lang="tr-TR" altLang="tr-TR" sz="1800" smtClean="0"/>
          </a:p>
        </p:txBody>
      </p:sp>
      <p:sp>
        <p:nvSpPr>
          <p:cNvPr id="142340" name="Shape 375"/>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4AA4D05E-0A98-4C6D-93F8-A28DC3E93966}"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105</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9475770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4386" name="Shape 38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44387" name="Shape 38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35537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6434" name="Shape 38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46435" name="Shape 39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İmmobilizasyon yöntemleri aşağıdaki tablodaki gibi sınıflandırılabilir. İntermaksiller fiksasyon olmadan osteosentez yöntemleri kompresyonsuz plaklarla kompresyon plaklarıyla mini plak ve lag vidalarıyla yani kilitlenen vida sistemleriyle yapılabilir. İnternal fiksasyon tekniklerinde de braketler dişleri telle bağlama direkt ve halkalı olarak bağlama ve arch barlar bulunmaktadır. Bir diğer teknik de osteosentaz ile birlikte uygulanan intermaksiller fiksasyon teknikleridir. Ben sizlere burada gördüğümüz ilk 2 sınıflamadan bahsedeceğim.</a:t>
            </a:r>
          </a:p>
        </p:txBody>
      </p:sp>
      <p:sp>
        <p:nvSpPr>
          <p:cNvPr id="146436" name="Shape 39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71956123-A3F2-420F-A2E3-461EC2CE7C73}"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107</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4612371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2" name="Shape 39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48483" name="Shape 39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112729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0530" name="Shape 40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0531" name="Shape 40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b="1" i="1" smtClean="0"/>
              <a:t>ÇENE KIRIKLARINDA TEDAVİ PRENSİPLERİ  </a:t>
            </a:r>
            <a:r>
              <a:rPr lang="tr-TR" altLang="tr-TR" sz="1800" smtClean="0"/>
              <a:t>Kırık segmentlerinin doğru anatomik pozisyonlarına redükte edilmesi Okluzyonun sağlanması İyileşme sağlanıncaya kadar kırık segmentlerini anatomik pozisyonlarında tutacak ve okluzyonu muhafaza edecek fiksasyon tekniğinin kullanılması ve enfeksiyonun engellenmesi şeklindedir. Fiksasyon yöntemlerinin seçimi pek çok faktöre bağlıdır.Bunlar, hastanın yaşı, mesleği, kemik yapısı, genel durumu, kırık şekli, yapısı ve cerrahın deneyimi gibi faktörlerdir.</a:t>
            </a:r>
          </a:p>
          <a:p>
            <a:pPr eaLnBrk="1" hangingPunct="1">
              <a:spcBef>
                <a:spcPct val="0"/>
              </a:spcBef>
            </a:pPr>
            <a:endParaRPr lang="tr-TR" altLang="tr-TR" sz="1800" smtClean="0"/>
          </a:p>
          <a:p>
            <a:pPr eaLnBrk="1" hangingPunct="1">
              <a:spcBef>
                <a:spcPct val="0"/>
              </a:spcBef>
            </a:pPr>
            <a:endParaRPr lang="tr-TR" altLang="tr-TR" sz="1800" smtClean="0"/>
          </a:p>
          <a:p>
            <a:pPr eaLnBrk="1" hangingPunct="1">
              <a:spcBef>
                <a:spcPct val="0"/>
              </a:spcBef>
            </a:pPr>
            <a:endParaRPr lang="tr-TR" altLang="tr-TR" sz="1800" smtClean="0"/>
          </a:p>
          <a:p>
            <a:pPr eaLnBrk="1" hangingPunct="1">
              <a:spcBef>
                <a:spcPct val="0"/>
              </a:spcBef>
            </a:pPr>
            <a:endParaRPr lang="tr-TR" altLang="tr-TR" sz="1800" smtClean="0"/>
          </a:p>
        </p:txBody>
      </p:sp>
      <p:sp>
        <p:nvSpPr>
          <p:cNvPr id="150532" name="Shape 40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FACCE0AC-8669-418F-8E2C-2CA768B3E856}"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109</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107106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2578" name="Shape 40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2579" name="Shape 4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Çene  kırıklarında plak kullanımı alanları su şekildedir:Yetişkin hastalardaki mandibula korpus ve ramus kırıkları Mandibula korpus ve ramus kırıklarında IMF nun yeterli redüksiyon sağlamadığı durumlarda 10 yaşından büyük hastalarda mandibula kondil kırıklarında Yüzün 1/3 orta bölümünün kırıkları şeklindedir. Plaklar kullanım şekline göre kompresyonsuz plaklar, kompresyon plağı ve mini plaklar şeklindedir.</a:t>
            </a:r>
          </a:p>
          <a:p>
            <a:pPr eaLnBrk="1" hangingPunct="1">
              <a:spcBef>
                <a:spcPct val="0"/>
              </a:spcBef>
            </a:pPr>
            <a:endParaRPr lang="tr-TR" altLang="tr-TR" sz="1800" smtClean="0"/>
          </a:p>
          <a:p>
            <a:pPr eaLnBrk="1" hangingPunct="1">
              <a:spcBef>
                <a:spcPct val="0"/>
              </a:spcBef>
            </a:pPr>
            <a:endParaRPr lang="tr-TR" altLang="tr-TR" sz="1800" smtClean="0"/>
          </a:p>
          <a:p>
            <a:pPr eaLnBrk="1" hangingPunct="1">
              <a:spcBef>
                <a:spcPct val="0"/>
              </a:spcBef>
            </a:pPr>
            <a:endParaRPr lang="tr-TR" altLang="tr-TR" sz="1800" smtClean="0"/>
          </a:p>
          <a:p>
            <a:pPr eaLnBrk="1" hangingPunct="1">
              <a:spcBef>
                <a:spcPct val="0"/>
              </a:spcBef>
            </a:pPr>
            <a:endParaRPr lang="tr-TR" altLang="tr-TR" sz="1800" smtClean="0"/>
          </a:p>
          <a:p>
            <a:pPr eaLnBrk="1" hangingPunct="1">
              <a:spcBef>
                <a:spcPct val="0"/>
              </a:spcBef>
            </a:pPr>
            <a:endParaRPr lang="tr-TR" altLang="tr-TR" sz="1800" smtClean="0"/>
          </a:p>
        </p:txBody>
      </p:sp>
      <p:sp>
        <p:nvSpPr>
          <p:cNvPr id="152580" name="Shape 41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7432B577-5B37-434E-A41F-1D704E464A4B}"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110</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005604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Shape 15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79875" name="Shape 16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İntermaksiller fiksasyon yani maksillomandibuler fiksasyon </a:t>
            </a:r>
          </a:p>
          <a:p>
            <a:pPr eaLnBrk="1" hangingPunct="1">
              <a:spcBef>
                <a:spcPct val="0"/>
              </a:spcBef>
              <a:buSzPct val="25000"/>
            </a:pPr>
            <a:r>
              <a:rPr lang="tr-TR" altLang="tr-TR" sz="1800" smtClean="0"/>
              <a:t>Mandibula kırıklarında maksillo-mandibuler fiksasyon 6 hafta ya da 45 gün olarak önerilmektedir ancak immobilizasyon süresi birçok faktöre bağlıdır; bunlar kırığın çeşidi, lokalizasyonu, fragman sayısı, hastanın yaşı ve herhangi bir sistemik hastalığında bu duruma eşlik etmesi gibidir. 15 yaşın altındaki çocuklarda 2 hafta, yetişkinlerde 3-4 hafta, yaşlı hastalarda  4 hafta ve üzeri bir süre immobilizasyon gerekmektedir.</a:t>
            </a:r>
          </a:p>
          <a:p>
            <a:pPr eaLnBrk="1" hangingPunct="1">
              <a:spcBef>
                <a:spcPct val="0"/>
              </a:spcBef>
            </a:pPr>
            <a:endParaRPr lang="tr-TR" altLang="tr-TR" sz="1800" smtClean="0"/>
          </a:p>
        </p:txBody>
      </p:sp>
      <p:sp>
        <p:nvSpPr>
          <p:cNvPr id="79876" name="Shape 16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54968129-DBBB-4962-8E4E-C80FB64F0691}"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74</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681091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4626" name="Shape 418"/>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54627" name="Shape 419"/>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b="1" i="1" smtClean="0"/>
              <a:t>BOYUTLARINA GÖRE PLAK ÇEŞİTLERİ  </a:t>
            </a:r>
          </a:p>
          <a:p>
            <a:pPr eaLnBrk="1" hangingPunct="1">
              <a:spcBef>
                <a:spcPct val="0"/>
              </a:spcBef>
              <a:buSzPct val="25000"/>
            </a:pPr>
            <a:r>
              <a:rPr lang="tr-TR" altLang="tr-TR" sz="1800" smtClean="0"/>
              <a:t>MİKRO-PLAKLAR</a:t>
            </a:r>
          </a:p>
          <a:p>
            <a:pPr eaLnBrk="1" hangingPunct="1">
              <a:spcBef>
                <a:spcPct val="0"/>
              </a:spcBef>
              <a:buSzPct val="25000"/>
            </a:pPr>
            <a:r>
              <a:rPr lang="tr-TR" altLang="tr-TR" sz="1800" smtClean="0"/>
              <a:t>0.5 mm kalınlığındadır. Yüzün orta kısmının kırıkları için ideal olsalar da mandibula kırıklarında kullanılmazlar</a:t>
            </a:r>
          </a:p>
          <a:p>
            <a:pPr eaLnBrk="1" hangingPunct="1">
              <a:spcBef>
                <a:spcPct val="0"/>
              </a:spcBef>
              <a:buSzPct val="25000"/>
            </a:pPr>
            <a:r>
              <a:rPr lang="tr-TR" altLang="tr-TR" sz="1800" smtClean="0"/>
              <a:t>MİNİ-PLAKLAR</a:t>
            </a:r>
          </a:p>
          <a:p>
            <a:pPr eaLnBrk="1" hangingPunct="1">
              <a:spcBef>
                <a:spcPct val="0"/>
              </a:spcBef>
              <a:buSzPct val="25000"/>
            </a:pPr>
            <a:r>
              <a:rPr lang="tr-TR" altLang="tr-TR" sz="1800" smtClean="0"/>
              <a:t>0.7 mm çapındadırlar. Bazı tipleri sadece kemik fiksasyonu sağlarken bazı tipleri kompresyon sağlar.</a:t>
            </a:r>
          </a:p>
          <a:p>
            <a:pPr eaLnBrk="1" hangingPunct="1">
              <a:spcBef>
                <a:spcPct val="0"/>
              </a:spcBef>
              <a:buSzPct val="25000"/>
            </a:pPr>
            <a:r>
              <a:rPr lang="tr-TR" altLang="tr-TR" sz="1800" smtClean="0"/>
              <a:t>GELENEKSEL PLAKLAR</a:t>
            </a:r>
          </a:p>
          <a:p>
            <a:pPr eaLnBrk="1" hangingPunct="1">
              <a:spcBef>
                <a:spcPct val="0"/>
              </a:spcBef>
              <a:buSzPct val="25000"/>
            </a:pPr>
            <a:r>
              <a:rPr lang="tr-TR" altLang="tr-TR" sz="1800" smtClean="0"/>
              <a:t>Mini-plaklardan daha kalındır ve daha kalın vidaları vardır. Esas amacı kırık bölgesinde güçlü aksiyel kompresyon uygulamasıdır</a:t>
            </a:r>
            <a:r>
              <a:rPr lang="tr-TR" altLang="tr-TR" sz="1100" smtClean="0"/>
              <a:t>.</a:t>
            </a:r>
          </a:p>
        </p:txBody>
      </p:sp>
      <p:sp>
        <p:nvSpPr>
          <p:cNvPr id="154628" name="Shape 420"/>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47D6CF0E-3707-47E1-B7F9-A3616C922BED}"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111</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242647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6674" name="Shape 425"/>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56675" name="Shape 426"/>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608000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2" name="Shape 43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158723" name="Shape 433"/>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665056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2946" name="Shape 166"/>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82947" name="Shape 16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İntermaksiller fiksasyon hastanın dişli ve dişsiz olmasına göe 2 ye ayrılır. Dişli hastalarda Ivy loops ve Stout devamlı tel ligatürü Arch bar tekniği Ernst ligatür tekniği IMF vidaları şeklindedir. Dişsiz hastalarda ise gunning splinti lingula-labial-okluzal splint, barrel ve barton bandajıdır. Şimdi bu tekniklerden genel olarak bahsedelim.</a:t>
            </a:r>
          </a:p>
          <a:p>
            <a:pPr eaLnBrk="1" hangingPunct="1">
              <a:spcBef>
                <a:spcPct val="0"/>
              </a:spcBef>
            </a:pPr>
            <a:endParaRPr lang="tr-TR" altLang="tr-TR" sz="1800" smtClean="0"/>
          </a:p>
          <a:p>
            <a:pPr eaLnBrk="1" hangingPunct="1">
              <a:spcBef>
                <a:spcPct val="0"/>
              </a:spcBef>
            </a:pPr>
            <a:endParaRPr lang="tr-TR" altLang="tr-TR" sz="1800" smtClean="0"/>
          </a:p>
          <a:p>
            <a:pPr eaLnBrk="1" hangingPunct="1">
              <a:spcBef>
                <a:spcPct val="0"/>
              </a:spcBef>
            </a:pPr>
            <a:endParaRPr lang="tr-TR" altLang="tr-TR" sz="1800" smtClean="0"/>
          </a:p>
        </p:txBody>
      </p:sp>
      <p:sp>
        <p:nvSpPr>
          <p:cNvPr id="82948" name="Shape 168"/>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BC2DBE7D-AABC-4557-A3D4-8A051CFAD796}"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76</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3711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4994" name="Shape 17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84995" name="Shape 17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13857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2" name="Shape 18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87043" name="Shape 18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028430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18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tr-TR" altLang="tr-TR" smtClean="0"/>
          </a:p>
        </p:txBody>
      </p:sp>
      <p:sp>
        <p:nvSpPr>
          <p:cNvPr id="89091" name="Shape 18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2608440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1138" name="Shape 19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91139" name="Shape 19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eaLnBrk="1" hangingPunct="1">
              <a:spcBef>
                <a:spcPct val="0"/>
              </a:spcBef>
              <a:buSzPct val="25000"/>
            </a:pPr>
            <a:r>
              <a:rPr lang="tr-TR" altLang="tr-TR" sz="1800" smtClean="0"/>
              <a:t>Trans-osseoz tel suturler kırık kemik segmentlerini bir arada tutmak için iyi bir yöntemdir. Bununla birlikte bu yöntemin arch bar gibi konvansiyonel yöntemlerle ya da IMF vidalarıyla beraber kullanılması gerekir. </a:t>
            </a:r>
          </a:p>
          <a:p>
            <a:pPr eaLnBrk="1" hangingPunct="1">
              <a:spcBef>
                <a:spcPct val="0"/>
              </a:spcBef>
              <a:buSzPct val="25000"/>
            </a:pPr>
            <a:r>
              <a:rPr lang="tr-TR" altLang="tr-TR" sz="1800" smtClean="0"/>
              <a:t>Mandibula fraktürlerinin trans-osseoz tellerle fiksasyonu yerini büyük oranda rijit internal fiksasyon tekniklerine bırakmıştır. Rijit fiksasyon popüler hale gelmeden önce, fraktür fragmanlarının redüksiyonunda transosseoz teller MMF ile kombine olarak kullanılmaktaydı. Mandibula fraktürlerinde  trans-osseoz teller yaygın olarak 3. Moları da içine alan angulus fraktürlerinde kullanılmaktadır. Bu prosedür basit, ucuz, ağız içinden yaklaşımda uygun bir tekniktir.</a:t>
            </a:r>
          </a:p>
          <a:p>
            <a:pPr eaLnBrk="1" hangingPunct="1">
              <a:spcBef>
                <a:spcPct val="0"/>
              </a:spcBef>
            </a:pPr>
            <a:endParaRPr lang="tr-TR" altLang="tr-TR" sz="1800" smtClean="0"/>
          </a:p>
          <a:p>
            <a:pPr eaLnBrk="1" hangingPunct="1">
              <a:spcBef>
                <a:spcPct val="0"/>
              </a:spcBef>
            </a:pPr>
            <a:endParaRPr lang="tr-TR" altLang="tr-TR" sz="1000" smtClean="0"/>
          </a:p>
          <a:p>
            <a:pPr eaLnBrk="1" hangingPunct="1">
              <a:spcBef>
                <a:spcPct val="0"/>
              </a:spcBef>
            </a:pPr>
            <a:endParaRPr lang="tr-TR" altLang="tr-TR" sz="1000" smtClean="0"/>
          </a:p>
        </p:txBody>
      </p:sp>
      <p:sp>
        <p:nvSpPr>
          <p:cNvPr id="91140" name="Shape 194"/>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fontAlgn="base">
              <a:spcBef>
                <a:spcPct val="0"/>
              </a:spcBef>
              <a:spcAft>
                <a:spcPct val="0"/>
              </a:spcAft>
              <a:buClr>
                <a:srgbClr val="000000"/>
              </a:buClr>
              <a:buSzPct val="25000"/>
              <a:buFont typeface="Calibri" panose="020F0502020204030204" pitchFamily="34" charset="0"/>
              <a:buNone/>
            </a:pPr>
            <a:fld id="{6D6ADBAD-E095-40DA-9E96-7908BAFAEFE5}" type="slidenum">
              <a:rPr lang="tr-TR" altLang="tr-TR">
                <a:solidFill>
                  <a:srgbClr val="000000"/>
                </a:solidFill>
                <a:ea typeface="Calibri" panose="020F0502020204030204" pitchFamily="34" charset="0"/>
                <a:cs typeface="Calibri" panose="020F0502020204030204" pitchFamily="34" charset="0"/>
                <a:sym typeface="Calibri" panose="020F0502020204030204" pitchFamily="34" charset="0"/>
              </a:rPr>
              <a:pPr algn="r" fontAlgn="base">
                <a:spcBef>
                  <a:spcPct val="0"/>
                </a:spcBef>
                <a:spcAft>
                  <a:spcPct val="0"/>
                </a:spcAft>
                <a:buClr>
                  <a:srgbClr val="000000"/>
                </a:buClr>
                <a:buSzPct val="25000"/>
                <a:buFont typeface="Calibri" panose="020F0502020204030204" pitchFamily="34" charset="0"/>
                <a:buNone/>
              </a:pPr>
              <a:t>80</a:t>
            </a:fld>
            <a:endParaRPr lang="tr-TR" altLang="tr-TR">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72002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CB305E1B-C84B-4BFF-8E94-9AA99F8A00E3}" type="datetimeFigureOut">
              <a:rPr lang="tr-TR" smtClean="0"/>
              <a:t>13.03.2018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2686659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B305E1B-C84B-4BFF-8E94-9AA99F8A00E3}" type="datetimeFigureOut">
              <a:rPr lang="tr-TR" smtClean="0"/>
              <a:t>13.03.2018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2464052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B305E1B-C84B-4BFF-8E94-9AA99F8A00E3}" type="datetimeFigureOut">
              <a:rPr lang="tr-TR" smtClean="0"/>
              <a:t>13.03.2018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25307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grpSp>
      <p:sp>
        <p:nvSpPr>
          <p:cNvPr id="11306" name="Rectangle 42"/>
          <p:cNvSpPr>
            <a:spLocks noGrp="1" noChangeArrowheads="1"/>
          </p:cNvSpPr>
          <p:nvPr>
            <p:ph type="ctrTitle" sz="quarter"/>
          </p:nvPr>
        </p:nvSpPr>
        <p:spPr>
          <a:xfrm>
            <a:off x="609600" y="1600200"/>
            <a:ext cx="10972800" cy="1828800"/>
          </a:xfrm>
        </p:spPr>
        <p:txBody>
          <a:bodyPr/>
          <a:lstStyle>
            <a:lvl1pPr>
              <a:defRPr sz="4800"/>
            </a:lvl1pPr>
          </a:lstStyle>
          <a:p>
            <a:r>
              <a:rPr lang="tr-TR"/>
              <a:t>Asıl başlık stili için tıklatın</a:t>
            </a:r>
          </a:p>
        </p:txBody>
      </p:sp>
      <p:sp>
        <p:nvSpPr>
          <p:cNvPr id="11307"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tr-TR"/>
              <a:t>Asıl alt başlık stilini düzenlemek için tıklatın</a:t>
            </a:r>
          </a:p>
        </p:txBody>
      </p:sp>
      <p:sp>
        <p:nvSpPr>
          <p:cNvPr id="44" name="Rectangle 44"/>
          <p:cNvSpPr>
            <a:spLocks noGrp="1" noChangeArrowheads="1"/>
          </p:cNvSpPr>
          <p:nvPr>
            <p:ph type="dt" sz="quarter" idx="10"/>
          </p:nvPr>
        </p:nvSpPr>
        <p:spPr/>
        <p:txBody>
          <a:bodyPr/>
          <a:lstStyle>
            <a:lvl1pPr>
              <a:defRPr/>
            </a:lvl1pPr>
          </a:lstStyle>
          <a:p>
            <a:pPr>
              <a:defRPr/>
            </a:pPr>
            <a:endParaRPr lang="tr-TR">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tr-TR">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A6FCB0FD-FDA7-4656-9F4E-DCD0DCD6972F}"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38127761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9A872B5-7EEA-4FAE-BB4B-83DE0D864C46}"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27622666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610D51D-D3E7-4E86-BD9A-FFE0BBA0344A}"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92383815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838400F-BDEC-4BDA-BCE5-3A92325351FC}"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338247268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6CF0587-E06C-468A-BAEA-D3C77D12A647}"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7361727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0807C84-CE48-44A0-A2C6-D1A817977248}"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02415763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8C1FC30-F9BE-46F9-86B3-EC705E0B47F7}"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3577218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2115D7A-3F07-467C-9A48-46027FCB7660}"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92498966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B305E1B-C84B-4BFF-8E94-9AA99F8A00E3}" type="datetimeFigureOut">
              <a:rPr lang="tr-TR" smtClean="0"/>
              <a:t>13.03.2018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40284593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711511D-A553-4277-8637-BC1A580F2C79}"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21413069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2A895D5-7125-4E02-8C26-0B7A7098FE51}"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34762063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7813"/>
            <a:ext cx="2743200" cy="5853112"/>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77813"/>
            <a:ext cx="8026400" cy="5853112"/>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04B62BC-A63C-4F3E-A81A-8ECF9888A7B2}"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40322615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grpSp>
      <p:sp>
        <p:nvSpPr>
          <p:cNvPr id="11306" name="Rectangle 42"/>
          <p:cNvSpPr>
            <a:spLocks noGrp="1" noChangeArrowheads="1"/>
          </p:cNvSpPr>
          <p:nvPr>
            <p:ph type="ctrTitle" sz="quarter"/>
          </p:nvPr>
        </p:nvSpPr>
        <p:spPr>
          <a:xfrm>
            <a:off x="609600" y="1600200"/>
            <a:ext cx="10972800" cy="1828800"/>
          </a:xfrm>
        </p:spPr>
        <p:txBody>
          <a:bodyPr/>
          <a:lstStyle>
            <a:lvl1pPr>
              <a:defRPr sz="4800"/>
            </a:lvl1pPr>
          </a:lstStyle>
          <a:p>
            <a:r>
              <a:rPr lang="tr-TR"/>
              <a:t>Asıl başlık stili için tıklatın</a:t>
            </a:r>
          </a:p>
        </p:txBody>
      </p:sp>
      <p:sp>
        <p:nvSpPr>
          <p:cNvPr id="11307"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tr-TR"/>
              <a:t>Asıl alt başlık stilini düzenlemek için tıklatın</a:t>
            </a:r>
          </a:p>
        </p:txBody>
      </p:sp>
      <p:sp>
        <p:nvSpPr>
          <p:cNvPr id="44" name="Rectangle 44"/>
          <p:cNvSpPr>
            <a:spLocks noGrp="1" noChangeArrowheads="1"/>
          </p:cNvSpPr>
          <p:nvPr>
            <p:ph type="dt" sz="quarter" idx="10"/>
          </p:nvPr>
        </p:nvSpPr>
        <p:spPr/>
        <p:txBody>
          <a:bodyPr/>
          <a:lstStyle>
            <a:lvl1pPr>
              <a:defRPr/>
            </a:lvl1pPr>
          </a:lstStyle>
          <a:p>
            <a:pPr>
              <a:defRPr/>
            </a:pPr>
            <a:endParaRPr lang="tr-TR">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tr-TR">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A6FCB0FD-FDA7-4656-9F4E-DCD0DCD6972F}"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76101756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9A872B5-7EEA-4FAE-BB4B-83DE0D864C46}"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75790460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610D51D-D3E7-4E86-BD9A-FFE0BBA0344A}"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18513383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838400F-BDEC-4BDA-BCE5-3A92325351FC}"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50041811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6CF0587-E06C-468A-BAEA-D3C77D12A647}"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35399756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0807C84-CE48-44A0-A2C6-D1A817977248}"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95688262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8C1FC30-F9BE-46F9-86B3-EC705E0B47F7}"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356938096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CB305E1B-C84B-4BFF-8E94-9AA99F8A00E3}" type="datetimeFigureOut">
              <a:rPr lang="tr-TR" smtClean="0"/>
              <a:t>13.03.2018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2067320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2115D7A-3F07-467C-9A48-46027FCB7660}"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67470511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711511D-A553-4277-8637-BC1A580F2C79}"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86366258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2A895D5-7125-4E02-8C26-0B7A7098FE51}"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30319406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7813"/>
            <a:ext cx="2743200" cy="5853112"/>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77813"/>
            <a:ext cx="8026400" cy="5853112"/>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04B62BC-A63C-4F3E-A81A-8ECF9888A7B2}"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34297445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grpSp>
      <p:sp>
        <p:nvSpPr>
          <p:cNvPr id="11306" name="Rectangle 42"/>
          <p:cNvSpPr>
            <a:spLocks noGrp="1" noChangeArrowheads="1"/>
          </p:cNvSpPr>
          <p:nvPr>
            <p:ph type="ctrTitle" sz="quarter"/>
          </p:nvPr>
        </p:nvSpPr>
        <p:spPr>
          <a:xfrm>
            <a:off x="609600" y="1600200"/>
            <a:ext cx="10972800" cy="1828800"/>
          </a:xfrm>
        </p:spPr>
        <p:txBody>
          <a:bodyPr/>
          <a:lstStyle>
            <a:lvl1pPr>
              <a:defRPr sz="4800"/>
            </a:lvl1pPr>
          </a:lstStyle>
          <a:p>
            <a:r>
              <a:rPr lang="tr-TR"/>
              <a:t>Asıl başlık stili için tıklatın</a:t>
            </a:r>
          </a:p>
        </p:txBody>
      </p:sp>
      <p:sp>
        <p:nvSpPr>
          <p:cNvPr id="11307"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r>
              <a:rPr lang="tr-TR"/>
              <a:t>Asıl alt başlık stilini düzenlemek için tıklatın</a:t>
            </a:r>
          </a:p>
        </p:txBody>
      </p:sp>
      <p:sp>
        <p:nvSpPr>
          <p:cNvPr id="44" name="Rectangle 44"/>
          <p:cNvSpPr>
            <a:spLocks noGrp="1" noChangeArrowheads="1"/>
          </p:cNvSpPr>
          <p:nvPr>
            <p:ph type="dt" sz="quarter" idx="10"/>
          </p:nvPr>
        </p:nvSpPr>
        <p:spPr/>
        <p:txBody>
          <a:bodyPr/>
          <a:lstStyle>
            <a:lvl1pPr>
              <a:defRPr/>
            </a:lvl1pPr>
          </a:lstStyle>
          <a:p>
            <a:pPr>
              <a:defRPr/>
            </a:pPr>
            <a:endParaRPr lang="tr-TR">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tr-TR">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A6FCB0FD-FDA7-4656-9F4E-DCD0DCD6972F}"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4049882734"/>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9A872B5-7EEA-4FAE-BB4B-83DE0D864C46}"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21725811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963084" y="4406901"/>
            <a:ext cx="103632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610D51D-D3E7-4E86-BD9A-FFE0BBA0344A}"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57860521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838400F-BDEC-4BDA-BCE5-3A92325351FC}"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75177892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609600" y="274638"/>
            <a:ext cx="10972800" cy="1143000"/>
          </a:xfr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C6CF0587-E06C-468A-BAEA-D3C77D12A647}"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306959935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0807C84-CE48-44A0-A2C6-D1A817977248}"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33482238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B305E1B-C84B-4BFF-8E94-9AA99F8A00E3}" type="datetimeFigureOut">
              <a:rPr lang="tr-TR" smtClean="0"/>
              <a:t>13.03.2018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1823598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A8C1FC30-F9BE-46F9-86B3-EC705E0B47F7}"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18272433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09601" y="273050"/>
            <a:ext cx="4011084"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2115D7A-3F07-467C-9A48-46027FCB7660}"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64977901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2389717" y="4800600"/>
            <a:ext cx="73152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711511D-A553-4277-8637-BC1A580F2C79}"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53681883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2A895D5-7125-4E02-8C26-0B7A7098FE51}"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230675202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8839200" y="277813"/>
            <a:ext cx="2743200" cy="5853112"/>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609600" y="277813"/>
            <a:ext cx="8026400" cy="5853112"/>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4"/>
          <p:cNvSpPr>
            <a:spLocks noGrp="1" noChangeArrowheads="1"/>
          </p:cNvSpPr>
          <p:nvPr>
            <p:ph type="dt" sz="half" idx="10"/>
          </p:nvPr>
        </p:nvSpPr>
        <p:spPr>
          <a:ln/>
        </p:spPr>
        <p:txBody>
          <a:bodyPr/>
          <a:lstStyle>
            <a:lvl1pPr>
              <a:defRPr/>
            </a:lvl1pPr>
          </a:lstStyle>
          <a:p>
            <a:pPr>
              <a:defRPr/>
            </a:pPr>
            <a:endParaRPr lang="tr-T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tr-T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04B62BC-A63C-4F3E-A81A-8ECF9888A7B2}" type="slidenum">
              <a:rPr lang="tr-TR" altLang="tr-TR">
                <a:solidFill>
                  <a:srgbClr val="FFFFFF"/>
                </a:solidFill>
              </a:rPr>
              <a:pPr>
                <a:defRPr/>
              </a:pPr>
              <a:t>‹#›</a:t>
            </a:fld>
            <a:endParaRPr lang="tr-TR" altLang="tr-TR">
              <a:solidFill>
                <a:srgbClr val="FFFFFF"/>
              </a:solidFill>
            </a:endParaRPr>
          </a:p>
        </p:txBody>
      </p:sp>
    </p:spTree>
    <p:extLst>
      <p:ext uri="{BB962C8B-B14F-4D97-AF65-F5344CB8AC3E}">
        <p14:creationId xmlns:p14="http://schemas.microsoft.com/office/powerpoint/2010/main" val="11575269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B305E1B-C84B-4BFF-8E94-9AA99F8A00E3}" type="datetimeFigureOut">
              <a:rPr lang="tr-TR" smtClean="0"/>
              <a:t>13.03.2018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3446199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B305E1B-C84B-4BFF-8E94-9AA99F8A00E3}" type="datetimeFigureOut">
              <a:rPr lang="tr-TR" smtClean="0"/>
              <a:t>13.03.2018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832718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B305E1B-C84B-4BFF-8E94-9AA99F8A00E3}" type="datetimeFigureOut">
              <a:rPr lang="tr-TR" smtClean="0"/>
              <a:t>13.03.2018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2976619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B305E1B-C84B-4BFF-8E94-9AA99F8A00E3}" type="datetimeFigureOut">
              <a:rPr lang="tr-TR" smtClean="0"/>
              <a:t>13.03.2018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185636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CB305E1B-C84B-4BFF-8E94-9AA99F8A00E3}" type="datetimeFigureOut">
              <a:rPr lang="tr-TR" smtClean="0"/>
              <a:t>13.03.2018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454216C0-FCCE-49FF-8D55-8764CCCC50CA}" type="slidenum">
              <a:rPr lang="tr-TR" smtClean="0"/>
              <a:t>‹#›</a:t>
            </a:fld>
            <a:endParaRPr lang="tr-TR"/>
          </a:p>
        </p:txBody>
      </p:sp>
    </p:spTree>
    <p:extLst>
      <p:ext uri="{BB962C8B-B14F-4D97-AF65-F5344CB8AC3E}">
        <p14:creationId xmlns:p14="http://schemas.microsoft.com/office/powerpoint/2010/main" val="2512357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305E1B-C84B-4BFF-8E94-9AA99F8A00E3}" type="datetimeFigureOut">
              <a:rPr lang="tr-TR" smtClean="0"/>
              <a:t>13.03.2018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216C0-FCCE-49FF-8D55-8764CCCC50CA}" type="slidenum">
              <a:rPr lang="tr-TR" smtClean="0"/>
              <a:t>‹#›</a:t>
            </a:fld>
            <a:endParaRPr lang="tr-TR"/>
          </a:p>
        </p:txBody>
      </p:sp>
    </p:spTree>
    <p:extLst>
      <p:ext uri="{BB962C8B-B14F-4D97-AF65-F5344CB8AC3E}">
        <p14:creationId xmlns:p14="http://schemas.microsoft.com/office/powerpoint/2010/main" val="1849252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1024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4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4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4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5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5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7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nvGrpSpPr>
            <p:cNvPr id="1068" name="Group 39"/>
            <p:cNvGrpSpPr>
              <a:grpSpLocks/>
            </p:cNvGrpSpPr>
            <p:nvPr userDrawn="1"/>
          </p:nvGrpSpPr>
          <p:grpSpPr bwMode="auto">
            <a:xfrm>
              <a:off x="0" y="1632"/>
              <a:ext cx="5758" cy="1858"/>
              <a:chOff x="0" y="1632"/>
              <a:chExt cx="5758" cy="1858"/>
            </a:xfrm>
          </p:grpSpPr>
          <p:sp>
            <p:nvSpPr>
              <p:cNvPr id="1028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8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grpSp>
      <p:sp>
        <p:nvSpPr>
          <p:cNvPr id="10282"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83"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4"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fontAlgn="base">
              <a:spcBef>
                <a:spcPct val="0"/>
              </a:spcBef>
              <a:spcAft>
                <a:spcPct val="0"/>
              </a:spcAft>
              <a:defRPr/>
            </a:pPr>
            <a:endParaRPr lang="tr-TR">
              <a:solidFill>
                <a:srgbClr val="FFFFFF"/>
              </a:solidFill>
            </a:endParaRPr>
          </a:p>
        </p:txBody>
      </p:sp>
      <p:sp>
        <p:nvSpPr>
          <p:cNvPr id="10285"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fontAlgn="base">
              <a:spcBef>
                <a:spcPct val="0"/>
              </a:spcBef>
              <a:spcAft>
                <a:spcPct val="0"/>
              </a:spcAft>
              <a:defRPr/>
            </a:pPr>
            <a:endParaRPr lang="tr-TR">
              <a:solidFill>
                <a:srgbClr val="FFFFFF"/>
              </a:solidFill>
            </a:endParaRPr>
          </a:p>
        </p:txBody>
      </p:sp>
      <p:sp>
        <p:nvSpPr>
          <p:cNvPr id="10286"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17B0020E-875C-4BD6-87D6-AC498929C713}" type="slidenum">
              <a:rPr lang="tr-TR" altLang="tr-TR">
                <a:solidFill>
                  <a:srgbClr val="FFFFFF"/>
                </a:solidFill>
              </a:rPr>
              <a:pPr fontAlgn="base">
                <a:spcBef>
                  <a:spcPct val="0"/>
                </a:spcBef>
                <a:spcAft>
                  <a:spcPct val="0"/>
                </a:spcAft>
                <a:defRPr/>
              </a:pPr>
              <a:t>‹#›</a:t>
            </a:fld>
            <a:endParaRPr lang="tr-TR" altLang="tr-TR">
              <a:solidFill>
                <a:srgbClr val="FFFFFF"/>
              </a:solidFill>
            </a:endParaRPr>
          </a:p>
        </p:txBody>
      </p:sp>
    </p:spTree>
    <p:extLst>
      <p:ext uri="{BB962C8B-B14F-4D97-AF65-F5344CB8AC3E}">
        <p14:creationId xmlns:p14="http://schemas.microsoft.com/office/powerpoint/2010/main" val="201009664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1024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4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4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4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5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5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7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nvGrpSpPr>
            <p:cNvPr id="1068" name="Group 39"/>
            <p:cNvGrpSpPr>
              <a:grpSpLocks/>
            </p:cNvGrpSpPr>
            <p:nvPr userDrawn="1"/>
          </p:nvGrpSpPr>
          <p:grpSpPr bwMode="auto">
            <a:xfrm>
              <a:off x="0" y="1632"/>
              <a:ext cx="5758" cy="1858"/>
              <a:chOff x="0" y="1632"/>
              <a:chExt cx="5758" cy="1858"/>
            </a:xfrm>
          </p:grpSpPr>
          <p:sp>
            <p:nvSpPr>
              <p:cNvPr id="1028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8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grpSp>
      <p:sp>
        <p:nvSpPr>
          <p:cNvPr id="10282"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83"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4"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fontAlgn="base">
              <a:spcBef>
                <a:spcPct val="0"/>
              </a:spcBef>
              <a:spcAft>
                <a:spcPct val="0"/>
              </a:spcAft>
              <a:defRPr/>
            </a:pPr>
            <a:endParaRPr lang="tr-TR">
              <a:solidFill>
                <a:srgbClr val="FFFFFF"/>
              </a:solidFill>
            </a:endParaRPr>
          </a:p>
        </p:txBody>
      </p:sp>
      <p:sp>
        <p:nvSpPr>
          <p:cNvPr id="10285"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fontAlgn="base">
              <a:spcBef>
                <a:spcPct val="0"/>
              </a:spcBef>
              <a:spcAft>
                <a:spcPct val="0"/>
              </a:spcAft>
              <a:defRPr/>
            </a:pPr>
            <a:endParaRPr lang="tr-TR">
              <a:solidFill>
                <a:srgbClr val="FFFFFF"/>
              </a:solidFill>
            </a:endParaRPr>
          </a:p>
        </p:txBody>
      </p:sp>
      <p:sp>
        <p:nvSpPr>
          <p:cNvPr id="10286"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17B0020E-875C-4BD6-87D6-AC498929C713}" type="slidenum">
              <a:rPr lang="tr-TR" altLang="tr-TR">
                <a:solidFill>
                  <a:srgbClr val="FFFFFF"/>
                </a:solidFill>
              </a:rPr>
              <a:pPr fontAlgn="base">
                <a:spcBef>
                  <a:spcPct val="0"/>
                </a:spcBef>
                <a:spcAft>
                  <a:spcPct val="0"/>
                </a:spcAft>
                <a:defRPr/>
              </a:pPr>
              <a:t>‹#›</a:t>
            </a:fld>
            <a:endParaRPr lang="tr-TR" altLang="tr-TR">
              <a:solidFill>
                <a:srgbClr val="FFFFFF"/>
              </a:solidFill>
            </a:endParaRPr>
          </a:p>
        </p:txBody>
      </p:sp>
    </p:spTree>
    <p:extLst>
      <p:ext uri="{BB962C8B-B14F-4D97-AF65-F5344CB8AC3E}">
        <p14:creationId xmlns:p14="http://schemas.microsoft.com/office/powerpoint/2010/main" val="399453622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1024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4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4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4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5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5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5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6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6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tr-TR" sz="2000">
                <a:solidFill>
                  <a:srgbClr val="FFFFFF"/>
                </a:solidFill>
                <a:latin typeface="Comic Sans MS" panose="030F0702030302020204" pitchFamily="66" charset="0"/>
              </a:endParaRPr>
            </a:p>
          </p:txBody>
        </p:sp>
        <p:sp>
          <p:nvSpPr>
            <p:cNvPr id="1027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7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nvGrpSpPr>
            <p:cNvPr id="1068" name="Group 39"/>
            <p:cNvGrpSpPr>
              <a:grpSpLocks/>
            </p:cNvGrpSpPr>
            <p:nvPr userDrawn="1"/>
          </p:nvGrpSpPr>
          <p:grpSpPr bwMode="auto">
            <a:xfrm>
              <a:off x="0" y="1632"/>
              <a:ext cx="5758" cy="1858"/>
              <a:chOff x="0" y="1632"/>
              <a:chExt cx="5758" cy="1858"/>
            </a:xfrm>
          </p:grpSpPr>
          <p:sp>
            <p:nvSpPr>
              <p:cNvPr id="1028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sp>
            <p:nvSpPr>
              <p:cNvPr id="1028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fontAlgn="base">
                  <a:spcBef>
                    <a:spcPct val="0"/>
                  </a:spcBef>
                  <a:spcAft>
                    <a:spcPct val="0"/>
                  </a:spcAft>
                  <a:defRPr/>
                </a:pPr>
                <a:endParaRPr lang="tr-TR" sz="2000">
                  <a:solidFill>
                    <a:srgbClr val="FFFFFF"/>
                  </a:solidFill>
                  <a:latin typeface="Comic Sans MS" panose="030F0702030302020204" pitchFamily="66" charset="0"/>
                </a:endParaRPr>
              </a:p>
            </p:txBody>
          </p:sp>
        </p:grpSp>
      </p:grpSp>
      <p:sp>
        <p:nvSpPr>
          <p:cNvPr id="10282" name="Rectangle 42"/>
          <p:cNvSpPr>
            <a:spLocks noGrp="1" noChangeArrowheads="1"/>
          </p:cNvSpPr>
          <p:nvPr>
            <p:ph type="title"/>
          </p:nvPr>
        </p:nvSpPr>
        <p:spPr bwMode="auto">
          <a:xfrm>
            <a:off x="609600"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83"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10284" name="Rectangle 4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fontAlgn="base">
              <a:spcBef>
                <a:spcPct val="0"/>
              </a:spcBef>
              <a:spcAft>
                <a:spcPct val="0"/>
              </a:spcAft>
              <a:defRPr/>
            </a:pPr>
            <a:endParaRPr lang="tr-TR">
              <a:solidFill>
                <a:srgbClr val="FFFFFF"/>
              </a:solidFill>
            </a:endParaRPr>
          </a:p>
        </p:txBody>
      </p:sp>
      <p:sp>
        <p:nvSpPr>
          <p:cNvPr id="10285" name="Rectangle 4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fontAlgn="base">
              <a:spcBef>
                <a:spcPct val="0"/>
              </a:spcBef>
              <a:spcAft>
                <a:spcPct val="0"/>
              </a:spcAft>
              <a:defRPr/>
            </a:pPr>
            <a:endParaRPr lang="tr-TR">
              <a:solidFill>
                <a:srgbClr val="FFFFFF"/>
              </a:solidFill>
            </a:endParaRPr>
          </a:p>
        </p:txBody>
      </p:sp>
      <p:sp>
        <p:nvSpPr>
          <p:cNvPr id="10286" name="Rectangle 4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anose="020B0604020202020204" pitchFamily="34" charset="0"/>
              </a:defRPr>
            </a:lvl1pPr>
          </a:lstStyle>
          <a:p>
            <a:pPr fontAlgn="base">
              <a:spcBef>
                <a:spcPct val="0"/>
              </a:spcBef>
              <a:spcAft>
                <a:spcPct val="0"/>
              </a:spcAft>
              <a:defRPr/>
            </a:pPr>
            <a:fld id="{17B0020E-875C-4BD6-87D6-AC498929C713}" type="slidenum">
              <a:rPr lang="tr-TR" altLang="tr-TR">
                <a:solidFill>
                  <a:srgbClr val="FFFFFF"/>
                </a:solidFill>
              </a:rPr>
              <a:pPr fontAlgn="base">
                <a:spcBef>
                  <a:spcPct val="0"/>
                </a:spcBef>
                <a:spcAft>
                  <a:spcPct val="0"/>
                </a:spcAft>
                <a:defRPr/>
              </a:pPr>
              <a:t>‹#›</a:t>
            </a:fld>
            <a:endParaRPr lang="tr-TR" altLang="tr-TR">
              <a:solidFill>
                <a:srgbClr val="FFFFFF"/>
              </a:solidFill>
            </a:endParaRPr>
          </a:p>
        </p:txBody>
      </p:sp>
    </p:spTree>
    <p:extLst>
      <p:ext uri="{BB962C8B-B14F-4D97-AF65-F5344CB8AC3E}">
        <p14:creationId xmlns:p14="http://schemas.microsoft.com/office/powerpoint/2010/main" val="200963138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med"/>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5"/>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86.png"/></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10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10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91.png"/></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35.xml"/><Relationship Id="rId5" Type="http://schemas.openxmlformats.org/officeDocument/2006/relationships/image" Target="../media/image94.png"/><Relationship Id="rId4" Type="http://schemas.openxmlformats.org/officeDocument/2006/relationships/image" Target="../media/image93.jpeg"/></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7.jpeg"/><Relationship Id="rId5" Type="http://schemas.openxmlformats.org/officeDocument/2006/relationships/image" Target="../media/image5.png"/><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100.jpeg"/><Relationship Id="rId4" Type="http://schemas.openxmlformats.org/officeDocument/2006/relationships/image" Target="../media/image99.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2.xml"/><Relationship Id="rId1" Type="http://schemas.openxmlformats.org/officeDocument/2006/relationships/slideLayout" Target="../slideLayouts/slideLayout35.xml"/><Relationship Id="rId5" Type="http://schemas.openxmlformats.org/officeDocument/2006/relationships/image" Target="../media/image104.jpeg"/><Relationship Id="rId4" Type="http://schemas.openxmlformats.org/officeDocument/2006/relationships/image" Target="../media/image103.jpe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image" Target="../media/image105.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5.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png"/><Relationship Id="rId7"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09.jpe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image" Target="../media/image3.pn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22.jpeg"/><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png"/><Relationship Id="rId7"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png"/><Relationship Id="rId7"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jpeg"/><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png"/><Relationship Id="rId7"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40.xml"/><Relationship Id="rId6" Type="http://schemas.openxmlformats.org/officeDocument/2006/relationships/image" Target="../media/image1.png"/><Relationship Id="rId5" Type="http://schemas.openxmlformats.org/officeDocument/2006/relationships/image" Target="../media/image43.jpe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8.jpeg"/><Relationship Id="rId7"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40.xml"/><Relationship Id="rId6" Type="http://schemas.openxmlformats.org/officeDocument/2006/relationships/image" Target="../media/image1.png"/><Relationship Id="rId5" Type="http://schemas.openxmlformats.org/officeDocument/2006/relationships/image" Target="../media/image50.jpeg"/><Relationship Id="rId4" Type="http://schemas.openxmlformats.org/officeDocument/2006/relationships/image" Target="../media/image49.jpe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51.jpeg"/><Relationship Id="rId5" Type="http://schemas.openxmlformats.org/officeDocument/2006/relationships/image" Target="../media/image5.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5.jpeg"/><Relationship Id="rId4" Type="http://schemas.openxmlformats.org/officeDocument/2006/relationships/image" Target="../media/image3.png"/><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0.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57.jpeg"/></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60.jpeg"/></Relationships>
</file>

<file path=ppt/slides/_rels/slide8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1.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3.png"/></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67.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p:txBody>
          <a:bodyPr/>
          <a:lstStyle/>
          <a:p>
            <a:endParaRPr lang="tr-TR" dirty="0"/>
          </a:p>
        </p:txBody>
      </p:sp>
      <p:sp>
        <p:nvSpPr>
          <p:cNvPr id="3" name="Alt Başlık 2"/>
          <p:cNvSpPr>
            <a:spLocks noGrp="1"/>
          </p:cNvSpPr>
          <p:nvPr>
            <p:ph type="subTitle" idx="1"/>
          </p:nvPr>
        </p:nvSpPr>
        <p:spPr/>
        <p:txBody>
          <a:bodyPr/>
          <a:lstStyle/>
          <a:p>
            <a:endParaRPr lang="tr-TR"/>
          </a:p>
        </p:txBody>
      </p:sp>
    </p:spTree>
    <p:extLst>
      <p:ext uri="{BB962C8B-B14F-4D97-AF65-F5344CB8AC3E}">
        <p14:creationId xmlns:p14="http://schemas.microsoft.com/office/powerpoint/2010/main" val="1466640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layer.slideplayer.biz.tr/11/3005549/data/images/im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351" y="1484313"/>
            <a:ext cx="6048375" cy="406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45"/>
          <p:cNvSpPr txBox="1">
            <a:spLocks noChangeArrowheads="1"/>
          </p:cNvSpPr>
          <p:nvPr/>
        </p:nvSpPr>
        <p:spPr bwMode="auto">
          <a:xfrm>
            <a:off x="2566988" y="333375"/>
            <a:ext cx="69135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Maksillofasiyal bölgede görülen travmaların %60’ından fazlasında vücudun diğer bölgelerinde de kırık vardır.</a:t>
            </a:r>
          </a:p>
        </p:txBody>
      </p:sp>
      <p:sp>
        <p:nvSpPr>
          <p:cNvPr id="12292" name="Text Box 45"/>
          <p:cNvSpPr txBox="1">
            <a:spLocks noChangeArrowheads="1"/>
          </p:cNvSpPr>
          <p:nvPr/>
        </p:nvSpPr>
        <p:spPr bwMode="auto">
          <a:xfrm>
            <a:off x="2495551" y="5661025"/>
            <a:ext cx="69135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Mandibula kırıkları ise çoğu kez izole kırıklardır; yani yalnızca mandibula kırılmıştır.</a:t>
            </a:r>
          </a:p>
        </p:txBody>
      </p:sp>
    </p:spTree>
    <p:extLst>
      <p:ext uri="{BB962C8B-B14F-4D97-AF65-F5344CB8AC3E}">
        <p14:creationId xmlns:p14="http://schemas.microsoft.com/office/powerpoint/2010/main" val="1794918489"/>
      </p:ext>
    </p:extLst>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Shape 335"/>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00376" y="1341439"/>
            <a:ext cx="5851525" cy="4389437"/>
          </a:xfrm>
        </p:spPr>
      </p:pic>
    </p:spTree>
    <p:extLst>
      <p:ext uri="{BB962C8B-B14F-4D97-AF65-F5344CB8AC3E}">
        <p14:creationId xmlns:p14="http://schemas.microsoft.com/office/powerpoint/2010/main" val="3606370724"/>
      </p:ext>
    </p:extLst>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Shape 342"/>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71814" y="1484314"/>
            <a:ext cx="5851525" cy="4389437"/>
          </a:xfrm>
        </p:spPr>
      </p:pic>
    </p:spTree>
    <p:extLst>
      <p:ext uri="{BB962C8B-B14F-4D97-AF65-F5344CB8AC3E}">
        <p14:creationId xmlns:p14="http://schemas.microsoft.com/office/powerpoint/2010/main" val="2134866685"/>
      </p:ext>
    </p:extLst>
  </p:cSld>
  <p:clrMapOvr>
    <a:masterClrMapping/>
  </p:clrMapOvr>
  <p:transition spd="slow">
    <p:cut/>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KORPUS KIRIKLARINDA FİKSASYON ŞEKLİ</a:t>
            </a:r>
          </a:p>
        </p:txBody>
      </p:sp>
      <p:pic>
        <p:nvPicPr>
          <p:cNvPr id="135171" name="Shape 349"/>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919288" y="2997201"/>
            <a:ext cx="3924300" cy="2663825"/>
          </a:xfrm>
        </p:spPr>
      </p:pic>
      <p:pic>
        <p:nvPicPr>
          <p:cNvPr id="135172" name="Shape 35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4" y="3068639"/>
            <a:ext cx="3724275"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5941625"/>
      </p:ext>
    </p:extLst>
  </p:cSld>
  <p:clrMapOvr>
    <a:masterClrMapping/>
  </p:clrMapOvr>
  <p:transition spd="slow">
    <p:cut/>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KORPUS KIRIKLARINDA ALTERNATİF 2. PLAK KULLANIMI</a:t>
            </a:r>
          </a:p>
        </p:txBody>
      </p:sp>
      <p:pic>
        <p:nvPicPr>
          <p:cNvPr id="137219" name="Shape 357"/>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1740250100"/>
      </p:ext>
    </p:extLst>
  </p:cSld>
  <p:clrMapOvr>
    <a:masterClrMapping/>
  </p:clrMapOvr>
  <p:transition spd="slow">
    <p:cut/>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SÜPERİOR BORDER İÇİN MONOKORTİKAL VİDA PLAK SİSTEMİ</a:t>
            </a:r>
          </a:p>
        </p:txBody>
      </p:sp>
      <p:pic>
        <p:nvPicPr>
          <p:cNvPr id="139267" name="Shape 364"/>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4137881392"/>
      </p:ext>
    </p:extLst>
  </p:cSld>
  <p:clrMapOvr>
    <a:masterClrMapping/>
  </p:clrMapOvr>
  <p:transition spd="slow">
    <p:cut/>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İNFERİOR BORDER BİKORTİKAL VİDA PLAK SİSTEMİ</a:t>
            </a:r>
          </a:p>
        </p:txBody>
      </p:sp>
      <p:pic>
        <p:nvPicPr>
          <p:cNvPr id="141315" name="Shape 371"/>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412970944"/>
      </p:ext>
    </p:extLst>
  </p:cSld>
  <p:clrMapOvr>
    <a:masterClrMapping/>
  </p:clrMapOvr>
  <p:transition spd="slow">
    <p:cut/>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txBox="1">
            <a:spLocks noGrp="1"/>
          </p:cNvSpPr>
          <p:nvPr>
            <p:ph type="title"/>
          </p:nvPr>
        </p:nvSpPr>
        <p:spPr>
          <a:xfrm>
            <a:off x="2208213" y="1844675"/>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REKONSTRÜKSİYON PLAKLARI</a:t>
            </a:r>
            <a:b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2800" b="1">
                <a:solidFill>
                  <a:srgbClr val="F5F5F5"/>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Rekonstrüksiyon plakları devamlı kırıklarda, defektli kırıklarda, enfekte olmuş kırıklarda uygulanan bir tekniktir</a:t>
            </a: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pic>
        <p:nvPicPr>
          <p:cNvPr id="143363" name="Shape 378"/>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782889" y="3284539"/>
            <a:ext cx="2820987" cy="2047875"/>
          </a:xfrm>
        </p:spPr>
      </p:pic>
      <p:pic>
        <p:nvPicPr>
          <p:cNvPr id="143364" name="Shape 379"/>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726" y="3284539"/>
            <a:ext cx="30146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8048082"/>
      </p:ext>
    </p:extLst>
  </p:cSld>
  <p:clrMapOvr>
    <a:masterClrMapping/>
  </p:clrMapOvr>
  <p:transition spd="slow">
    <p:cut/>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hape 384"/>
          <p:cNvSpPr txBox="1">
            <a:spLocks noGrp="1"/>
          </p:cNvSpPr>
          <p:nvPr>
            <p:ph type="title"/>
          </p:nvPr>
        </p:nvSpPr>
        <p:spPr>
          <a:xfrm>
            <a:off x="1992313" y="1125538"/>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4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Mandibula rekonstrüksiyonunda asıl önemli olan faktörler mandibula devamlılığının sağlanmasının yanısıra osseoz alveolar tabanın oluşturulması, yumuşak doku defektlerinin kapatılması ve kozmetik açıdan iyi sonuçlar elde etmektir </a:t>
            </a:r>
          </a:p>
        </p:txBody>
      </p:sp>
      <p:pic>
        <p:nvPicPr>
          <p:cNvPr id="145411" name="Shape 385"/>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08214" y="4724400"/>
            <a:ext cx="2676525" cy="1697038"/>
          </a:xfrm>
        </p:spPr>
      </p:pic>
      <p:pic>
        <p:nvPicPr>
          <p:cNvPr id="145412" name="Shape 38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775" y="2636839"/>
            <a:ext cx="2660650"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Shape 38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6" y="4665663"/>
            <a:ext cx="26765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064980"/>
      </p:ext>
    </p:extLst>
  </p:cSld>
  <p:clrMapOvr>
    <a:masterClrMapping/>
  </p:clrMapOvr>
  <p:transition spd="slow">
    <p:cut/>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4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REKONSTRÜKSİYON PLAKLARININ FORSEPSLE UYUMLANMASI VE YERLEŞTİRİLMESİ</a:t>
            </a:r>
          </a:p>
        </p:txBody>
      </p:sp>
      <p:pic>
        <p:nvPicPr>
          <p:cNvPr id="147459" name="Shape 394"/>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2593255407"/>
      </p:ext>
    </p:extLst>
  </p:cSld>
  <p:clrMapOvr>
    <a:masterClrMapping/>
  </p:clrMapOvr>
  <p:transition spd="slow">
    <p:cut/>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ATROFİK MANDİBULADA REKONSTRÜKSİYON PLAĞI UYGULAMASI</a:t>
            </a:r>
          </a:p>
        </p:txBody>
      </p:sp>
      <p:pic>
        <p:nvPicPr>
          <p:cNvPr id="149507" name="Shape 400"/>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1270267735"/>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5"/>
          <p:cNvSpPr txBox="1">
            <a:spLocks noChangeArrowheads="1"/>
          </p:cNvSpPr>
          <p:nvPr/>
        </p:nvSpPr>
        <p:spPr bwMode="auto">
          <a:xfrm>
            <a:off x="2208213" y="188913"/>
            <a:ext cx="8064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b="1">
                <a:solidFill>
                  <a:srgbClr val="E22B00"/>
                </a:solidFill>
                <a:latin typeface="Comic Sans MS" panose="030F0702030302020204" pitchFamily="66" charset="0"/>
              </a:rPr>
              <a:t>Maksillofasiyal Kırıklarda Acil Tedavi</a:t>
            </a:r>
          </a:p>
        </p:txBody>
      </p:sp>
      <p:sp>
        <p:nvSpPr>
          <p:cNvPr id="3" name="Text Box 5"/>
          <p:cNvSpPr txBox="1">
            <a:spLocks noChangeArrowheads="1"/>
          </p:cNvSpPr>
          <p:nvPr/>
        </p:nvSpPr>
        <p:spPr bwMode="auto">
          <a:xfrm>
            <a:off x="2208213" y="1052513"/>
            <a:ext cx="8064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Travmanın ABC’si genel kuralına uyulmalıdır.</a:t>
            </a:r>
          </a:p>
        </p:txBody>
      </p:sp>
      <p:sp>
        <p:nvSpPr>
          <p:cNvPr id="4" name="Text Box 5"/>
          <p:cNvSpPr txBox="1">
            <a:spLocks noChangeArrowheads="1"/>
          </p:cNvSpPr>
          <p:nvPr/>
        </p:nvSpPr>
        <p:spPr bwMode="auto">
          <a:xfrm>
            <a:off x="2063751" y="2492376"/>
            <a:ext cx="8208963"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A- Airway (havayolu-servikal stabilizasyon)</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B- Breathing (solunum-yeterli ventilasyon)</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C- Circulation (kanama kontrolü-dolaşım)</a:t>
            </a:r>
          </a:p>
        </p:txBody>
      </p:sp>
      <p:pic>
        <p:nvPicPr>
          <p:cNvPr id="13317" name="Picture 8" descr="1-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1" y="4724400"/>
            <a:ext cx="220186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4" descr="Image result for çocuk parklarında yaralanma resimle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625" y="4797426"/>
            <a:ext cx="262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17781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from="(-#ppt_w/2)" to="(#ppt_x)" calcmode="lin" valueType="num">
                                      <p:cBhvr>
                                        <p:cTn id="13" dur="600" fill="hold">
                                          <p:stCondLst>
                                            <p:cond delay="0"/>
                                          </p:stCondLst>
                                        </p:cTn>
                                        <p:tgtEl>
                                          <p:spTgt spid="4"/>
                                        </p:tgtEl>
                                        <p:attrNameLst>
                                          <p:attrName>ppt_x</p:attrName>
                                        </p:attrNameLst>
                                      </p:cBhvr>
                                    </p:anim>
                                    <p:anim from="0" to="-1.0" calcmode="lin" valueType="num">
                                      <p:cBhvr>
                                        <p:cTn id="14" dur="200" decel="50000" autoRev="1" fill="hold">
                                          <p:stCondLst>
                                            <p:cond delay="600"/>
                                          </p:stCondLst>
                                        </p:cTn>
                                        <p:tgtEl>
                                          <p:spTgt spid="4"/>
                                        </p:tgtEl>
                                        <p:attrNameLst>
                                          <p:attrName>xshear</p:attrName>
                                        </p:attrNameLst>
                                      </p:cBhvr>
                                    </p:anim>
                                    <p:animScale>
                                      <p:cBhvr>
                                        <p:cTn id="15" dur="200" decel="100000" autoRev="1" fill="hold">
                                          <p:stCondLst>
                                            <p:cond delay="600"/>
                                          </p:stCondLst>
                                        </p:cTn>
                                        <p:tgtEl>
                                          <p:spTgt spid="4"/>
                                        </p:tgtEl>
                                      </p:cBhvr>
                                      <p:from x="100000" y="100000"/>
                                      <p:to x="80000" y="100000"/>
                                    </p:animScale>
                                    <p:anim by="(#ppt_h/3+#ppt_w*0.1)" calcmode="lin" valueType="num">
                                      <p:cBhvr additive="sum">
                                        <p:cTn id="16"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txBox="1">
            <a:spLocks noGrp="1"/>
          </p:cNvSpPr>
          <p:nvPr>
            <p:ph type="title"/>
          </p:nvPr>
        </p:nvSpPr>
        <p:spPr>
          <a:xfrm>
            <a:off x="1992313" y="404813"/>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REZORBE OLABİLEN PLAK SİSTEMLERİ</a:t>
            </a:r>
          </a:p>
        </p:txBody>
      </p:sp>
      <p:pic>
        <p:nvPicPr>
          <p:cNvPr id="151555" name="Shape 407"/>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881314" y="2166938"/>
            <a:ext cx="6429375" cy="3924300"/>
          </a:xfrm>
        </p:spPr>
      </p:pic>
    </p:spTree>
    <p:extLst>
      <p:ext uri="{BB962C8B-B14F-4D97-AF65-F5344CB8AC3E}">
        <p14:creationId xmlns:p14="http://schemas.microsoft.com/office/powerpoint/2010/main" val="3894402381"/>
      </p:ext>
    </p:extLst>
  </p:cSld>
  <p:clrMapOvr>
    <a:masterClrMapping/>
  </p:clrMapOvr>
  <p:transition spd="slow">
    <p:cut/>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lgn="l">
              <a:spcBef>
                <a:spcPts val="0"/>
              </a:spcBef>
              <a:spcAft>
                <a:spcPts val="0"/>
              </a:spcAft>
              <a:buClr>
                <a:schemeClr val="dk2"/>
              </a:buClr>
              <a:buSzPct val="25000"/>
              <a:defRPr/>
            </a:pPr>
            <a:r>
              <a:rPr lang="tr-TR" sz="5000">
                <a:solidFill>
                  <a:schemeClr val="dk2"/>
                </a:solidFill>
                <a:latin typeface="Calibri"/>
                <a:ea typeface="Calibri"/>
                <a:cs typeface="Calibri"/>
                <a:sym typeface="Calibri"/>
              </a:rPr>
              <a:t> </a:t>
            </a:r>
          </a:p>
        </p:txBody>
      </p:sp>
      <p:pic>
        <p:nvPicPr>
          <p:cNvPr id="153603" name="Shape 414"/>
          <p:cNvPicPr preferRelativeResize="0">
            <a:picLocks noGrp="1"/>
          </p:cNvPicPr>
          <p:nvPr>
            <p:ph type="body" idx="1"/>
          </p:nvPr>
        </p:nvPicPr>
        <p:blipFill>
          <a:blip r:embed="rId3">
            <a:extLst>
              <a:ext uri="{28A0092B-C50C-407E-A947-70E740481C1C}">
                <a14:useLocalDpi xmlns:a14="http://schemas.microsoft.com/office/drawing/2010/main" val="0"/>
              </a:ext>
            </a:extLst>
          </a:blip>
          <a:srcRect r="2359"/>
          <a:stretch>
            <a:fillRect/>
          </a:stretch>
        </p:blipFill>
        <p:spPr>
          <a:xfrm>
            <a:off x="2208213" y="1341438"/>
            <a:ext cx="3384550" cy="2239962"/>
          </a:xfrm>
        </p:spPr>
      </p:pic>
      <p:pic>
        <p:nvPicPr>
          <p:cNvPr id="153604" name="Shape 415"/>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5347"/>
          <a:stretch>
            <a:fillRect/>
          </a:stretch>
        </p:blipFill>
        <p:spPr bwMode="auto">
          <a:xfrm>
            <a:off x="6888164" y="1355725"/>
            <a:ext cx="287972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Shape 41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589" y="4054475"/>
            <a:ext cx="3233737"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913374"/>
      </p:ext>
    </p:extLst>
  </p:cSld>
  <p:clrMapOvr>
    <a:masterClrMapping/>
  </p:clrMapOvr>
  <p:transition spd="slow">
    <p:cut/>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Shape 422"/>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0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%82 POLİLAKTİK ASİT VE %18  POLİGLİKOLİK ASİTTEN OLUŞAN  25 MM UZUNLUĞUNDA 5 MM GENİŞLİĞİNDE 1.5 MM KALINLIĞINDA REZORBE OLABİLEN PLAK</a:t>
            </a:r>
          </a:p>
        </p:txBody>
      </p:sp>
      <p:pic>
        <p:nvPicPr>
          <p:cNvPr id="155651" name="Shape 423"/>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782888" y="2276475"/>
            <a:ext cx="5619750" cy="3848100"/>
          </a:xfrm>
        </p:spPr>
      </p:pic>
    </p:spTree>
    <p:extLst>
      <p:ext uri="{BB962C8B-B14F-4D97-AF65-F5344CB8AC3E}">
        <p14:creationId xmlns:p14="http://schemas.microsoft.com/office/powerpoint/2010/main" val="2463989303"/>
      </p:ext>
    </p:extLst>
  </p:cSld>
  <p:clrMapOvr>
    <a:masterClrMapping/>
  </p:clrMapOvr>
  <p:transition spd="slow">
    <p:cut/>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txBox="1">
            <a:spLocks noGrp="1"/>
          </p:cNvSpPr>
          <p:nvPr>
            <p:ph type="title"/>
          </p:nvPr>
        </p:nvSpPr>
        <p:spPr>
          <a:xfrm>
            <a:off x="2063750" y="188914"/>
            <a:ext cx="8229600" cy="719137"/>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REZORBE OLABİLEN PLAK VE VİDA SETİ</a:t>
            </a:r>
          </a:p>
        </p:txBody>
      </p:sp>
      <p:pic>
        <p:nvPicPr>
          <p:cNvPr id="157699" name="Shape 429"/>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135189" y="1268413"/>
            <a:ext cx="4319587" cy="4013200"/>
          </a:xfrm>
        </p:spPr>
      </p:pic>
      <p:pic>
        <p:nvPicPr>
          <p:cNvPr id="157700" name="Shape 43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1" y="1341439"/>
            <a:ext cx="2576513"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1" name="Picture 2" descr="http://irfanyorulmaz.com/image/travma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639" y="5408614"/>
            <a:ext cx="2174875" cy="144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945234"/>
      </p:ext>
    </p:extLst>
  </p:cSld>
  <p:clrMapOvr>
    <a:masterClrMapping/>
  </p:clrMapOvr>
  <p:transition spd="slow">
    <p:cut/>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45"/>
          <p:cNvSpPr txBox="1">
            <a:spLocks noChangeArrowheads="1"/>
          </p:cNvSpPr>
          <p:nvPr/>
        </p:nvSpPr>
        <p:spPr bwMode="auto">
          <a:xfrm>
            <a:off x="2351088" y="1700213"/>
            <a:ext cx="75612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4800" b="1">
                <a:solidFill>
                  <a:srgbClr val="E22B00"/>
                </a:solidFill>
                <a:latin typeface="Comic Sans MS" panose="030F0702030302020204" pitchFamily="66" charset="0"/>
              </a:rPr>
              <a:t>MANDİBULA KIRIKLARININ TEDAVİ YÖNTEMLERİ</a:t>
            </a:r>
          </a:p>
        </p:txBody>
      </p:sp>
    </p:spTree>
    <p:extLst>
      <p:ext uri="{BB962C8B-B14F-4D97-AF65-F5344CB8AC3E}">
        <p14:creationId xmlns:p14="http://schemas.microsoft.com/office/powerpoint/2010/main" val="1296799504"/>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Dikdörtgen"/>
          <p:cNvSpPr>
            <a:spLocks noChangeArrowheads="1"/>
          </p:cNvSpPr>
          <p:nvPr/>
        </p:nvSpPr>
        <p:spPr bwMode="auto">
          <a:xfrm>
            <a:off x="1524001" y="1844675"/>
            <a:ext cx="87852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Mandibula fraktürünün medikal tedavisi hasta stabilize olur olmaz başlamalıdır. </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Mandibula fraktürlerinde kırık tedavisine başlamana zamanı hakkında görüş ayrılıkları mevcuttur. Enfeksiyon riskini ve komplikasyon gelişimini engellemek için ilk 12 saatte tedavi edilmesi gerektiği savunulmakla birlikte, yakın zamanda yapılan bir çalışmada tedavinin 72 saat içinde veya 72 saatten sonra yapılması arasında komplikasyon gelişimi açısından bir farklılık bulunmadığı gösterilmiştir. </a:t>
            </a:r>
          </a:p>
        </p:txBody>
      </p:sp>
      <p:sp>
        <p:nvSpPr>
          <p:cNvPr id="3" name="Text Box 4"/>
          <p:cNvSpPr txBox="1">
            <a:spLocks noChangeArrowheads="1"/>
          </p:cNvSpPr>
          <p:nvPr/>
        </p:nvSpPr>
        <p:spPr bwMode="auto">
          <a:xfrm>
            <a:off x="2495551" y="692151"/>
            <a:ext cx="6697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400" b="1">
                <a:solidFill>
                  <a:srgbClr val="F10D12"/>
                </a:solidFill>
                <a:latin typeface="Comic Sans MS" panose="030F0702030302020204" pitchFamily="66" charset="0"/>
              </a:rPr>
              <a:t>TEDAVİ ZAMANLAMASI</a:t>
            </a:r>
          </a:p>
        </p:txBody>
      </p:sp>
    </p:spTree>
    <p:extLst>
      <p:ext uri="{BB962C8B-B14F-4D97-AF65-F5344CB8AC3E}">
        <p14:creationId xmlns:p14="http://schemas.microsoft.com/office/powerpoint/2010/main" val="18643624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1 Dikdörtgen"/>
          <p:cNvSpPr>
            <a:spLocks noChangeArrowheads="1"/>
          </p:cNvSpPr>
          <p:nvPr/>
        </p:nvSpPr>
        <p:spPr bwMode="auto">
          <a:xfrm>
            <a:off x="1703389" y="2060575"/>
            <a:ext cx="87852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Güncel yaklaşımda, çoklu travma hastasında mandibula kırığı tedavisi, ağız hijyeni, intravenöz antibiyotik ve sıvı desteği ile hastanın genel durumu elverene kadar ertelenebilmektedir. </a:t>
            </a:r>
          </a:p>
          <a:p>
            <a:pPr fontAlgn="base">
              <a:lnSpc>
                <a:spcPct val="150000"/>
              </a:lnSpc>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Ancak mandibula kırığının hasta için son derece ağrılı bir durum olduğu ve tedavide gecikmenin yara yerinde yumuşak doku ödemi ve fibrin doku birikimini arttırdığı, dolayısıyla redüksiyonun güçleştiği unutulmamalıdır.</a:t>
            </a:r>
          </a:p>
        </p:txBody>
      </p:sp>
      <p:sp>
        <p:nvSpPr>
          <p:cNvPr id="3" name="Text Box 4"/>
          <p:cNvSpPr txBox="1">
            <a:spLocks noChangeArrowheads="1"/>
          </p:cNvSpPr>
          <p:nvPr/>
        </p:nvSpPr>
        <p:spPr bwMode="auto">
          <a:xfrm>
            <a:off x="2495551" y="981076"/>
            <a:ext cx="6697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400" b="1">
                <a:solidFill>
                  <a:srgbClr val="F10D12"/>
                </a:solidFill>
                <a:latin typeface="Comic Sans MS" panose="030F0702030302020204" pitchFamily="66" charset="0"/>
              </a:rPr>
              <a:t>TEDAVİ ZAMANLAMASI</a:t>
            </a:r>
          </a:p>
        </p:txBody>
      </p:sp>
    </p:spTree>
    <p:extLst>
      <p:ext uri="{BB962C8B-B14F-4D97-AF65-F5344CB8AC3E}">
        <p14:creationId xmlns:p14="http://schemas.microsoft.com/office/powerpoint/2010/main" val="21300338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3 Dikdörtgen"/>
          <p:cNvSpPr>
            <a:spLocks noChangeArrowheads="1"/>
          </p:cNvSpPr>
          <p:nvPr/>
        </p:nvSpPr>
        <p:spPr bwMode="auto">
          <a:xfrm>
            <a:off x="1703389" y="1484314"/>
            <a:ext cx="87852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Maksillofasiyal çoklu kırıkların tedavi prensibinde içeriden dışarıya ve aşağıdan yukarıya doğru tedavi sırası uygulanmalıdır.</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a:t>
            </a:r>
            <a:r>
              <a:rPr lang="tr-TR" altLang="tr-TR" sz="2400" b="1">
                <a:solidFill>
                  <a:srgbClr val="FF0000"/>
                </a:solidFill>
                <a:latin typeface="Comic Sans MS" panose="030F0702030302020204" pitchFamily="66" charset="0"/>
              </a:rPr>
              <a:t>Bu çerçevede, çoklu kırık olduğunda önce alt, sonra üst çene kırıkları tedavi edilmeli, eğer ekstraoral yaklaşım uygulanacaksa, bundan önce de ağız içi tedaviler tamamlanmalıdır.</a:t>
            </a:r>
          </a:p>
        </p:txBody>
      </p:sp>
    </p:spTree>
    <p:extLst>
      <p:ext uri="{BB962C8B-B14F-4D97-AF65-F5344CB8AC3E}">
        <p14:creationId xmlns:p14="http://schemas.microsoft.com/office/powerpoint/2010/main" val="2342149546"/>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2 Dikdörtgen"/>
          <p:cNvSpPr>
            <a:spLocks noChangeArrowheads="1"/>
          </p:cNvSpPr>
          <p:nvPr/>
        </p:nvSpPr>
        <p:spPr bwMode="auto">
          <a:xfrm>
            <a:off x="1774826" y="476251"/>
            <a:ext cx="8532813"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400" b="1">
                <a:solidFill>
                  <a:srgbClr val="FF0000"/>
                </a:solidFill>
                <a:latin typeface="Comic Sans MS" panose="030F0702030302020204" pitchFamily="66" charset="0"/>
              </a:rPr>
              <a:t>Diş hatlarından geçen bütün kırıklar açık kırık olarak kabul edilmeli ve yara yerinde mekanik temizliği takiben intravenöz geniş spektrumlu penisilin veya 1. kuşak sefalosporin grubu antibiyotik tedavisi başlanmalıdır. </a:t>
            </a:r>
          </a:p>
          <a:p>
            <a:pPr fontAlgn="base">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400" b="1">
                <a:solidFill>
                  <a:srgbClr val="FFFFFF"/>
                </a:solidFill>
                <a:latin typeface="Comic Sans MS" panose="030F0702030302020204" pitchFamily="66" charset="0"/>
              </a:rPr>
              <a:t>Koopere ve bilinci açık hastada klorheksidin veya yarı yarıya sulandırılmış </a:t>
            </a:r>
            <a:r>
              <a:rPr lang="tr-TR" altLang="tr-TR" sz="2400" b="1">
                <a:solidFill>
                  <a:srgbClr val="FFFF00"/>
                </a:solidFill>
                <a:latin typeface="Comic Sans MS" panose="030F0702030302020204" pitchFamily="66" charset="0"/>
              </a:rPr>
              <a:t>hidrojen peroksit </a:t>
            </a:r>
            <a:r>
              <a:rPr lang="tr-TR" altLang="tr-TR" sz="2400" b="1">
                <a:solidFill>
                  <a:srgbClr val="FFFFFF"/>
                </a:solidFill>
                <a:latin typeface="Comic Sans MS" panose="030F0702030302020204" pitchFamily="66" charset="0"/>
              </a:rPr>
              <a:t>içeren ağız gargaralarıyla mekanik temizlik </a:t>
            </a:r>
            <a:r>
              <a:rPr lang="es-ES" altLang="tr-TR" sz="2400" b="1">
                <a:solidFill>
                  <a:srgbClr val="FFFFFF"/>
                </a:solidFill>
                <a:latin typeface="Comic Sans MS" panose="030F0702030302020204" pitchFamily="66" charset="0"/>
              </a:rPr>
              <a:t>ve antisepsi sağlanabilir. </a:t>
            </a: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r>
              <a:rPr lang="es-ES" altLang="tr-TR" sz="2400" b="1">
                <a:solidFill>
                  <a:srgbClr val="FFFFFF"/>
                </a:solidFill>
                <a:latin typeface="Comic Sans MS" panose="030F0702030302020204" pitchFamily="66" charset="0"/>
              </a:rPr>
              <a:t>Hastanın tetano</a:t>
            </a:r>
            <a:r>
              <a:rPr lang="tr-TR" altLang="tr-TR" sz="2400" b="1">
                <a:solidFill>
                  <a:srgbClr val="FFFFFF"/>
                </a:solidFill>
                <a:latin typeface="Comic Sans MS" panose="030F0702030302020204" pitchFamily="66" charset="0"/>
              </a:rPr>
              <a:t>z immnünizasyon  durumu değerlendirilip gereği halinde aşı yapılmalıdır.</a:t>
            </a:r>
          </a:p>
        </p:txBody>
      </p:sp>
    </p:spTree>
    <p:extLst>
      <p:ext uri="{BB962C8B-B14F-4D97-AF65-F5344CB8AC3E}">
        <p14:creationId xmlns:p14="http://schemas.microsoft.com/office/powerpoint/2010/main" val="4133588058"/>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45"/>
          <p:cNvSpPr txBox="1">
            <a:spLocks noChangeArrowheads="1"/>
          </p:cNvSpPr>
          <p:nvPr/>
        </p:nvSpPr>
        <p:spPr bwMode="auto">
          <a:xfrm>
            <a:off x="2279651" y="1628775"/>
            <a:ext cx="7561263"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b="1">
                <a:solidFill>
                  <a:srgbClr val="FFFF00"/>
                </a:solidFill>
                <a:latin typeface="Comic Sans MS" panose="030F0702030302020204" pitchFamily="66" charset="0"/>
              </a:rPr>
              <a:t>Mandibula kırıklarının tedavisini, kırığın lokalizasyonuna ve tipine, hastanın yaşına ve dişli-dişsiz olma durumuna göre değerlendirmek gerekir.</a:t>
            </a:r>
          </a:p>
        </p:txBody>
      </p:sp>
    </p:spTree>
    <p:extLst>
      <p:ext uri="{BB962C8B-B14F-4D97-AF65-F5344CB8AC3E}">
        <p14:creationId xmlns:p14="http://schemas.microsoft.com/office/powerpoint/2010/main" val="76557003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5"/>
          <p:cNvSpPr txBox="1">
            <a:spLocks noChangeArrowheads="1"/>
          </p:cNvSpPr>
          <p:nvPr/>
        </p:nvSpPr>
        <p:spPr bwMode="auto">
          <a:xfrm>
            <a:off x="2063750" y="188913"/>
            <a:ext cx="80645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Maksillofasiyal Kırıklarda Acil Tedavi</a:t>
            </a:r>
          </a:p>
        </p:txBody>
      </p:sp>
      <p:sp>
        <p:nvSpPr>
          <p:cNvPr id="4" name="Text Box 5"/>
          <p:cNvSpPr txBox="1">
            <a:spLocks noChangeArrowheads="1"/>
          </p:cNvSpPr>
          <p:nvPr/>
        </p:nvSpPr>
        <p:spPr bwMode="auto">
          <a:xfrm>
            <a:off x="2063750" y="1268414"/>
            <a:ext cx="8064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Travmanın ABC’si, son yıllarda ABCDE olarak modifiye edilmiştir.</a:t>
            </a:r>
          </a:p>
        </p:txBody>
      </p:sp>
      <p:sp>
        <p:nvSpPr>
          <p:cNvPr id="5" name="Text Box 5"/>
          <p:cNvSpPr txBox="1">
            <a:spLocks noChangeArrowheads="1"/>
          </p:cNvSpPr>
          <p:nvPr/>
        </p:nvSpPr>
        <p:spPr bwMode="auto">
          <a:xfrm>
            <a:off x="2063751" y="2708275"/>
            <a:ext cx="82089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A- Airway (havayolu-servikal stabilizasyon)</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B- Breathing (solunum-yeterli ventilasyon)</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C- Circulation (kanama kontrolü-dolaşım)</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D- Disability (kısa nörolojik değerlendirme)</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E- Exposure (hastanın soyulması ve hipotermiden korunma)</a:t>
            </a:r>
          </a:p>
        </p:txBody>
      </p:sp>
    </p:spTree>
    <p:extLst>
      <p:ext uri="{BB962C8B-B14F-4D97-AF65-F5344CB8AC3E}">
        <p14:creationId xmlns:p14="http://schemas.microsoft.com/office/powerpoint/2010/main" val="27380229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from="(-#ppt_w/2)" to="(#ppt_x)" calcmode="lin" valueType="num">
                                      <p:cBhvr>
                                        <p:cTn id="13" dur="600" fill="hold">
                                          <p:stCondLst>
                                            <p:cond delay="0"/>
                                          </p:stCondLst>
                                        </p:cTn>
                                        <p:tgtEl>
                                          <p:spTgt spid="5"/>
                                        </p:tgtEl>
                                        <p:attrNameLst>
                                          <p:attrName>ppt_x</p:attrName>
                                        </p:attrNameLst>
                                      </p:cBhvr>
                                    </p:anim>
                                    <p:anim from="0" to="-1.0" calcmode="lin" valueType="num">
                                      <p:cBhvr>
                                        <p:cTn id="14" dur="200" decel="50000" autoRev="1" fill="hold">
                                          <p:stCondLst>
                                            <p:cond delay="600"/>
                                          </p:stCondLst>
                                        </p:cTn>
                                        <p:tgtEl>
                                          <p:spTgt spid="5"/>
                                        </p:tgtEl>
                                        <p:attrNameLst>
                                          <p:attrName>xshear</p:attrName>
                                        </p:attrNameLst>
                                      </p:cBhvr>
                                    </p:anim>
                                    <p:animScale>
                                      <p:cBhvr>
                                        <p:cTn id="15" dur="200" decel="100000" autoRev="1" fill="hold">
                                          <p:stCondLst>
                                            <p:cond delay="600"/>
                                          </p:stCondLst>
                                        </p:cTn>
                                        <p:tgtEl>
                                          <p:spTgt spid="5"/>
                                        </p:tgtEl>
                                      </p:cBhvr>
                                      <p:from x="100000" y="100000"/>
                                      <p:to x="80000" y="100000"/>
                                    </p:animScale>
                                    <p:anim by="(#ppt_h/3+#ppt_w*0.1)" calcmode="lin" valueType="num">
                                      <p:cBhvr additive="sum">
                                        <p:cTn id="16"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45"/>
          <p:cNvSpPr txBox="1">
            <a:spLocks noChangeArrowheads="1"/>
          </p:cNvSpPr>
          <p:nvPr/>
        </p:nvSpPr>
        <p:spPr bwMode="auto">
          <a:xfrm>
            <a:off x="2063751" y="1700213"/>
            <a:ext cx="81375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4000" b="1">
                <a:solidFill>
                  <a:srgbClr val="E22B00"/>
                </a:solidFill>
                <a:latin typeface="Comic Sans MS" panose="030F0702030302020204" pitchFamily="66" charset="0"/>
              </a:rPr>
              <a:t>MANDİBULER DENTOALVEOLER TRAVMADA TEDAVİ YÖNTEMLERİ</a:t>
            </a:r>
          </a:p>
        </p:txBody>
      </p:sp>
    </p:spTree>
    <p:extLst>
      <p:ext uri="{BB962C8B-B14F-4D97-AF65-F5344CB8AC3E}">
        <p14:creationId xmlns:p14="http://schemas.microsoft.com/office/powerpoint/2010/main" val="1470928023"/>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C:\Users\user\Desktop\daimi dis\WP_20150916_006.jpg"/>
          <p:cNvPicPr>
            <a:picLocks noChangeAspect="1" noChangeArrowheads="1"/>
          </p:cNvPicPr>
          <p:nvPr/>
        </p:nvPicPr>
        <p:blipFill>
          <a:blip r:embed="rId2">
            <a:extLst>
              <a:ext uri="{28A0092B-C50C-407E-A947-70E740481C1C}">
                <a14:useLocalDpi xmlns:a14="http://schemas.microsoft.com/office/drawing/2010/main" val="0"/>
              </a:ext>
            </a:extLst>
          </a:blip>
          <a:srcRect l="16995" t="52542" r="72514" b="13576"/>
          <a:stretch>
            <a:fillRect/>
          </a:stretch>
        </p:blipFill>
        <p:spPr bwMode="auto">
          <a:xfrm>
            <a:off x="9048751" y="1484314"/>
            <a:ext cx="10445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1774826" y="1916113"/>
            <a:ext cx="7345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400" b="1">
                <a:solidFill>
                  <a:srgbClr val="F10D12"/>
                </a:solidFill>
                <a:latin typeface="Comic Sans MS" panose="030F0702030302020204" pitchFamily="66" charset="0"/>
              </a:rPr>
              <a:t>Dental Travma (Travmatik Dental Yaralanma)</a:t>
            </a:r>
          </a:p>
        </p:txBody>
      </p:sp>
      <p:sp>
        <p:nvSpPr>
          <p:cNvPr id="4" name="Text Box 5"/>
          <p:cNvSpPr txBox="1">
            <a:spLocks noChangeArrowheads="1"/>
          </p:cNvSpPr>
          <p:nvPr/>
        </p:nvSpPr>
        <p:spPr bwMode="auto">
          <a:xfrm>
            <a:off x="1774825" y="2852738"/>
            <a:ext cx="67691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Travmatik dental yaralanma, diş ve çevre dokularına akut enerji aktarımı sonucu, dişte kırık ve/veya yer değiştirme ve/veya destek dokularda (dişeti, periodontal ligament-PDL- ve kemik) ayrılma veya ezilmeye neden olmaktadır.</a:t>
            </a:r>
          </a:p>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Bu yüzden travmanın patofizyolojisinde “ayrılma yaralanması” veya “ezilme yaralanması” sözkonusudur.</a:t>
            </a:r>
          </a:p>
        </p:txBody>
      </p:sp>
      <p:pic>
        <p:nvPicPr>
          <p:cNvPr id="166917" name="Picture 3" descr="C:\Users\user\Desktop\daimi dis\WP_20150916_007.jpg"/>
          <p:cNvPicPr>
            <a:picLocks noChangeAspect="1" noChangeArrowheads="1"/>
          </p:cNvPicPr>
          <p:nvPr/>
        </p:nvPicPr>
        <p:blipFill>
          <a:blip r:embed="rId7">
            <a:extLst>
              <a:ext uri="{28A0092B-C50C-407E-A947-70E740481C1C}">
                <a14:useLocalDpi xmlns:a14="http://schemas.microsoft.com/office/drawing/2010/main" val="0"/>
              </a:ext>
            </a:extLst>
          </a:blip>
          <a:srcRect l="26775" t="7944" r="64175" b="64018"/>
          <a:stretch>
            <a:fillRect/>
          </a:stretch>
        </p:blipFill>
        <p:spPr bwMode="auto">
          <a:xfrm>
            <a:off x="9120188" y="4221163"/>
            <a:ext cx="1117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8362950" y="3357564"/>
            <a:ext cx="2305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1600" b="1">
                <a:solidFill>
                  <a:srgbClr val="F10D12"/>
                </a:solidFill>
                <a:latin typeface="Comic Sans MS" panose="030F0702030302020204" pitchFamily="66" charset="0"/>
              </a:rPr>
              <a:t>Ayrılma yaralanması</a:t>
            </a:r>
          </a:p>
        </p:txBody>
      </p:sp>
      <p:sp>
        <p:nvSpPr>
          <p:cNvPr id="8" name="Text Box 4"/>
          <p:cNvSpPr txBox="1">
            <a:spLocks noChangeArrowheads="1"/>
          </p:cNvSpPr>
          <p:nvPr/>
        </p:nvSpPr>
        <p:spPr bwMode="auto">
          <a:xfrm>
            <a:off x="8434388" y="6165851"/>
            <a:ext cx="2233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1600" b="1">
                <a:solidFill>
                  <a:srgbClr val="F10D12"/>
                </a:solidFill>
                <a:latin typeface="Comic Sans MS" panose="030F0702030302020204" pitchFamily="66" charset="0"/>
              </a:rPr>
              <a:t>Ezilme yaralanması</a:t>
            </a:r>
          </a:p>
        </p:txBody>
      </p:sp>
      <p:pic>
        <p:nvPicPr>
          <p:cNvPr id="166920" name="Picture 9" descr="Image result for çocuk parklarında yaralanma resimler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1"/>
            <a:ext cx="19970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11" descr="Image result for çocuk parklarında yaralanma resimleri"/>
          <p:cNvPicPr>
            <a:picLocks noChangeAspect="1" noChangeArrowheads="1"/>
          </p:cNvPicPr>
          <p:nvPr/>
        </p:nvPicPr>
        <p:blipFill>
          <a:blip r:embed="rId9">
            <a:extLst>
              <a:ext uri="{28A0092B-C50C-407E-A947-70E740481C1C}">
                <a14:useLocalDpi xmlns:a14="http://schemas.microsoft.com/office/drawing/2010/main" val="0"/>
              </a:ext>
            </a:extLst>
          </a:blip>
          <a:srcRect r="75444"/>
          <a:stretch>
            <a:fillRect/>
          </a:stretch>
        </p:blipFill>
        <p:spPr bwMode="auto">
          <a:xfrm>
            <a:off x="7391401" y="188913"/>
            <a:ext cx="13382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76403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6" grpId="0" autoUpdateAnimBg="0"/>
      <p:bldP spid="8" grpId="0"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847850" y="620713"/>
            <a:ext cx="8280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F10D12"/>
                </a:solidFill>
                <a:latin typeface="Comic Sans MS" panose="030F0702030302020204" pitchFamily="66" charset="0"/>
              </a:rPr>
              <a:t>Dental Yaralanmaların Sınıflandırılması</a:t>
            </a:r>
          </a:p>
        </p:txBody>
      </p:sp>
      <p:sp>
        <p:nvSpPr>
          <p:cNvPr id="3" name="Text Box 5"/>
          <p:cNvSpPr txBox="1">
            <a:spLocks noChangeArrowheads="1"/>
          </p:cNvSpPr>
          <p:nvPr/>
        </p:nvSpPr>
        <p:spPr bwMode="auto">
          <a:xfrm>
            <a:off x="2208213" y="1916114"/>
            <a:ext cx="78486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Dental yaralanmalar, etiyoloji, anatomi, patoloji veya tedavi seçenekleri gibi birçok faktöre göre sınıflandırılabilir. </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Dünya Sağlık Örgütü (DSÖ)’nün Stomatoloji ve Diş Hekimliği Hastalıklarının Uluslararası Sınıflandırma uygulamalarından uyarlanan sisteme dayanan sınıflandırma oldukça kullanışlıdır.</a:t>
            </a:r>
          </a:p>
        </p:txBody>
      </p:sp>
    </p:spTree>
    <p:extLst>
      <p:ext uri="{BB962C8B-B14F-4D97-AF65-F5344CB8AC3E}">
        <p14:creationId xmlns:p14="http://schemas.microsoft.com/office/powerpoint/2010/main" val="39865662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from="(-#ppt_w/2)" to="(#ppt_x)" calcmode="lin" valueType="num">
                                      <p:cBhvr>
                                        <p:cTn id="13" dur="600" fill="hold">
                                          <p:stCondLst>
                                            <p:cond delay="0"/>
                                          </p:stCondLst>
                                        </p:cTn>
                                        <p:tgtEl>
                                          <p:spTgt spid="3"/>
                                        </p:tgtEl>
                                        <p:attrNameLst>
                                          <p:attrName>ppt_x</p:attrName>
                                        </p:attrNameLst>
                                      </p:cBhvr>
                                    </p:anim>
                                    <p:anim from="0" to="-1.0" calcmode="lin" valueType="num">
                                      <p:cBhvr>
                                        <p:cTn id="14" dur="200" decel="50000" autoRev="1" fill="hold">
                                          <p:stCondLst>
                                            <p:cond delay="600"/>
                                          </p:stCondLst>
                                        </p:cTn>
                                        <p:tgtEl>
                                          <p:spTgt spid="3"/>
                                        </p:tgtEl>
                                        <p:attrNameLst>
                                          <p:attrName>xshear</p:attrName>
                                        </p:attrNameLst>
                                      </p:cBhvr>
                                    </p:anim>
                                    <p:animScale>
                                      <p:cBhvr>
                                        <p:cTn id="15" dur="200" decel="100000" autoRev="1" fill="hold">
                                          <p:stCondLst>
                                            <p:cond delay="600"/>
                                          </p:stCondLst>
                                        </p:cTn>
                                        <p:tgtEl>
                                          <p:spTgt spid="3"/>
                                        </p:tgtEl>
                                      </p:cBhvr>
                                      <p:from x="100000" y="100000"/>
                                      <p:to x="80000" y="100000"/>
                                    </p:animScale>
                                    <p:anim by="(#ppt_h/3+#ppt_w*0.1)" calcmode="lin" valueType="num">
                                      <p:cBhvr additive="sum">
                                        <p:cTn id="16"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1919288" y="908050"/>
            <a:ext cx="82804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F10D12"/>
                </a:solidFill>
                <a:latin typeface="Comic Sans MS" panose="030F0702030302020204" pitchFamily="66" charset="0"/>
              </a:rPr>
              <a:t>Dental Yaralanmaların Sınıflandırılması </a:t>
            </a:r>
          </a:p>
          <a:p>
            <a:pPr algn="ctr" fontAlgn="base">
              <a:lnSpc>
                <a:spcPct val="150000"/>
              </a:lnSpc>
              <a:spcBef>
                <a:spcPct val="0"/>
              </a:spcBef>
              <a:spcAft>
                <a:spcPct val="0"/>
              </a:spcAft>
              <a:buClrTx/>
              <a:buSzTx/>
              <a:buFontTx/>
              <a:buNone/>
            </a:pPr>
            <a:endParaRPr lang="tr-TR" altLang="tr-TR" sz="2400" b="1">
              <a:solidFill>
                <a:srgbClr val="F10D12"/>
              </a:solidFill>
              <a:latin typeface="Comic Sans MS" panose="030F0702030302020204" pitchFamily="66" charset="0"/>
            </a:endParaRPr>
          </a:p>
          <a:p>
            <a:pPr algn="ctr" fontAlgn="base">
              <a:lnSpc>
                <a:spcPct val="150000"/>
              </a:lnSpc>
              <a:spcBef>
                <a:spcPct val="0"/>
              </a:spcBef>
              <a:spcAft>
                <a:spcPct val="0"/>
              </a:spcAft>
              <a:buClrTx/>
              <a:buSzTx/>
              <a:buFontTx/>
              <a:buNone/>
            </a:pPr>
            <a:r>
              <a:rPr lang="tr-TR" altLang="tr-TR" sz="2000" b="1">
                <a:solidFill>
                  <a:srgbClr val="FFFF00"/>
                </a:solidFill>
                <a:latin typeface="Comic Sans MS" panose="030F0702030302020204" pitchFamily="66" charset="0"/>
              </a:rPr>
              <a:t>(Dünya Sağlık Örgütü (DSÖ)’nün Stomatoloji ve Diş Hekimliği Hastalıklarının Uluslararası Sınıflandırma uygulamalarından uyarlanan sisteme dayanan, tedavi ve prognoz seçenekleri ile anatomik değerlendirmeler dikkate alınarak, oral mukoza, dişeti, destek dokular ve dişlere gelen yaralanmaları içeren sınıflandırma)</a:t>
            </a:r>
          </a:p>
          <a:p>
            <a:pPr algn="ctr" fontAlgn="base">
              <a:lnSpc>
                <a:spcPct val="150000"/>
              </a:lnSpc>
              <a:spcBef>
                <a:spcPct val="0"/>
              </a:spcBef>
              <a:spcAft>
                <a:spcPct val="0"/>
              </a:spcAft>
              <a:buClrTx/>
              <a:buSzTx/>
              <a:buFontTx/>
              <a:buNone/>
            </a:pPr>
            <a:endParaRPr lang="tr-TR" altLang="tr-TR" sz="2000" b="1">
              <a:solidFill>
                <a:srgbClr val="FFFF00"/>
              </a:solidFill>
              <a:latin typeface="Comic Sans MS" panose="030F0702030302020204" pitchFamily="66" charset="0"/>
            </a:endParaRPr>
          </a:p>
          <a:p>
            <a:pPr algn="ctr" fontAlgn="base">
              <a:lnSpc>
                <a:spcPct val="150000"/>
              </a:lnSpc>
              <a:spcBef>
                <a:spcPct val="0"/>
              </a:spcBef>
              <a:spcAft>
                <a:spcPct val="0"/>
              </a:spcAft>
              <a:buClrTx/>
              <a:buSzTx/>
              <a:buFontTx/>
              <a:buNone/>
            </a:pPr>
            <a:r>
              <a:rPr lang="tr-TR" altLang="tr-TR" sz="2000" b="1" u="sng">
                <a:solidFill>
                  <a:srgbClr val="FFFFFF"/>
                </a:solidFill>
                <a:latin typeface="Comic Sans MS" panose="030F0702030302020204" pitchFamily="66" charset="0"/>
              </a:rPr>
              <a:t>Bu sınıflandırma hem süt, hem de sürekli dentisyona uygulanabilir</a:t>
            </a:r>
            <a:r>
              <a:rPr lang="tr-TR" altLang="tr-TR" sz="2000" b="1">
                <a:solidFill>
                  <a:srgbClr val="FFFFFF"/>
                </a:solidFill>
                <a:latin typeface="Comic Sans MS" panose="030F0702030302020204" pitchFamily="66" charset="0"/>
              </a:rPr>
              <a:t>!!!</a:t>
            </a:r>
          </a:p>
        </p:txBody>
      </p:sp>
    </p:spTree>
    <p:extLst>
      <p:ext uri="{BB962C8B-B14F-4D97-AF65-F5344CB8AC3E}">
        <p14:creationId xmlns:p14="http://schemas.microsoft.com/office/powerpoint/2010/main" val="4303141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20"/>
          <p:cNvPicPr>
            <a:picLocks noChangeAspect="1" noChangeArrowheads="1"/>
          </p:cNvPicPr>
          <p:nvPr/>
        </p:nvPicPr>
        <p:blipFill>
          <a:blip r:embed="rId2">
            <a:extLst>
              <a:ext uri="{28A0092B-C50C-407E-A947-70E740481C1C}">
                <a14:useLocalDpi xmlns:a14="http://schemas.microsoft.com/office/drawing/2010/main" val="0"/>
              </a:ext>
            </a:extLst>
          </a:blip>
          <a:srcRect t="4295"/>
          <a:stretch>
            <a:fillRect/>
          </a:stretch>
        </p:blipFill>
        <p:spPr bwMode="auto">
          <a:xfrm>
            <a:off x="1847850" y="188914"/>
            <a:ext cx="34163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6" descr="TMJ61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1052514"/>
            <a:ext cx="3195638"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8" descr="6-10"/>
          <p:cNvPicPr>
            <a:picLocks noChangeAspect="1" noChangeArrowheads="1"/>
          </p:cNvPicPr>
          <p:nvPr/>
        </p:nvPicPr>
        <p:blipFill>
          <a:blip r:embed="rId4">
            <a:extLst>
              <a:ext uri="{28A0092B-C50C-407E-A947-70E740481C1C}">
                <a14:useLocalDpi xmlns:a14="http://schemas.microsoft.com/office/drawing/2010/main" val="0"/>
              </a:ext>
            </a:extLst>
          </a:blip>
          <a:srcRect t="2679"/>
          <a:stretch>
            <a:fillRect/>
          </a:stretch>
        </p:blipFill>
        <p:spPr bwMode="auto">
          <a:xfrm>
            <a:off x="6672264" y="4221164"/>
            <a:ext cx="26130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45"/>
          <p:cNvSpPr txBox="1">
            <a:spLocks noChangeArrowheads="1"/>
          </p:cNvSpPr>
          <p:nvPr/>
        </p:nvSpPr>
        <p:spPr bwMode="auto">
          <a:xfrm>
            <a:off x="1919288" y="2997200"/>
            <a:ext cx="42481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4000" b="1">
                <a:solidFill>
                  <a:srgbClr val="E22B00"/>
                </a:solidFill>
                <a:latin typeface="Comic Sans MS" panose="030F0702030302020204" pitchFamily="66" charset="0"/>
              </a:rPr>
              <a:t>MANDİBULA KIRIKLARI</a:t>
            </a:r>
          </a:p>
        </p:txBody>
      </p:sp>
    </p:spTree>
    <p:extLst>
      <p:ext uri="{BB962C8B-B14F-4D97-AF65-F5344CB8AC3E}">
        <p14:creationId xmlns:p14="http://schemas.microsoft.com/office/powerpoint/2010/main" val="49892232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11595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45"/>
          <p:cNvSpPr txBox="1">
            <a:spLocks noChangeArrowheads="1"/>
          </p:cNvSpPr>
          <p:nvPr/>
        </p:nvSpPr>
        <p:spPr bwMode="auto">
          <a:xfrm>
            <a:off x="2095500" y="0"/>
            <a:ext cx="65722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Mandibula Kırıkları</a:t>
            </a:r>
          </a:p>
        </p:txBody>
      </p:sp>
      <p:sp>
        <p:nvSpPr>
          <p:cNvPr id="3" name="Text Box 5"/>
          <p:cNvSpPr txBox="1">
            <a:spLocks noChangeArrowheads="1"/>
          </p:cNvSpPr>
          <p:nvPr/>
        </p:nvSpPr>
        <p:spPr bwMode="auto">
          <a:xfrm>
            <a:off x="1881188" y="671514"/>
            <a:ext cx="857250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Mandibula, frontal yönden (önden) gelen kuvvetlere kıyasla lateral yönden (yandan) gelen kuvvetlere karşı daha dirençsizdir.</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Mandibulada, anatomik özellikler açısından simfiz, kaninler bölgesi, foramen mentale, yirmi yaş dişleri bölgesi, kollum hizası ve dişli alveoler yapının herhangi bir yeri zayıf bölgelerdir ve bu bölgelerde indirekt kırık meydana gelme riski yüksektir.</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Mandibulada kırık oluşması için maksilladaki kadar fazla kuvvet gerekmemektedir; dolayısıyla mandibula maksillaya göre daha kolay kırılmaktadır.</a:t>
            </a:r>
          </a:p>
        </p:txBody>
      </p:sp>
    </p:spTree>
    <p:extLst>
      <p:ext uri="{BB962C8B-B14F-4D97-AF65-F5344CB8AC3E}">
        <p14:creationId xmlns:p14="http://schemas.microsoft.com/office/powerpoint/2010/main" val="37717750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5"/>
          <p:cNvSpPr txBox="1">
            <a:spLocks noChangeArrowheads="1"/>
          </p:cNvSpPr>
          <p:nvPr/>
        </p:nvSpPr>
        <p:spPr bwMode="auto">
          <a:xfrm>
            <a:off x="2424113" y="1125539"/>
            <a:ext cx="65722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Mandibula Kırıklarında Etiyoloji</a:t>
            </a:r>
          </a:p>
        </p:txBody>
      </p:sp>
      <p:sp>
        <p:nvSpPr>
          <p:cNvPr id="3" name="Text Box 5"/>
          <p:cNvSpPr txBox="1">
            <a:spLocks noChangeArrowheads="1"/>
          </p:cNvSpPr>
          <p:nvPr/>
        </p:nvSpPr>
        <p:spPr bwMode="auto">
          <a:xfrm>
            <a:off x="1847850" y="2276476"/>
            <a:ext cx="8572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Maksillofasiyal kırıklardaki etiyolojik nedenlerin tümüyle kırık oluşabilir.</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Mandibula kırıklarında trafik kazaları ve darp en çok rastlanan kırık nedenleridir.</a:t>
            </a:r>
          </a:p>
        </p:txBody>
      </p:sp>
    </p:spTree>
    <p:extLst>
      <p:ext uri="{BB962C8B-B14F-4D97-AF65-F5344CB8AC3E}">
        <p14:creationId xmlns:p14="http://schemas.microsoft.com/office/powerpoint/2010/main" val="3729975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5"/>
          <p:cNvSpPr txBox="1">
            <a:spLocks noChangeArrowheads="1"/>
          </p:cNvSpPr>
          <p:nvPr/>
        </p:nvSpPr>
        <p:spPr bwMode="auto">
          <a:xfrm>
            <a:off x="2495550" y="1125538"/>
            <a:ext cx="65722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Mandibula Kırıklarının Lokalizasyonu</a:t>
            </a:r>
          </a:p>
        </p:txBody>
      </p:sp>
      <p:sp>
        <p:nvSpPr>
          <p:cNvPr id="3" name="Text Box 5"/>
          <p:cNvSpPr txBox="1">
            <a:spLocks noChangeArrowheads="1"/>
          </p:cNvSpPr>
          <p:nvPr/>
        </p:nvSpPr>
        <p:spPr bwMode="auto">
          <a:xfrm>
            <a:off x="1847850" y="2205038"/>
            <a:ext cx="85725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Ülkeler ve yapılan çalışmalara göre çok değişkenlik göstermekle birlikte en çok korpus kırığı izlenmektedir (%29).</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Korpus kırığını, kondil kırığı (%26), angulus kırığı (%25), simfiz kırığı (%17), ramus kırığı (%4) ve koronoid proses kırığı (%1) izlemektedir.</a:t>
            </a:r>
          </a:p>
        </p:txBody>
      </p:sp>
    </p:spTree>
    <p:extLst>
      <p:ext uri="{BB962C8B-B14F-4D97-AF65-F5344CB8AC3E}">
        <p14:creationId xmlns:p14="http://schemas.microsoft.com/office/powerpoint/2010/main" val="114401791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5"/>
          <p:cNvSpPr txBox="1">
            <a:spLocks noChangeArrowheads="1"/>
          </p:cNvSpPr>
          <p:nvPr/>
        </p:nvSpPr>
        <p:spPr bwMode="auto">
          <a:xfrm>
            <a:off x="2028826" y="0"/>
            <a:ext cx="75596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Mandibula Kırıklarının Sınıflandırılması</a:t>
            </a:r>
          </a:p>
        </p:txBody>
      </p:sp>
      <p:sp>
        <p:nvSpPr>
          <p:cNvPr id="3" name="Text Box 5"/>
          <p:cNvSpPr txBox="1">
            <a:spLocks noChangeArrowheads="1"/>
          </p:cNvSpPr>
          <p:nvPr/>
        </p:nvSpPr>
        <p:spPr bwMode="auto">
          <a:xfrm>
            <a:off x="1524001" y="692150"/>
            <a:ext cx="87852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a:t>
            </a:r>
            <a:r>
              <a:rPr lang="tr-TR" altLang="tr-TR" sz="1800" b="1">
                <a:solidFill>
                  <a:srgbClr val="FFFF00"/>
                </a:solidFill>
                <a:latin typeface="Comic Sans MS" panose="030F0702030302020204" pitchFamily="66" charset="0"/>
              </a:rPr>
              <a:t>Anatomik bölgeye göre sınıflandırma</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Orta hat (midline) kırığı: Santral dişler arasındaki kırık</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Parasimfiz kırığı: Simfiz bölgesindeki kırık</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Simfiz kırığı: Kaninlerin distal sınırları arasındaki kırık</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Korpus (gövde) kırığı: Simfizin distalinden 3. moların distaline kadar olan bölgenin kırığı</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Angulus kırığı: Masseter kasın ön kenarı ile posterosuperior ataçmanı arasındaki üçgen bölgenin, yani 3. molar dişin distalindeki kemiğin kırığı</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Ramus kırığı: Angulusla sigmoid çentik arasındaki bölgenin kırığı</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Kondil kırığı</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Koronoid proses kırığı</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Alveoler proses kırığı</a:t>
            </a:r>
          </a:p>
        </p:txBody>
      </p:sp>
      <p:pic>
        <p:nvPicPr>
          <p:cNvPr id="19460" name="Picture 6" descr="Image result for clinical examination pictures mandibular fra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9964" y="5013325"/>
            <a:ext cx="31337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92696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24000" y="549276"/>
            <a:ext cx="774065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a:t>
            </a:r>
            <a:r>
              <a:rPr lang="tr-TR" altLang="tr-TR" sz="1800" b="1">
                <a:solidFill>
                  <a:srgbClr val="FFFF00"/>
                </a:solidFill>
                <a:latin typeface="Comic Sans MS" panose="030F0702030302020204" pitchFamily="66" charset="0"/>
              </a:rPr>
              <a:t>Fragmanların pozisyonuna ve deformiteye göre sınıflandırma</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Olumlu-uygun (favorable) kırık: Deplasman-hareket- göstermeyen kırık</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Olumsuz-uygun olmayan (unfavorable) kırık: Deplasman-hareket- gösteren kırık</a:t>
            </a:r>
          </a:p>
          <a:p>
            <a:pPr fontAlgn="base">
              <a:lnSpc>
                <a:spcPct val="150000"/>
              </a:lnSpc>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lnSpc>
                <a:spcPct val="150000"/>
              </a:lnSpc>
              <a:spcBef>
                <a:spcPct val="0"/>
              </a:spcBef>
              <a:spcAft>
                <a:spcPct val="0"/>
              </a:spcAft>
              <a:buClrTx/>
              <a:buSzTx/>
              <a:buFontTx/>
              <a:buNone/>
            </a:pPr>
            <a:r>
              <a:rPr lang="tr-TR" altLang="tr-TR" sz="1800" b="1">
                <a:solidFill>
                  <a:srgbClr val="FFFF00"/>
                </a:solidFill>
                <a:latin typeface="Comic Sans MS" panose="030F0702030302020204" pitchFamily="66" charset="0"/>
              </a:rPr>
              <a:t>DEPLASMAN GÖSTEREN-DEPLASMAN GÖSTERMEYEN OLARAK DA SINIFLANDIRILABİLİR. </a:t>
            </a:r>
          </a:p>
          <a:p>
            <a:pPr fontAlgn="base">
              <a:lnSpc>
                <a:spcPct val="150000"/>
              </a:lnSpc>
              <a:spcBef>
                <a:spcPct val="0"/>
              </a:spcBef>
              <a:spcAft>
                <a:spcPct val="0"/>
              </a:spcAft>
              <a:buClrTx/>
              <a:buSzTx/>
              <a:buFontTx/>
              <a:buNone/>
            </a:pPr>
            <a:r>
              <a:rPr lang="tr-TR" altLang="tr-TR" sz="1800" b="1">
                <a:solidFill>
                  <a:srgbClr val="FFFF00"/>
                </a:solidFill>
                <a:latin typeface="Comic Sans MS" panose="030F0702030302020204" pitchFamily="66" charset="0"/>
              </a:rPr>
              <a:t>Kasların ve çiğneme kuvvetlerinin etkisiyle </a:t>
            </a:r>
          </a:p>
          <a:p>
            <a:pPr fontAlgn="base">
              <a:lnSpc>
                <a:spcPct val="150000"/>
              </a:lnSpc>
              <a:spcBef>
                <a:spcPct val="0"/>
              </a:spcBef>
              <a:spcAft>
                <a:spcPct val="0"/>
              </a:spcAft>
              <a:buClrTx/>
              <a:buSzTx/>
              <a:buFontTx/>
              <a:buNone/>
            </a:pPr>
            <a:r>
              <a:rPr lang="tr-TR" altLang="tr-TR" sz="1800" b="1">
                <a:solidFill>
                  <a:srgbClr val="FFFF00"/>
                </a:solidFill>
                <a:latin typeface="Comic Sans MS" panose="030F0702030302020204" pitchFamily="66" charset="0"/>
              </a:rPr>
              <a:t>fragmanlar deplase olabilir.</a:t>
            </a:r>
          </a:p>
        </p:txBody>
      </p:sp>
      <p:sp>
        <p:nvSpPr>
          <p:cNvPr id="20483" name="Text Box 45"/>
          <p:cNvSpPr txBox="1">
            <a:spLocks noChangeArrowheads="1"/>
          </p:cNvSpPr>
          <p:nvPr/>
        </p:nvSpPr>
        <p:spPr bwMode="auto">
          <a:xfrm>
            <a:off x="2063751" y="0"/>
            <a:ext cx="75596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Mandibula Kırıklarının Sınıflandırılması</a:t>
            </a:r>
          </a:p>
        </p:txBody>
      </p:sp>
      <p:pic>
        <p:nvPicPr>
          <p:cNvPr id="2048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164" y="3573463"/>
            <a:ext cx="3222625"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59371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2024064" y="3571876"/>
            <a:ext cx="540067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FFFFFF"/>
                </a:solidFill>
                <a:latin typeface="Comic Sans MS" panose="030F0702030302020204" pitchFamily="66" charset="0"/>
              </a:rPr>
              <a:t>Prof. Dr. Ümit AKAL </a:t>
            </a:r>
          </a:p>
          <a:p>
            <a:pPr algn="ctr" fontAlgn="base">
              <a:lnSpc>
                <a:spcPct val="150000"/>
              </a:lnSpc>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algn="ctr" fontAlgn="base">
              <a:lnSpc>
                <a:spcPct val="150000"/>
              </a:lnSpc>
              <a:spcBef>
                <a:spcPct val="0"/>
              </a:spcBef>
              <a:spcAft>
                <a:spcPct val="0"/>
              </a:spcAft>
              <a:buClrTx/>
              <a:buSzTx/>
              <a:buFontTx/>
              <a:buNone/>
            </a:pPr>
            <a:r>
              <a:rPr lang="tr-TR" altLang="tr-TR" sz="2000" b="1">
                <a:solidFill>
                  <a:srgbClr val="F8F878"/>
                </a:solidFill>
                <a:latin typeface="Comic Sans MS" panose="030F0702030302020204" pitchFamily="66" charset="0"/>
              </a:rPr>
              <a:t>Ankara Üniversitesi Diş Hekimliği </a:t>
            </a:r>
          </a:p>
          <a:p>
            <a:pPr algn="ctr" fontAlgn="base">
              <a:lnSpc>
                <a:spcPct val="150000"/>
              </a:lnSpc>
              <a:spcBef>
                <a:spcPct val="0"/>
              </a:spcBef>
              <a:spcAft>
                <a:spcPct val="0"/>
              </a:spcAft>
              <a:buClrTx/>
              <a:buSzTx/>
              <a:buFontTx/>
              <a:buNone/>
            </a:pPr>
            <a:r>
              <a:rPr lang="tr-TR" altLang="tr-TR" sz="2000" b="1">
                <a:solidFill>
                  <a:srgbClr val="F8F878"/>
                </a:solidFill>
                <a:latin typeface="Comic Sans MS" panose="030F0702030302020204" pitchFamily="66" charset="0"/>
              </a:rPr>
              <a:t>Fakültesi Ağız, Diş, Çene Hastalıkları </a:t>
            </a:r>
          </a:p>
          <a:p>
            <a:pPr algn="ctr" fontAlgn="base">
              <a:lnSpc>
                <a:spcPct val="150000"/>
              </a:lnSpc>
              <a:spcBef>
                <a:spcPct val="0"/>
              </a:spcBef>
              <a:spcAft>
                <a:spcPct val="0"/>
              </a:spcAft>
              <a:buClrTx/>
              <a:buSzTx/>
              <a:buFontTx/>
              <a:buNone/>
            </a:pPr>
            <a:r>
              <a:rPr lang="tr-TR" altLang="tr-TR" sz="2000" b="1">
                <a:solidFill>
                  <a:srgbClr val="F8F878"/>
                </a:solidFill>
                <a:latin typeface="Comic Sans MS" panose="030F0702030302020204" pitchFamily="66" charset="0"/>
              </a:rPr>
              <a:t>ve Cerrahisi Anabilim Dalı</a:t>
            </a:r>
          </a:p>
        </p:txBody>
      </p:sp>
      <p:sp>
        <p:nvSpPr>
          <p:cNvPr id="4099" name="Text Box 45"/>
          <p:cNvSpPr txBox="1">
            <a:spLocks noChangeArrowheads="1"/>
          </p:cNvSpPr>
          <p:nvPr/>
        </p:nvSpPr>
        <p:spPr bwMode="auto">
          <a:xfrm>
            <a:off x="1809750" y="642939"/>
            <a:ext cx="8572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4800" b="1">
                <a:solidFill>
                  <a:srgbClr val="E22B00"/>
                </a:solidFill>
                <a:latin typeface="Comic Sans MS" panose="030F0702030302020204" pitchFamily="66" charset="0"/>
              </a:rPr>
              <a:t>ALT ÇENE KIRIKLARI VE </a:t>
            </a:r>
          </a:p>
          <a:p>
            <a:pPr algn="ctr" fontAlgn="base">
              <a:lnSpc>
                <a:spcPct val="150000"/>
              </a:lnSpc>
              <a:spcBef>
                <a:spcPct val="0"/>
              </a:spcBef>
              <a:spcAft>
                <a:spcPct val="0"/>
              </a:spcAft>
              <a:buClrTx/>
              <a:buSzTx/>
              <a:buFontTx/>
              <a:buNone/>
            </a:pPr>
            <a:r>
              <a:rPr lang="tr-TR" altLang="tr-TR" sz="4800" b="1">
                <a:solidFill>
                  <a:srgbClr val="E22B00"/>
                </a:solidFill>
                <a:latin typeface="Comic Sans MS" panose="030F0702030302020204" pitchFamily="66" charset="0"/>
              </a:rPr>
              <a:t>TEDAVİ PRENSİPLERİ</a:t>
            </a:r>
          </a:p>
        </p:txBody>
      </p:sp>
      <p:sp>
        <p:nvSpPr>
          <p:cNvPr id="5" name="Rectangle 33"/>
          <p:cNvSpPr>
            <a:spLocks noChangeArrowheads="1"/>
          </p:cNvSpPr>
          <p:nvPr/>
        </p:nvSpPr>
        <p:spPr bwMode="auto">
          <a:xfrm>
            <a:off x="7824789" y="4292600"/>
            <a:ext cx="71437" cy="237648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18900000" scaled="1"/>
          </a:gradFill>
          <a:ln w="9525">
            <a:noFill/>
            <a:miter lim="800000"/>
            <a:headEnd/>
            <a:tailEnd/>
          </a:ln>
          <a:effectLst>
            <a:outerShdw dist="56796" dir="1593903" algn="ctr" rotWithShape="0">
              <a:srgbClr val="000000"/>
            </a:outerShdw>
          </a:effectLst>
        </p:spPr>
        <p:txBody>
          <a:bodyPr wrap="none" anchor="ctr"/>
          <a:lstStyle/>
          <a:p>
            <a:pPr fontAlgn="base">
              <a:spcBef>
                <a:spcPct val="0"/>
              </a:spcBef>
              <a:spcAft>
                <a:spcPct val="0"/>
              </a:spcAft>
              <a:defRPr/>
            </a:pPr>
            <a:endParaRPr lang="tr-TR" sz="2000" dirty="0">
              <a:solidFill>
                <a:srgbClr val="FFFFFF"/>
              </a:solidFill>
              <a:latin typeface="Comic Sans MS" panose="030F0702030302020204" pitchFamily="66" charset="0"/>
            </a:endParaRPr>
          </a:p>
        </p:txBody>
      </p:sp>
      <p:sp>
        <p:nvSpPr>
          <p:cNvPr id="6" name="Rectangle 36"/>
          <p:cNvSpPr>
            <a:spLocks noChangeArrowheads="1"/>
          </p:cNvSpPr>
          <p:nvPr/>
        </p:nvSpPr>
        <p:spPr bwMode="auto">
          <a:xfrm rot="16200000">
            <a:off x="9084469" y="5409407"/>
            <a:ext cx="71438" cy="244792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18900000" scaled="1"/>
          </a:gradFill>
          <a:ln w="9525">
            <a:noFill/>
            <a:miter lim="800000"/>
            <a:headEnd/>
            <a:tailEnd/>
          </a:ln>
          <a:effectLst>
            <a:outerShdw dist="56796" dir="1593903" algn="ctr" rotWithShape="0">
              <a:srgbClr val="000000"/>
            </a:outerShdw>
          </a:effectLst>
        </p:spPr>
        <p:txBody>
          <a:bodyPr wrap="none" anchor="ctr"/>
          <a:lstStyle/>
          <a:p>
            <a:pPr fontAlgn="base">
              <a:spcBef>
                <a:spcPct val="0"/>
              </a:spcBef>
              <a:spcAft>
                <a:spcPct val="0"/>
              </a:spcAft>
              <a:defRPr/>
            </a:pPr>
            <a:endParaRPr lang="tr-TR" sz="2000" dirty="0">
              <a:solidFill>
                <a:srgbClr val="FFFFFF"/>
              </a:solidFill>
              <a:latin typeface="Comic Sans MS" panose="030F0702030302020204" pitchFamily="66" charset="0"/>
            </a:endParaRPr>
          </a:p>
        </p:txBody>
      </p:sp>
      <p:sp>
        <p:nvSpPr>
          <p:cNvPr id="7" name="Rectangle 37"/>
          <p:cNvSpPr>
            <a:spLocks noChangeArrowheads="1"/>
          </p:cNvSpPr>
          <p:nvPr/>
        </p:nvSpPr>
        <p:spPr bwMode="auto">
          <a:xfrm rot="16200000">
            <a:off x="8994776" y="2978151"/>
            <a:ext cx="144462" cy="2484437"/>
          </a:xfrm>
          <a:prstGeom prst="rect">
            <a:avLst/>
          </a:prstGeom>
          <a:gradFill rotWithShape="1">
            <a:gsLst>
              <a:gs pos="0">
                <a:schemeClr val="bg1">
                  <a:gamma/>
                  <a:shade val="46275"/>
                  <a:invGamma/>
                </a:schemeClr>
              </a:gs>
              <a:gs pos="50000">
                <a:schemeClr val="bg1"/>
              </a:gs>
              <a:gs pos="100000">
                <a:schemeClr val="bg1">
                  <a:gamma/>
                  <a:shade val="46275"/>
                  <a:invGamma/>
                </a:schemeClr>
              </a:gs>
            </a:gsLst>
            <a:lin ang="18900000" scaled="1"/>
          </a:gradFill>
          <a:ln w="9525">
            <a:noFill/>
            <a:miter lim="800000"/>
            <a:headEnd/>
            <a:tailEnd/>
          </a:ln>
          <a:effectLst>
            <a:outerShdw dist="56796" dir="1593903" algn="ctr" rotWithShape="0">
              <a:srgbClr val="000000"/>
            </a:outerShdw>
          </a:effectLst>
        </p:spPr>
        <p:txBody>
          <a:bodyPr wrap="none" anchor="ctr"/>
          <a:lstStyle/>
          <a:p>
            <a:pPr fontAlgn="base">
              <a:spcBef>
                <a:spcPct val="0"/>
              </a:spcBef>
              <a:spcAft>
                <a:spcPct val="0"/>
              </a:spcAft>
              <a:defRPr/>
            </a:pPr>
            <a:endParaRPr lang="tr-TR" sz="2000" dirty="0">
              <a:solidFill>
                <a:srgbClr val="FFFFFF"/>
              </a:solidFill>
              <a:latin typeface="Comic Sans MS" panose="030F0702030302020204" pitchFamily="66" charset="0"/>
            </a:endParaRPr>
          </a:p>
        </p:txBody>
      </p:sp>
      <p:sp>
        <p:nvSpPr>
          <p:cNvPr id="8" name="Rectangle 34"/>
          <p:cNvSpPr>
            <a:spLocks noChangeArrowheads="1"/>
          </p:cNvSpPr>
          <p:nvPr/>
        </p:nvSpPr>
        <p:spPr bwMode="auto">
          <a:xfrm>
            <a:off x="10272713" y="4148138"/>
            <a:ext cx="107950" cy="2520950"/>
          </a:xfrm>
          <a:prstGeom prst="rect">
            <a:avLst/>
          </a:prstGeom>
          <a:gradFill rotWithShape="1">
            <a:gsLst>
              <a:gs pos="0">
                <a:schemeClr val="bg1">
                  <a:gamma/>
                  <a:shade val="46275"/>
                  <a:invGamma/>
                </a:schemeClr>
              </a:gs>
              <a:gs pos="50000">
                <a:schemeClr val="bg1"/>
              </a:gs>
              <a:gs pos="100000">
                <a:schemeClr val="bg1">
                  <a:gamma/>
                  <a:shade val="46275"/>
                  <a:invGamma/>
                </a:schemeClr>
              </a:gs>
            </a:gsLst>
            <a:lin ang="18900000" scaled="1"/>
          </a:gradFill>
          <a:ln w="9525">
            <a:noFill/>
            <a:miter lim="800000"/>
            <a:headEnd/>
            <a:tailEnd/>
          </a:ln>
          <a:effectLst>
            <a:outerShdw dist="56796" dir="1593903" algn="ctr" rotWithShape="0">
              <a:srgbClr val="000000"/>
            </a:outerShdw>
          </a:effectLst>
        </p:spPr>
        <p:txBody>
          <a:bodyPr wrap="none" anchor="ctr"/>
          <a:lstStyle/>
          <a:p>
            <a:pPr fontAlgn="base">
              <a:spcBef>
                <a:spcPct val="0"/>
              </a:spcBef>
              <a:spcAft>
                <a:spcPct val="0"/>
              </a:spcAft>
              <a:defRPr/>
            </a:pPr>
            <a:endParaRPr lang="tr-TR" sz="2000" dirty="0">
              <a:solidFill>
                <a:srgbClr val="FFFFFF"/>
              </a:solidFill>
              <a:latin typeface="Comic Sans MS" panose="030F0702030302020204" pitchFamily="66" charset="0"/>
            </a:endParaRPr>
          </a:p>
        </p:txBody>
      </p:sp>
      <p:pic>
        <p:nvPicPr>
          <p:cNvPr id="9" name="Picture 39" descr="logo_0"/>
          <p:cNvPicPr>
            <a:picLocks noChangeAspect="1" noChangeArrowheads="1"/>
          </p:cNvPicPr>
          <p:nvPr/>
        </p:nvPicPr>
        <p:blipFill>
          <a:blip r:embed="rId5">
            <a:extLst>
              <a:ext uri="{28A0092B-C50C-407E-A947-70E740481C1C}">
                <a14:useLocalDpi xmlns:a14="http://schemas.microsoft.com/office/drawing/2010/main" val="0"/>
              </a:ext>
            </a:extLst>
          </a:blip>
          <a:srcRect l="32292" t="26367" r="44089" b="44923"/>
          <a:stretch>
            <a:fillRect/>
          </a:stretch>
        </p:blipFill>
        <p:spPr bwMode="auto">
          <a:xfrm>
            <a:off x="7967663" y="4292600"/>
            <a:ext cx="22733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81004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5"/>
          <p:cNvSpPr txBox="1">
            <a:spLocks noChangeArrowheads="1"/>
          </p:cNvSpPr>
          <p:nvPr/>
        </p:nvSpPr>
        <p:spPr bwMode="auto">
          <a:xfrm>
            <a:off x="2208214" y="1125538"/>
            <a:ext cx="61928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Mandibula Kırıklarının Sınıflandırılması</a:t>
            </a:r>
          </a:p>
        </p:txBody>
      </p:sp>
      <p:sp>
        <p:nvSpPr>
          <p:cNvPr id="3" name="Text Box 5"/>
          <p:cNvSpPr txBox="1">
            <a:spLocks noChangeArrowheads="1"/>
          </p:cNvSpPr>
          <p:nvPr/>
        </p:nvSpPr>
        <p:spPr bwMode="auto">
          <a:xfrm>
            <a:off x="1882776" y="2133600"/>
            <a:ext cx="87852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a:t>
            </a:r>
            <a:r>
              <a:rPr lang="tr-TR" altLang="tr-TR" sz="1800" b="1">
                <a:solidFill>
                  <a:srgbClr val="FFFF00"/>
                </a:solidFill>
                <a:latin typeface="Comic Sans MS" panose="030F0702030302020204" pitchFamily="66" charset="0"/>
              </a:rPr>
              <a:t>Kuvvetin etki ettiği bölgeye göre sınıflandırma</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Direkt kırık (kuvvetin geldiği yerdeki kırık)</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İndirekt kırık (kuvvetin geldiği yerden başka bir bölgedeki kırık)</a:t>
            </a:r>
          </a:p>
          <a:p>
            <a:pPr fontAlgn="base">
              <a:lnSpc>
                <a:spcPct val="150000"/>
              </a:lnSpc>
              <a:spcBef>
                <a:spcPct val="0"/>
              </a:spcBef>
              <a:spcAft>
                <a:spcPct val="0"/>
              </a:spcAft>
              <a:buClrTx/>
              <a:buSzTx/>
              <a:buFontTx/>
              <a:buNone/>
            </a:pPr>
            <a:endParaRPr lang="tr-TR" altLang="tr-TR" sz="1800" b="1">
              <a:solidFill>
                <a:srgbClr val="FFFF00"/>
              </a:solidFill>
              <a:latin typeface="Comic Sans MS" panose="030F0702030302020204" pitchFamily="66" charset="0"/>
            </a:endParaRPr>
          </a:p>
          <a:p>
            <a:pPr fontAlgn="base">
              <a:lnSpc>
                <a:spcPct val="150000"/>
              </a:lnSpc>
              <a:spcBef>
                <a:spcPct val="0"/>
              </a:spcBef>
              <a:spcAft>
                <a:spcPct val="0"/>
              </a:spcAft>
              <a:buClrTx/>
              <a:buSzTx/>
              <a:buFontTx/>
              <a:buBlip>
                <a:blip r:embed="rId5"/>
              </a:buBlip>
            </a:pPr>
            <a:r>
              <a:rPr lang="tr-TR" altLang="tr-TR" sz="1800" b="1">
                <a:solidFill>
                  <a:srgbClr val="FFFF00"/>
                </a:solidFill>
                <a:latin typeface="Comic Sans MS" panose="030F0702030302020204" pitchFamily="66" charset="0"/>
              </a:rPr>
              <a:t> Mandibuler bazis bütünlüğüne göre sınıflandırma</a:t>
            </a:r>
          </a:p>
          <a:p>
            <a:pPr fontAlgn="base">
              <a:lnSpc>
                <a:spcPct val="150000"/>
              </a:lnSpc>
              <a:spcBef>
                <a:spcPct val="0"/>
              </a:spcBef>
              <a:spcAft>
                <a:spcPct val="0"/>
              </a:spcAft>
              <a:buClrTx/>
              <a:buSzTx/>
              <a:buFontTx/>
              <a:buNone/>
            </a:pPr>
            <a:r>
              <a:rPr lang="tr-TR" altLang="tr-TR" sz="1800" b="1">
                <a:solidFill>
                  <a:srgbClr val="FFFF00"/>
                </a:solidFill>
                <a:latin typeface="Comic Sans MS" panose="030F0702030302020204" pitchFamily="66" charset="0"/>
              </a:rPr>
              <a:t> 	</a:t>
            </a:r>
            <a:r>
              <a:rPr lang="tr-TR" altLang="tr-TR" sz="1800" b="1">
                <a:solidFill>
                  <a:srgbClr val="F5F5F5"/>
                </a:solidFill>
                <a:latin typeface="Comic Sans MS" panose="030F0702030302020204" pitchFamily="66" charset="0"/>
              </a:rPr>
              <a:t>- Bazal kemiği içermeyen, alveolde sınırlı kırık</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Bazal kemiği içeren kırık (single unilateral, double unilateral, bilateral, multiple)</a:t>
            </a:r>
          </a:p>
        </p:txBody>
      </p:sp>
    </p:spTree>
    <p:extLst>
      <p:ext uri="{BB962C8B-B14F-4D97-AF65-F5344CB8AC3E}">
        <p14:creationId xmlns:p14="http://schemas.microsoft.com/office/powerpoint/2010/main" val="22271556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5"/>
          <p:cNvSpPr txBox="1">
            <a:spLocks noChangeArrowheads="1"/>
          </p:cNvSpPr>
          <p:nvPr/>
        </p:nvSpPr>
        <p:spPr bwMode="auto">
          <a:xfrm>
            <a:off x="2208213" y="908050"/>
            <a:ext cx="63357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Mandibula Kırıklarının Sınıflandırılması</a:t>
            </a:r>
          </a:p>
        </p:txBody>
      </p:sp>
      <p:sp>
        <p:nvSpPr>
          <p:cNvPr id="4" name="Text Box 5"/>
          <p:cNvSpPr txBox="1">
            <a:spLocks noChangeArrowheads="1"/>
          </p:cNvSpPr>
          <p:nvPr/>
        </p:nvSpPr>
        <p:spPr bwMode="auto">
          <a:xfrm>
            <a:off x="1882775" y="1916114"/>
            <a:ext cx="8174038" cy="3832225"/>
          </a:xfrm>
          <a:prstGeom prst="rect">
            <a:avLst/>
          </a:prstGeom>
          <a:noFill/>
          <a:ln w="9525">
            <a:noFill/>
            <a:miter lim="800000"/>
            <a:headEnd/>
            <a:tailEnd/>
          </a:ln>
        </p:spPr>
        <p:txBody>
          <a:bodyPr>
            <a:spAutoFit/>
          </a:bodyPr>
          <a:lstStyle/>
          <a:p>
            <a:pPr fontAlgn="base">
              <a:lnSpc>
                <a:spcPct val="150000"/>
              </a:lnSpc>
              <a:spcBef>
                <a:spcPct val="0"/>
              </a:spcBef>
              <a:spcAft>
                <a:spcPct val="0"/>
              </a:spcAft>
              <a:buFontTx/>
              <a:buBlip>
                <a:blip r:embed="rId5"/>
              </a:buBlip>
              <a:defRPr/>
            </a:pPr>
            <a:r>
              <a:rPr lang="tr-TR" b="1" dirty="0">
                <a:solidFill>
                  <a:srgbClr val="FFFFFF"/>
                </a:solidFill>
                <a:latin typeface="Comic Sans MS" panose="030F0702030302020204" pitchFamily="66" charset="0"/>
              </a:rPr>
              <a:t> </a:t>
            </a:r>
            <a:r>
              <a:rPr lang="tr-TR" b="1" dirty="0">
                <a:solidFill>
                  <a:srgbClr val="FFFF00"/>
                </a:solidFill>
                <a:latin typeface="Comic Sans MS" panose="030F0702030302020204" pitchFamily="66" charset="0"/>
              </a:rPr>
              <a:t>Kırığın tipine göre sınıflandırma</a:t>
            </a:r>
          </a:p>
          <a:p>
            <a:pPr fontAlgn="base">
              <a:lnSpc>
                <a:spcPct val="150000"/>
              </a:lnSpc>
              <a:spcBef>
                <a:spcPct val="0"/>
              </a:spcBef>
              <a:spcAft>
                <a:spcPct val="0"/>
              </a:spcAft>
              <a:defRPr/>
            </a:pPr>
            <a:r>
              <a:rPr lang="tr-TR" b="1" dirty="0">
                <a:solidFill>
                  <a:srgbClr val="FFFFFF"/>
                </a:solidFill>
                <a:latin typeface="Comic Sans MS" panose="030F0702030302020204" pitchFamily="66" charset="0"/>
              </a:rPr>
              <a:t>	- </a:t>
            </a:r>
            <a:r>
              <a:rPr lang="tr-TR" b="1" dirty="0" err="1">
                <a:solidFill>
                  <a:srgbClr val="FFFFFF"/>
                </a:solidFill>
                <a:latin typeface="Comic Sans MS" panose="030F0702030302020204" pitchFamily="66" charset="0"/>
              </a:rPr>
              <a:t>İnkomple</a:t>
            </a:r>
            <a:r>
              <a:rPr lang="tr-TR" b="1" dirty="0">
                <a:solidFill>
                  <a:srgbClr val="FFFFFF"/>
                </a:solidFill>
                <a:latin typeface="Comic Sans MS" panose="030F0702030302020204" pitchFamily="66" charset="0"/>
              </a:rPr>
              <a:t> (tam olmayan) kırık</a:t>
            </a:r>
          </a:p>
          <a:p>
            <a:pPr fontAlgn="base">
              <a:lnSpc>
                <a:spcPct val="150000"/>
              </a:lnSpc>
              <a:spcBef>
                <a:spcPct val="0"/>
              </a:spcBef>
              <a:spcAft>
                <a:spcPct val="0"/>
              </a:spcAft>
              <a:defRPr/>
            </a:pPr>
            <a:r>
              <a:rPr lang="tr-TR" b="1" dirty="0">
                <a:solidFill>
                  <a:srgbClr val="FFFFFF"/>
                </a:solidFill>
                <a:latin typeface="Comic Sans MS" panose="030F0702030302020204" pitchFamily="66" charset="0"/>
              </a:rPr>
              <a:t>	- Yeşil ağaç kırığı (kemiğin çatlaması)</a:t>
            </a:r>
          </a:p>
          <a:p>
            <a:pPr fontAlgn="base">
              <a:lnSpc>
                <a:spcPct val="150000"/>
              </a:lnSpc>
              <a:spcBef>
                <a:spcPct val="0"/>
              </a:spcBef>
              <a:spcAft>
                <a:spcPct val="0"/>
              </a:spcAft>
              <a:defRPr/>
            </a:pPr>
            <a:r>
              <a:rPr lang="tr-TR" b="1" dirty="0">
                <a:solidFill>
                  <a:srgbClr val="FFFFFF"/>
                </a:solidFill>
                <a:latin typeface="Comic Sans MS" panose="030F0702030302020204" pitchFamily="66" charset="0"/>
              </a:rPr>
              <a:t>	- Komple (tam) kırık</a:t>
            </a:r>
          </a:p>
          <a:p>
            <a:pPr fontAlgn="base">
              <a:lnSpc>
                <a:spcPct val="150000"/>
              </a:lnSpc>
              <a:spcBef>
                <a:spcPct val="0"/>
              </a:spcBef>
              <a:spcAft>
                <a:spcPct val="0"/>
              </a:spcAft>
              <a:defRPr/>
            </a:pPr>
            <a:r>
              <a:rPr lang="tr-TR" b="1" dirty="0">
                <a:solidFill>
                  <a:srgbClr val="FFFFFF"/>
                </a:solidFill>
                <a:latin typeface="Comic Sans MS" panose="030F0702030302020204" pitchFamily="66" charset="0"/>
              </a:rPr>
              <a:t>	- Basit (tek kırık hatlı) kırık</a:t>
            </a:r>
          </a:p>
          <a:p>
            <a:pPr fontAlgn="base">
              <a:lnSpc>
                <a:spcPct val="150000"/>
              </a:lnSpc>
              <a:spcBef>
                <a:spcPct val="0"/>
              </a:spcBef>
              <a:spcAft>
                <a:spcPct val="0"/>
              </a:spcAft>
              <a:defRPr/>
            </a:pPr>
            <a:r>
              <a:rPr lang="tr-TR" b="1" dirty="0">
                <a:solidFill>
                  <a:srgbClr val="FFFFFF"/>
                </a:solidFill>
                <a:latin typeface="Comic Sans MS" panose="030F0702030302020204" pitchFamily="66" charset="0"/>
              </a:rPr>
              <a:t>	- Ufalanmış (çok parçalı-</a:t>
            </a:r>
            <a:r>
              <a:rPr lang="tr-TR" b="1" dirty="0" err="1">
                <a:solidFill>
                  <a:srgbClr val="FFFFFF"/>
                </a:solidFill>
                <a:latin typeface="Comic Sans MS" panose="030F0702030302020204" pitchFamily="66" charset="0"/>
              </a:rPr>
              <a:t>comminuted</a:t>
            </a:r>
            <a:r>
              <a:rPr lang="tr-TR" b="1" dirty="0">
                <a:solidFill>
                  <a:srgbClr val="FFFFFF"/>
                </a:solidFill>
                <a:latin typeface="Comic Sans MS" panose="030F0702030302020204" pitchFamily="66" charset="0"/>
              </a:rPr>
              <a:t>) kırık</a:t>
            </a:r>
            <a:endParaRPr lang="tr-TR" b="1" dirty="0">
              <a:solidFill>
                <a:srgbClr val="FFFF00"/>
              </a:solidFill>
              <a:latin typeface="Comic Sans MS" panose="030F0702030302020204" pitchFamily="66" charset="0"/>
            </a:endParaRPr>
          </a:p>
          <a:p>
            <a:pPr fontAlgn="base">
              <a:lnSpc>
                <a:spcPct val="150000"/>
              </a:lnSpc>
              <a:spcBef>
                <a:spcPct val="0"/>
              </a:spcBef>
              <a:spcAft>
                <a:spcPct val="0"/>
              </a:spcAft>
              <a:buFontTx/>
              <a:buBlip>
                <a:blip r:embed="rId5"/>
              </a:buBlip>
              <a:defRPr/>
            </a:pPr>
            <a:r>
              <a:rPr lang="tr-TR" b="1" dirty="0">
                <a:solidFill>
                  <a:srgbClr val="FFFF00"/>
                </a:solidFill>
                <a:latin typeface="Comic Sans MS" panose="030F0702030302020204" pitchFamily="66" charset="0"/>
              </a:rPr>
              <a:t> Kırığın üzerindeki yumuşak dokuların durumuna göre sınıflandırma</a:t>
            </a:r>
          </a:p>
          <a:p>
            <a:pPr marL="342900" indent="-342900" fontAlgn="base">
              <a:lnSpc>
                <a:spcPct val="150000"/>
              </a:lnSpc>
              <a:spcBef>
                <a:spcPct val="0"/>
              </a:spcBef>
              <a:spcAft>
                <a:spcPct val="0"/>
              </a:spcAft>
              <a:defRPr/>
            </a:pPr>
            <a:r>
              <a:rPr lang="tr-TR" b="1" dirty="0">
                <a:solidFill>
                  <a:srgbClr val="FFFFFF"/>
                </a:solidFill>
                <a:latin typeface="Comic Sans MS" panose="030F0702030302020204" pitchFamily="66" charset="0"/>
              </a:rPr>
              <a:t>		- Basit veya kapalı kırık</a:t>
            </a:r>
          </a:p>
          <a:p>
            <a:pPr marL="342900" indent="-342900" fontAlgn="base">
              <a:lnSpc>
                <a:spcPct val="150000"/>
              </a:lnSpc>
              <a:spcBef>
                <a:spcPct val="0"/>
              </a:spcBef>
              <a:spcAft>
                <a:spcPct val="0"/>
              </a:spcAft>
              <a:defRPr/>
            </a:pPr>
            <a:r>
              <a:rPr lang="tr-TR" b="1" dirty="0">
                <a:solidFill>
                  <a:srgbClr val="FFFFFF"/>
                </a:solidFill>
                <a:latin typeface="Comic Sans MS" panose="030F0702030302020204" pitchFamily="66" charset="0"/>
              </a:rPr>
              <a:t>		- </a:t>
            </a:r>
            <a:r>
              <a:rPr lang="tr-TR" b="1" dirty="0" err="1">
                <a:solidFill>
                  <a:srgbClr val="FFFFFF"/>
                </a:solidFill>
                <a:latin typeface="Comic Sans MS" panose="030F0702030302020204" pitchFamily="66" charset="0"/>
              </a:rPr>
              <a:t>Kompaund</a:t>
            </a:r>
            <a:r>
              <a:rPr lang="tr-TR" b="1" dirty="0">
                <a:solidFill>
                  <a:srgbClr val="FFFFFF"/>
                </a:solidFill>
                <a:latin typeface="Comic Sans MS" panose="030F0702030302020204" pitchFamily="66" charset="0"/>
              </a:rPr>
              <a:t> (bileşik) veya açık kırık</a:t>
            </a:r>
            <a:endParaRPr lang="tr-TR" b="1" dirty="0">
              <a:solidFill>
                <a:srgbClr val="F5F5F5"/>
              </a:solidFill>
              <a:latin typeface="Comic Sans MS" panose="030F0702030302020204" pitchFamily="66" charset="0"/>
            </a:endParaRPr>
          </a:p>
        </p:txBody>
      </p:sp>
    </p:spTree>
    <p:extLst>
      <p:ext uri="{BB962C8B-B14F-4D97-AF65-F5344CB8AC3E}">
        <p14:creationId xmlns:p14="http://schemas.microsoft.com/office/powerpoint/2010/main" val="42593420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600" fill="hold">
                                          <p:stCondLst>
                                            <p:cond delay="0"/>
                                          </p:stCondLst>
                                        </p:cTn>
                                        <p:tgtEl>
                                          <p:spTgt spid="4"/>
                                        </p:tgtEl>
                                        <p:attrNameLst>
                                          <p:attrName>ppt_x</p:attrName>
                                        </p:attrNameLst>
                                      </p:cBhvr>
                                    </p:anim>
                                    <p:anim from="0" to="-1.0" calcmode="lin" valueType="num">
                                      <p:cBhvr>
                                        <p:cTn id="8" dur="200" decel="50000" autoRev="1" fill="hold">
                                          <p:stCondLst>
                                            <p:cond delay="600"/>
                                          </p:stCondLst>
                                        </p:cTn>
                                        <p:tgtEl>
                                          <p:spTgt spid="4"/>
                                        </p:tgtEl>
                                        <p:attrNameLst>
                                          <p:attrName>xshear</p:attrName>
                                        </p:attrNameLst>
                                      </p:cBhvr>
                                    </p:anim>
                                    <p:animScale>
                                      <p:cBhvr>
                                        <p:cTn id="9" dur="200" decel="100000" autoRev="1" fill="hold">
                                          <p:stCondLst>
                                            <p:cond delay="600"/>
                                          </p:stCondLst>
                                        </p:cTn>
                                        <p:tgtEl>
                                          <p:spTgt spid="4"/>
                                        </p:tgtEl>
                                      </p:cBhvr>
                                      <p:from x="100000" y="100000"/>
                                      <p:to x="80000" y="100000"/>
                                    </p:animScale>
                                    <p:anim by="(#ppt_h/3+#ppt_w*0.1)" calcmode="lin" valueType="num">
                                      <p:cBhvr additive="sum">
                                        <p:cTn id="10"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5"/>
          <p:cNvSpPr txBox="1">
            <a:spLocks noChangeArrowheads="1"/>
          </p:cNvSpPr>
          <p:nvPr/>
        </p:nvSpPr>
        <p:spPr bwMode="auto">
          <a:xfrm>
            <a:off x="2495551" y="836614"/>
            <a:ext cx="5616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Mandibula Kırıklarının Sınıflandırılması</a:t>
            </a:r>
          </a:p>
        </p:txBody>
      </p:sp>
      <p:sp>
        <p:nvSpPr>
          <p:cNvPr id="3" name="Text Box 5"/>
          <p:cNvSpPr txBox="1">
            <a:spLocks noChangeArrowheads="1"/>
          </p:cNvSpPr>
          <p:nvPr/>
        </p:nvSpPr>
        <p:spPr bwMode="auto">
          <a:xfrm>
            <a:off x="1882776" y="1773239"/>
            <a:ext cx="8785225"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a:t>
            </a:r>
            <a:r>
              <a:rPr lang="tr-TR" altLang="tr-TR" sz="1800" b="1">
                <a:solidFill>
                  <a:srgbClr val="FFFF00"/>
                </a:solidFill>
                <a:latin typeface="Comic Sans MS" panose="030F0702030302020204" pitchFamily="66" charset="0"/>
              </a:rPr>
              <a:t>Kırık hattında diş olup olmamasına göre sınıflandırma</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Klass I: Her iki fraktür hattında da diş olması</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Klass II: Sadece bir fraktür hattında diş olması</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Klass III: Hastanın dişsiz olması</a:t>
            </a:r>
          </a:p>
          <a:p>
            <a:pPr fontAlgn="base">
              <a:lnSpc>
                <a:spcPct val="150000"/>
              </a:lnSpc>
              <a:spcBef>
                <a:spcPct val="0"/>
              </a:spcBef>
              <a:spcAft>
                <a:spcPct val="0"/>
              </a:spcAft>
              <a:buClrTx/>
              <a:buSzTx/>
              <a:buFontTx/>
              <a:buBlip>
                <a:blip r:embed="rId5"/>
              </a:buBlip>
            </a:pPr>
            <a:r>
              <a:rPr lang="tr-TR" altLang="tr-TR" sz="1800" b="1">
                <a:solidFill>
                  <a:srgbClr val="FFFF00"/>
                </a:solidFill>
                <a:latin typeface="Comic Sans MS" panose="030F0702030302020204" pitchFamily="66" charset="0"/>
              </a:rPr>
              <a:t> Splint kullanımına esas olacak şekilde çeneyi dentisyona göre sınıflandırma</a:t>
            </a:r>
          </a:p>
          <a:p>
            <a:pPr fontAlgn="base">
              <a:lnSpc>
                <a:spcPct val="150000"/>
              </a:lnSpc>
              <a:spcBef>
                <a:spcPct val="0"/>
              </a:spcBef>
              <a:spcAft>
                <a:spcPct val="0"/>
              </a:spcAft>
              <a:buClrTx/>
              <a:buSzTx/>
              <a:buFontTx/>
              <a:buNone/>
            </a:pPr>
            <a:r>
              <a:rPr lang="tr-TR" altLang="tr-TR" sz="1800" b="1">
                <a:solidFill>
                  <a:srgbClr val="FFFF00"/>
                </a:solidFill>
                <a:latin typeface="Comic Sans MS" panose="030F0702030302020204" pitchFamily="66" charset="0"/>
              </a:rPr>
              <a:t>	</a:t>
            </a:r>
            <a:r>
              <a:rPr lang="tr-TR" altLang="tr-TR" sz="1800" b="1">
                <a:solidFill>
                  <a:srgbClr val="FFFFFF"/>
                </a:solidFill>
                <a:latin typeface="Comic Sans MS" panose="030F0702030302020204" pitchFamily="66" charset="0"/>
              </a:rPr>
              <a:t>- Yeterli destek dişlerin bulunduğu çene</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Dişsiz veya yeterince diş olmayan çene</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 Primer ve mikst (karma) dentisyon</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	</a:t>
            </a:r>
          </a:p>
        </p:txBody>
      </p:sp>
    </p:spTree>
    <p:extLst>
      <p:ext uri="{BB962C8B-B14F-4D97-AF65-F5344CB8AC3E}">
        <p14:creationId xmlns:p14="http://schemas.microsoft.com/office/powerpoint/2010/main" val="14150346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Dikdörtgen"/>
          <p:cNvSpPr>
            <a:spLocks noChangeArrowheads="1"/>
          </p:cNvSpPr>
          <p:nvPr/>
        </p:nvSpPr>
        <p:spPr bwMode="auto">
          <a:xfrm>
            <a:off x="2024063" y="2857500"/>
            <a:ext cx="82804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tr-TR" altLang="tr-TR" sz="1800" b="1">
                <a:solidFill>
                  <a:srgbClr val="FFFFFF"/>
                </a:solidFill>
                <a:latin typeface="Comic Sans MS" panose="030F0702030302020204" pitchFamily="66" charset="0"/>
              </a:rPr>
              <a:t>Mandibulanın hareketlerinden ve stabilizasyonundan </a:t>
            </a:r>
            <a:r>
              <a:rPr lang="tr-TR" altLang="tr-TR" sz="1800" b="1">
                <a:solidFill>
                  <a:srgbClr val="FFFF00"/>
                </a:solidFill>
                <a:latin typeface="Comic Sans MS" panose="030F0702030302020204" pitchFamily="66" charset="0"/>
              </a:rPr>
              <a:t>çiğneme kasları</a:t>
            </a:r>
            <a:r>
              <a:rPr lang="tr-TR" altLang="tr-TR" sz="1800" b="1">
                <a:solidFill>
                  <a:srgbClr val="FFFFFF"/>
                </a:solidFill>
                <a:latin typeface="Comic Sans MS" panose="030F0702030302020204" pitchFamily="66" charset="0"/>
              </a:rPr>
              <a:t> ve </a:t>
            </a:r>
            <a:r>
              <a:rPr lang="tr-TR" altLang="tr-TR" sz="1800" b="1">
                <a:solidFill>
                  <a:srgbClr val="FFFF00"/>
                </a:solidFill>
                <a:latin typeface="Comic Sans MS" panose="030F0702030302020204" pitchFamily="66" charset="0"/>
              </a:rPr>
              <a:t>suprahyoid kaslar</a:t>
            </a:r>
            <a:r>
              <a:rPr lang="tr-TR" altLang="tr-TR" sz="1800" b="1">
                <a:solidFill>
                  <a:srgbClr val="FFFFFF"/>
                </a:solidFill>
                <a:latin typeface="Comic Sans MS" panose="030F0702030302020204" pitchFamily="66" charset="0"/>
              </a:rPr>
              <a:t> olmak üzere iki grup kas sorumludur. </a:t>
            </a:r>
          </a:p>
          <a:p>
            <a:pPr fontAlgn="base">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1800" b="1">
                <a:solidFill>
                  <a:srgbClr val="FFFFFF"/>
                </a:solidFill>
                <a:latin typeface="Comic Sans MS" panose="030F0702030302020204" pitchFamily="66" charset="0"/>
              </a:rPr>
              <a:t>Çiğneme kasları trigeminal sinirin mandibular dalı tarafından </a:t>
            </a:r>
            <a:r>
              <a:rPr lang="sv-SE" altLang="tr-TR" sz="1800" b="1">
                <a:solidFill>
                  <a:srgbClr val="FFFFFF"/>
                </a:solidFill>
                <a:latin typeface="Comic Sans MS" panose="030F0702030302020204" pitchFamily="66" charset="0"/>
              </a:rPr>
              <a:t>innerve edilen dört kastan oluşur: </a:t>
            </a:r>
            <a:r>
              <a:rPr lang="sv-SE" altLang="tr-TR" sz="1800" b="1">
                <a:solidFill>
                  <a:srgbClr val="FF0000"/>
                </a:solidFill>
                <a:latin typeface="Comic Sans MS" panose="030F0702030302020204" pitchFamily="66" charset="0"/>
              </a:rPr>
              <a:t>Mass</a:t>
            </a:r>
            <a:r>
              <a:rPr lang="tr-TR" altLang="tr-TR" sz="1800" b="1">
                <a:solidFill>
                  <a:srgbClr val="FF0000"/>
                </a:solidFill>
                <a:latin typeface="Comic Sans MS" panose="030F0702030302020204" pitchFamily="66" charset="0"/>
              </a:rPr>
              <a:t>e</a:t>
            </a:r>
            <a:r>
              <a:rPr lang="sv-SE" altLang="tr-TR" sz="1800" b="1">
                <a:solidFill>
                  <a:srgbClr val="FF0000"/>
                </a:solidFill>
                <a:latin typeface="Comic Sans MS" panose="030F0702030302020204" pitchFamily="66" charset="0"/>
              </a:rPr>
              <a:t>ter,</a:t>
            </a:r>
            <a:r>
              <a:rPr lang="tr-TR" altLang="tr-TR" sz="1800" b="1">
                <a:solidFill>
                  <a:srgbClr val="FF0000"/>
                </a:solidFill>
                <a:latin typeface="Comic Sans MS" panose="030F0702030302020204" pitchFamily="66" charset="0"/>
              </a:rPr>
              <a:t> temporalis, mediyal pterigoid ve lateral pterigoid </a:t>
            </a:r>
            <a:r>
              <a:rPr lang="tr-TR" altLang="tr-TR" sz="1800" b="1">
                <a:solidFill>
                  <a:srgbClr val="FFFFFF"/>
                </a:solidFill>
                <a:latin typeface="Comic Sans MS" panose="030F0702030302020204" pitchFamily="66" charset="0"/>
              </a:rPr>
              <a:t>kaslar. Bu kaslardan ilk üçü posterior mandibulayı yukarı çekerek çeneyi kapatırlar. </a:t>
            </a:r>
            <a:r>
              <a:rPr lang="it-IT" altLang="tr-TR" sz="1800" b="1">
                <a:solidFill>
                  <a:srgbClr val="FFFFFF"/>
                </a:solidFill>
                <a:latin typeface="Comic Sans MS" panose="030F0702030302020204" pitchFamily="66" charset="0"/>
              </a:rPr>
              <a:t>Temporalis adalesi aynı zamanda çeneyi posteriora</a:t>
            </a:r>
            <a:r>
              <a:rPr lang="tr-TR" altLang="tr-TR" sz="1800" b="1">
                <a:solidFill>
                  <a:srgbClr val="FFFFFF"/>
                </a:solidFill>
                <a:latin typeface="Comic Sans MS" panose="030F0702030302020204" pitchFamily="66" charset="0"/>
              </a:rPr>
              <a:t> retrakte eder. </a:t>
            </a:r>
          </a:p>
          <a:p>
            <a:pPr fontAlgn="base">
              <a:spcBef>
                <a:spcPct val="0"/>
              </a:spcBef>
              <a:spcAft>
                <a:spcPct val="0"/>
              </a:spcAft>
              <a:buClrTx/>
              <a:buSzTx/>
              <a:buFontTx/>
              <a:buNone/>
            </a:pPr>
            <a:endParaRPr lang="tr-TR" altLang="tr-TR" sz="1800" b="1">
              <a:solidFill>
                <a:srgbClr val="FFFFFF"/>
              </a:solidFill>
              <a:latin typeface="Comic Sans MS" panose="030F0702030302020204" pitchFamily="66" charset="0"/>
            </a:endParaRPr>
          </a:p>
        </p:txBody>
      </p:sp>
      <p:sp>
        <p:nvSpPr>
          <p:cNvPr id="24579" name="Text Box 45"/>
          <p:cNvSpPr txBox="1">
            <a:spLocks noChangeArrowheads="1"/>
          </p:cNvSpPr>
          <p:nvPr/>
        </p:nvSpPr>
        <p:spPr bwMode="auto">
          <a:xfrm>
            <a:off x="1881188" y="1214438"/>
            <a:ext cx="8604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Mandibula Kırıklarının Oluş Mekanizması ve Anatomik Yapının Önemi</a:t>
            </a:r>
          </a:p>
        </p:txBody>
      </p:sp>
    </p:spTree>
    <p:extLst>
      <p:ext uri="{BB962C8B-B14F-4D97-AF65-F5344CB8AC3E}">
        <p14:creationId xmlns:p14="http://schemas.microsoft.com/office/powerpoint/2010/main" val="1886975447"/>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Dikdörtgen"/>
          <p:cNvSpPr>
            <a:spLocks noChangeArrowheads="1"/>
          </p:cNvSpPr>
          <p:nvPr/>
        </p:nvSpPr>
        <p:spPr bwMode="auto">
          <a:xfrm>
            <a:off x="2024063" y="2286001"/>
            <a:ext cx="8280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1800" b="1">
                <a:solidFill>
                  <a:srgbClr val="FFFF00"/>
                </a:solidFill>
                <a:latin typeface="Comic Sans MS" panose="030F0702030302020204" pitchFamily="66" charset="0"/>
              </a:rPr>
              <a:t>Lateral pterigoid kası </a:t>
            </a:r>
            <a:r>
              <a:rPr lang="tr-TR" altLang="tr-TR" sz="1800" b="1">
                <a:solidFill>
                  <a:srgbClr val="FFFFFF"/>
                </a:solidFill>
                <a:latin typeface="Comic Sans MS" panose="030F0702030302020204" pitchFamily="66" charset="0"/>
              </a:rPr>
              <a:t>lateral pterigoid çıkıntının lateralinden ve sfenoid kemiğin büyük kanadından köken alarak kondil boynuna ve temporomandibuler eklem kapsülüne yapışır. </a:t>
            </a:r>
            <a:r>
              <a:rPr lang="tr-TR" altLang="tr-TR" sz="1800" b="1">
                <a:solidFill>
                  <a:srgbClr val="FFFF00"/>
                </a:solidFill>
                <a:latin typeface="Comic Sans MS" panose="030F0702030302020204" pitchFamily="66" charset="0"/>
              </a:rPr>
              <a:t>Bu kas mandibulayı öne doğru çekerek çenenin açılmasına yardımcı olur.</a:t>
            </a:r>
            <a:r>
              <a:rPr lang="tr-TR" altLang="tr-TR" sz="1800" b="1">
                <a:solidFill>
                  <a:srgbClr val="FFFFFF"/>
                </a:solidFill>
                <a:latin typeface="Comic Sans MS" panose="030F0702030302020204" pitchFamily="66" charset="0"/>
              </a:rPr>
              <a:t> </a:t>
            </a:r>
          </a:p>
          <a:p>
            <a:pPr fontAlgn="base">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1800" b="1">
                <a:solidFill>
                  <a:srgbClr val="FF0000"/>
                </a:solidFill>
                <a:latin typeface="Comic Sans MS" panose="030F0702030302020204" pitchFamily="66" charset="0"/>
              </a:rPr>
              <a:t>Suprahyoid kas grubu digastrik, stilohyoid, mylohyoid ve geniohyoid kaslardan oluşur. </a:t>
            </a:r>
            <a:r>
              <a:rPr lang="tr-TR" altLang="tr-TR" sz="1800" b="1">
                <a:solidFill>
                  <a:srgbClr val="FFFFFF"/>
                </a:solidFill>
                <a:latin typeface="Comic Sans MS" panose="030F0702030302020204" pitchFamily="66" charset="0"/>
              </a:rPr>
              <a:t>Temelde yutkunma sırasında hyoid kemiğin ve dil kökünün elevasyonunu sağlarlar ve çenenin açılmasına yardımcı olurlar.</a:t>
            </a:r>
          </a:p>
        </p:txBody>
      </p:sp>
      <p:sp>
        <p:nvSpPr>
          <p:cNvPr id="25603" name="Text Box 45"/>
          <p:cNvSpPr txBox="1">
            <a:spLocks noChangeArrowheads="1"/>
          </p:cNvSpPr>
          <p:nvPr/>
        </p:nvSpPr>
        <p:spPr bwMode="auto">
          <a:xfrm>
            <a:off x="1809750" y="1071563"/>
            <a:ext cx="86042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Mandibula Kırıklarının Oluş Mekanizması ve Anatomik Yapının Önemi</a:t>
            </a:r>
          </a:p>
        </p:txBody>
      </p:sp>
    </p:spTree>
    <p:extLst>
      <p:ext uri="{BB962C8B-B14F-4D97-AF65-F5344CB8AC3E}">
        <p14:creationId xmlns:p14="http://schemas.microsoft.com/office/powerpoint/2010/main" val="50224845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Dikdörtgen"/>
          <p:cNvSpPr>
            <a:spLocks noChangeArrowheads="1"/>
          </p:cNvSpPr>
          <p:nvPr/>
        </p:nvSpPr>
        <p:spPr bwMode="auto">
          <a:xfrm>
            <a:off x="2095500" y="1785939"/>
            <a:ext cx="80645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Suprahyoid ve çiğneme kasları mandibulanın farklı bölgelerine farklı vektörlerde güç uygular.</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00"/>
                </a:solidFill>
                <a:latin typeface="Comic Sans MS" panose="030F0702030302020204" pitchFamily="66" charset="0"/>
              </a:rPr>
              <a:t>Çiğneme kaslarının aktivitesi, temporalis güçleri, masseter güçleri ve reaktif ısırma güçleri şeklinde ayrılır.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Bireyden bireye değişebilmekle birlikte uygulanan güç, sağlıklı bir genç erkekte kesici diş bölgesinde </a:t>
            </a:r>
            <a:r>
              <a:rPr lang="tr-TR" altLang="tr-TR" sz="2000" b="1">
                <a:solidFill>
                  <a:srgbClr val="FF0000"/>
                </a:solidFill>
                <a:latin typeface="Comic Sans MS" panose="030F0702030302020204" pitchFamily="66" charset="0"/>
              </a:rPr>
              <a:t>290 N</a:t>
            </a:r>
            <a:r>
              <a:rPr lang="tr-TR" altLang="tr-TR" sz="2000" b="1">
                <a:solidFill>
                  <a:srgbClr val="FFFFFF"/>
                </a:solidFill>
                <a:latin typeface="Comic Sans MS" panose="030F0702030302020204" pitchFamily="66" charset="0"/>
              </a:rPr>
              <a:t> civarı iken molar diş bölgesinde </a:t>
            </a:r>
            <a:r>
              <a:rPr lang="tr-TR" altLang="tr-TR" sz="2000" b="1">
                <a:solidFill>
                  <a:srgbClr val="FF0000"/>
                </a:solidFill>
                <a:latin typeface="Comic Sans MS" panose="030F0702030302020204" pitchFamily="66" charset="0"/>
              </a:rPr>
              <a:t>660 N</a:t>
            </a:r>
            <a:r>
              <a:rPr lang="tr-TR" altLang="tr-TR" sz="2000" b="1">
                <a:solidFill>
                  <a:srgbClr val="FFFFFF"/>
                </a:solidFill>
                <a:latin typeface="Comic Sans MS" panose="030F0702030302020204" pitchFamily="66" charset="0"/>
              </a:rPr>
              <a:t>’a kadar ulaşır.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p:txBody>
      </p:sp>
    </p:spTree>
    <p:extLst>
      <p:ext uri="{BB962C8B-B14F-4D97-AF65-F5344CB8AC3E}">
        <p14:creationId xmlns:p14="http://schemas.microsoft.com/office/powerpoint/2010/main" val="408663794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Dikdörtgen"/>
          <p:cNvSpPr>
            <a:spLocks noChangeArrowheads="1"/>
          </p:cNvSpPr>
          <p:nvPr/>
        </p:nvSpPr>
        <p:spPr bwMode="auto">
          <a:xfrm>
            <a:off x="1881188" y="1643064"/>
            <a:ext cx="80645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10D12"/>
                </a:solidFill>
                <a:latin typeface="Comic Sans MS" panose="030F0702030302020204" pitchFamily="66" charset="0"/>
              </a:rPr>
              <a:t>Çiğneme ve yutma sırasında fizyolojik olarak koordine edilen kas güçleri, mandibula korpusunun üst yüzünde merkezden perifere gerginlik oluştururken alt yüzünde periferden merkeze baskı oluştururlar.</a:t>
            </a:r>
            <a:r>
              <a:rPr lang="tr-TR" altLang="tr-TR" sz="2000" b="1">
                <a:solidFill>
                  <a:srgbClr val="FFFFFF"/>
                </a:solidFill>
                <a:latin typeface="Comic Sans MS" panose="030F0702030302020204" pitchFamily="66" charset="0"/>
              </a:rPr>
              <a:t>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Kanin dişlerin santralinde, simfiz bölgesinde bu güçlerin kesişimiyle torsiyon güçleri oluşur. Travma sonrasında kırık parçalar bu güçlerin etkisiyle yer değiştirebilirler; dolayısıyla parçaların redüksiyonu ve yerleştirilen osteosentez plakları, bu vektörler dikkate alınarak yapılır.</a:t>
            </a:r>
          </a:p>
        </p:txBody>
      </p:sp>
    </p:spTree>
    <p:extLst>
      <p:ext uri="{BB962C8B-B14F-4D97-AF65-F5344CB8AC3E}">
        <p14:creationId xmlns:p14="http://schemas.microsoft.com/office/powerpoint/2010/main" val="8519685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836613"/>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2 Dikdörtgen"/>
          <p:cNvSpPr>
            <a:spLocks noChangeArrowheads="1"/>
          </p:cNvSpPr>
          <p:nvPr/>
        </p:nvSpPr>
        <p:spPr bwMode="auto">
          <a:xfrm>
            <a:off x="2351089" y="4581525"/>
            <a:ext cx="7489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tr-TR" altLang="tr-TR" sz="2000" b="1">
                <a:solidFill>
                  <a:srgbClr val="FF0000"/>
                </a:solidFill>
                <a:latin typeface="Comic Sans MS" panose="030F0702030302020204" pitchFamily="66" charset="0"/>
              </a:rPr>
              <a:t>Kas güçleri, mandibula korpusunun üst yüzünde</a:t>
            </a:r>
          </a:p>
          <a:p>
            <a:pPr fontAlgn="base">
              <a:spcBef>
                <a:spcPct val="0"/>
              </a:spcBef>
              <a:spcAft>
                <a:spcPct val="0"/>
              </a:spcAft>
              <a:buClrTx/>
              <a:buSzTx/>
              <a:buFontTx/>
              <a:buNone/>
            </a:pPr>
            <a:r>
              <a:rPr lang="tr-TR" altLang="tr-TR" sz="2000" b="1">
                <a:solidFill>
                  <a:srgbClr val="FF0000"/>
                </a:solidFill>
                <a:latin typeface="Comic Sans MS" panose="030F0702030302020204" pitchFamily="66" charset="0"/>
              </a:rPr>
              <a:t>gerilim güçleri (düz çizgi) oluştururken alt yüzünde baskı</a:t>
            </a:r>
          </a:p>
          <a:p>
            <a:pPr fontAlgn="base">
              <a:spcBef>
                <a:spcPct val="0"/>
              </a:spcBef>
              <a:spcAft>
                <a:spcPct val="0"/>
              </a:spcAft>
              <a:buClrTx/>
              <a:buSzTx/>
              <a:buFontTx/>
              <a:buNone/>
            </a:pPr>
            <a:r>
              <a:rPr lang="tr-TR" altLang="tr-TR" sz="2000" b="1">
                <a:solidFill>
                  <a:srgbClr val="FF0000"/>
                </a:solidFill>
                <a:latin typeface="Comic Sans MS" panose="030F0702030302020204" pitchFamily="66" charset="0"/>
              </a:rPr>
              <a:t>güçleri (kesik çizgi) oluştururlar.</a:t>
            </a:r>
          </a:p>
        </p:txBody>
      </p:sp>
    </p:spTree>
    <p:extLst>
      <p:ext uri="{BB962C8B-B14F-4D97-AF65-F5344CB8AC3E}">
        <p14:creationId xmlns:p14="http://schemas.microsoft.com/office/powerpoint/2010/main" val="355733031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Dikdörtgen"/>
          <p:cNvSpPr>
            <a:spLocks noChangeArrowheads="1"/>
          </p:cNvSpPr>
          <p:nvPr/>
        </p:nvSpPr>
        <p:spPr bwMode="auto">
          <a:xfrm>
            <a:off x="1809751" y="1785938"/>
            <a:ext cx="84613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Çene kırığının oluşma yerini ve şeklini belirleyen temel faktör travmanın yeri ve şiddeti ile mandibulanın anatomik zayıf noktalarının etkileşimidir.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Kırık doğrudan darbenin geldiği yerde oluşabileceği gibi, iletilen güçler kontralateral tarafta zayıf noktalarda kırığa yol açabilir.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Korpusa gelen darbeler sıklıkla ipsilateral tarafta anatomik zayıf nokta olan mental foramenden geçen bir kırığa ve </a:t>
            </a:r>
            <a:r>
              <a:rPr lang="es-ES" altLang="tr-TR" sz="2000" b="1">
                <a:solidFill>
                  <a:srgbClr val="FFFFFF"/>
                </a:solidFill>
                <a:latin typeface="Comic Sans MS" panose="030F0702030302020204" pitchFamily="66" charset="0"/>
              </a:rPr>
              <a:t>kontralateral tarafta ya angulus ya da subkondil</a:t>
            </a:r>
            <a:r>
              <a:rPr lang="tr-TR" altLang="tr-TR" sz="2000" b="1">
                <a:solidFill>
                  <a:srgbClr val="FFFFFF"/>
                </a:solidFill>
                <a:latin typeface="Comic Sans MS" panose="030F0702030302020204" pitchFamily="66" charset="0"/>
              </a:rPr>
              <a:t>e</a:t>
            </a:r>
            <a:r>
              <a:rPr lang="es-ES" altLang="tr-TR" sz="2000" b="1">
                <a:solidFill>
                  <a:srgbClr val="FFFFFF"/>
                </a:solidFill>
                <a:latin typeface="Comic Sans MS" panose="030F0702030302020204" pitchFamily="66" charset="0"/>
              </a:rPr>
              <a:t>r</a:t>
            </a:r>
            <a:r>
              <a:rPr lang="tr-TR" altLang="tr-TR" sz="2000" b="1">
                <a:solidFill>
                  <a:srgbClr val="FFFFFF"/>
                </a:solidFill>
                <a:latin typeface="Comic Sans MS" panose="030F0702030302020204" pitchFamily="66" charset="0"/>
              </a:rPr>
              <a:t> bölgede kırığa yol açarlar.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p:txBody>
      </p:sp>
    </p:spTree>
    <p:extLst>
      <p:ext uri="{BB962C8B-B14F-4D97-AF65-F5344CB8AC3E}">
        <p14:creationId xmlns:p14="http://schemas.microsoft.com/office/powerpoint/2010/main" val="209567431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Dikdörtgen"/>
          <p:cNvSpPr>
            <a:spLocks noChangeArrowheads="1"/>
          </p:cNvSpPr>
          <p:nvPr/>
        </p:nvSpPr>
        <p:spPr bwMode="auto">
          <a:xfrm>
            <a:off x="2024064" y="1428750"/>
            <a:ext cx="846137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Angulus bölgesinde yer alan bir 3. molar diş, özellikle henüz çıkmamışsa anatomik olarak zayıf nokta oluşturur.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0000"/>
                </a:solidFill>
                <a:latin typeface="Comic Sans MS" panose="030F0702030302020204" pitchFamily="66" charset="0"/>
              </a:rPr>
              <a:t>Ramus bölgesi, kondil, angulus ve korpusa göre kırık oluşumuna daha az elverişlidir. Bu bölgeye gelen darbeler ramusu saran kuvvetli çiğneme kasları ile kısmen emilir ve üçgen şeklindeki kemik darbeyi nispeten </a:t>
            </a:r>
            <a:r>
              <a:rPr lang="nn-NO" altLang="tr-TR" sz="2000" b="1">
                <a:solidFill>
                  <a:srgbClr val="FF0000"/>
                </a:solidFill>
                <a:latin typeface="Comic Sans MS" panose="030F0702030302020204" pitchFamily="66" charset="0"/>
              </a:rPr>
              <a:t>daha zayıf bölge olan kondil boynuna iletir. </a:t>
            </a:r>
            <a:endParaRPr lang="tr-TR" altLang="tr-TR" sz="2000" b="1">
              <a:solidFill>
                <a:srgbClr val="FF0000"/>
              </a:solidFill>
              <a:latin typeface="Comic Sans MS" panose="030F0702030302020204" pitchFamily="66" charset="0"/>
            </a:endParaRP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nn-NO" altLang="tr-TR" sz="2000" b="1">
                <a:solidFill>
                  <a:srgbClr val="FFFFFF"/>
                </a:solidFill>
                <a:latin typeface="Comic Sans MS" panose="030F0702030302020204" pitchFamily="66" charset="0"/>
              </a:rPr>
              <a:t>Alt kesici</a:t>
            </a:r>
            <a:r>
              <a:rPr lang="tr-TR" altLang="tr-TR" sz="2000" b="1">
                <a:solidFill>
                  <a:srgbClr val="FFFFFF"/>
                </a:solidFill>
                <a:latin typeface="Comic Sans MS" panose="030F0702030302020204" pitchFamily="66" charset="0"/>
              </a:rPr>
              <a:t> dişlere gelen darbeler alveoler kırıklara yol açabilir. Molar ve premolar dişlerin kökleri ile kortikal kemik arasındaki mesafenin geniş olması nedeniyle posterior alveol kırıkları daha nadirdir.</a:t>
            </a:r>
          </a:p>
        </p:txBody>
      </p:sp>
    </p:spTree>
    <p:extLst>
      <p:ext uri="{BB962C8B-B14F-4D97-AF65-F5344CB8AC3E}">
        <p14:creationId xmlns:p14="http://schemas.microsoft.com/office/powerpoint/2010/main" val="323560379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847850" y="2349500"/>
            <a:ext cx="8496300" cy="2032000"/>
          </a:xfrm>
          <a:prstGeom prst="rect">
            <a:avLst/>
          </a:prstGeom>
          <a:noFill/>
          <a:ln w="9525">
            <a:noFill/>
            <a:miter lim="800000"/>
            <a:headEnd/>
            <a:tailEnd/>
          </a:ln>
        </p:spPr>
        <p:txBody>
          <a:bodyPr>
            <a:spAutoFit/>
          </a:bodyPr>
          <a:lstStyle/>
          <a:p>
            <a:pPr fontAlgn="base">
              <a:lnSpc>
                <a:spcPct val="150000"/>
              </a:lnSpc>
              <a:spcBef>
                <a:spcPct val="0"/>
              </a:spcBef>
              <a:spcAft>
                <a:spcPct val="0"/>
              </a:spcAft>
              <a:buFontTx/>
              <a:buBlip>
                <a:blip r:embed="rId3"/>
              </a:buBlip>
              <a:defRPr/>
            </a:pPr>
            <a:r>
              <a:rPr lang="tr-TR" sz="2800" b="1" dirty="0">
                <a:solidFill>
                  <a:srgbClr val="FFFFFF"/>
                </a:solidFill>
                <a:latin typeface="Comic Sans MS" panose="030F0702030302020204" pitchFamily="66" charset="0"/>
              </a:rPr>
              <a:t> </a:t>
            </a:r>
            <a:r>
              <a:rPr lang="tr-TR" sz="2800" b="1" dirty="0">
                <a:solidFill>
                  <a:srgbClr val="FFFFFF"/>
                </a:solidFill>
                <a:effectLst>
                  <a:outerShdw blurRad="38100" dist="38100" dir="2700000" algn="tl">
                    <a:srgbClr val="000000"/>
                  </a:outerShdw>
                </a:effectLst>
                <a:latin typeface="Comic Sans MS" panose="030F0702030302020204" pitchFamily="66" charset="0"/>
              </a:rPr>
              <a:t>Yaralayıcı bir ajan etkisiyle vücutta meydana gelen lokal ve genel belirtilere </a:t>
            </a:r>
            <a:r>
              <a:rPr lang="tr-TR" sz="2800" b="1" u="sng" dirty="0" err="1">
                <a:solidFill>
                  <a:srgbClr val="FFFFFF"/>
                </a:solidFill>
                <a:effectLst>
                  <a:outerShdw blurRad="38100" dist="38100" dir="2700000" algn="tl">
                    <a:srgbClr val="000000"/>
                  </a:outerShdw>
                </a:effectLst>
                <a:latin typeface="Comic Sans MS" panose="030F0702030302020204" pitchFamily="66" charset="0"/>
              </a:rPr>
              <a:t>travmatizma</a:t>
            </a:r>
            <a:r>
              <a:rPr lang="tr-TR" sz="2800" b="1" dirty="0">
                <a:solidFill>
                  <a:srgbClr val="FFFFFF"/>
                </a:solidFill>
                <a:effectLst>
                  <a:outerShdw blurRad="38100" dist="38100" dir="2700000" algn="tl">
                    <a:srgbClr val="000000"/>
                  </a:outerShdw>
                </a:effectLst>
                <a:latin typeface="Comic Sans MS" panose="030F0702030302020204" pitchFamily="66" charset="0"/>
              </a:rPr>
              <a:t>, bu yaralayıcı etkiye de </a:t>
            </a:r>
            <a:r>
              <a:rPr lang="tr-TR" sz="2800" b="1" u="sng" dirty="0">
                <a:solidFill>
                  <a:srgbClr val="FFFFFF"/>
                </a:solidFill>
                <a:effectLst>
                  <a:outerShdw blurRad="38100" dist="38100" dir="2700000" algn="tl">
                    <a:srgbClr val="000000"/>
                  </a:outerShdw>
                </a:effectLst>
                <a:latin typeface="Comic Sans MS" panose="030F0702030302020204" pitchFamily="66" charset="0"/>
              </a:rPr>
              <a:t>travma</a:t>
            </a:r>
            <a:r>
              <a:rPr lang="tr-TR" sz="2800" b="1" dirty="0">
                <a:solidFill>
                  <a:srgbClr val="FFFFFF"/>
                </a:solidFill>
                <a:effectLst>
                  <a:outerShdw blurRad="38100" dist="38100" dir="2700000" algn="tl">
                    <a:srgbClr val="000000"/>
                  </a:outerShdw>
                </a:effectLst>
                <a:latin typeface="Comic Sans MS" panose="030F0702030302020204" pitchFamily="66" charset="0"/>
              </a:rPr>
              <a:t> denir.</a:t>
            </a:r>
            <a:endParaRPr lang="tr-TR" sz="2800" b="1" dirty="0">
              <a:solidFill>
                <a:srgbClr val="FFFFFF"/>
              </a:solidFill>
              <a:latin typeface="Comic Sans MS" panose="030F0702030302020204" pitchFamily="66" charset="0"/>
            </a:endParaRPr>
          </a:p>
        </p:txBody>
      </p:sp>
      <p:sp>
        <p:nvSpPr>
          <p:cNvPr id="4" name="Text Box 2"/>
          <p:cNvSpPr txBox="1">
            <a:spLocks noChangeArrowheads="1"/>
          </p:cNvSpPr>
          <p:nvPr/>
        </p:nvSpPr>
        <p:spPr bwMode="auto">
          <a:xfrm>
            <a:off x="3359150" y="1700213"/>
            <a:ext cx="4953000" cy="64135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tr-TR" sz="3600" b="1" dirty="0">
                <a:solidFill>
                  <a:srgbClr val="FF0000"/>
                </a:solidFill>
                <a:effectLst>
                  <a:outerShdw blurRad="38100" dist="38100" dir="2700000" algn="tl">
                    <a:srgbClr val="000000"/>
                  </a:outerShdw>
                </a:effectLst>
                <a:latin typeface="Comic Sans MS" panose="030F0702030302020204" pitchFamily="66" charset="0"/>
              </a:rPr>
              <a:t>TRAVMATİZMA</a:t>
            </a:r>
          </a:p>
        </p:txBody>
      </p:sp>
      <p:pic>
        <p:nvPicPr>
          <p:cNvPr id="5124" name="Picture 5" descr="Image result for baş-boyun travması resimle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4797425"/>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7" descr="Image result for baş-boyun travması resimle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1" y="4724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9" descr="Image result for baş-boyun travması resimle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7663" y="188913"/>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Image result for baş-boyun travması resimle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4825" y="188914"/>
            <a:ext cx="3028950"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4" descr="Image result for baş-boyun travması resimleri"/>
          <p:cNvPicPr>
            <a:picLocks noChangeAspect="1" noChangeArrowheads="1"/>
          </p:cNvPicPr>
          <p:nvPr/>
        </p:nvPicPr>
        <p:blipFill>
          <a:blip r:embed="rId8">
            <a:extLst>
              <a:ext uri="{28A0092B-C50C-407E-A947-70E740481C1C}">
                <a14:useLocalDpi xmlns:a14="http://schemas.microsoft.com/office/drawing/2010/main" val="0"/>
              </a:ext>
            </a:extLst>
          </a:blip>
          <a:srcRect l="3329" t="3406" r="3419"/>
          <a:stretch>
            <a:fillRect/>
          </a:stretch>
        </p:blipFill>
        <p:spPr bwMode="auto">
          <a:xfrm>
            <a:off x="5232401" y="4581526"/>
            <a:ext cx="20161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7668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Left)">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Dikdörtgen"/>
          <p:cNvSpPr>
            <a:spLocks noChangeArrowheads="1"/>
          </p:cNvSpPr>
          <p:nvPr/>
        </p:nvSpPr>
        <p:spPr bwMode="auto">
          <a:xfrm>
            <a:off x="1703388" y="500064"/>
            <a:ext cx="8964612"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None/>
            </a:pPr>
            <a:r>
              <a:rPr lang="da-DK" altLang="tr-TR" sz="1800" b="1">
                <a:solidFill>
                  <a:srgbClr val="FF0000"/>
                </a:solidFill>
                <a:latin typeface="Comic Sans MS" panose="030F0702030302020204" pitchFamily="66" charset="0"/>
              </a:rPr>
              <a:t>Darbenin yeri kadar hızı da kırığın</a:t>
            </a:r>
            <a:r>
              <a:rPr lang="tr-TR" altLang="tr-TR" sz="1800" b="1">
                <a:solidFill>
                  <a:srgbClr val="FF0000"/>
                </a:solidFill>
                <a:latin typeface="Comic Sans MS" panose="030F0702030302020204" pitchFamily="66" charset="0"/>
              </a:rPr>
              <a:t> oluşumunu belirleyen bir faktördür.</a:t>
            </a:r>
            <a:r>
              <a:rPr lang="tr-TR" altLang="tr-TR" sz="1800" b="1">
                <a:solidFill>
                  <a:srgbClr val="FFFFFF"/>
                </a:solidFill>
                <a:latin typeface="Comic Sans MS" panose="030F0702030302020204" pitchFamily="66" charset="0"/>
              </a:rPr>
              <a:t> </a:t>
            </a:r>
          </a:p>
          <a:p>
            <a:pPr fontAlgn="base">
              <a:lnSpc>
                <a:spcPct val="150000"/>
              </a:lnSpc>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Korpus bölgesine gelen düşük hızlı bir darbe genelde ipsilateral</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ayrılmamış korpus kırığına ve kontralateral subkondiler kırığa yol açar. </a:t>
            </a:r>
          </a:p>
          <a:p>
            <a:pPr fontAlgn="base">
              <a:lnSpc>
                <a:spcPct val="150000"/>
              </a:lnSpc>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Yüksek hızda bir darbe ise ipsilateral parçalı, ayrılmış kırığa neden olurken kontralateral kırık görülmeyebilir. </a:t>
            </a:r>
          </a:p>
          <a:p>
            <a:pPr fontAlgn="base">
              <a:lnSpc>
                <a:spcPct val="150000"/>
              </a:lnSpc>
              <a:spcBef>
                <a:spcPct val="0"/>
              </a:spcBef>
              <a:spcAft>
                <a:spcPct val="0"/>
              </a:spcAft>
              <a:buClrTx/>
              <a:buSzTx/>
              <a:buFontTx/>
              <a:buNone/>
            </a:pPr>
            <a:endParaRPr lang="tr-TR" altLang="tr-TR" sz="1800" b="1">
              <a:solidFill>
                <a:srgbClr val="FFFFFF"/>
              </a:solidFill>
              <a:latin typeface="Comic Sans MS" panose="030F0702030302020204" pitchFamily="66" charset="0"/>
            </a:endParaRP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Simfiz </a:t>
            </a:r>
            <a:r>
              <a:rPr lang="de-DE" altLang="tr-TR" sz="1800" b="1">
                <a:solidFill>
                  <a:srgbClr val="FFFFFF"/>
                </a:solidFill>
                <a:latin typeface="Comic Sans MS" panose="030F0702030302020204" pitchFamily="66" charset="0"/>
              </a:rPr>
              <a:t>bölgesine gelen düşük-orta şiddette bir darbe</a:t>
            </a:r>
            <a:r>
              <a:rPr lang="tr-TR" altLang="tr-TR" sz="1800" b="1">
                <a:solidFill>
                  <a:srgbClr val="FFFFFF"/>
                </a:solidFill>
                <a:latin typeface="Comic Sans MS" panose="030F0702030302020204" pitchFamily="66" charset="0"/>
              </a:rPr>
              <a:t> parasimfiz veya bilateral kondil kırığına yol </a:t>
            </a:r>
            <a:r>
              <a:rPr lang="nn-NO" altLang="tr-TR" sz="1800" b="1">
                <a:solidFill>
                  <a:srgbClr val="FFFFFF"/>
                </a:solidFill>
                <a:latin typeface="Comic Sans MS" panose="030F0702030302020204" pitchFamily="66" charset="0"/>
              </a:rPr>
              <a:t>açabilirken, yüksek şiddette bir darbe simfi</a:t>
            </a:r>
            <a:r>
              <a:rPr lang="tr-TR" altLang="tr-TR" sz="1800" b="1">
                <a:solidFill>
                  <a:srgbClr val="FFFFFF"/>
                </a:solidFill>
                <a:latin typeface="Comic Sans MS" panose="030F0702030302020204" pitchFamily="66" charset="0"/>
              </a:rPr>
              <a:t>z</a:t>
            </a:r>
            <a:r>
              <a:rPr lang="nn-NO" altLang="tr-TR" sz="1800" b="1">
                <a:solidFill>
                  <a:srgbClr val="FFFFFF"/>
                </a:solidFill>
                <a:latin typeface="Comic Sans MS" panose="030F0702030302020204" pitchFamily="66" charset="0"/>
              </a:rPr>
              <a:t> veya</a:t>
            </a:r>
            <a:r>
              <a:rPr lang="tr-TR" altLang="tr-TR" sz="1800" b="1">
                <a:solidFill>
                  <a:srgbClr val="FFFFFF"/>
                </a:solidFill>
                <a:latin typeface="Comic Sans MS" panose="030F0702030302020204" pitchFamily="66" charset="0"/>
              </a:rPr>
              <a:t> parasimfizde parçalı kırık ile beraber bilateral angulus veya subkondiler kırığa yol açabilir. Bu durum aslında kondili ayrılıp orta kranial fossaya veya</a:t>
            </a:r>
          </a:p>
          <a:p>
            <a:pPr fontAlgn="base">
              <a:lnSpc>
                <a:spcPct val="150000"/>
              </a:lnSpc>
              <a:spcBef>
                <a:spcPct val="0"/>
              </a:spcBef>
              <a:spcAft>
                <a:spcPct val="0"/>
              </a:spcAft>
              <a:buClrTx/>
              <a:buSzTx/>
              <a:buFontTx/>
              <a:buNone/>
            </a:pPr>
            <a:r>
              <a:rPr lang="tr-TR" altLang="tr-TR" sz="1800" b="1">
                <a:solidFill>
                  <a:srgbClr val="FFFFFF"/>
                </a:solidFill>
                <a:latin typeface="Comic Sans MS" panose="030F0702030302020204" pitchFamily="66" charset="0"/>
              </a:rPr>
              <a:t>temporal kemik içine itilmiş olmaktan koruyan doğal korunma mekanizması oluşturur.</a:t>
            </a:r>
          </a:p>
        </p:txBody>
      </p:sp>
    </p:spTree>
    <p:extLst>
      <p:ext uri="{BB962C8B-B14F-4D97-AF65-F5344CB8AC3E}">
        <p14:creationId xmlns:p14="http://schemas.microsoft.com/office/powerpoint/2010/main" val="48301323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5"/>
          <p:cNvSpPr txBox="1">
            <a:spLocks noChangeArrowheads="1"/>
          </p:cNvSpPr>
          <p:nvPr/>
        </p:nvSpPr>
        <p:spPr bwMode="auto">
          <a:xfrm>
            <a:off x="1992314" y="1196975"/>
            <a:ext cx="77041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Mandibula Kırıklarında İzlenecek Aşamalar</a:t>
            </a:r>
          </a:p>
        </p:txBody>
      </p:sp>
      <p:sp>
        <p:nvSpPr>
          <p:cNvPr id="3" name="Text Box 5"/>
          <p:cNvSpPr txBox="1">
            <a:spLocks noChangeArrowheads="1"/>
          </p:cNvSpPr>
          <p:nvPr/>
        </p:nvSpPr>
        <p:spPr bwMode="auto">
          <a:xfrm>
            <a:off x="1847850" y="2420938"/>
            <a:ext cx="85725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Anamnez (varsa öncelikle tıbbi acillerin giderilmesi)</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Klinik muayene</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Radyolojik değerlendirme</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Kırığın tipinin belirlenmesi –TANI-</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Tedavi planlaması</a:t>
            </a:r>
          </a:p>
        </p:txBody>
      </p:sp>
    </p:spTree>
    <p:extLst>
      <p:ext uri="{BB962C8B-B14F-4D97-AF65-F5344CB8AC3E}">
        <p14:creationId xmlns:p14="http://schemas.microsoft.com/office/powerpoint/2010/main" val="49940618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667001" y="214313"/>
            <a:ext cx="6861175" cy="946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800" b="1">
                <a:solidFill>
                  <a:srgbClr val="F40000"/>
                </a:solidFill>
                <a:latin typeface="Comic Sans MS" panose="030F0702030302020204" pitchFamily="66" charset="0"/>
              </a:rPr>
              <a:t>MAKSİLLOFASİYAL FRAKTÜRLERDE </a:t>
            </a:r>
          </a:p>
          <a:p>
            <a:pPr algn="ctr" fontAlgn="base">
              <a:spcBef>
                <a:spcPct val="0"/>
              </a:spcBef>
              <a:spcAft>
                <a:spcPct val="0"/>
              </a:spcAft>
              <a:buClr>
                <a:srgbClr val="CC0000"/>
              </a:buClr>
              <a:buSzTx/>
              <a:buFont typeface="Wingdings" panose="05000000000000000000" pitchFamily="2" charset="2"/>
              <a:buNone/>
            </a:pPr>
            <a:r>
              <a:rPr lang="tr-TR" altLang="tr-TR" sz="2800" b="1">
                <a:solidFill>
                  <a:srgbClr val="F40000"/>
                </a:solidFill>
                <a:latin typeface="Comic Sans MS" panose="030F0702030302020204" pitchFamily="66" charset="0"/>
              </a:rPr>
              <a:t>KLİNİK MUAYENE AŞAMALARI</a:t>
            </a:r>
          </a:p>
        </p:txBody>
      </p:sp>
      <p:sp>
        <p:nvSpPr>
          <p:cNvPr id="3" name="Text Box 5"/>
          <p:cNvSpPr txBox="1">
            <a:spLocks noChangeArrowheads="1"/>
          </p:cNvSpPr>
          <p:nvPr/>
        </p:nvSpPr>
        <p:spPr bwMode="auto">
          <a:xfrm>
            <a:off x="1666875" y="1500189"/>
            <a:ext cx="85725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400" b="1">
                <a:solidFill>
                  <a:srgbClr val="FFFFFF"/>
                </a:solidFill>
                <a:latin typeface="Comic Sans MS" panose="030F0702030302020204" pitchFamily="66" charset="0"/>
              </a:rPr>
              <a:t> Tanrı size kulaklar, gözler ve eller verdi; bunları hastada sırasıyla kullanın…</a:t>
            </a:r>
          </a:p>
          <a:p>
            <a:pPr fontAlgn="base">
              <a:lnSpc>
                <a:spcPct val="150000"/>
              </a:lnSpc>
              <a:spcBef>
                <a:spcPct val="0"/>
              </a:spcBef>
              <a:spcAft>
                <a:spcPct val="0"/>
              </a:spcAft>
              <a:buClrTx/>
              <a:buSzTx/>
              <a:buFontTx/>
              <a:buNone/>
            </a:pPr>
            <a:r>
              <a:rPr lang="tr-TR" altLang="tr-TR" sz="2400" b="1">
                <a:solidFill>
                  <a:srgbClr val="FFFFFF"/>
                </a:solidFill>
                <a:latin typeface="Comic Sans MS" panose="030F0702030302020204" pitchFamily="66" charset="0"/>
              </a:rPr>
              <a:t>			Sir William Kelsey Fry (1889-1963)</a:t>
            </a:r>
          </a:p>
        </p:txBody>
      </p:sp>
      <p:sp>
        <p:nvSpPr>
          <p:cNvPr id="4" name="Text Box 5"/>
          <p:cNvSpPr txBox="1">
            <a:spLocks noChangeArrowheads="1"/>
          </p:cNvSpPr>
          <p:nvPr/>
        </p:nvSpPr>
        <p:spPr bwMode="auto">
          <a:xfrm>
            <a:off x="1774825" y="3357564"/>
            <a:ext cx="85725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400" b="1">
                <a:solidFill>
                  <a:srgbClr val="FFFFFF"/>
                </a:solidFill>
                <a:latin typeface="Comic Sans MS" panose="030F0702030302020204" pitchFamily="66" charset="0"/>
              </a:rPr>
              <a:t> Tüm hastalarda olduğu gibi kırık hastalarında da kulakları kullanarak anamnez almak, gözleri kullanarak klinik görünümü değerlendirmek ve elleri kullanarak muayene yapmak esastır.</a:t>
            </a:r>
          </a:p>
        </p:txBody>
      </p:sp>
      <p:pic>
        <p:nvPicPr>
          <p:cNvPr id="33797" name="Picture 6" descr="Image result for clinical examination pictures mandibular fra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9964" y="5013325"/>
            <a:ext cx="31337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62002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738313" y="785813"/>
            <a:ext cx="85725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FFF00"/>
                </a:solidFill>
                <a:latin typeface="Comic Sans MS" panose="030F0702030302020204" pitchFamily="66" charset="0"/>
              </a:rPr>
              <a:t>Öncelikle ayrıntılı bir anamnez alınmalı, hasta veya yakınından ilk müracaatta öğrenilmesi gereken bilgilere yönelik sorular sorulmalıdır.</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Hasta kimdir? Adı-yaşı-adresi-telefonu-mesleği</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Kaza ne zaman oldu? (kaza-tedavi arasındaki süre ne kadar azsa tedavi o kadar başarılı)</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Kaza nerede oldu? (bakteriyel-kimyasal kontaminasyon olasılığı açısından)</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Kaza nasıl meydana geldi? (çene travmasından başka bir yaralanma varlığı- hastanın genel durumu-adli rapor gerekliliği açısından)</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Kaza ile bize müracaat arasında herhangi bir tedavi uygulandı mı, uygulandıysa ne yapıldı? (doğru tedavi planı açısından)</a:t>
            </a:r>
          </a:p>
        </p:txBody>
      </p:sp>
      <p:sp>
        <p:nvSpPr>
          <p:cNvPr id="4" name="Text Box 3"/>
          <p:cNvSpPr txBox="1">
            <a:spLocks noChangeArrowheads="1"/>
          </p:cNvSpPr>
          <p:nvPr/>
        </p:nvSpPr>
        <p:spPr bwMode="auto">
          <a:xfrm>
            <a:off x="1919288" y="1"/>
            <a:ext cx="8101012" cy="8302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MAKSİLLOFASİYAL FRAKTÜRLERDE KLİNİK MUAYENE AŞAMALARI</a:t>
            </a:r>
          </a:p>
        </p:txBody>
      </p:sp>
    </p:spTree>
    <p:extLst>
      <p:ext uri="{BB962C8B-B14F-4D97-AF65-F5344CB8AC3E}">
        <p14:creationId xmlns:p14="http://schemas.microsoft.com/office/powerpoint/2010/main" val="42053264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919288" y="1"/>
            <a:ext cx="8101012" cy="8302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MAKSİLLOFASİYAL FRAKTÜRLERDE KLİNİK MUAYENE AŞAMALARI</a:t>
            </a:r>
          </a:p>
        </p:txBody>
      </p:sp>
      <p:sp>
        <p:nvSpPr>
          <p:cNvPr id="3" name="Text Box 5"/>
          <p:cNvSpPr txBox="1">
            <a:spLocks noChangeArrowheads="1"/>
          </p:cNvSpPr>
          <p:nvPr/>
        </p:nvSpPr>
        <p:spPr bwMode="auto">
          <a:xfrm>
            <a:off x="1738313" y="785813"/>
            <a:ext cx="85725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FFF00"/>
                </a:solidFill>
                <a:latin typeface="Comic Sans MS" panose="030F0702030302020204" pitchFamily="66" charset="0"/>
              </a:rPr>
              <a:t>Öncelikle ayrıntılı bir anamnez alınmalı, hasta veya yakınından ilk müracaatta öğrenilmesi gereken bilgilere yönelik sorular sorulmalıdır.</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Kaza bölgesinde diş, protez gibi materyallere rastlandı mı? (ağızda diş veya protez eksiği varsa yumuşak dokulara kaçabilme olasılığı açısından)</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Hastanın genel sağlık durumu nasıldır? (özellikle ilaç allerjisi, kanama diyatezi ve diğer sistemik hastalıklar açısından)</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Kazayı takiben mide bulantısı, kusma, şuur bulanıklığı, başağrısı, amnezi, görme bozuklukları veya konfüzyon oldu mu? (bu bulgulardan birinin pozitif olması durumunda intrakraniyal harabiyeti hatırlatması ve o yönde tedbir alınması gerekliliği açısından)</a:t>
            </a:r>
          </a:p>
        </p:txBody>
      </p:sp>
    </p:spTree>
    <p:extLst>
      <p:ext uri="{BB962C8B-B14F-4D97-AF65-F5344CB8AC3E}">
        <p14:creationId xmlns:p14="http://schemas.microsoft.com/office/powerpoint/2010/main" val="375263565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9" presetID="34"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from="(-#ppt_w/2)" to="(#ppt_x)" calcmode="lin" valueType="num">
                                      <p:cBhvr>
                                        <p:cTn id="11" dur="600" fill="hold">
                                          <p:stCondLst>
                                            <p:cond delay="0"/>
                                          </p:stCondLst>
                                        </p:cTn>
                                        <p:tgtEl>
                                          <p:spTgt spid="3"/>
                                        </p:tgtEl>
                                        <p:attrNameLst>
                                          <p:attrName>ppt_x</p:attrName>
                                        </p:attrNameLst>
                                      </p:cBhvr>
                                    </p:anim>
                                    <p:anim from="0" to="-1.0" calcmode="lin" valueType="num">
                                      <p:cBhvr>
                                        <p:cTn id="12" dur="200" decel="50000" autoRev="1" fill="hold">
                                          <p:stCondLst>
                                            <p:cond delay="600"/>
                                          </p:stCondLst>
                                        </p:cTn>
                                        <p:tgtEl>
                                          <p:spTgt spid="3"/>
                                        </p:tgtEl>
                                        <p:attrNameLst>
                                          <p:attrName>xshear</p:attrName>
                                        </p:attrNameLst>
                                      </p:cBhvr>
                                    </p:anim>
                                    <p:animScale>
                                      <p:cBhvr>
                                        <p:cTn id="13" dur="200" decel="100000" autoRev="1" fill="hold">
                                          <p:stCondLst>
                                            <p:cond delay="600"/>
                                          </p:stCondLst>
                                        </p:cTn>
                                        <p:tgtEl>
                                          <p:spTgt spid="3"/>
                                        </p:tgtEl>
                                      </p:cBhvr>
                                      <p:from x="100000" y="100000"/>
                                      <p:to x="80000" y="100000"/>
                                    </p:animScale>
                                    <p:anim by="(#ppt_h/3+#ppt_w*0.1)" calcmode="lin" valueType="num">
                                      <p:cBhvr additive="sum">
                                        <p:cTn id="14"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774825" y="2276476"/>
            <a:ext cx="85725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FFF00"/>
                </a:solidFill>
                <a:latin typeface="Comic Sans MS" panose="030F0702030302020204" pitchFamily="66" charset="0"/>
              </a:rPr>
              <a:t>Öncelikle ayrıntılı bir anamnez alınmalı, hasta veya yakınından ilk müracaatta öğrenilmesi gereken bilgilere yönelik sorular sorulmalıdır.</a:t>
            </a:r>
          </a:p>
          <a:p>
            <a:pPr fontAlgn="base">
              <a:lnSpc>
                <a:spcPct val="150000"/>
              </a:lnSpc>
              <a:spcBef>
                <a:spcPct val="0"/>
              </a:spcBef>
              <a:spcAft>
                <a:spcPct val="0"/>
              </a:spcAft>
              <a:buClrTx/>
              <a:buSzTx/>
              <a:buFontTx/>
              <a:buNone/>
            </a:pPr>
            <a:r>
              <a:rPr lang="tr-TR" altLang="tr-TR" sz="2000" b="1">
                <a:solidFill>
                  <a:srgbClr val="FFFFFF"/>
                </a:solidFill>
                <a:latin typeface="Comic Sans MS" panose="030F0702030302020204" pitchFamily="66" charset="0"/>
              </a:rPr>
              <a:t>	- Okluzyonda bir değişiklik var mı? (önceki kapanışa göre dişlerin durumundaki değişiklikleri ve önceden var olan dentofasiyal deformiteleri gözönünde bulundurmak açısından)</a:t>
            </a:r>
          </a:p>
        </p:txBody>
      </p:sp>
      <p:sp>
        <p:nvSpPr>
          <p:cNvPr id="4" name="Text Box 3"/>
          <p:cNvSpPr txBox="1">
            <a:spLocks noChangeArrowheads="1"/>
          </p:cNvSpPr>
          <p:nvPr/>
        </p:nvSpPr>
        <p:spPr bwMode="auto">
          <a:xfrm>
            <a:off x="1919288" y="836613"/>
            <a:ext cx="8101012" cy="8302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MAKSİLLOFASİYAL FRAKTÜRLERDE KLİNİK MUAYENE AŞAMALARI</a:t>
            </a:r>
          </a:p>
        </p:txBody>
      </p:sp>
      <p:pic>
        <p:nvPicPr>
          <p:cNvPr id="36868" name="Picture 5" descr="Image result for pictures mandibular fra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6226" y="4797425"/>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450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74825" y="2276475"/>
            <a:ext cx="85725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Hastada hayati tehlike olup olmadığının değerlendirilmesi-Hasta ile karşılaştıktan sonraki ilk birkaç dakika içinde yapılır.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Tedavi gerektiren bölgelerin değerlendirilmesi-Bu da birkaç dakikalık bir zaman alır.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İleride ortaya çıkabilecek komplikasyonların en aza indirilmesi için tedavi planlamasının yapılıp uygulanması ve yeni ortaya çıkan komplikasyonların değerlendirilmesi-Birkaç saat, gün veya hafta alabilir.</a:t>
            </a:r>
            <a:endParaRPr lang="tr-TR" altLang="tr-TR" sz="20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1847851" y="1268413"/>
            <a:ext cx="6551613" cy="8318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HASTANIN GENEL MUAYENESİNDE ZAMAN AÇISINDAN 3 ETAP</a:t>
            </a:r>
          </a:p>
        </p:txBody>
      </p:sp>
      <p:pic>
        <p:nvPicPr>
          <p:cNvPr id="37892" name="Picture 2" descr="Image result for pictures mandibular fra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188914"/>
            <a:ext cx="225425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7814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74825" y="2852739"/>
            <a:ext cx="85725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Hasta hikayesinden öğrenilen detaylarla birlikte yapılan gözlem: Ekstraoral ve intraoral muayeneyi kapsar.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Hasta anamnezinde yer almayan; fakat hekimin dikkatini çeken ve kuşkulandığı bulguların değerlendirilmesi</a:t>
            </a:r>
            <a:endParaRPr lang="tr-TR" altLang="tr-TR" sz="20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1919288" y="1341438"/>
            <a:ext cx="8101012" cy="8302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HASTADA GÖZLE YAPILAN MUAYENEDE OLUŞAN HARABİYET İKİ ŞEKİLDE DEĞERLENDİRİLİR:</a:t>
            </a:r>
          </a:p>
        </p:txBody>
      </p:sp>
      <p:pic>
        <p:nvPicPr>
          <p:cNvPr id="38916" name="Picture 2" descr="Image result for pictures mandibular fract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1" y="47244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4" descr="Image result for pictures mandibular fracture"/>
          <p:cNvPicPr>
            <a:picLocks noChangeAspect="1" noChangeArrowheads="1"/>
          </p:cNvPicPr>
          <p:nvPr/>
        </p:nvPicPr>
        <p:blipFill>
          <a:blip r:embed="rId8">
            <a:extLst>
              <a:ext uri="{28A0092B-C50C-407E-A947-70E740481C1C}">
                <a14:useLocalDpi xmlns:a14="http://schemas.microsoft.com/office/drawing/2010/main" val="0"/>
              </a:ext>
            </a:extLst>
          </a:blip>
          <a:srcRect t="15315" b="18095"/>
          <a:stretch>
            <a:fillRect/>
          </a:stretch>
        </p:blipFill>
        <p:spPr bwMode="auto">
          <a:xfrm>
            <a:off x="2389189" y="4962526"/>
            <a:ext cx="298608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4272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03388" y="1125539"/>
            <a:ext cx="8964612"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Laserasyon, abrazyon, kontüzyon, ödem ve hematom oluşması, kontur bozuklukları açısından yapılır.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Örneğin periorbital ekimozlar, subkonjuktival hemoraji ile birlikte orbita kanaması veya zigomatik kompleks kırıklarının habercisidir.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Kulak arkasındaki ekimozlar (çürükler) kafa yaralanmasının işaretidir.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Yüzün orta üçlüsünün kırıklarında gözle muayenede 3 bulgu dikkati çeker:</a:t>
            </a:r>
          </a:p>
          <a:p>
            <a:pPr fontAlgn="base">
              <a:lnSpc>
                <a:spcPct val="150000"/>
              </a:lnSpc>
              <a:spcBef>
                <a:spcPct val="0"/>
              </a:spcBef>
              <a:spcAft>
                <a:spcPct val="0"/>
              </a:spcAft>
              <a:buClrTx/>
              <a:buSzTx/>
              <a:buFontTx/>
              <a:buNone/>
            </a:pPr>
            <a:r>
              <a:rPr lang="tr-TR" altLang="tr-TR" sz="2000" b="1">
                <a:solidFill>
                  <a:srgbClr val="F5F5F5"/>
                </a:solidFill>
                <a:latin typeface="Comic Sans MS" panose="030F0702030302020204" pitchFamily="66" charset="0"/>
              </a:rPr>
              <a:t>	- Bilateral orbita çevresi ekimoz,</a:t>
            </a:r>
          </a:p>
          <a:p>
            <a:pPr fontAlgn="base">
              <a:lnSpc>
                <a:spcPct val="150000"/>
              </a:lnSpc>
              <a:spcBef>
                <a:spcPct val="0"/>
              </a:spcBef>
              <a:spcAft>
                <a:spcPct val="0"/>
              </a:spcAft>
              <a:buClrTx/>
              <a:buSzTx/>
              <a:buFontTx/>
              <a:buNone/>
            </a:pPr>
            <a:r>
              <a:rPr lang="tr-TR" altLang="tr-TR" sz="2000" b="1">
                <a:solidFill>
                  <a:srgbClr val="F5F5F5"/>
                </a:solidFill>
                <a:latin typeface="Comic Sans MS" panose="030F0702030302020204" pitchFamily="66" charset="0"/>
              </a:rPr>
              <a:t>	- İki taraflı aşırı ödem,</a:t>
            </a:r>
          </a:p>
          <a:p>
            <a:pPr fontAlgn="base">
              <a:lnSpc>
                <a:spcPct val="150000"/>
              </a:lnSpc>
              <a:spcBef>
                <a:spcPct val="0"/>
              </a:spcBef>
              <a:spcAft>
                <a:spcPct val="0"/>
              </a:spcAft>
              <a:buClrTx/>
              <a:buSzTx/>
              <a:buFontTx/>
              <a:buNone/>
            </a:pPr>
            <a:r>
              <a:rPr lang="tr-TR" altLang="tr-TR" sz="2000" b="1">
                <a:solidFill>
                  <a:srgbClr val="F5F5F5"/>
                </a:solidFill>
                <a:latin typeface="Comic Sans MS" panose="030F0702030302020204" pitchFamily="66" charset="0"/>
              </a:rPr>
              <a:t>	- Yüzün orta üçlüsünde uzama.</a:t>
            </a:r>
            <a:endParaRPr lang="tr-TR" altLang="tr-TR" sz="20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1919288" y="1"/>
            <a:ext cx="8101012" cy="8302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YÜZ VE KAFA BÖLGESİNİN EKSTRAORAL VE GÖZLE DEĞERLENDİRİLMESİ</a:t>
            </a:r>
          </a:p>
        </p:txBody>
      </p:sp>
      <p:pic>
        <p:nvPicPr>
          <p:cNvPr id="39940" name="Picture 2" descr="1-14"/>
          <p:cNvPicPr>
            <a:picLocks noChangeAspect="1" noChangeArrowheads="1"/>
          </p:cNvPicPr>
          <p:nvPr/>
        </p:nvPicPr>
        <p:blipFill>
          <a:blip r:embed="rId7">
            <a:extLst>
              <a:ext uri="{28A0092B-C50C-407E-A947-70E740481C1C}">
                <a14:useLocalDpi xmlns:a14="http://schemas.microsoft.com/office/drawing/2010/main" val="0"/>
              </a:ext>
            </a:extLst>
          </a:blip>
          <a:srcRect r="1393"/>
          <a:stretch>
            <a:fillRect/>
          </a:stretch>
        </p:blipFill>
        <p:spPr bwMode="auto">
          <a:xfrm>
            <a:off x="8040689" y="4508501"/>
            <a:ext cx="22320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94682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03388" y="1225550"/>
            <a:ext cx="85725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Kontüzyonlar, travmanın tipi, yönü ve şiddeti hakkında bilgi verir. </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Doku ödemi çok fazla ise, bu ödemin fraktürü gizleyeceği bilinmelidir.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Kraniyal sinirlerin tam fonksiyon görüp görmediği de kontrol edilmelidir.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II., III., IV. ve VI. kafa çiftlerine ait harabiyet veya orbita travmaları görme bozukluğu veya pupiller değişiklik ile kendini gösterir.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VII. kafa çifti ile ilgili yüz kaslarının motor fonksiyon bozukluğu ve fasiyal paralizi, V. kafa çifti ile ilgili çiğneme kaslarının fonksiyonu ve yine V. kafa çifti ile ilgili yüz bölgesinin duyusal bozuklukları değerlendirilmelidir.</a:t>
            </a:r>
            <a:endParaRPr lang="tr-TR" altLang="tr-TR" sz="20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1847851" y="188913"/>
            <a:ext cx="8099425" cy="8302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YÜZ VE KAFA BÖLGESİNİN EKSTRAORAL VE GÖZLE DEĞERLENDİRİLMESİ</a:t>
            </a:r>
          </a:p>
        </p:txBody>
      </p:sp>
    </p:spTree>
    <p:extLst>
      <p:ext uri="{BB962C8B-B14F-4D97-AF65-F5344CB8AC3E}">
        <p14:creationId xmlns:p14="http://schemas.microsoft.com/office/powerpoint/2010/main" val="7200904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5"/>
          <p:cNvSpPr txBox="1">
            <a:spLocks noChangeArrowheads="1"/>
          </p:cNvSpPr>
          <p:nvPr/>
        </p:nvSpPr>
        <p:spPr bwMode="auto">
          <a:xfrm>
            <a:off x="2566988" y="1125539"/>
            <a:ext cx="6572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b="1">
                <a:solidFill>
                  <a:srgbClr val="E22B00"/>
                </a:solidFill>
                <a:latin typeface="Comic Sans MS" panose="030F0702030302020204" pitchFamily="66" charset="0"/>
              </a:rPr>
              <a:t>Maksillofasiyal Travma</a:t>
            </a:r>
          </a:p>
        </p:txBody>
      </p:sp>
      <p:sp>
        <p:nvSpPr>
          <p:cNvPr id="3" name="Text Box 5"/>
          <p:cNvSpPr txBox="1">
            <a:spLocks noChangeArrowheads="1"/>
          </p:cNvSpPr>
          <p:nvPr/>
        </p:nvSpPr>
        <p:spPr bwMode="auto">
          <a:xfrm>
            <a:off x="2279651" y="2420938"/>
            <a:ext cx="75596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Yumuşak doku yaralanmaları</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Kemik kırıkları</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Kombine yaralanmalar (yumuşak doku-kemik)</a:t>
            </a:r>
          </a:p>
        </p:txBody>
      </p:sp>
    </p:spTree>
    <p:extLst>
      <p:ext uri="{BB962C8B-B14F-4D97-AF65-F5344CB8AC3E}">
        <p14:creationId xmlns:p14="http://schemas.microsoft.com/office/powerpoint/2010/main" val="38676907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24001" y="1341439"/>
            <a:ext cx="8785225"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FFF00"/>
                </a:solidFill>
                <a:latin typeface="Comic Sans MS" panose="030F0702030302020204" pitchFamily="66" charset="0"/>
              </a:rPr>
              <a:t>I. N.olfactorius: </a:t>
            </a:r>
            <a:r>
              <a:rPr lang="tr-TR" altLang="tr-TR" sz="2000" b="1">
                <a:solidFill>
                  <a:srgbClr val="F5F5F5"/>
                </a:solidFill>
                <a:latin typeface="Comic Sans MS" panose="030F0702030302020204" pitchFamily="66" charset="0"/>
              </a:rPr>
              <a:t>Koku alma bozuklukları</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II. N.opticus: </a:t>
            </a:r>
            <a:r>
              <a:rPr lang="tr-TR" altLang="tr-TR" sz="2000" b="1">
                <a:solidFill>
                  <a:srgbClr val="F5F5F5"/>
                </a:solidFill>
                <a:latin typeface="Comic Sans MS" panose="030F0702030302020204" pitchFamily="66" charset="0"/>
              </a:rPr>
              <a:t>Pupillaların daralmasında bozukluk ve anlamsız dik bakışların olması</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III. N.oculomotorius: </a:t>
            </a:r>
            <a:r>
              <a:rPr lang="tr-TR" altLang="tr-TR" sz="2000" b="1">
                <a:solidFill>
                  <a:srgbClr val="F5F5F5"/>
                </a:solidFill>
                <a:latin typeface="Comic Sans MS" panose="030F0702030302020204" pitchFamily="66" charset="0"/>
              </a:rPr>
              <a:t>Pupillaların daralmasında bozukluk ve üst göz kapağının sarkması</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IV. N.trochlearis: </a:t>
            </a:r>
            <a:r>
              <a:rPr lang="tr-TR" altLang="tr-TR" sz="2000" b="1">
                <a:solidFill>
                  <a:srgbClr val="F5F5F5"/>
                </a:solidFill>
                <a:latin typeface="Comic Sans MS" panose="030F0702030302020204" pitchFamily="66" charset="0"/>
              </a:rPr>
              <a:t>Gözün her iki omuz başlarını tam olarak görememesi</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V. N.trigeminus: </a:t>
            </a:r>
            <a:r>
              <a:rPr lang="tr-TR" altLang="tr-TR" sz="2000" b="1">
                <a:solidFill>
                  <a:srgbClr val="F5F5F5"/>
                </a:solidFill>
                <a:latin typeface="Comic Sans MS" panose="030F0702030302020204" pitchFamily="66" charset="0"/>
              </a:rPr>
              <a:t>Hafif dokunuşların hissedilmemesi, masseter kas zayıflığı</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VI. N.abducens: </a:t>
            </a:r>
            <a:r>
              <a:rPr lang="tr-TR" altLang="tr-TR" sz="2000" b="1">
                <a:solidFill>
                  <a:srgbClr val="F5F5F5"/>
                </a:solidFill>
                <a:latin typeface="Comic Sans MS" panose="030F0702030302020204" pitchFamily="66" charset="0"/>
              </a:rPr>
              <a:t>Gözün her iki tarafa döndürülerek bakmasında bozulma</a:t>
            </a:r>
          </a:p>
        </p:txBody>
      </p:sp>
      <p:sp>
        <p:nvSpPr>
          <p:cNvPr id="3" name="Text Box 3"/>
          <p:cNvSpPr txBox="1">
            <a:spLocks noChangeArrowheads="1"/>
          </p:cNvSpPr>
          <p:nvPr/>
        </p:nvSpPr>
        <p:spPr bwMode="auto">
          <a:xfrm>
            <a:off x="1524001" y="333376"/>
            <a:ext cx="8964613" cy="460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12 KAFA ÇİFTİ İLE İLGİLİ FONKSİYON BOZUKLUKLARI</a:t>
            </a:r>
          </a:p>
        </p:txBody>
      </p:sp>
    </p:spTree>
    <p:extLst>
      <p:ext uri="{BB962C8B-B14F-4D97-AF65-F5344CB8AC3E}">
        <p14:creationId xmlns:p14="http://schemas.microsoft.com/office/powerpoint/2010/main" val="37593696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882776" y="1341439"/>
            <a:ext cx="8785225"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VII. N.facialis: </a:t>
            </a:r>
            <a:r>
              <a:rPr lang="tr-TR" altLang="tr-TR" sz="2000" b="1">
                <a:solidFill>
                  <a:srgbClr val="F5F5F5"/>
                </a:solidFill>
                <a:latin typeface="Comic Sans MS" panose="030F0702030302020204" pitchFamily="66" charset="0"/>
              </a:rPr>
              <a:t>Kaşları kaldıramamak, göz kapaklarını tutamamak, simetrik gülememek, dudakları buruşturamamak veya alt dudağı dışarıya döndürememek</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VIII. N.acusticus: </a:t>
            </a:r>
            <a:r>
              <a:rPr lang="tr-TR" altLang="tr-TR" sz="2000" b="1">
                <a:solidFill>
                  <a:srgbClr val="F5F5F5"/>
                </a:solidFill>
                <a:latin typeface="Comic Sans MS" panose="030F0702030302020204" pitchFamily="66" charset="0"/>
              </a:rPr>
              <a:t>Başdönmesi ve duymada azalma</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IX. N.glossopharyngeus: </a:t>
            </a:r>
            <a:r>
              <a:rPr lang="tr-TR" altLang="tr-TR" sz="2000" b="1">
                <a:solidFill>
                  <a:srgbClr val="F5F5F5"/>
                </a:solidFill>
                <a:latin typeface="Comic Sans MS" panose="030F0702030302020204" pitchFamily="66" charset="0"/>
              </a:rPr>
              <a:t>Etkilenen tarafta uvulanın yukarıya kalkmaması, sağlam tarafa deviye olması</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X. N.vagus: </a:t>
            </a:r>
            <a:r>
              <a:rPr lang="tr-TR" altLang="tr-TR" sz="2000" b="1">
                <a:solidFill>
                  <a:srgbClr val="F5F5F5"/>
                </a:solidFill>
                <a:latin typeface="Comic Sans MS" panose="030F0702030302020204" pitchFamily="66" charset="0"/>
              </a:rPr>
              <a:t>Etkilenen tarafta uvulanın yukarıya kalkmaması, sağlam tarafa deviye olması</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XI. N.accessorius: </a:t>
            </a:r>
            <a:r>
              <a:rPr lang="tr-TR" altLang="tr-TR" sz="2000" b="1">
                <a:solidFill>
                  <a:srgbClr val="F5F5F5"/>
                </a:solidFill>
                <a:latin typeface="Comic Sans MS" panose="030F0702030302020204" pitchFamily="66" charset="0"/>
              </a:rPr>
              <a:t>Engel koyulduğunda başı o tarafa çevirmekte zorlanılması</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a:t>
            </a:r>
            <a:r>
              <a:rPr lang="tr-TR" altLang="tr-TR" sz="2000" b="1">
                <a:solidFill>
                  <a:srgbClr val="FFFF00"/>
                </a:solidFill>
                <a:latin typeface="Comic Sans MS" panose="030F0702030302020204" pitchFamily="66" charset="0"/>
              </a:rPr>
              <a:t>XII. N.hypoglossus:</a:t>
            </a:r>
            <a:r>
              <a:rPr lang="tr-TR" altLang="tr-TR" sz="2000" b="1">
                <a:solidFill>
                  <a:srgbClr val="F5F5F5"/>
                </a:solidFill>
                <a:latin typeface="Comic Sans MS" panose="030F0702030302020204" pitchFamily="66" charset="0"/>
              </a:rPr>
              <a:t> Dilin bir tarafa deviye olması</a:t>
            </a:r>
            <a:endParaRPr lang="tr-TR" altLang="tr-TR" sz="20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1703388" y="765176"/>
            <a:ext cx="8964612" cy="4619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12 KAFA ÇİFTİ İLE İLGİLİ FONKSİYON BOZUKLUKLARI</a:t>
            </a:r>
          </a:p>
        </p:txBody>
      </p:sp>
    </p:spTree>
    <p:extLst>
      <p:ext uri="{BB962C8B-B14F-4D97-AF65-F5344CB8AC3E}">
        <p14:creationId xmlns:p14="http://schemas.microsoft.com/office/powerpoint/2010/main" val="9135765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03388" y="620713"/>
            <a:ext cx="85725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Maksillofasiyal yaralanmalarda bölge dikkatlice temizlenerek, yaranın derinliği ve bu derinlikte kanal ve/veya sinirlerin zarar görüp görmediği saptanmalıdır.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Maksilla kırıklarında intaroral muayenede kırık ağız içine açılmadığı için hemen hemen hiç kanama olmaz. Oysa mandibula kırıklarında ağız içine açılma oluşur ve kanla karışık tükürük ve kötü ağız kokusu vardır.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Maksilla kırıklarında kan nazofarenksten akar ve ağız içinden bakıldığında sert-yumuşak damak hattında pıhtı saptanır.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LeFort-I kırıklarında foramen palatinum majus civarında ve bukkal sulkusta ekimoz görülebilir.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Pale kırıklarında ekimoz, burunla ilişki varsa seste nazonman ve perforasyona bağlı olarak ağız-burun ilişkisi görülebilir.</a:t>
            </a:r>
            <a:endParaRPr lang="tr-TR" altLang="tr-TR" sz="20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2566989" y="1"/>
            <a:ext cx="6192837" cy="4619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İNTRAORAL DEĞERLENDİRME</a:t>
            </a:r>
          </a:p>
        </p:txBody>
      </p:sp>
    </p:spTree>
    <p:extLst>
      <p:ext uri="{BB962C8B-B14F-4D97-AF65-F5344CB8AC3E}">
        <p14:creationId xmlns:p14="http://schemas.microsoft.com/office/powerpoint/2010/main" val="64466239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74825" y="908051"/>
            <a:ext cx="85725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Sublingual hematom mandibula anterior bölge kırıklarının tipik bir bulgusudur.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Dişlerin dental arktaki diziliş pozisyonları da değerlendirilmelidir. Özellikle dişli ağızlarda fragmanlardan birinin yüksekte, birinin aşağıda durması kırığın tipik bir bulgusudur.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Gözle yapılan  ekstraoral ve intraoral muayene tamamlandıktan sonra palpasyonla muayeneye geçilir.</a:t>
            </a:r>
            <a:endParaRPr lang="tr-TR" altLang="tr-TR" sz="20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2566989" y="333376"/>
            <a:ext cx="6192837" cy="460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İNTRAORAL DEĞERLENDİRME</a:t>
            </a:r>
          </a:p>
        </p:txBody>
      </p:sp>
      <p:pic>
        <p:nvPicPr>
          <p:cNvPr id="45060" name="Picture 2" descr="http://www.ijcasereportsandimages.com/archive/2012/001-2012-ijcri/001-01-2012-evgeni/figure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064" y="3716339"/>
            <a:ext cx="3119437"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35249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847850" y="692150"/>
            <a:ext cx="85725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1800" b="1">
                <a:solidFill>
                  <a:srgbClr val="FFFFFF"/>
                </a:solidFill>
                <a:latin typeface="Comic Sans MS" panose="030F0702030302020204" pitchFamily="66" charset="0"/>
              </a:rPr>
              <a:t> </a:t>
            </a:r>
            <a:r>
              <a:rPr lang="tr-TR" altLang="tr-TR" sz="1800" b="1">
                <a:solidFill>
                  <a:srgbClr val="F5F5F5"/>
                </a:solidFill>
                <a:latin typeface="Comic Sans MS" panose="030F0702030302020204" pitchFamily="66" charset="0"/>
              </a:rPr>
              <a:t>Mandibula muayenesi için tercihan hastanın arkasına geçilir ve her iki elin parmakları mandibula alt kenarını tutarken, başparmaklar mandibula yan tarafına yerleştirilir.</a:t>
            </a:r>
          </a:p>
          <a:p>
            <a:pPr fontAlgn="base">
              <a:lnSpc>
                <a:spcPct val="150000"/>
              </a:lnSpc>
              <a:spcBef>
                <a:spcPct val="0"/>
              </a:spcBef>
              <a:spcAft>
                <a:spcPct val="0"/>
              </a:spcAft>
              <a:buClrTx/>
              <a:buSzTx/>
              <a:buFontTx/>
              <a:buBlip>
                <a:blip r:embed="rId6"/>
              </a:buBlip>
            </a:pPr>
            <a:r>
              <a:rPr lang="tr-TR" altLang="tr-TR" sz="1800" b="1">
                <a:solidFill>
                  <a:srgbClr val="F5F5F5"/>
                </a:solidFill>
                <a:latin typeface="Comic Sans MS" panose="030F0702030302020204" pitchFamily="66" charset="0"/>
              </a:rPr>
              <a:t> Orta hattan başlayarak parmaklar arkaya doğru ilerletilerek, angulusa kadar kırık kontrolü yapılır.</a:t>
            </a:r>
          </a:p>
          <a:p>
            <a:pPr fontAlgn="base">
              <a:lnSpc>
                <a:spcPct val="150000"/>
              </a:lnSpc>
              <a:spcBef>
                <a:spcPct val="0"/>
              </a:spcBef>
              <a:spcAft>
                <a:spcPct val="0"/>
              </a:spcAft>
              <a:buClrTx/>
              <a:buSzTx/>
              <a:buFontTx/>
              <a:buBlip>
                <a:blip r:embed="rId6"/>
              </a:buBlip>
            </a:pPr>
            <a:r>
              <a:rPr lang="tr-TR" altLang="tr-TR" sz="1800" b="1">
                <a:solidFill>
                  <a:srgbClr val="F5F5F5"/>
                </a:solidFill>
                <a:latin typeface="Comic Sans MS" panose="030F0702030302020204" pitchFamily="66" charset="0"/>
              </a:rPr>
              <a:t> Daha sonra hastanın önüne geçilerek temporomandibuler eklem (TME) üzerinde herhangi bir şişlik ve hassasiyet olup olmadığı kontrol edilir.</a:t>
            </a:r>
          </a:p>
          <a:p>
            <a:pPr fontAlgn="base">
              <a:lnSpc>
                <a:spcPct val="150000"/>
              </a:lnSpc>
              <a:spcBef>
                <a:spcPct val="0"/>
              </a:spcBef>
              <a:spcAft>
                <a:spcPct val="0"/>
              </a:spcAft>
              <a:buClrTx/>
              <a:buSzTx/>
              <a:buFontTx/>
              <a:buBlip>
                <a:blip r:embed="rId6"/>
              </a:buBlip>
            </a:pPr>
            <a:r>
              <a:rPr lang="tr-TR" altLang="tr-TR" sz="1800" b="1">
                <a:solidFill>
                  <a:srgbClr val="F5F5F5"/>
                </a:solidFill>
                <a:latin typeface="Comic Sans MS" panose="030F0702030302020204" pitchFamily="66" charset="0"/>
              </a:rPr>
              <a:t> Kondillerde hareket olup olmadığını veya kondilin yerinde olup olmadığını anlamanın en iyi yolu küçük parmakların dış kulak yoluna yerleştirilmesi ve hastanın çenesini her yöne hareket ettirmesini istemektir.</a:t>
            </a:r>
            <a:endParaRPr lang="tr-TR" altLang="tr-TR" sz="1800" b="1">
              <a:solidFill>
                <a:srgbClr val="FFFFFF"/>
              </a:solidFill>
              <a:latin typeface="Comic Sans MS" panose="030F0702030302020204" pitchFamily="66" charset="0"/>
            </a:endParaRPr>
          </a:p>
        </p:txBody>
      </p:sp>
      <p:sp>
        <p:nvSpPr>
          <p:cNvPr id="3" name="Text Box 3"/>
          <p:cNvSpPr txBox="1">
            <a:spLocks noChangeArrowheads="1"/>
          </p:cNvSpPr>
          <p:nvPr/>
        </p:nvSpPr>
        <p:spPr bwMode="auto">
          <a:xfrm>
            <a:off x="2782889" y="260350"/>
            <a:ext cx="6192837" cy="400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000" b="1">
                <a:solidFill>
                  <a:srgbClr val="F40000"/>
                </a:solidFill>
                <a:latin typeface="Comic Sans MS" panose="030F0702030302020204" pitchFamily="66" charset="0"/>
              </a:rPr>
              <a:t>MANDİBULANIN MUAYENESİ</a:t>
            </a:r>
          </a:p>
        </p:txBody>
      </p:sp>
      <p:pic>
        <p:nvPicPr>
          <p:cNvPr id="46084" name="Picture 2" descr="https://encrypted-tbn1.gstatic.com/images?q=tbn:ANd9GcScaGFEWA3-OnXLqLCJDFDBEHWbEKCEBtDC45H1FE8BiH5rfYKZKg"/>
          <p:cNvPicPr>
            <a:picLocks noChangeAspect="1" noChangeArrowheads="1"/>
          </p:cNvPicPr>
          <p:nvPr/>
        </p:nvPicPr>
        <p:blipFill>
          <a:blip r:embed="rId7">
            <a:extLst>
              <a:ext uri="{28A0092B-C50C-407E-A947-70E740481C1C}">
                <a14:useLocalDpi xmlns:a14="http://schemas.microsoft.com/office/drawing/2010/main" val="0"/>
              </a:ext>
            </a:extLst>
          </a:blip>
          <a:srcRect l="2625" t="5251" r="50127" b="31750"/>
          <a:stretch>
            <a:fillRect/>
          </a:stretch>
        </p:blipFill>
        <p:spPr bwMode="auto">
          <a:xfrm>
            <a:off x="3000376" y="5084763"/>
            <a:ext cx="2016125"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descr="https://encrypted-tbn1.gstatic.com/images?q=tbn:ANd9GcScaGFEWA3-OnXLqLCJDFDBEHWbEKCEBtDC45H1FE8BiH5rfYKZKg"/>
          <p:cNvPicPr>
            <a:picLocks noChangeAspect="1" noChangeArrowheads="1"/>
          </p:cNvPicPr>
          <p:nvPr/>
        </p:nvPicPr>
        <p:blipFill>
          <a:blip r:embed="rId7">
            <a:extLst>
              <a:ext uri="{28A0092B-C50C-407E-A947-70E740481C1C}">
                <a14:useLocalDpi xmlns:a14="http://schemas.microsoft.com/office/drawing/2010/main" val="0"/>
              </a:ext>
            </a:extLst>
          </a:blip>
          <a:srcRect l="49873" t="5251" r="2876" b="31750"/>
          <a:stretch>
            <a:fillRect/>
          </a:stretch>
        </p:blipFill>
        <p:spPr bwMode="auto">
          <a:xfrm>
            <a:off x="5735639" y="5084763"/>
            <a:ext cx="2016125"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9324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847850" y="620713"/>
            <a:ext cx="85725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Bu arada eklem hareketlerindeki kısıtlılığın ve trismusun bir nedeninin de refleks kas spazmı veya zigomatik kemik veya arkın içeriye doğru deplase olarak koronoid proçes üzerine baskı yapması ile mekanik kilitlenme şeklinde olabileceği hatırlanmalıdır.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TME dislokasyonunu klinik olarak kırıktan ayırt etmek gerekir.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Eğer hastada tek taraflı dislokasyon varsa, çene ucu ve alt dişlerin orta hatta göre sağlam tarafa deviye olduğu, problemli tarafta arkada açık kapanış olduğu ve hastanın ağzını kapatamadığı görülür.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İki taraflı TME dislokasyonunda ise orta hatta kayma olmaz; ancak çene öne doğru kayar (protrüzyon) ve önde açık kapanış olur. Çene hareketleri oldukça kısıtlıdır; konuşma bozulmuştur ve yutma da tam yapılamadığından hastanın ağzından salya akar.</a:t>
            </a:r>
          </a:p>
        </p:txBody>
      </p:sp>
      <p:sp>
        <p:nvSpPr>
          <p:cNvPr id="3" name="Text Box 3"/>
          <p:cNvSpPr txBox="1">
            <a:spLocks noChangeArrowheads="1"/>
          </p:cNvSpPr>
          <p:nvPr/>
        </p:nvSpPr>
        <p:spPr bwMode="auto">
          <a:xfrm>
            <a:off x="2782889" y="188913"/>
            <a:ext cx="6192837" cy="461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MANDİBULANIN MUAYENESİ</a:t>
            </a:r>
          </a:p>
        </p:txBody>
      </p:sp>
    </p:spTree>
    <p:extLst>
      <p:ext uri="{BB962C8B-B14F-4D97-AF65-F5344CB8AC3E}">
        <p14:creationId xmlns:p14="http://schemas.microsoft.com/office/powerpoint/2010/main" val="272965968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847850" y="765175"/>
            <a:ext cx="85725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FFFFF"/>
                </a:solidFill>
                <a:latin typeface="Comic Sans MS" panose="030F0702030302020204" pitchFamily="66" charset="0"/>
              </a:rPr>
              <a:t> </a:t>
            </a:r>
            <a:r>
              <a:rPr lang="tr-TR" altLang="tr-TR" sz="2000" b="1">
                <a:solidFill>
                  <a:srgbClr val="F5F5F5"/>
                </a:solidFill>
                <a:latin typeface="Comic Sans MS" panose="030F0702030302020204" pitchFamily="66" charset="0"/>
              </a:rPr>
              <a:t>Basit tek taraflı kondil kırıklarında hareketler sırasında artan ağrı vardır. Olguların çoğunda oldukça az şikayet vardır; semptomlar birkaç gün sonra kaybolur ve büyük oranda bu kırıklar gözden kaçabilir. Hastalar dişlerinin eskisi gibi kapanmadığından yakınırlar.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Dislokasyonsuz kondil kırığında özellikle lateral pterigoid kasta bir refleks spazm ve buna bağlı trismus olur. Hasta çenesini sağlam tarafa doğru hareket ettiremez.</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Eğer kas spazmı ile birlikte fraktüre bağlı dislokasyon varsa kaslar arasındaki denge bozulur ve ramus yukarıya ve geriye hareket ederken son molar dişlerde takılma ve çenede kırık tarafa doğru kayma vardır.</a:t>
            </a:r>
          </a:p>
        </p:txBody>
      </p:sp>
      <p:sp>
        <p:nvSpPr>
          <p:cNvPr id="3" name="Text Box 3"/>
          <p:cNvSpPr txBox="1">
            <a:spLocks noChangeArrowheads="1"/>
          </p:cNvSpPr>
          <p:nvPr/>
        </p:nvSpPr>
        <p:spPr bwMode="auto">
          <a:xfrm>
            <a:off x="2782889" y="188913"/>
            <a:ext cx="6192837" cy="461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MANDİBULANIN MUAYENESİ</a:t>
            </a:r>
          </a:p>
        </p:txBody>
      </p:sp>
    </p:spTree>
    <p:extLst>
      <p:ext uri="{BB962C8B-B14F-4D97-AF65-F5344CB8AC3E}">
        <p14:creationId xmlns:p14="http://schemas.microsoft.com/office/powerpoint/2010/main" val="36180503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774825" y="765175"/>
            <a:ext cx="8572500"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1800" b="1">
                <a:solidFill>
                  <a:srgbClr val="FFFFFF"/>
                </a:solidFill>
                <a:latin typeface="Comic Sans MS" panose="030F0702030302020204" pitchFamily="66" charset="0"/>
              </a:rPr>
              <a:t> </a:t>
            </a:r>
            <a:r>
              <a:rPr lang="tr-TR" altLang="tr-TR" sz="1800" b="1">
                <a:solidFill>
                  <a:srgbClr val="F5F5F5"/>
                </a:solidFill>
                <a:latin typeface="Comic Sans MS" panose="030F0702030302020204" pitchFamily="66" charset="0"/>
              </a:rPr>
              <a:t>Bilateral basit kondil kırıklarında ise bilateral dislokasyonun tersine retrüzyon görünümü vardır; yani alt çene geriye doğru hareket eder.</a:t>
            </a:r>
          </a:p>
          <a:p>
            <a:pPr fontAlgn="base">
              <a:lnSpc>
                <a:spcPct val="150000"/>
              </a:lnSpc>
              <a:spcBef>
                <a:spcPct val="0"/>
              </a:spcBef>
              <a:spcAft>
                <a:spcPct val="0"/>
              </a:spcAft>
              <a:buClrTx/>
              <a:buSzTx/>
              <a:buFontTx/>
              <a:buBlip>
                <a:blip r:embed="rId6"/>
              </a:buBlip>
            </a:pPr>
            <a:r>
              <a:rPr lang="tr-TR" altLang="tr-TR" sz="1800" b="1">
                <a:solidFill>
                  <a:srgbClr val="F5F5F5"/>
                </a:solidFill>
                <a:latin typeface="Comic Sans MS" panose="030F0702030302020204" pitchFamily="66" charset="0"/>
              </a:rPr>
              <a:t> Dikkatli ve ayrıntılı bir muayeneden sonra mandibuler bir kırıktan şüphe ediliyorsa, kompresyon testi yapılır. İki yönde fragmanlara yavaşça baskı uygulanır. Eğer deplase olmayan kırık varsa hareket sırasında ağrı olması tanı için yönlendirir.</a:t>
            </a:r>
          </a:p>
          <a:p>
            <a:pPr fontAlgn="base">
              <a:lnSpc>
                <a:spcPct val="150000"/>
              </a:lnSpc>
              <a:spcBef>
                <a:spcPct val="0"/>
              </a:spcBef>
              <a:spcAft>
                <a:spcPct val="0"/>
              </a:spcAft>
              <a:buClrTx/>
              <a:buSzTx/>
              <a:buFontTx/>
              <a:buBlip>
                <a:blip r:embed="rId6"/>
              </a:buBlip>
            </a:pPr>
            <a:r>
              <a:rPr lang="tr-TR" altLang="tr-TR" sz="1800" b="1">
                <a:solidFill>
                  <a:srgbClr val="F5F5F5"/>
                </a:solidFill>
                <a:latin typeface="Comic Sans MS" panose="030F0702030302020204" pitchFamily="66" charset="0"/>
              </a:rPr>
              <a:t> İntraoral ve ekstraoral olarak şüphe edilen kırığın her iki tarafından, mandibula altından ve dişlerin üzerinden iki elin parmakları yerleştirilerek hareket verilir ve krepitasyon ile hareketlilik olup olmadığı kontrol edilir.</a:t>
            </a:r>
          </a:p>
        </p:txBody>
      </p:sp>
      <p:sp>
        <p:nvSpPr>
          <p:cNvPr id="3" name="Text Box 3"/>
          <p:cNvSpPr txBox="1">
            <a:spLocks noChangeArrowheads="1"/>
          </p:cNvSpPr>
          <p:nvPr/>
        </p:nvSpPr>
        <p:spPr bwMode="auto">
          <a:xfrm>
            <a:off x="2782889" y="260350"/>
            <a:ext cx="6192837" cy="400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000" b="1">
                <a:solidFill>
                  <a:srgbClr val="F40000"/>
                </a:solidFill>
                <a:latin typeface="Comic Sans MS" panose="030F0702030302020204" pitchFamily="66" charset="0"/>
              </a:rPr>
              <a:t>MANDİBULANIN MUAYENESİ</a:t>
            </a:r>
          </a:p>
        </p:txBody>
      </p:sp>
      <p:pic>
        <p:nvPicPr>
          <p:cNvPr id="49156" name="Picture 2" descr="https://encrypted-tbn1.gstatic.com/images?q=tbn:ANd9GcRTaqWG_X1XyxzlfmqnFOjhHnh7OVeKozl_FNMJ8AX0LatCUwuE"/>
          <p:cNvPicPr>
            <a:picLocks noChangeAspect="1" noChangeArrowheads="1"/>
          </p:cNvPicPr>
          <p:nvPr/>
        </p:nvPicPr>
        <p:blipFill>
          <a:blip r:embed="rId7">
            <a:extLst>
              <a:ext uri="{28A0092B-C50C-407E-A947-70E740481C1C}">
                <a14:useLocalDpi xmlns:a14="http://schemas.microsoft.com/office/drawing/2010/main" val="0"/>
              </a:ext>
            </a:extLst>
          </a:blip>
          <a:srcRect l="5930" t="49281" r="5115" b="10063"/>
          <a:stretch>
            <a:fillRect/>
          </a:stretch>
        </p:blipFill>
        <p:spPr bwMode="auto">
          <a:xfrm>
            <a:off x="6456364" y="4705351"/>
            <a:ext cx="2376487"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https://encrypted-tbn1.gstatic.com/images?q=tbn:ANd9GcRTaqWG_X1XyxzlfmqnFOjhHnh7OVeKozl_FNMJ8AX0LatCUwuE"/>
          <p:cNvPicPr>
            <a:picLocks noChangeAspect="1" noChangeArrowheads="1"/>
          </p:cNvPicPr>
          <p:nvPr/>
        </p:nvPicPr>
        <p:blipFill>
          <a:blip r:embed="rId7">
            <a:extLst>
              <a:ext uri="{28A0092B-C50C-407E-A947-70E740481C1C}">
                <a14:useLocalDpi xmlns:a14="http://schemas.microsoft.com/office/drawing/2010/main" val="0"/>
              </a:ext>
            </a:extLst>
          </a:blip>
          <a:srcRect l="4338" t="2672" r="5466" b="59853"/>
          <a:stretch>
            <a:fillRect/>
          </a:stretch>
        </p:blipFill>
        <p:spPr bwMode="auto">
          <a:xfrm>
            <a:off x="2819400" y="4724400"/>
            <a:ext cx="25923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5006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847850" y="692150"/>
            <a:ext cx="85725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Ramus ön kenarı ve koronoid proçes ağız içinden palpe edilir. Eğer deplasman yoksa kırık hattı fark edilemeyebilir.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Böyle bir durumda bir el retromolar bölgede, diğeri premolar dişte olacak şekilde hareket verilir ve bu hareket iki parmak arasında hep dört diş kalacak şekilde ark boyunca tekrarlanır.</a:t>
            </a:r>
          </a:p>
          <a:p>
            <a:pPr fontAlgn="base">
              <a:lnSpc>
                <a:spcPct val="150000"/>
              </a:lnSpc>
              <a:spcBef>
                <a:spcPct val="0"/>
              </a:spcBef>
              <a:spcAft>
                <a:spcPct val="0"/>
              </a:spcAft>
              <a:buClrTx/>
              <a:buSzTx/>
              <a:buFontTx/>
              <a:buBlip>
                <a:blip r:embed="rId6"/>
              </a:buBlip>
            </a:pPr>
            <a:r>
              <a:rPr lang="tr-TR" altLang="tr-TR" sz="2000" b="1">
                <a:solidFill>
                  <a:srgbClr val="F5F5F5"/>
                </a:solidFill>
                <a:latin typeface="Comic Sans MS" panose="030F0702030302020204" pitchFamily="66" charset="0"/>
              </a:rPr>
              <a:t> Bu işlem oldukça yavaş yapılarak, fragmanların birbirine sürtünmesiyle irritasyon oluşmasının ve kırığın yumuşak dokuyu zedeleyerek enfekte olmasının önlenmesine çalışılır.</a:t>
            </a:r>
          </a:p>
        </p:txBody>
      </p:sp>
      <p:sp>
        <p:nvSpPr>
          <p:cNvPr id="3" name="Text Box 3"/>
          <p:cNvSpPr txBox="1">
            <a:spLocks noChangeArrowheads="1"/>
          </p:cNvSpPr>
          <p:nvPr/>
        </p:nvSpPr>
        <p:spPr bwMode="auto">
          <a:xfrm>
            <a:off x="2782889" y="188913"/>
            <a:ext cx="6192837" cy="461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400" b="1">
                <a:solidFill>
                  <a:srgbClr val="F40000"/>
                </a:solidFill>
                <a:latin typeface="Comic Sans MS" panose="030F0702030302020204" pitchFamily="66" charset="0"/>
              </a:rPr>
              <a:t>MANDİBULANIN MUAYENESİ</a:t>
            </a:r>
          </a:p>
        </p:txBody>
      </p:sp>
      <p:pic>
        <p:nvPicPr>
          <p:cNvPr id="50180" name="Picture 2" descr="http://ocw.tufts.edu/data/24/339120/339196_xlarge.jpg"/>
          <p:cNvPicPr>
            <a:picLocks noChangeAspect="1" noChangeArrowheads="1"/>
          </p:cNvPicPr>
          <p:nvPr/>
        </p:nvPicPr>
        <p:blipFill>
          <a:blip r:embed="rId7">
            <a:extLst>
              <a:ext uri="{28A0092B-C50C-407E-A947-70E740481C1C}">
                <a14:useLocalDpi xmlns:a14="http://schemas.microsoft.com/office/drawing/2010/main" val="0"/>
              </a:ext>
            </a:extLst>
          </a:blip>
          <a:srcRect l="25920" t="60480" r="36281" b="4961"/>
          <a:stretch>
            <a:fillRect/>
          </a:stretch>
        </p:blipFill>
        <p:spPr bwMode="auto">
          <a:xfrm>
            <a:off x="6959600" y="4437064"/>
            <a:ext cx="332740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30746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524000" y="765176"/>
            <a:ext cx="8675688"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1800" b="1">
                <a:solidFill>
                  <a:srgbClr val="F5F5F5"/>
                </a:solidFill>
                <a:latin typeface="Comic Sans MS" panose="030F0702030302020204" pitchFamily="66" charset="0"/>
              </a:rPr>
              <a:t> </a:t>
            </a:r>
            <a:r>
              <a:rPr lang="tr-TR" altLang="tr-TR" sz="1800" b="1" u="sng">
                <a:solidFill>
                  <a:srgbClr val="FFFF00"/>
                </a:solidFill>
                <a:latin typeface="Comic Sans MS" panose="030F0702030302020204" pitchFamily="66" charset="0"/>
              </a:rPr>
              <a:t>Objektif Bulgular</a:t>
            </a:r>
            <a:r>
              <a:rPr lang="tr-TR" altLang="tr-TR" sz="1800" b="1">
                <a:solidFill>
                  <a:srgbClr val="FFFF00"/>
                </a:solidFill>
                <a:latin typeface="Comic Sans MS" panose="030F0702030302020204" pitchFamily="66" charset="0"/>
              </a:rPr>
              <a:t>:</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Deformite (deplase kırıklarda gözlenen şekil bozukluğu)</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Anormal hareket (ağız açma-kapamada normal fizyolojik 		  hareketten farklı hareketler)</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Okluzyon bozukluğu (dişli hastada bariz anormallik)</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Krepitasyon (fragmanların sürtünme sesi)</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Şişlik (hematom ve ödeme bağlı)</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Kötü ağız kokusu (hijyen bozukluğu ve kan pıhtısı birikimine bağlı)</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Renk değişikliği (ekimoz-hematoma bağlı)</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Tükürük fazlalığı (hem tükürüğün artması, hem de hastanın 	  	  yutamaması sonucu dışarıya akma)</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Dişlerde bozulmalar (lüksasyon, gömülme, kırılma gibi nedenlerle)</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Fragmanların açığa çıkması (açık kırıklarda fragmanların uçlarının 	  dışarıdan görülmesi)</a:t>
            </a:r>
          </a:p>
        </p:txBody>
      </p:sp>
      <p:sp>
        <p:nvSpPr>
          <p:cNvPr id="3" name="Text Box 3"/>
          <p:cNvSpPr txBox="1">
            <a:spLocks noChangeArrowheads="1"/>
          </p:cNvSpPr>
          <p:nvPr/>
        </p:nvSpPr>
        <p:spPr bwMode="auto">
          <a:xfrm>
            <a:off x="2782889" y="188913"/>
            <a:ext cx="6192837" cy="400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000" b="1">
                <a:solidFill>
                  <a:srgbClr val="F40000"/>
                </a:solidFill>
                <a:latin typeface="Comic Sans MS" panose="030F0702030302020204" pitchFamily="66" charset="0"/>
              </a:rPr>
              <a:t>KIRIĞIN BULGULARI</a:t>
            </a:r>
          </a:p>
        </p:txBody>
      </p:sp>
      <p:pic>
        <p:nvPicPr>
          <p:cNvPr id="51204" name="Picture 4" descr="1-20"/>
          <p:cNvPicPr>
            <a:picLocks noChangeAspect="1" noChangeArrowheads="1"/>
          </p:cNvPicPr>
          <p:nvPr/>
        </p:nvPicPr>
        <p:blipFill>
          <a:blip r:embed="rId7">
            <a:extLst>
              <a:ext uri="{28A0092B-C50C-407E-A947-70E740481C1C}">
                <a14:useLocalDpi xmlns:a14="http://schemas.microsoft.com/office/drawing/2010/main" val="0"/>
              </a:ext>
            </a:extLst>
          </a:blip>
          <a:srcRect t="4295"/>
          <a:stretch>
            <a:fillRect/>
          </a:stretch>
        </p:blipFill>
        <p:spPr bwMode="auto">
          <a:xfrm>
            <a:off x="8472489" y="2205038"/>
            <a:ext cx="205422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4" descr="http://www.waent.org/archives/2010/Vol3-1/20100323-mandibule-fracture/case-2-mandible-fracture.JPG"/>
          <p:cNvPicPr>
            <a:picLocks noChangeAspect="1" noChangeArrowheads="1"/>
          </p:cNvPicPr>
          <p:nvPr/>
        </p:nvPicPr>
        <p:blipFill>
          <a:blip r:embed="rId8">
            <a:extLst>
              <a:ext uri="{28A0092B-C50C-407E-A947-70E740481C1C}">
                <a14:useLocalDpi xmlns:a14="http://schemas.microsoft.com/office/drawing/2010/main" val="0"/>
              </a:ext>
            </a:extLst>
          </a:blip>
          <a:srcRect l="9212" t="67825" r="53912" b="3899"/>
          <a:stretch>
            <a:fillRect/>
          </a:stretch>
        </p:blipFill>
        <p:spPr bwMode="auto">
          <a:xfrm>
            <a:off x="8821738" y="0"/>
            <a:ext cx="18462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7602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5"/>
          <p:cNvSpPr txBox="1">
            <a:spLocks noChangeArrowheads="1"/>
          </p:cNvSpPr>
          <p:nvPr/>
        </p:nvSpPr>
        <p:spPr bwMode="auto">
          <a:xfrm>
            <a:off x="2424113" y="981076"/>
            <a:ext cx="65722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b="1">
                <a:solidFill>
                  <a:srgbClr val="E22B00"/>
                </a:solidFill>
                <a:latin typeface="Comic Sans MS" panose="030F0702030302020204" pitchFamily="66" charset="0"/>
              </a:rPr>
              <a:t>Kırık (fraktür)</a:t>
            </a:r>
          </a:p>
        </p:txBody>
      </p:sp>
      <p:sp>
        <p:nvSpPr>
          <p:cNvPr id="3" name="Text Box 5"/>
          <p:cNvSpPr txBox="1">
            <a:spLocks noChangeArrowheads="1"/>
          </p:cNvSpPr>
          <p:nvPr/>
        </p:nvSpPr>
        <p:spPr bwMode="auto">
          <a:xfrm>
            <a:off x="2208214" y="2205039"/>
            <a:ext cx="75596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Ani ve şiddetli bir kuvvet karşısında kemiğin tamamen veya kısmen devamlılığını kaybetmesidir.</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Kırık parçaların her birine “fragman” adı verilir.</a:t>
            </a:r>
          </a:p>
        </p:txBody>
      </p:sp>
    </p:spTree>
    <p:extLst>
      <p:ext uri="{BB962C8B-B14F-4D97-AF65-F5344CB8AC3E}">
        <p14:creationId xmlns:p14="http://schemas.microsoft.com/office/powerpoint/2010/main" val="24423598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847850" y="1989139"/>
            <a:ext cx="85725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1800" b="1">
                <a:solidFill>
                  <a:srgbClr val="F5F5F5"/>
                </a:solidFill>
                <a:latin typeface="Comic Sans MS" panose="030F0702030302020204" pitchFamily="66" charset="0"/>
              </a:rPr>
              <a:t> </a:t>
            </a:r>
            <a:r>
              <a:rPr lang="tr-TR" altLang="tr-TR" sz="1800" b="1" u="sng">
                <a:solidFill>
                  <a:srgbClr val="FFFF00"/>
                </a:solidFill>
                <a:latin typeface="Comic Sans MS" panose="030F0702030302020204" pitchFamily="66" charset="0"/>
              </a:rPr>
              <a:t>Subjektif Bulgular</a:t>
            </a:r>
            <a:r>
              <a:rPr lang="tr-TR" altLang="tr-TR" sz="1800" b="1">
                <a:solidFill>
                  <a:srgbClr val="FFFF00"/>
                </a:solidFill>
                <a:latin typeface="Comic Sans MS" panose="030F0702030302020204" pitchFamily="66" charset="0"/>
              </a:rPr>
              <a:t>:</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Ağrı ve parestezi (sinirlerin baskı altında kalması, gerilmesi, kopması sonucu duyusal bozukluklara bağlı)</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Aşırı hassasiyet (özellikle kırık hattında minimal hareketlerde bile aşırı hassasiyet)</a:t>
            </a:r>
          </a:p>
          <a:p>
            <a:pPr fontAlgn="base">
              <a:lnSpc>
                <a:spcPct val="150000"/>
              </a:lnSpc>
              <a:spcBef>
                <a:spcPct val="0"/>
              </a:spcBef>
              <a:spcAft>
                <a:spcPct val="0"/>
              </a:spcAft>
              <a:buClrTx/>
              <a:buSzTx/>
              <a:buFontTx/>
              <a:buNone/>
            </a:pPr>
            <a:r>
              <a:rPr lang="tr-TR" altLang="tr-TR" sz="1800" b="1">
                <a:solidFill>
                  <a:srgbClr val="F5F5F5"/>
                </a:solidFill>
                <a:latin typeface="Comic Sans MS" panose="030F0702030302020204" pitchFamily="66" charset="0"/>
              </a:rPr>
              <a:t>	- Hareketsizlik (ağrı olacak korkusuyla hastanın çene hareketlerinden kaçınması)</a:t>
            </a:r>
          </a:p>
        </p:txBody>
      </p:sp>
      <p:sp>
        <p:nvSpPr>
          <p:cNvPr id="3" name="Text Box 3"/>
          <p:cNvSpPr txBox="1">
            <a:spLocks noChangeArrowheads="1"/>
          </p:cNvSpPr>
          <p:nvPr/>
        </p:nvSpPr>
        <p:spPr bwMode="auto">
          <a:xfrm>
            <a:off x="2855914" y="1196975"/>
            <a:ext cx="6192837" cy="400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000" b="1">
                <a:solidFill>
                  <a:srgbClr val="F40000"/>
                </a:solidFill>
                <a:latin typeface="Comic Sans MS" panose="030F0702030302020204" pitchFamily="66" charset="0"/>
              </a:rPr>
              <a:t>KIRIĞIN BULGULARI</a:t>
            </a:r>
          </a:p>
        </p:txBody>
      </p:sp>
    </p:spTree>
    <p:extLst>
      <p:ext uri="{BB962C8B-B14F-4D97-AF65-F5344CB8AC3E}">
        <p14:creationId xmlns:p14="http://schemas.microsoft.com/office/powerpoint/2010/main" val="2852135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12720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Dikdörtgen"/>
          <p:cNvSpPr>
            <a:spLocks noChangeArrowheads="1"/>
          </p:cNvSpPr>
          <p:nvPr/>
        </p:nvSpPr>
        <p:spPr bwMode="auto">
          <a:xfrm>
            <a:off x="1703389" y="1052513"/>
            <a:ext cx="835342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tr-TR" altLang="tr-TR" sz="2000" b="1">
                <a:solidFill>
                  <a:srgbClr val="FF0000"/>
                </a:solidFill>
                <a:latin typeface="Comic Sans MS" panose="030F0702030302020204" pitchFamily="66" charset="0"/>
              </a:rPr>
              <a:t>Maksillofasiyal travma nedeniyle değerlendirilen bir hastada tam bir baş boyun incelemesi yapılmalıdır.</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Hastanın cildinde veya ağız tabanında oluşmuş bir hematom, çene ve dudakta duyu kaybı, karşıdan ve profilden bakıda fasiyal asimetri veya deformite ilk bakışta önemli bilgiler verebilir.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Bilateral mandibula korpus kırıklarında ciddi havayolu sıkıntısı görülebilir.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Alt dudakta anestezi mandibuler foramenin distalinden geçen bir kırık hattı için patognomoniktir.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Kırık hattında gingivada laserasyon oldukça sık görülür ancak ciltte de laserasyon olduğu durumlarda ciddi parçalı ve ayrılmış kırık varlığı düşünülmelidir.</a:t>
            </a:r>
          </a:p>
        </p:txBody>
      </p:sp>
    </p:spTree>
    <p:extLst>
      <p:ext uri="{BB962C8B-B14F-4D97-AF65-F5344CB8AC3E}">
        <p14:creationId xmlns:p14="http://schemas.microsoft.com/office/powerpoint/2010/main" val="3134525907"/>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Dikdörtgen"/>
          <p:cNvSpPr>
            <a:spLocks noChangeArrowheads="1"/>
          </p:cNvSpPr>
          <p:nvPr/>
        </p:nvSpPr>
        <p:spPr bwMode="auto">
          <a:xfrm>
            <a:off x="1809750" y="785813"/>
            <a:ext cx="8675688"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tr-TR" altLang="tr-TR" sz="2000" b="1">
                <a:solidFill>
                  <a:srgbClr val="FF0000"/>
                </a:solidFill>
                <a:latin typeface="Comic Sans MS" panose="030F0702030302020204" pitchFamily="66" charset="0"/>
              </a:rPr>
              <a:t>Dişlerin durumu ve oklüzyonun değerlendirilmesi tanının en önemli bölümlerinden </a:t>
            </a:r>
            <a:r>
              <a:rPr lang="nn-NO" altLang="tr-TR" sz="2000" b="1">
                <a:solidFill>
                  <a:srgbClr val="FF0000"/>
                </a:solidFill>
                <a:latin typeface="Comic Sans MS" panose="030F0702030302020204" pitchFamily="66" charset="0"/>
              </a:rPr>
              <a:t>birisidir</a:t>
            </a:r>
            <a:r>
              <a:rPr lang="tr-TR" altLang="tr-TR" sz="2000" b="1">
                <a:solidFill>
                  <a:srgbClr val="FF0000"/>
                </a:solidFill>
                <a:latin typeface="Comic Sans MS" panose="030F0702030302020204" pitchFamily="66" charset="0"/>
              </a:rPr>
              <a:t>.</a:t>
            </a:r>
            <a:r>
              <a:rPr lang="tr-TR" altLang="tr-TR" sz="2000" b="1">
                <a:solidFill>
                  <a:srgbClr val="FFFFFF"/>
                </a:solidFill>
                <a:latin typeface="Comic Sans MS" panose="030F0702030302020204" pitchFamily="66" charset="0"/>
              </a:rPr>
              <a:t>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sv-SE" altLang="tr-TR" sz="2000" b="1">
                <a:solidFill>
                  <a:srgbClr val="FFFFFF"/>
                </a:solidFill>
                <a:latin typeface="Comic Sans MS" panose="030F0702030302020204" pitchFamily="66" charset="0"/>
              </a:rPr>
              <a:t>Travma sonrası ön</a:t>
            </a:r>
            <a:r>
              <a:rPr lang="tr-TR" altLang="tr-TR" sz="2000" b="1">
                <a:solidFill>
                  <a:srgbClr val="FFFFFF"/>
                </a:solidFill>
                <a:latin typeface="Comic Sans MS" panose="030F0702030302020204" pitchFamily="66" charset="0"/>
              </a:rPr>
              <a:t> dişler kapanmadan arka dişlerin temas etmesi (anterior açık ağız deformitesi) bilateral kondil veya angulus kırığı düşündürür.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Molar dişlerin temas etmediği tersi durumda (posterior açık ağız deformitesi) anterior alveol kırığı ya da parasimfisiz kırığı görülme olasılığı yüksektir.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Tek taraflı açık </a:t>
            </a:r>
            <a:r>
              <a:rPr lang="es-ES" altLang="tr-TR" sz="2000" b="1">
                <a:solidFill>
                  <a:srgbClr val="FFFFFF"/>
                </a:solidFill>
                <a:latin typeface="Comic Sans MS" panose="030F0702030302020204" pitchFamily="66" charset="0"/>
              </a:rPr>
              <a:t>ağız deformitesi, ipsilateral angulus ve parasimfizis</a:t>
            </a:r>
            <a:r>
              <a:rPr lang="tr-TR" altLang="tr-TR" sz="2000" b="1">
                <a:solidFill>
                  <a:srgbClr val="FFFFFF"/>
                </a:solidFill>
                <a:latin typeface="Comic Sans MS" panose="030F0702030302020204" pitchFamily="66" charset="0"/>
              </a:rPr>
              <a:t> kırığı düşündürür.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Retrognatik oklüzyon kondil veya angulus kırıkları ile birlikte görülür. </a:t>
            </a:r>
          </a:p>
          <a:p>
            <a:pPr fontAlgn="base">
              <a:spcBef>
                <a:spcPct val="0"/>
              </a:spcBef>
              <a:spcAft>
                <a:spcPct val="0"/>
              </a:spcAft>
              <a:buClrTx/>
              <a:buSzTx/>
              <a:buFontTx/>
              <a:buNone/>
            </a:pPr>
            <a:endParaRPr lang="tr-TR" altLang="tr-TR" sz="20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000" b="1">
                <a:solidFill>
                  <a:srgbClr val="FFFFFF"/>
                </a:solidFill>
                <a:latin typeface="Comic Sans MS" panose="030F0702030302020204" pitchFamily="66" charset="0"/>
              </a:rPr>
              <a:t>Kondil boynu kırıklarında kırığın karşı tarafında açık ağız deformitesi ve çenede kırık tarafa doğru kayma görülür.</a:t>
            </a:r>
          </a:p>
        </p:txBody>
      </p:sp>
    </p:spTree>
    <p:extLst>
      <p:ext uri="{BB962C8B-B14F-4D97-AF65-F5344CB8AC3E}">
        <p14:creationId xmlns:p14="http://schemas.microsoft.com/office/powerpoint/2010/main" val="141803246"/>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Dikdörtgen"/>
          <p:cNvSpPr>
            <a:spLocks noChangeArrowheads="1"/>
          </p:cNvSpPr>
          <p:nvPr/>
        </p:nvSpPr>
        <p:spPr bwMode="auto">
          <a:xfrm>
            <a:off x="1952625" y="1428750"/>
            <a:ext cx="838835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r>
              <a:rPr lang="tr-TR" altLang="tr-TR" sz="2400" b="1">
                <a:solidFill>
                  <a:srgbClr val="FFFFFF"/>
                </a:solidFill>
                <a:latin typeface="Comic Sans MS" panose="030F0702030302020204" pitchFamily="66" charset="0"/>
              </a:rPr>
              <a:t>Bilinci açık koopere olgularda çene hareketleri ve fasiyal sinir incelemesi önemli bulgular verebilir. </a:t>
            </a:r>
          </a:p>
          <a:p>
            <a:pPr fontAlgn="base">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400" b="1">
                <a:solidFill>
                  <a:srgbClr val="FFFFFF"/>
                </a:solidFill>
                <a:latin typeface="Comic Sans MS" panose="030F0702030302020204" pitchFamily="66" charset="0"/>
              </a:rPr>
              <a:t>Çene açmada kısıtlılık ve ağrı bilateral koronoid proses kırığına bağlı gelişebilir. </a:t>
            </a:r>
          </a:p>
          <a:p>
            <a:pPr fontAlgn="base">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400" b="1">
                <a:solidFill>
                  <a:srgbClr val="FFFFFF"/>
                </a:solidFill>
                <a:latin typeface="Comic Sans MS" panose="030F0702030302020204" pitchFamily="66" charset="0"/>
              </a:rPr>
              <a:t>Çeneyi kapatamama ise alveol, angulus veya ramus kırığına bağlı olabilir. </a:t>
            </a:r>
          </a:p>
          <a:p>
            <a:pPr fontAlgn="base">
              <a:spcBef>
                <a:spcPct val="0"/>
              </a:spcBef>
              <a:spcAft>
                <a:spcPct val="0"/>
              </a:spcAft>
              <a:buClrTx/>
              <a:buSzTx/>
              <a:buFontTx/>
              <a:buNone/>
            </a:pPr>
            <a:endParaRPr lang="tr-TR" altLang="tr-TR" sz="2400" b="1">
              <a:solidFill>
                <a:srgbClr val="FFFFFF"/>
              </a:solidFill>
              <a:latin typeface="Comic Sans MS" panose="030F0702030302020204" pitchFamily="66" charset="0"/>
            </a:endParaRPr>
          </a:p>
          <a:p>
            <a:pPr fontAlgn="base">
              <a:spcBef>
                <a:spcPct val="0"/>
              </a:spcBef>
              <a:spcAft>
                <a:spcPct val="0"/>
              </a:spcAft>
              <a:buClrTx/>
              <a:buSzTx/>
              <a:buFontTx/>
              <a:buNone/>
            </a:pPr>
            <a:r>
              <a:rPr lang="tr-TR" altLang="tr-TR" sz="2400" b="1">
                <a:solidFill>
                  <a:srgbClr val="FFFFFF"/>
                </a:solidFill>
                <a:latin typeface="Comic Sans MS" panose="030F0702030302020204" pitchFamily="66" charset="0"/>
              </a:rPr>
              <a:t>Kırık yerinden bağımsız olarak şiddetli ağrıya bağlı trismus gelişebilir</a:t>
            </a:r>
          </a:p>
        </p:txBody>
      </p:sp>
    </p:spTree>
    <p:extLst>
      <p:ext uri="{BB962C8B-B14F-4D97-AF65-F5344CB8AC3E}">
        <p14:creationId xmlns:p14="http://schemas.microsoft.com/office/powerpoint/2010/main" val="139853699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711451" y="549275"/>
            <a:ext cx="6861175" cy="9461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
                <a:srgbClr val="CC0000"/>
              </a:buClr>
              <a:buSzTx/>
              <a:buFont typeface="Wingdings" panose="05000000000000000000" pitchFamily="2" charset="2"/>
              <a:buNone/>
            </a:pPr>
            <a:r>
              <a:rPr lang="tr-TR" altLang="tr-TR" sz="2800" b="1">
                <a:solidFill>
                  <a:srgbClr val="F40000"/>
                </a:solidFill>
                <a:latin typeface="Comic Sans MS" panose="030F0702030302020204" pitchFamily="66" charset="0"/>
              </a:rPr>
              <a:t>MAKSİLLOFASİYAL FRAKTÜRLERDE </a:t>
            </a:r>
          </a:p>
          <a:p>
            <a:pPr algn="ctr" fontAlgn="base">
              <a:spcBef>
                <a:spcPct val="0"/>
              </a:spcBef>
              <a:spcAft>
                <a:spcPct val="0"/>
              </a:spcAft>
              <a:buClr>
                <a:srgbClr val="CC0000"/>
              </a:buClr>
              <a:buSzTx/>
              <a:buFont typeface="Wingdings" panose="05000000000000000000" pitchFamily="2" charset="2"/>
              <a:buNone/>
            </a:pPr>
            <a:r>
              <a:rPr lang="tr-TR" altLang="tr-TR" sz="2800" b="1">
                <a:solidFill>
                  <a:srgbClr val="F40000"/>
                </a:solidFill>
                <a:latin typeface="Comic Sans MS" panose="030F0702030302020204" pitchFamily="66" charset="0"/>
              </a:rPr>
              <a:t>GÖRÜNTÜLEME YÖNTEMLERİ</a:t>
            </a:r>
          </a:p>
        </p:txBody>
      </p:sp>
      <p:sp>
        <p:nvSpPr>
          <p:cNvPr id="5" name="Text Box 5"/>
          <p:cNvSpPr txBox="1">
            <a:spLocks noChangeArrowheads="1"/>
          </p:cNvSpPr>
          <p:nvPr/>
        </p:nvSpPr>
        <p:spPr bwMode="auto">
          <a:xfrm>
            <a:off x="1774825" y="1773239"/>
            <a:ext cx="85725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6"/>
              </a:buBlip>
            </a:pPr>
            <a:r>
              <a:rPr lang="tr-TR" altLang="tr-TR" sz="2400" b="1">
                <a:solidFill>
                  <a:srgbClr val="FFFFFF"/>
                </a:solidFill>
                <a:latin typeface="Comic Sans MS" panose="030F0702030302020204" pitchFamily="66" charset="0"/>
              </a:rPr>
              <a:t> Konvansiyonel röntgenler:</a:t>
            </a:r>
          </a:p>
          <a:p>
            <a:pPr lvl="1" fontAlgn="base">
              <a:lnSpc>
                <a:spcPct val="150000"/>
              </a:lnSpc>
              <a:spcBef>
                <a:spcPct val="0"/>
              </a:spcBef>
              <a:spcAft>
                <a:spcPct val="0"/>
              </a:spcAft>
              <a:buFontTx/>
              <a:buChar char="-"/>
            </a:pPr>
            <a:r>
              <a:rPr lang="tr-TR" altLang="tr-TR" sz="2400" b="1">
                <a:solidFill>
                  <a:srgbClr val="FFFFFF"/>
                </a:solidFill>
                <a:latin typeface="Comic Sans MS" panose="030F0702030302020204" pitchFamily="66" charset="0"/>
              </a:rPr>
              <a:t> İntraoral röntgenler (periapikal, okluzal filmler)</a:t>
            </a:r>
          </a:p>
          <a:p>
            <a:pPr lvl="1" fontAlgn="base">
              <a:lnSpc>
                <a:spcPct val="150000"/>
              </a:lnSpc>
              <a:spcBef>
                <a:spcPct val="0"/>
              </a:spcBef>
              <a:spcAft>
                <a:spcPct val="0"/>
              </a:spcAft>
              <a:buFontTx/>
              <a:buChar char="-"/>
            </a:pPr>
            <a:r>
              <a:rPr lang="tr-TR" altLang="tr-TR" sz="2400" b="1">
                <a:solidFill>
                  <a:srgbClr val="FFFFFF"/>
                </a:solidFill>
                <a:latin typeface="Comic Sans MS" panose="030F0702030302020204" pitchFamily="66" charset="0"/>
              </a:rPr>
              <a:t> Ekstraoral röntgenler (OPG, Water’s, Towne,    	submentoverteks, lateral kafa grafisi, </a:t>
            </a:r>
            <a:r>
              <a:rPr lang="tr-TR" altLang="tr-TR" sz="2400" b="1">
                <a:solidFill>
                  <a:srgbClr val="F5F5F5"/>
                </a:solidFill>
                <a:latin typeface="Comic Sans MS" panose="030F0702030302020204" pitchFamily="66" charset="0"/>
              </a:rPr>
              <a:t>infero-	superior zigomatik ark projeksiyonu</a:t>
            </a:r>
            <a:r>
              <a:rPr lang="tr-TR" altLang="tr-TR" sz="2400" b="1">
                <a:solidFill>
                  <a:srgbClr val="FFFFFF"/>
                </a:solidFill>
                <a:latin typeface="Comic Sans MS" panose="030F0702030302020204" pitchFamily="66" charset="0"/>
              </a:rPr>
              <a:t>)</a:t>
            </a:r>
          </a:p>
          <a:p>
            <a:pPr fontAlgn="base">
              <a:lnSpc>
                <a:spcPct val="150000"/>
              </a:lnSpc>
              <a:spcBef>
                <a:spcPct val="0"/>
              </a:spcBef>
              <a:spcAft>
                <a:spcPct val="0"/>
              </a:spcAft>
              <a:buClrTx/>
              <a:buSzTx/>
              <a:buFontTx/>
              <a:buBlip>
                <a:blip r:embed="rId6"/>
              </a:buBlip>
            </a:pPr>
            <a:r>
              <a:rPr lang="tr-TR" altLang="tr-TR" sz="2400" b="1">
                <a:solidFill>
                  <a:srgbClr val="FFFFFF"/>
                </a:solidFill>
                <a:latin typeface="Comic Sans MS" panose="030F0702030302020204" pitchFamily="66" charset="0"/>
              </a:rPr>
              <a:t> Dijital imajlar</a:t>
            </a:r>
          </a:p>
          <a:p>
            <a:pPr fontAlgn="base">
              <a:lnSpc>
                <a:spcPct val="150000"/>
              </a:lnSpc>
              <a:spcBef>
                <a:spcPct val="0"/>
              </a:spcBef>
              <a:spcAft>
                <a:spcPct val="0"/>
              </a:spcAft>
              <a:buClrTx/>
              <a:buSzTx/>
              <a:buFontTx/>
              <a:buBlip>
                <a:blip r:embed="rId6"/>
              </a:buBlip>
            </a:pPr>
            <a:r>
              <a:rPr lang="tr-TR" altLang="tr-TR" sz="2400" b="1">
                <a:solidFill>
                  <a:srgbClr val="FFFFFF"/>
                </a:solidFill>
                <a:latin typeface="Comic Sans MS" panose="030F0702030302020204" pitchFamily="66" charset="0"/>
              </a:rPr>
              <a:t> </a:t>
            </a:r>
            <a:r>
              <a:rPr lang="tr-TR" altLang="tr-TR" sz="2400" b="1" u="sng">
                <a:solidFill>
                  <a:srgbClr val="FFFFFF"/>
                </a:solidFill>
                <a:latin typeface="Comic Sans MS" panose="030F0702030302020204" pitchFamily="66" charset="0"/>
              </a:rPr>
              <a:t>CT (komputerize tomografi) (aksiyal ve koronal)</a:t>
            </a:r>
          </a:p>
          <a:p>
            <a:pPr fontAlgn="base">
              <a:lnSpc>
                <a:spcPct val="150000"/>
              </a:lnSpc>
              <a:spcBef>
                <a:spcPct val="0"/>
              </a:spcBef>
              <a:spcAft>
                <a:spcPct val="0"/>
              </a:spcAft>
              <a:buClrTx/>
              <a:buSzTx/>
              <a:buFontTx/>
              <a:buBlip>
                <a:blip r:embed="rId6"/>
              </a:buBlip>
            </a:pPr>
            <a:r>
              <a:rPr lang="tr-TR" altLang="tr-TR" sz="2400" b="1">
                <a:solidFill>
                  <a:srgbClr val="FFFFFF"/>
                </a:solidFill>
                <a:latin typeface="Comic Sans MS" panose="030F0702030302020204" pitchFamily="66" charset="0"/>
              </a:rPr>
              <a:t> MRI (manyetik rezonans görüntüleme)</a:t>
            </a:r>
          </a:p>
        </p:txBody>
      </p:sp>
    </p:spTree>
    <p:extLst>
      <p:ext uri="{BB962C8B-B14F-4D97-AF65-F5344CB8AC3E}">
        <p14:creationId xmlns:p14="http://schemas.microsoft.com/office/powerpoint/2010/main" val="352714151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par>
                                <p:cTn id="9" presetID="34"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from="(-#ppt_w/2)" to="(#ppt_x)" calcmode="lin" valueType="num">
                                      <p:cBhvr>
                                        <p:cTn id="11" dur="600" fill="hold">
                                          <p:stCondLst>
                                            <p:cond delay="0"/>
                                          </p:stCondLst>
                                        </p:cTn>
                                        <p:tgtEl>
                                          <p:spTgt spid="5"/>
                                        </p:tgtEl>
                                        <p:attrNameLst>
                                          <p:attrName>ppt_x</p:attrName>
                                        </p:attrNameLst>
                                      </p:cBhvr>
                                    </p:anim>
                                    <p:anim from="0" to="-1.0" calcmode="lin" valueType="num">
                                      <p:cBhvr>
                                        <p:cTn id="12" dur="200" decel="50000" autoRev="1" fill="hold">
                                          <p:stCondLst>
                                            <p:cond delay="600"/>
                                          </p:stCondLst>
                                        </p:cTn>
                                        <p:tgtEl>
                                          <p:spTgt spid="5"/>
                                        </p:tgtEl>
                                        <p:attrNameLst>
                                          <p:attrName>xshear</p:attrName>
                                        </p:attrNameLst>
                                      </p:cBhvr>
                                    </p:anim>
                                    <p:animScale>
                                      <p:cBhvr>
                                        <p:cTn id="13" dur="200" decel="100000" autoRev="1" fill="hold">
                                          <p:stCondLst>
                                            <p:cond delay="600"/>
                                          </p:stCondLst>
                                        </p:cTn>
                                        <p:tgtEl>
                                          <p:spTgt spid="5"/>
                                        </p:tgtEl>
                                      </p:cBhvr>
                                      <p:from x="100000" y="100000"/>
                                      <p:to x="80000" y="100000"/>
                                    </p:animScale>
                                    <p:anim by="(#ppt_h/3+#ppt_w*0.1)" calcmode="lin" valueType="num">
                                      <p:cBhvr additive="sum">
                                        <p:cTn id="14"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524000" y="406400"/>
            <a:ext cx="9144000" cy="94615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tr-TR" sz="2800" b="1" dirty="0">
                <a:solidFill>
                  <a:srgbClr val="FF0000"/>
                </a:solidFill>
                <a:effectLst>
                  <a:outerShdw blurRad="38100" dist="38100" dir="2700000" algn="tl">
                    <a:srgbClr val="000000"/>
                  </a:outerShdw>
                </a:effectLst>
                <a:latin typeface="Comic Sans MS" panose="030F0702030302020204" pitchFamily="66" charset="0"/>
              </a:rPr>
              <a:t>PANORAMİK RADYOGRAFİ (ORTOPANTOMOGRAFİ)</a:t>
            </a:r>
          </a:p>
        </p:txBody>
      </p:sp>
      <p:pic>
        <p:nvPicPr>
          <p:cNvPr id="57347" name="Picture 5" descr="http://image.slidesharecdn.com/3-140205055153-phpapp02/95/condyle-36-638.jpg?cb=1408930226"/>
          <p:cNvPicPr>
            <a:picLocks noChangeAspect="1" noChangeArrowheads="1"/>
          </p:cNvPicPr>
          <p:nvPr/>
        </p:nvPicPr>
        <p:blipFill>
          <a:blip r:embed="rId2">
            <a:extLst>
              <a:ext uri="{28A0092B-C50C-407E-A947-70E740481C1C}">
                <a14:useLocalDpi xmlns:a14="http://schemas.microsoft.com/office/drawing/2010/main" val="0"/>
              </a:ext>
            </a:extLst>
          </a:blip>
          <a:srcRect l="66542" t="74142" r="3835"/>
          <a:stretch>
            <a:fillRect/>
          </a:stretch>
        </p:blipFill>
        <p:spPr bwMode="auto">
          <a:xfrm>
            <a:off x="6959601" y="4652963"/>
            <a:ext cx="2665413"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http://image.slidesharecdn.com/3-140205055153-phpapp02/95/condyle-36-638.jpg?cb=1408930226"/>
          <p:cNvPicPr>
            <a:picLocks noChangeAspect="1" noChangeArrowheads="1"/>
          </p:cNvPicPr>
          <p:nvPr/>
        </p:nvPicPr>
        <p:blipFill>
          <a:blip r:embed="rId2">
            <a:extLst>
              <a:ext uri="{28A0092B-C50C-407E-A947-70E740481C1C}">
                <a14:useLocalDpi xmlns:a14="http://schemas.microsoft.com/office/drawing/2010/main" val="0"/>
              </a:ext>
            </a:extLst>
          </a:blip>
          <a:srcRect l="70097" t="44154" r="3835" b="27435"/>
          <a:stretch>
            <a:fillRect/>
          </a:stretch>
        </p:blipFill>
        <p:spPr bwMode="auto">
          <a:xfrm>
            <a:off x="2279650" y="4437063"/>
            <a:ext cx="259238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7" descr="http://drgstoothpix.com/wp-content/uploads/2011/06/mandibular-fra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150" y="1412876"/>
            <a:ext cx="5341938"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Şimşek İşareti"/>
          <p:cNvSpPr/>
          <p:nvPr/>
        </p:nvSpPr>
        <p:spPr>
          <a:xfrm>
            <a:off x="5880101" y="3429001"/>
            <a:ext cx="360363" cy="50482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2000">
              <a:solidFill>
                <a:srgbClr val="FFFFFF"/>
              </a:solidFill>
            </a:endParaRPr>
          </a:p>
        </p:txBody>
      </p:sp>
      <p:sp>
        <p:nvSpPr>
          <p:cNvPr id="8" name="7 Şimşek İşareti"/>
          <p:cNvSpPr/>
          <p:nvPr/>
        </p:nvSpPr>
        <p:spPr>
          <a:xfrm rot="4384334">
            <a:off x="8801895" y="5726907"/>
            <a:ext cx="360362" cy="50482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2000">
              <a:solidFill>
                <a:srgbClr val="FFFFFF"/>
              </a:solidFill>
            </a:endParaRPr>
          </a:p>
        </p:txBody>
      </p:sp>
      <p:sp>
        <p:nvSpPr>
          <p:cNvPr id="9" name="8 Şimşek İşareti"/>
          <p:cNvSpPr/>
          <p:nvPr/>
        </p:nvSpPr>
        <p:spPr>
          <a:xfrm rot="5400000">
            <a:off x="4295776" y="5589589"/>
            <a:ext cx="360363" cy="503237"/>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tr-TR" sz="2000">
              <a:solidFill>
                <a:srgbClr val="FFFFFF"/>
              </a:solidFill>
            </a:endParaRPr>
          </a:p>
        </p:txBody>
      </p:sp>
    </p:spTree>
    <p:extLst>
      <p:ext uri="{BB962C8B-B14F-4D97-AF65-F5344CB8AC3E}">
        <p14:creationId xmlns:p14="http://schemas.microsoft.com/office/powerpoint/2010/main" val="2527615213"/>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UT0010"/>
          <p:cNvPicPr>
            <a:picLocks noChangeAspect="1" noChangeArrowheads="1"/>
          </p:cNvPicPr>
          <p:nvPr/>
        </p:nvPicPr>
        <p:blipFill>
          <a:blip r:embed="rId2">
            <a:extLst>
              <a:ext uri="{28A0092B-C50C-407E-A947-70E740481C1C}">
                <a14:useLocalDpi xmlns:a14="http://schemas.microsoft.com/office/drawing/2010/main" val="0"/>
              </a:ext>
            </a:extLst>
          </a:blip>
          <a:srcRect l="5670" t="2428" r="1051" b="2428"/>
          <a:stretch>
            <a:fillRect/>
          </a:stretch>
        </p:blipFill>
        <p:spPr bwMode="auto">
          <a:xfrm>
            <a:off x="6062664" y="762000"/>
            <a:ext cx="4130675" cy="54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6383338" y="188914"/>
            <a:ext cx="3522662" cy="522287"/>
          </a:xfrm>
          <a:prstGeom prst="rect">
            <a:avLst/>
          </a:prstGeom>
          <a:noFill/>
          <a:ln w="9525">
            <a:noFill/>
            <a:miter lim="800000"/>
            <a:headEnd/>
            <a:tailEnd/>
          </a:ln>
          <a:effectLst/>
        </p:spPr>
        <p:txBody>
          <a:bodyPr wrap="none">
            <a:spAutoFit/>
          </a:bodyPr>
          <a:lstStyle/>
          <a:p>
            <a:pPr algn="ctr" fontAlgn="base">
              <a:spcBef>
                <a:spcPct val="0"/>
              </a:spcBef>
              <a:spcAft>
                <a:spcPct val="0"/>
              </a:spcAft>
              <a:defRPr/>
            </a:pPr>
            <a:r>
              <a:rPr lang="tr-TR" sz="2800" b="1" dirty="0">
                <a:solidFill>
                  <a:srgbClr val="FF0000"/>
                </a:solidFill>
                <a:effectLst>
                  <a:outerShdw blurRad="38100" dist="38100" dir="2700000" algn="tl">
                    <a:srgbClr val="000000"/>
                  </a:outerShdw>
                </a:effectLst>
                <a:latin typeface="Comic Sans MS" panose="030F0702030302020204" pitchFamily="66" charset="0"/>
              </a:rPr>
              <a:t>WATERS GRAFİSİ</a:t>
            </a:r>
          </a:p>
        </p:txBody>
      </p:sp>
      <p:sp>
        <p:nvSpPr>
          <p:cNvPr id="58372" name="Rectangle 2"/>
          <p:cNvSpPr>
            <a:spLocks noChangeArrowheads="1"/>
          </p:cNvSpPr>
          <p:nvPr/>
        </p:nvSpPr>
        <p:spPr bwMode="auto">
          <a:xfrm>
            <a:off x="1703388" y="1268413"/>
            <a:ext cx="4284662"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spcBef>
                <a:spcPct val="0"/>
              </a:spcBef>
              <a:spcAft>
                <a:spcPct val="0"/>
              </a:spcAft>
              <a:buClr>
                <a:srgbClr val="F40000"/>
              </a:buClr>
              <a:buSzTx/>
              <a:buFontTx/>
              <a:buNone/>
            </a:pPr>
            <a:r>
              <a:rPr lang="tr-TR" altLang="tr-TR" sz="2000" b="1">
                <a:solidFill>
                  <a:srgbClr val="99FF66"/>
                </a:solidFill>
                <a:latin typeface="Comic Sans MS" panose="030F0702030302020204" pitchFamily="66" charset="0"/>
              </a:rPr>
              <a:t> </a:t>
            </a:r>
            <a:r>
              <a:rPr lang="tr-TR" altLang="tr-TR" sz="2000" b="1" u="sng">
                <a:solidFill>
                  <a:srgbClr val="99FF66"/>
                </a:solidFill>
                <a:latin typeface="Comic Sans MS" panose="030F0702030302020204" pitchFamily="66" charset="0"/>
              </a:rPr>
              <a:t>Waters Grafisi</a:t>
            </a:r>
            <a:r>
              <a:rPr lang="tr-TR" altLang="tr-TR" sz="2000" b="1">
                <a:solidFill>
                  <a:srgbClr val="99FF66"/>
                </a:solidFill>
                <a:latin typeface="Comic Sans MS" panose="030F0702030302020204" pitchFamily="66" charset="0"/>
              </a:rPr>
              <a:t>:</a:t>
            </a:r>
            <a:r>
              <a:rPr lang="tr-TR" altLang="tr-TR" sz="2000" b="1">
                <a:solidFill>
                  <a:srgbClr val="FFFFFF"/>
                </a:solidFill>
                <a:latin typeface="Comic Sans MS" panose="030F0702030302020204" pitchFamily="66" charset="0"/>
              </a:rPr>
              <a:t> Ağzın açık pozisyonda olduğu ve yüz kemiklerinin ön-arka ve oblik konumda değerlendirildiği orbita, malar bölge ve zigomatik arkın görüntülendiği, ayrıca maksiller, sfenoid, frontal sinüslerin net olarak izlendiği bir grafidir. Bu grafi ile maksilla kırıkları, maksiller sinüs, orbita tabanı, infraorbital rim, zigomatik kemik ve zigomatik ark değerlendirilir. Nazal kemik, supra orbital rim, maksiller nazal proces hakkında daha kısıtlı görüntü vermektedir.</a:t>
            </a:r>
          </a:p>
        </p:txBody>
      </p:sp>
    </p:spTree>
    <p:extLst>
      <p:ext uri="{BB962C8B-B14F-4D97-AF65-F5344CB8AC3E}">
        <p14:creationId xmlns:p14="http://schemas.microsoft.com/office/powerpoint/2010/main" val="34004542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UT0013"/>
          <p:cNvPicPr>
            <a:picLocks noChangeAspect="1" noChangeArrowheads="1"/>
          </p:cNvPicPr>
          <p:nvPr/>
        </p:nvPicPr>
        <p:blipFill>
          <a:blip r:embed="rId2">
            <a:extLst>
              <a:ext uri="{28A0092B-C50C-407E-A947-70E740481C1C}">
                <a14:useLocalDpi xmlns:a14="http://schemas.microsoft.com/office/drawing/2010/main" val="0"/>
              </a:ext>
            </a:extLst>
          </a:blip>
          <a:srcRect l="4762" t="1573" b="1144"/>
          <a:stretch>
            <a:fillRect/>
          </a:stretch>
        </p:blipFill>
        <p:spPr bwMode="auto">
          <a:xfrm>
            <a:off x="6743700" y="1628775"/>
            <a:ext cx="318135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6024564" y="333375"/>
            <a:ext cx="4402137" cy="120015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tr-TR" sz="2400" b="1" dirty="0">
                <a:solidFill>
                  <a:srgbClr val="FF0000"/>
                </a:solidFill>
                <a:effectLst>
                  <a:outerShdw blurRad="38100" dist="38100" dir="2700000" algn="tl">
                    <a:srgbClr val="000000"/>
                  </a:outerShdw>
                </a:effectLst>
                <a:latin typeface="Comic Sans MS" panose="030F0702030302020204" pitchFamily="66" charset="0"/>
              </a:rPr>
              <a:t>FRONTO-OKSİPİTAL PROJEKSİYON GRAFİSİ (TOWNE GRAFİSİ)</a:t>
            </a:r>
          </a:p>
        </p:txBody>
      </p:sp>
      <p:sp>
        <p:nvSpPr>
          <p:cNvPr id="59396" name="Rectangle 2"/>
          <p:cNvSpPr>
            <a:spLocks noChangeArrowheads="1"/>
          </p:cNvSpPr>
          <p:nvPr/>
        </p:nvSpPr>
        <p:spPr bwMode="auto">
          <a:xfrm>
            <a:off x="1774825" y="2205038"/>
            <a:ext cx="4356100" cy="347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spcBef>
                <a:spcPct val="0"/>
              </a:spcBef>
              <a:spcAft>
                <a:spcPct val="0"/>
              </a:spcAft>
              <a:buClr>
                <a:srgbClr val="FF0000"/>
              </a:buClr>
              <a:buSzTx/>
              <a:buFontTx/>
              <a:buNone/>
            </a:pPr>
            <a:r>
              <a:rPr lang="tr-TR" altLang="tr-TR" sz="2000" b="1">
                <a:solidFill>
                  <a:srgbClr val="FFFFFF"/>
                </a:solidFill>
                <a:latin typeface="Comic Sans MS" panose="030F0702030302020204" pitchFamily="66" charset="0"/>
              </a:rPr>
              <a:t> </a:t>
            </a:r>
            <a:r>
              <a:rPr lang="tr-TR" altLang="tr-TR" sz="2000" b="1" u="sng">
                <a:solidFill>
                  <a:srgbClr val="99FF66"/>
                </a:solidFill>
                <a:latin typeface="Comic Sans MS" panose="030F0702030302020204" pitchFamily="66" charset="0"/>
              </a:rPr>
              <a:t>Fronto-Oksipital Projeksiyon Grafisi (Towne Grafisi)</a:t>
            </a:r>
            <a:r>
              <a:rPr lang="tr-TR" altLang="tr-TR" sz="2000" b="1">
                <a:solidFill>
                  <a:srgbClr val="99FF66"/>
                </a:solidFill>
                <a:latin typeface="Comic Sans MS" panose="030F0702030302020204" pitchFamily="66" charset="0"/>
              </a:rPr>
              <a:t>:</a:t>
            </a:r>
            <a:r>
              <a:rPr lang="tr-TR" altLang="tr-TR" sz="2000" b="1">
                <a:solidFill>
                  <a:srgbClr val="FFFFFF"/>
                </a:solidFill>
                <a:latin typeface="Comic Sans MS" panose="030F0702030302020204" pitchFamily="66" charset="0"/>
              </a:rPr>
              <a:t> Bu yöntem hastanın yüzüstü (prone) pozisyonunda veya oturur durumdayken yapılan inceleme şeklidir. Bu yöntemle orbita ve sfenoid kemik küçük-büyük kanatları, frontal ve etmoid sinüsler, nazal septum, sert damak, mandibula ve alt-üst diş arkları  rahatça görüntülenebilir.</a:t>
            </a:r>
          </a:p>
        </p:txBody>
      </p:sp>
    </p:spTree>
    <p:extLst>
      <p:ext uri="{BB962C8B-B14F-4D97-AF65-F5344CB8AC3E}">
        <p14:creationId xmlns:p14="http://schemas.microsoft.com/office/powerpoint/2010/main" val="27897202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UT0012"/>
          <p:cNvPicPr>
            <a:picLocks noChangeAspect="1" noChangeArrowheads="1"/>
          </p:cNvPicPr>
          <p:nvPr/>
        </p:nvPicPr>
        <p:blipFill>
          <a:blip r:embed="rId2">
            <a:extLst>
              <a:ext uri="{28A0092B-C50C-407E-A947-70E740481C1C}">
                <a14:useLocalDpi xmlns:a14="http://schemas.microsoft.com/office/drawing/2010/main" val="0"/>
              </a:ext>
            </a:extLst>
          </a:blip>
          <a:srcRect l="6589" t="1103" b="911"/>
          <a:stretch>
            <a:fillRect/>
          </a:stretch>
        </p:blipFill>
        <p:spPr bwMode="auto">
          <a:xfrm>
            <a:off x="6527801" y="1628776"/>
            <a:ext cx="3205163"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5880100" y="260350"/>
            <a:ext cx="4267200" cy="120015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tr-TR" sz="2400" b="1" dirty="0">
                <a:solidFill>
                  <a:srgbClr val="FF0000"/>
                </a:solidFill>
                <a:effectLst>
                  <a:outerShdw blurRad="38100" dist="38100" dir="2700000" algn="tl">
                    <a:srgbClr val="000000"/>
                  </a:outerShdw>
                </a:effectLst>
                <a:latin typeface="Comic Sans MS" panose="030F0702030302020204" pitchFamily="66" charset="0"/>
              </a:rPr>
              <a:t>SUBMENTOVERTEKS GRAFİSİ (BREGMA-MENTUM POZİSYONU)</a:t>
            </a:r>
          </a:p>
        </p:txBody>
      </p:sp>
      <p:sp>
        <p:nvSpPr>
          <p:cNvPr id="60420" name="Rectangle 2"/>
          <p:cNvSpPr>
            <a:spLocks noChangeArrowheads="1"/>
          </p:cNvSpPr>
          <p:nvPr/>
        </p:nvSpPr>
        <p:spPr bwMode="auto">
          <a:xfrm>
            <a:off x="1524000" y="1928814"/>
            <a:ext cx="45720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spcBef>
                <a:spcPct val="0"/>
              </a:spcBef>
              <a:spcAft>
                <a:spcPct val="0"/>
              </a:spcAft>
              <a:buClr>
                <a:srgbClr val="F40000"/>
              </a:buClr>
              <a:buSzTx/>
              <a:buFontTx/>
              <a:buNone/>
            </a:pPr>
            <a:r>
              <a:rPr lang="tr-TR" altLang="tr-TR" sz="2000" b="1">
                <a:solidFill>
                  <a:srgbClr val="99FF66"/>
                </a:solidFill>
                <a:latin typeface="Comic Sans MS" panose="030F0702030302020204" pitchFamily="66" charset="0"/>
              </a:rPr>
              <a:t> </a:t>
            </a:r>
            <a:r>
              <a:rPr lang="tr-TR" altLang="tr-TR" sz="2000" b="1" u="sng">
                <a:solidFill>
                  <a:srgbClr val="99FF66"/>
                </a:solidFill>
                <a:latin typeface="Comic Sans MS" panose="030F0702030302020204" pitchFamily="66" charset="0"/>
              </a:rPr>
              <a:t>Submentoverteks Grafisi (Bregma-Mentum Pozisyonu)</a:t>
            </a:r>
            <a:r>
              <a:rPr lang="tr-TR" altLang="tr-TR" sz="2000" b="1">
                <a:solidFill>
                  <a:srgbClr val="99FF66"/>
                </a:solidFill>
                <a:latin typeface="Comic Sans MS" panose="030F0702030302020204" pitchFamily="66" charset="0"/>
              </a:rPr>
              <a:t>:</a:t>
            </a:r>
            <a:r>
              <a:rPr lang="tr-TR" altLang="tr-TR" sz="2000" b="1">
                <a:solidFill>
                  <a:srgbClr val="FFFFFF"/>
                </a:solidFill>
                <a:latin typeface="Comic Sans MS" panose="030F0702030302020204" pitchFamily="66" charset="0"/>
              </a:rPr>
              <a:t> Kafa tabanının görüntülenmesi amacıyla kullanılır. Bu grafi aksiyal yönde mandibula projeksiyonunu sağlar, koronoid proces ve kondiller rahatça izlenir. Mandibular ramus, petröz kemik piramisi, sfenoid sinüs, posterior etmoid, maksiller sinüsler ve kemik septum izlenir .</a:t>
            </a:r>
          </a:p>
        </p:txBody>
      </p:sp>
    </p:spTree>
    <p:extLst>
      <p:ext uri="{BB962C8B-B14F-4D97-AF65-F5344CB8AC3E}">
        <p14:creationId xmlns:p14="http://schemas.microsoft.com/office/powerpoint/2010/main" val="7439358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5"/>
          <p:cNvSpPr txBox="1">
            <a:spLocks noChangeArrowheads="1"/>
          </p:cNvSpPr>
          <p:nvPr/>
        </p:nvSpPr>
        <p:spPr bwMode="auto">
          <a:xfrm>
            <a:off x="2095500" y="357188"/>
            <a:ext cx="65722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Kırık (fraktür)</a:t>
            </a:r>
          </a:p>
        </p:txBody>
      </p:sp>
      <p:sp>
        <p:nvSpPr>
          <p:cNvPr id="3" name="Text Box 5"/>
          <p:cNvSpPr txBox="1">
            <a:spLocks noChangeArrowheads="1"/>
          </p:cNvSpPr>
          <p:nvPr/>
        </p:nvSpPr>
        <p:spPr bwMode="auto">
          <a:xfrm>
            <a:off x="2024063" y="1285876"/>
            <a:ext cx="828675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Kırık, kuvvetin direkt veya indirekt etkisi ile ve aşırı kas kontraksiyonu ile meydana gelir.</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Mandibula kırıklarında bu üç faktör birlikte etki yapabilir.</a:t>
            </a:r>
          </a:p>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Örneğin simfiz veya kanin bölgesine gelen direkt kuvvet bu noktada kırığa neden olurken, indirekt etki ile karşı tarafta kondil boynunda bir kırık oluşur; ve yine aniden ortaya çıkan aşırı kas kontraksiyonu koronoid proseste kırığa neden olur.</a:t>
            </a:r>
          </a:p>
        </p:txBody>
      </p:sp>
    </p:spTree>
    <p:extLst>
      <p:ext uri="{BB962C8B-B14F-4D97-AF65-F5344CB8AC3E}">
        <p14:creationId xmlns:p14="http://schemas.microsoft.com/office/powerpoint/2010/main" val="26671174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UT0030"/>
          <p:cNvPicPr>
            <a:picLocks noChangeAspect="1" noChangeArrowheads="1"/>
          </p:cNvPicPr>
          <p:nvPr/>
        </p:nvPicPr>
        <p:blipFill>
          <a:blip r:embed="rId2">
            <a:extLst>
              <a:ext uri="{28A0092B-C50C-407E-A947-70E740481C1C}">
                <a14:useLocalDpi xmlns:a14="http://schemas.microsoft.com/office/drawing/2010/main" val="0"/>
              </a:ext>
            </a:extLst>
          </a:blip>
          <a:srcRect l="1190" r="1239" b="1370"/>
          <a:stretch>
            <a:fillRect/>
          </a:stretch>
        </p:blipFill>
        <p:spPr bwMode="auto">
          <a:xfrm>
            <a:off x="4727576" y="1700213"/>
            <a:ext cx="55546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4583113" y="836613"/>
            <a:ext cx="5797550" cy="461962"/>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2400" b="1" dirty="0">
                <a:solidFill>
                  <a:srgbClr val="FF0000"/>
                </a:solidFill>
                <a:effectLst>
                  <a:outerShdw blurRad="38100" dist="38100" dir="2700000" algn="tl">
                    <a:srgbClr val="000000"/>
                  </a:outerShdw>
                </a:effectLst>
                <a:latin typeface="Comic Sans MS" panose="030F0702030302020204" pitchFamily="66" charset="0"/>
                <a:cs typeface="Times New Roman" pitchFamily="18" charset="0"/>
              </a:rPr>
              <a:t>LATERAL KAFA RADYOGRAFİSİ</a:t>
            </a:r>
            <a:endParaRPr lang="tr-TR" sz="2400" b="1" dirty="0">
              <a:solidFill>
                <a:srgbClr val="FF0000"/>
              </a:solidFill>
              <a:effectLst>
                <a:outerShdw blurRad="38100" dist="38100" dir="2700000" algn="tl">
                  <a:srgbClr val="000000"/>
                </a:outerShdw>
              </a:effectLst>
              <a:latin typeface="Comic Sans MS" panose="030F0702030302020204" pitchFamily="66" charset="0"/>
              <a:cs typeface="Times New Roman" pitchFamily="18" charset="0"/>
            </a:endParaRPr>
          </a:p>
        </p:txBody>
      </p:sp>
      <p:sp>
        <p:nvSpPr>
          <p:cNvPr id="61444" name="Rectangle 2"/>
          <p:cNvSpPr>
            <a:spLocks noChangeArrowheads="1"/>
          </p:cNvSpPr>
          <p:nvPr/>
        </p:nvSpPr>
        <p:spPr bwMode="auto">
          <a:xfrm>
            <a:off x="1524001" y="2205039"/>
            <a:ext cx="311626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lvl="1" fontAlgn="base">
              <a:spcBef>
                <a:spcPct val="0"/>
              </a:spcBef>
              <a:spcAft>
                <a:spcPct val="0"/>
              </a:spcAft>
              <a:buClr>
                <a:srgbClr val="FF0000"/>
              </a:buClr>
              <a:buFontTx/>
              <a:buNone/>
            </a:pPr>
            <a:r>
              <a:rPr lang="tr-TR" altLang="tr-TR" sz="2000" b="1">
                <a:solidFill>
                  <a:srgbClr val="99FF66"/>
                </a:solidFill>
                <a:latin typeface="Comic Sans MS" panose="030F0702030302020204" pitchFamily="66" charset="0"/>
                <a:cs typeface="Times New Roman" panose="02020603050405020304" pitchFamily="18" charset="0"/>
              </a:rPr>
              <a:t> </a:t>
            </a:r>
            <a:r>
              <a:rPr lang="en-US" altLang="tr-TR" sz="2000" b="1" u="sng">
                <a:solidFill>
                  <a:srgbClr val="99FF66"/>
                </a:solidFill>
                <a:latin typeface="Comic Sans MS" panose="030F0702030302020204" pitchFamily="66" charset="0"/>
                <a:cs typeface="Times New Roman" panose="02020603050405020304" pitchFamily="18" charset="0"/>
              </a:rPr>
              <a:t>Lateral Kafa Radyografisi</a:t>
            </a:r>
            <a:r>
              <a:rPr lang="en-US" altLang="tr-TR" sz="2000" b="1">
                <a:solidFill>
                  <a:srgbClr val="99FF66"/>
                </a:solidFill>
                <a:latin typeface="Comic Sans MS" panose="030F0702030302020204" pitchFamily="66" charset="0"/>
                <a:cs typeface="Times New Roman" panose="02020603050405020304" pitchFamily="18" charset="0"/>
              </a:rPr>
              <a:t>:</a:t>
            </a:r>
            <a:r>
              <a:rPr lang="en-US" altLang="tr-TR" sz="2000" b="1">
                <a:solidFill>
                  <a:srgbClr val="FFFFFF"/>
                </a:solidFill>
                <a:latin typeface="Comic Sans MS" panose="030F0702030302020204" pitchFamily="66" charset="0"/>
                <a:cs typeface="Times New Roman" panose="02020603050405020304" pitchFamily="18" charset="0"/>
              </a:rPr>
              <a:t> Kranium fraktürlerini ve kafa kemiklerini tutan bazı hastalıkları (</a:t>
            </a:r>
            <a:r>
              <a:rPr lang="tr-TR" altLang="tr-TR" sz="2000" b="1">
                <a:solidFill>
                  <a:srgbClr val="FFFFFF"/>
                </a:solidFill>
                <a:latin typeface="Comic Sans MS" panose="030F0702030302020204" pitchFamily="66" charset="0"/>
              </a:rPr>
              <a:t>P</a:t>
            </a:r>
            <a:r>
              <a:rPr lang="en-US" altLang="tr-TR" sz="2000" b="1">
                <a:solidFill>
                  <a:srgbClr val="FFFFFF"/>
                </a:solidFill>
                <a:latin typeface="Comic Sans MS" panose="030F0702030302020204" pitchFamily="66" charset="0"/>
                <a:cs typeface="Times New Roman" panose="02020603050405020304" pitchFamily="18" charset="0"/>
              </a:rPr>
              <a:t>aget hastalığı gibi) incelemek için istenebilir.</a:t>
            </a:r>
            <a:endParaRPr lang="en-US" altLang="tr-TR" sz="2000" b="1">
              <a:solidFill>
                <a:srgbClr val="FFFFFF"/>
              </a:solidFill>
              <a:latin typeface="Comic Sans MS" panose="030F0702030302020204" pitchFamily="66" charset="0"/>
            </a:endParaRPr>
          </a:p>
        </p:txBody>
      </p:sp>
    </p:spTree>
    <p:extLst>
      <p:ext uri="{BB962C8B-B14F-4D97-AF65-F5344CB8AC3E}">
        <p14:creationId xmlns:p14="http://schemas.microsoft.com/office/powerpoint/2010/main" val="378719281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UT0028"/>
          <p:cNvPicPr>
            <a:picLocks noChangeAspect="1" noChangeArrowheads="1"/>
          </p:cNvPicPr>
          <p:nvPr/>
        </p:nvPicPr>
        <p:blipFill>
          <a:blip r:embed="rId2">
            <a:extLst>
              <a:ext uri="{28A0092B-C50C-407E-A947-70E740481C1C}">
                <a14:useLocalDpi xmlns:a14="http://schemas.microsoft.com/office/drawing/2010/main" val="0"/>
              </a:ext>
            </a:extLst>
          </a:blip>
          <a:srcRect l="1469" t="2238" b="3731"/>
          <a:stretch>
            <a:fillRect/>
          </a:stretch>
        </p:blipFill>
        <p:spPr bwMode="auto">
          <a:xfrm>
            <a:off x="5087938" y="1989139"/>
            <a:ext cx="5078412"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4511676" y="549276"/>
            <a:ext cx="5940425" cy="830263"/>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tr-TR" sz="2400" b="1" dirty="0">
                <a:solidFill>
                  <a:srgbClr val="FF0000"/>
                </a:solidFill>
                <a:effectLst>
                  <a:outerShdw blurRad="38100" dist="38100" dir="2700000" algn="tl">
                    <a:srgbClr val="000000"/>
                  </a:outerShdw>
                </a:effectLst>
                <a:latin typeface="Comic Sans MS" panose="030F0702030302020204" pitchFamily="66" charset="0"/>
              </a:rPr>
              <a:t>İNFERO-SUPERİOR ZİGOMATİK ARK PROJEKSİYONU</a:t>
            </a:r>
          </a:p>
        </p:txBody>
      </p:sp>
      <p:sp>
        <p:nvSpPr>
          <p:cNvPr id="62468" name="Text Box 2"/>
          <p:cNvSpPr txBox="1">
            <a:spLocks noChangeArrowheads="1"/>
          </p:cNvSpPr>
          <p:nvPr/>
        </p:nvSpPr>
        <p:spPr bwMode="auto">
          <a:xfrm>
            <a:off x="1774825" y="2420938"/>
            <a:ext cx="3060700" cy="22463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fontAlgn="base">
              <a:spcBef>
                <a:spcPct val="0"/>
              </a:spcBef>
              <a:spcAft>
                <a:spcPct val="0"/>
              </a:spcAft>
              <a:buClr>
                <a:srgbClr val="F40000"/>
              </a:buClr>
              <a:buSzTx/>
              <a:buFontTx/>
              <a:buNone/>
            </a:pPr>
            <a:r>
              <a:rPr lang="tr-TR" altLang="tr-TR" sz="2000" b="1">
                <a:solidFill>
                  <a:srgbClr val="FFFFFF"/>
                </a:solidFill>
                <a:latin typeface="Comic Sans MS" panose="030F0702030302020204" pitchFamily="66" charset="0"/>
              </a:rPr>
              <a:t> </a:t>
            </a:r>
            <a:r>
              <a:rPr lang="tr-TR" altLang="tr-TR" sz="2000" b="1" u="sng">
                <a:solidFill>
                  <a:srgbClr val="99FF66"/>
                </a:solidFill>
                <a:latin typeface="Comic Sans MS" panose="030F0702030302020204" pitchFamily="66" charset="0"/>
              </a:rPr>
              <a:t>İnfero-Superior Zigomatik Ark Projeksiyonu</a:t>
            </a:r>
            <a:r>
              <a:rPr lang="tr-TR" altLang="tr-TR" sz="2000" b="1">
                <a:solidFill>
                  <a:srgbClr val="99FF66"/>
                </a:solidFill>
                <a:latin typeface="Comic Sans MS" panose="030F0702030302020204" pitchFamily="66" charset="0"/>
              </a:rPr>
              <a:t>:</a:t>
            </a:r>
            <a:r>
              <a:rPr lang="tr-TR" altLang="tr-TR" sz="2000" b="1">
                <a:solidFill>
                  <a:srgbClr val="FFFFFF"/>
                </a:solidFill>
                <a:latin typeface="Comic Sans MS" panose="030F0702030302020204" pitchFamily="66" charset="0"/>
              </a:rPr>
              <a:t> Kaset vertekse yerleştirilir ve alttan üste doğru ışın verilir. Arktaki fraktürler izlenir.</a:t>
            </a:r>
          </a:p>
        </p:txBody>
      </p:sp>
    </p:spTree>
    <p:extLst>
      <p:ext uri="{BB962C8B-B14F-4D97-AF65-F5344CB8AC3E}">
        <p14:creationId xmlns:p14="http://schemas.microsoft.com/office/powerpoint/2010/main" val="29700984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4941888"/>
            <a:ext cx="24574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4941888"/>
            <a:ext cx="24574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1188" y="260351"/>
            <a:ext cx="2609850"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9" y="333376"/>
            <a:ext cx="51339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Rectangle 10"/>
          <p:cNvSpPr>
            <a:spLocks noChangeArrowheads="1"/>
          </p:cNvSpPr>
          <p:nvPr/>
        </p:nvSpPr>
        <p:spPr bwMode="auto">
          <a:xfrm>
            <a:off x="1919288" y="4437063"/>
            <a:ext cx="84963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fontAlgn="base">
              <a:spcAft>
                <a:spcPct val="0"/>
              </a:spcAft>
              <a:buClr>
                <a:srgbClr val="FF0000"/>
              </a:buClr>
              <a:buSzPct val="80000"/>
              <a:buFont typeface="Wingdings" panose="05000000000000000000" pitchFamily="2" charset="2"/>
              <a:buNone/>
            </a:pPr>
            <a:r>
              <a:rPr lang="tr-TR" altLang="tr-TR" sz="2400" b="1">
                <a:solidFill>
                  <a:srgbClr val="FF0000"/>
                </a:solidFill>
                <a:latin typeface="Comic Sans MS" panose="030F0702030302020204" pitchFamily="66" charset="0"/>
              </a:rPr>
              <a:t>DİJİTAL GÖRÜNTÜLEME - RVG (Radyo Vizyo Grafi)</a:t>
            </a:r>
          </a:p>
        </p:txBody>
      </p:sp>
    </p:spTree>
    <p:extLst>
      <p:ext uri="{BB962C8B-B14F-4D97-AF65-F5344CB8AC3E}">
        <p14:creationId xmlns:p14="http://schemas.microsoft.com/office/powerpoint/2010/main" val="2096871332"/>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UT0027"/>
          <p:cNvPicPr>
            <a:picLocks noChangeAspect="1" noChangeArrowheads="1"/>
          </p:cNvPicPr>
          <p:nvPr/>
        </p:nvPicPr>
        <p:blipFill>
          <a:blip r:embed="rId2">
            <a:extLst>
              <a:ext uri="{28A0092B-C50C-407E-A947-70E740481C1C}">
                <a14:useLocalDpi xmlns:a14="http://schemas.microsoft.com/office/drawing/2010/main" val="0"/>
              </a:ext>
            </a:extLst>
          </a:blip>
          <a:srcRect b="481"/>
          <a:stretch>
            <a:fillRect/>
          </a:stretch>
        </p:blipFill>
        <p:spPr bwMode="auto">
          <a:xfrm>
            <a:off x="5453064" y="838200"/>
            <a:ext cx="4732337"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1774825" y="1125538"/>
            <a:ext cx="3454400" cy="1371600"/>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tr-TR" sz="2800" b="1" dirty="0">
                <a:solidFill>
                  <a:srgbClr val="FF0000"/>
                </a:solidFill>
                <a:effectLst>
                  <a:outerShdw blurRad="38100" dist="38100" dir="2700000" algn="tl">
                    <a:srgbClr val="000000"/>
                  </a:outerShdw>
                </a:effectLst>
                <a:latin typeface="Comic Sans MS" panose="030F0702030302020204" pitchFamily="66" charset="0"/>
                <a:cs typeface="Times New Roman" pitchFamily="18" charset="0"/>
              </a:rPr>
              <a:t>FASİ</a:t>
            </a:r>
            <a:r>
              <a:rPr lang="tr-TR" sz="2800" b="1" dirty="0">
                <a:solidFill>
                  <a:srgbClr val="FF0000"/>
                </a:solidFill>
                <a:effectLst>
                  <a:outerShdw blurRad="38100" dist="38100" dir="2700000" algn="tl">
                    <a:srgbClr val="000000"/>
                  </a:outerShdw>
                </a:effectLst>
                <a:latin typeface="Comic Sans MS" panose="030F0702030302020204" pitchFamily="66" charset="0"/>
              </a:rPr>
              <a:t>Y</a:t>
            </a:r>
            <a:r>
              <a:rPr lang="tr-TR" sz="2800" b="1" dirty="0">
                <a:solidFill>
                  <a:srgbClr val="FF0000"/>
                </a:solidFill>
                <a:effectLst>
                  <a:outerShdw blurRad="38100" dist="38100" dir="2700000" algn="tl">
                    <a:srgbClr val="000000"/>
                  </a:outerShdw>
                </a:effectLst>
                <a:latin typeface="Comic Sans MS" panose="030F0702030302020204" pitchFamily="66" charset="0"/>
                <a:cs typeface="Times New Roman" pitchFamily="18" charset="0"/>
              </a:rPr>
              <a:t>AL KIRIKLARDA</a:t>
            </a:r>
            <a:r>
              <a:rPr lang="tr-TR" sz="2800" b="1" dirty="0">
                <a:solidFill>
                  <a:srgbClr val="FF0000"/>
                </a:solidFill>
                <a:effectLst>
                  <a:outerShdw blurRad="38100" dist="38100" dir="2700000" algn="tl">
                    <a:srgbClr val="000000"/>
                  </a:outerShdw>
                </a:effectLst>
                <a:latin typeface="Comic Sans MS" panose="030F0702030302020204" pitchFamily="66" charset="0"/>
              </a:rPr>
              <a:t> CT İNCELEMESİ</a:t>
            </a:r>
          </a:p>
        </p:txBody>
      </p:sp>
      <p:pic>
        <p:nvPicPr>
          <p:cNvPr id="64516" name="Picture 5" descr="Image result for pictures mandibular fra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4292600"/>
            <a:ext cx="2697162"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168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fracture"/>
          <p:cNvPicPr>
            <a:picLocks noChangeAspect="1" noChangeArrowheads="1"/>
          </p:cNvPicPr>
          <p:nvPr/>
        </p:nvPicPr>
        <p:blipFill>
          <a:blip r:embed="rId2">
            <a:extLst>
              <a:ext uri="{28A0092B-C50C-407E-A947-70E740481C1C}">
                <a14:useLocalDpi xmlns:a14="http://schemas.microsoft.com/office/drawing/2010/main" val="0"/>
              </a:ext>
            </a:extLst>
          </a:blip>
          <a:srcRect l="6136" t="6815" r="4909" b="14990"/>
          <a:stretch>
            <a:fillRect/>
          </a:stretch>
        </p:blipFill>
        <p:spPr bwMode="auto">
          <a:xfrm>
            <a:off x="2135188" y="188914"/>
            <a:ext cx="817245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 Box 3"/>
          <p:cNvSpPr txBox="1">
            <a:spLocks noChangeArrowheads="1"/>
          </p:cNvSpPr>
          <p:nvPr/>
        </p:nvSpPr>
        <p:spPr bwMode="auto">
          <a:xfrm>
            <a:off x="4341813" y="6278563"/>
            <a:ext cx="3505200" cy="5842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tr-TR" altLang="tr-TR" b="1">
                <a:solidFill>
                  <a:srgbClr val="FFFFFF"/>
                </a:solidFill>
                <a:latin typeface="Comic Sans MS" panose="030F0702030302020204" pitchFamily="66" charset="0"/>
              </a:rPr>
              <a:t>Angulus fraktürü</a:t>
            </a:r>
          </a:p>
        </p:txBody>
      </p:sp>
    </p:spTree>
    <p:extLst>
      <p:ext uri="{BB962C8B-B14F-4D97-AF65-F5344CB8AC3E}">
        <p14:creationId xmlns:p14="http://schemas.microsoft.com/office/powerpoint/2010/main" val="4259482311"/>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fxray"/>
          <p:cNvPicPr>
            <a:picLocks noChangeAspect="1" noChangeArrowheads="1"/>
          </p:cNvPicPr>
          <p:nvPr/>
        </p:nvPicPr>
        <p:blipFill>
          <a:blip r:embed="rId2">
            <a:extLst>
              <a:ext uri="{28A0092B-C50C-407E-A947-70E740481C1C}">
                <a14:useLocalDpi xmlns:a14="http://schemas.microsoft.com/office/drawing/2010/main" val="0"/>
              </a:ext>
            </a:extLst>
          </a:blip>
          <a:srcRect l="7559" r="7559"/>
          <a:stretch>
            <a:fillRect/>
          </a:stretch>
        </p:blipFill>
        <p:spPr bwMode="auto">
          <a:xfrm>
            <a:off x="1876426" y="0"/>
            <a:ext cx="38512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3" descr="fracture3d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014" y="3556000"/>
            <a:ext cx="274478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mf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1550" y="0"/>
            <a:ext cx="440055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fig01"/>
          <p:cNvPicPr>
            <a:picLocks noChangeAspect="1" noChangeArrowheads="1"/>
          </p:cNvPicPr>
          <p:nvPr/>
        </p:nvPicPr>
        <p:blipFill>
          <a:blip r:embed="rId5">
            <a:extLst>
              <a:ext uri="{28A0092B-C50C-407E-A947-70E740481C1C}">
                <a14:useLocalDpi xmlns:a14="http://schemas.microsoft.com/office/drawing/2010/main" val="0"/>
              </a:ext>
            </a:extLst>
          </a:blip>
          <a:srcRect b="11580"/>
          <a:stretch>
            <a:fillRect/>
          </a:stretch>
        </p:blipFill>
        <p:spPr bwMode="auto">
          <a:xfrm>
            <a:off x="2667001" y="3590926"/>
            <a:ext cx="240982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p:cNvSpPr txBox="1">
            <a:spLocks noChangeArrowheads="1"/>
          </p:cNvSpPr>
          <p:nvPr/>
        </p:nvSpPr>
        <p:spPr bwMode="auto">
          <a:xfrm>
            <a:off x="5124451" y="4149726"/>
            <a:ext cx="2297113" cy="20621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8"/>
              </a:buBlip>
              <a:defRPr sz="2000">
                <a:solidFill>
                  <a:schemeClr val="tx1"/>
                </a:solidFill>
                <a:latin typeface="Arial" panose="020B0604020202020204" pitchFamily="34" charset="0"/>
              </a:defRPr>
            </a:lvl9pPr>
          </a:lstStyle>
          <a:p>
            <a:pPr algn="ctr" fontAlgn="base">
              <a:spcBef>
                <a:spcPct val="0"/>
              </a:spcBef>
              <a:spcAft>
                <a:spcPct val="0"/>
              </a:spcAft>
              <a:buClrTx/>
              <a:buSzTx/>
              <a:buFontTx/>
              <a:buNone/>
            </a:pPr>
            <a:r>
              <a:rPr lang="tr-TR" altLang="tr-TR" b="1">
                <a:solidFill>
                  <a:srgbClr val="FFFFFF"/>
                </a:solidFill>
                <a:latin typeface="Comic Sans MS" panose="030F0702030302020204" pitchFamily="66" charset="0"/>
              </a:rPr>
              <a:t>Korpus </a:t>
            </a:r>
          </a:p>
          <a:p>
            <a:pPr algn="ctr" fontAlgn="base">
              <a:spcBef>
                <a:spcPct val="0"/>
              </a:spcBef>
              <a:spcAft>
                <a:spcPct val="0"/>
              </a:spcAft>
              <a:buClrTx/>
              <a:buSzTx/>
              <a:buFontTx/>
              <a:buNone/>
            </a:pPr>
            <a:r>
              <a:rPr lang="tr-TR" altLang="tr-TR" b="1">
                <a:solidFill>
                  <a:srgbClr val="FFFFFF"/>
                </a:solidFill>
                <a:latin typeface="Comic Sans MS" panose="030F0702030302020204" pitchFamily="66" charset="0"/>
              </a:rPr>
              <a:t>ve </a:t>
            </a:r>
          </a:p>
          <a:p>
            <a:pPr algn="ctr" fontAlgn="base">
              <a:spcBef>
                <a:spcPct val="0"/>
              </a:spcBef>
              <a:spcAft>
                <a:spcPct val="0"/>
              </a:spcAft>
              <a:buClrTx/>
              <a:buSzTx/>
              <a:buFontTx/>
              <a:buNone/>
            </a:pPr>
            <a:r>
              <a:rPr lang="tr-TR" altLang="tr-TR" b="1">
                <a:solidFill>
                  <a:srgbClr val="FFFFFF"/>
                </a:solidFill>
                <a:latin typeface="Comic Sans MS" panose="030F0702030302020204" pitchFamily="66" charset="0"/>
              </a:rPr>
              <a:t>maksilla </a:t>
            </a:r>
          </a:p>
          <a:p>
            <a:pPr algn="ctr" fontAlgn="base">
              <a:spcBef>
                <a:spcPct val="0"/>
              </a:spcBef>
              <a:spcAft>
                <a:spcPct val="0"/>
              </a:spcAft>
              <a:buClrTx/>
              <a:buSzTx/>
              <a:buFontTx/>
              <a:buNone/>
            </a:pPr>
            <a:r>
              <a:rPr lang="tr-TR" altLang="tr-TR" b="1">
                <a:solidFill>
                  <a:srgbClr val="FFFFFF"/>
                </a:solidFill>
                <a:latin typeface="Comic Sans MS" panose="030F0702030302020204" pitchFamily="66" charset="0"/>
              </a:rPr>
              <a:t>fraktürleri</a:t>
            </a:r>
          </a:p>
        </p:txBody>
      </p:sp>
    </p:spTree>
    <p:extLst>
      <p:ext uri="{BB962C8B-B14F-4D97-AF65-F5344CB8AC3E}">
        <p14:creationId xmlns:p14="http://schemas.microsoft.com/office/powerpoint/2010/main" val="245333973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5"/>
          <p:cNvSpPr txBox="1">
            <a:spLocks noChangeArrowheads="1"/>
          </p:cNvSpPr>
          <p:nvPr/>
        </p:nvSpPr>
        <p:spPr bwMode="auto">
          <a:xfrm>
            <a:off x="2566988" y="2708276"/>
            <a:ext cx="6572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KIRIK TEDAVİ PRENSİPLERİ VE KULLANILAN MATERYALLER</a:t>
            </a:r>
          </a:p>
        </p:txBody>
      </p:sp>
    </p:spTree>
    <p:extLst>
      <p:ext uri="{BB962C8B-B14F-4D97-AF65-F5344CB8AC3E}">
        <p14:creationId xmlns:p14="http://schemas.microsoft.com/office/powerpoint/2010/main" val="74595508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5"/>
          <p:cNvSpPr txBox="1">
            <a:spLocks noChangeArrowheads="1"/>
          </p:cNvSpPr>
          <p:nvPr/>
        </p:nvSpPr>
        <p:spPr bwMode="auto">
          <a:xfrm>
            <a:off x="2495550" y="1125539"/>
            <a:ext cx="65722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800" b="1">
                <a:solidFill>
                  <a:srgbClr val="E22B00"/>
                </a:solidFill>
                <a:latin typeface="Comic Sans MS" panose="030F0702030302020204" pitchFamily="66" charset="0"/>
              </a:rPr>
              <a:t>Kırıklarda Tedavinin Hedefleri</a:t>
            </a:r>
          </a:p>
        </p:txBody>
      </p:sp>
      <p:sp>
        <p:nvSpPr>
          <p:cNvPr id="3" name="Text Box 5"/>
          <p:cNvSpPr txBox="1">
            <a:spLocks noChangeArrowheads="1"/>
          </p:cNvSpPr>
          <p:nvPr/>
        </p:nvSpPr>
        <p:spPr bwMode="auto">
          <a:xfrm>
            <a:off x="1847850" y="2205038"/>
            <a:ext cx="8572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400" b="1">
                <a:solidFill>
                  <a:srgbClr val="FFFFFF"/>
                </a:solidFill>
                <a:latin typeface="Comic Sans MS" panose="030F0702030302020204" pitchFamily="66" charset="0"/>
              </a:rPr>
              <a:t> Kırıkta kemik iyileşmesini sağlamak için; kırık parçalarının (fragmanların) repozisyonu ve yeni kemik dokusu ile tamir edilene kadar fiksasyonu yani sabit pozisyonda tutulmaları esastır.</a:t>
            </a:r>
          </a:p>
        </p:txBody>
      </p:sp>
      <p:pic>
        <p:nvPicPr>
          <p:cNvPr id="68612" name="Picture 5"/>
          <p:cNvPicPr>
            <a:picLocks noChangeAspect="1" noChangeArrowheads="1"/>
          </p:cNvPicPr>
          <p:nvPr/>
        </p:nvPicPr>
        <p:blipFill>
          <a:blip r:embed="rId6">
            <a:extLst>
              <a:ext uri="{28A0092B-C50C-407E-A947-70E740481C1C}">
                <a14:useLocalDpi xmlns:a14="http://schemas.microsoft.com/office/drawing/2010/main" val="0"/>
              </a:ext>
            </a:extLst>
          </a:blip>
          <a:srcRect l="52086" t="1474" r="990" b="21906"/>
          <a:stretch>
            <a:fillRect/>
          </a:stretch>
        </p:blipFill>
        <p:spPr bwMode="auto">
          <a:xfrm>
            <a:off x="6672264" y="4437064"/>
            <a:ext cx="324008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485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0"/>
          <p:cNvSpPr txBox="1">
            <a:spLocks/>
          </p:cNvSpPr>
          <p:nvPr/>
        </p:nvSpPr>
        <p:spPr>
          <a:xfrm>
            <a:off x="1992313" y="0"/>
            <a:ext cx="8229600" cy="1143000"/>
          </a:xfrm>
          <a:prstGeom prst="rect">
            <a:avLst/>
          </a:prstGeom>
        </p:spPr>
        <p:txBody>
          <a:bodyPr lIns="0" tIns="45700" rIns="0" bIns="0" anchor="b"/>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0" fontAlgn="base" hangingPunct="0">
              <a:spcBef>
                <a:spcPct val="0"/>
              </a:spcBef>
              <a:spcAft>
                <a:spcPct val="0"/>
              </a:spcAft>
              <a:buClr>
                <a:srgbClr val="000099"/>
              </a:buClr>
              <a:buSzPct val="25000"/>
              <a:buFont typeface="Calibri" panose="020F0502020204030204" pitchFamily="34" charset="0"/>
              <a:buNone/>
            </a:pPr>
            <a:r>
              <a:rPr lang="tr-TR" altLang="tr-TR" sz="28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ÇENE KIRIKLARININ TEDAVİLERİ</a:t>
            </a:r>
            <a:br>
              <a:rPr lang="tr-TR" altLang="tr-TR" sz="28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28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sp>
        <p:nvSpPr>
          <p:cNvPr id="3" name="Shape 151"/>
          <p:cNvSpPr txBox="1">
            <a:spLocks/>
          </p:cNvSpPr>
          <p:nvPr/>
        </p:nvSpPr>
        <p:spPr>
          <a:xfrm>
            <a:off x="1847850" y="836613"/>
            <a:ext cx="8229600" cy="4387850"/>
          </a:xfrm>
          <a:prstGeom prst="rect">
            <a:avLst/>
          </a:prstGeom>
        </p:spPr>
        <p:txBody>
          <a:bodyPr lIns="91425" tIns="45700" rIns="91425" bIns="45700"/>
          <a:lstStyle/>
          <a:p>
            <a:pPr marL="273050" indent="-273050" eaLnBrk="0" fontAlgn="base" hangingPunct="0">
              <a:buClr>
                <a:srgbClr val="0BD0D9"/>
              </a:buClr>
              <a:buSzPct val="95000"/>
              <a:defRPr/>
            </a:pPr>
            <a:r>
              <a:rPr lang="tr-TR" sz="2400" b="1" kern="0" dirty="0">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REDÜKSİYON</a:t>
            </a:r>
          </a:p>
          <a:p>
            <a:pPr marL="273050" indent="-273050" eaLnBrk="0" fontAlgn="base" hangingPunct="0">
              <a:spcBef>
                <a:spcPts val="480"/>
              </a:spcBef>
              <a:buClr>
                <a:srgbClr val="0BD0D9"/>
              </a:buClr>
              <a:buSzPct val="95000"/>
              <a:defRPr/>
            </a:pP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Kırık parçalarının fonksiyonel olarak bir araya getirilmesi demektir.</a:t>
            </a:r>
          </a:p>
          <a:p>
            <a:pPr marL="273050" indent="-273050" eaLnBrk="0" fontAlgn="base" hangingPunct="0">
              <a:spcBef>
                <a:spcPts val="480"/>
              </a:spcBef>
              <a:buClr>
                <a:srgbClr val="0BD0D9"/>
              </a:buClr>
              <a:buSzPct val="95000"/>
              <a:defRPr/>
            </a:pPr>
            <a:endPar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endParaRPr>
          </a:p>
          <a:p>
            <a:pPr marL="273050" indent="-273050" eaLnBrk="0" fontAlgn="base" hangingPunct="0">
              <a:spcBef>
                <a:spcPts val="480"/>
              </a:spcBef>
              <a:buClr>
                <a:srgbClr val="0BD0D9"/>
              </a:buClr>
              <a:buSzPct val="95000"/>
              <a:defRPr/>
            </a:pPr>
            <a:r>
              <a:rPr lang="tr-TR" sz="2400" b="1" kern="0" dirty="0">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Çenelerdeki kırıklarının tedavisi, redüksiyon türüne göre 2 şekilde yapılır:</a:t>
            </a:r>
          </a:p>
          <a:p>
            <a:pPr marL="273050" indent="-273050" eaLnBrk="0" fontAlgn="base" hangingPunct="0">
              <a:spcBef>
                <a:spcPts val="480"/>
              </a:spcBef>
              <a:buClr>
                <a:srgbClr val="000080"/>
              </a:buClr>
              <a:buSzPct val="25000"/>
              <a:defRPr/>
            </a:pP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1) Kapalı redüksiyon (cerrahi olmayan yöntemlerle)</a:t>
            </a:r>
          </a:p>
          <a:p>
            <a:pPr marL="273050" indent="-273050" eaLnBrk="0" fontAlgn="base" hangingPunct="0">
              <a:spcBef>
                <a:spcPts val="480"/>
              </a:spcBef>
              <a:buClr>
                <a:srgbClr val="000080"/>
              </a:buClr>
              <a:buSzPct val="25000"/>
              <a:defRPr/>
            </a:pP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2) Açık redüksiyon (cerrahi yöntemlerle)</a:t>
            </a:r>
          </a:p>
        </p:txBody>
      </p:sp>
      <p:pic>
        <p:nvPicPr>
          <p:cNvPr id="69636" name="Picture 2"/>
          <p:cNvPicPr>
            <a:picLocks noChangeAspect="1" noChangeArrowheads="1"/>
          </p:cNvPicPr>
          <p:nvPr/>
        </p:nvPicPr>
        <p:blipFill>
          <a:blip r:embed="rId5">
            <a:extLst>
              <a:ext uri="{28A0092B-C50C-407E-A947-70E740481C1C}">
                <a14:useLocalDpi xmlns:a14="http://schemas.microsoft.com/office/drawing/2010/main" val="0"/>
              </a:ext>
            </a:extLst>
          </a:blip>
          <a:srcRect l="52281" t="4974" r="1711" b="12962"/>
          <a:stretch>
            <a:fillRect/>
          </a:stretch>
        </p:blipFill>
        <p:spPr bwMode="auto">
          <a:xfrm>
            <a:off x="6383339" y="4365625"/>
            <a:ext cx="3025775"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9" y="4508500"/>
            <a:ext cx="324643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141594"/>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9"/>
          <p:cNvSpPr txBox="1">
            <a:spLocks/>
          </p:cNvSpPr>
          <p:nvPr/>
        </p:nvSpPr>
        <p:spPr>
          <a:xfrm>
            <a:off x="2063751" y="908050"/>
            <a:ext cx="7127875" cy="566738"/>
          </a:xfrm>
          <a:prstGeom prst="rect">
            <a:avLst/>
          </a:prstGeom>
          <a:noFill/>
          <a:ln>
            <a:noFill/>
          </a:ln>
        </p:spPr>
        <p:txBody>
          <a:bodyPr lIns="0" tIns="45700" rIns="0" bIns="0" anchor="b"/>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0" fontAlgn="base" hangingPunct="0">
              <a:spcBef>
                <a:spcPct val="0"/>
              </a:spcBef>
              <a:spcAft>
                <a:spcPct val="0"/>
              </a:spcAft>
              <a:buClr>
                <a:srgbClr val="000099"/>
              </a:buClr>
              <a:buSzPct val="25000"/>
              <a:buFont typeface="Calibri" panose="020F0502020204030204" pitchFamily="34" charset="0"/>
              <a:buNone/>
            </a:pPr>
            <a:r>
              <a:rPr lang="tr-TR" altLang="tr-TR" sz="28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KIRIK TEDAVİSİNİN AMACI</a:t>
            </a:r>
          </a:p>
        </p:txBody>
      </p:sp>
      <p:sp>
        <p:nvSpPr>
          <p:cNvPr id="3" name="Shape 110"/>
          <p:cNvSpPr txBox="1">
            <a:spLocks/>
          </p:cNvSpPr>
          <p:nvPr/>
        </p:nvSpPr>
        <p:spPr>
          <a:xfrm>
            <a:off x="1919288" y="2133600"/>
            <a:ext cx="8229600" cy="3581400"/>
          </a:xfrm>
          <a:prstGeom prst="rect">
            <a:avLst/>
          </a:prstGeom>
          <a:noFill/>
          <a:ln>
            <a:noFill/>
          </a:ln>
        </p:spPr>
        <p:txBody>
          <a:bodyPr lIns="91425" tIns="45700" rIns="91425" bIns="45700"/>
          <a:lstStyle/>
          <a:p>
            <a:pPr marL="273050" indent="-273050" algn="ctr" eaLnBrk="0" fontAlgn="base" hangingPunct="0">
              <a:buClr>
                <a:srgbClr val="000080"/>
              </a:buClr>
              <a:buSzPct val="25000"/>
              <a:defRPr/>
            </a:pP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Kırık bölgenin eski formunun ve fonksiyonunun geri getirilmesidir.  </a:t>
            </a:r>
          </a:p>
          <a:p>
            <a:pPr marL="273050" indent="-273050" algn="ctr" eaLnBrk="0" fontAlgn="base" hangingPunct="0">
              <a:spcBef>
                <a:spcPts val="480"/>
              </a:spcBef>
              <a:buClr>
                <a:srgbClr val="000080"/>
              </a:buClr>
              <a:buSzPct val="25000"/>
              <a:defRPr/>
            </a:pP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Bu işlem fonksiyonel kuvvetler altında gerçekleşen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rijit</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internal</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fiksasyon</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ve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primer</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iyileşme ile gerçekleşir.</a:t>
            </a:r>
          </a:p>
          <a:p>
            <a:pPr marL="273050" indent="-273050" algn="ctr" eaLnBrk="0" fontAlgn="base" hangingPunct="0">
              <a:spcBef>
                <a:spcPts val="480"/>
              </a:spcBef>
              <a:buClr>
                <a:srgbClr val="000080"/>
              </a:buClr>
              <a:buSzPct val="25000"/>
              <a:defRPr/>
            </a:pP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Bir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fraktür</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hattının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stabilitesi</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fiksasyonun</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rijiditesine</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ve fragmanların temas ve kompresyonuna bağlıdır.</a:t>
            </a:r>
          </a:p>
        </p:txBody>
      </p:sp>
    </p:spTree>
    <p:extLst>
      <p:ext uri="{BB962C8B-B14F-4D97-AF65-F5344CB8AC3E}">
        <p14:creationId xmlns:p14="http://schemas.microsoft.com/office/powerpoint/2010/main" val="367248091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5"/>
          <p:cNvSpPr txBox="1">
            <a:spLocks noChangeArrowheads="1"/>
          </p:cNvSpPr>
          <p:nvPr/>
        </p:nvSpPr>
        <p:spPr bwMode="auto">
          <a:xfrm>
            <a:off x="2927351" y="333376"/>
            <a:ext cx="5872163"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Maksillofasiyal bölgede kırığın tipini ve </a:t>
            </a:r>
          </a:p>
          <a:p>
            <a:pPr algn="ctr" fontAlgn="base">
              <a:lnSpc>
                <a:spcPct val="150000"/>
              </a:lnSpc>
              <a:spcBef>
                <a:spcPct val="0"/>
              </a:spcBef>
              <a:spcAft>
                <a:spcPct val="0"/>
              </a:spcAft>
              <a:buClrTx/>
              <a:buSzTx/>
              <a:buFontTx/>
              <a:buNone/>
            </a:pPr>
            <a:r>
              <a:rPr lang="tr-TR" altLang="tr-TR" sz="2000" b="1">
                <a:solidFill>
                  <a:srgbClr val="E22B00"/>
                </a:solidFill>
                <a:latin typeface="Comic Sans MS" panose="030F0702030302020204" pitchFamily="66" charset="0"/>
              </a:rPr>
              <a:t>şiddetini  belirleyen faktörler</a:t>
            </a:r>
          </a:p>
        </p:txBody>
      </p:sp>
      <p:sp>
        <p:nvSpPr>
          <p:cNvPr id="3" name="Text Box 5"/>
          <p:cNvSpPr txBox="1">
            <a:spLocks noChangeArrowheads="1"/>
          </p:cNvSpPr>
          <p:nvPr/>
        </p:nvSpPr>
        <p:spPr bwMode="auto">
          <a:xfrm>
            <a:off x="1774826" y="1412875"/>
            <a:ext cx="83915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Kuvvetin derecesi</a:t>
            </a:r>
          </a:p>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Kemiklerin kuvvete karşı gösterdiği direnç ve kafanın duruş pozisyonu</a:t>
            </a:r>
          </a:p>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Kuvvetin yönü (darbenin açısı)-Genellikle dikey kuvvetlerle daha ciddi yaralanma-</a:t>
            </a:r>
          </a:p>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Kuvvetin etkisini gösterdiği bölgenin anatomik özelliği</a:t>
            </a:r>
          </a:p>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Travmayı oluşturan ajanın kesit alanının büyüklüğü</a:t>
            </a:r>
          </a:p>
          <a:p>
            <a:pPr fontAlgn="base">
              <a:lnSpc>
                <a:spcPct val="150000"/>
              </a:lnSpc>
              <a:spcBef>
                <a:spcPct val="0"/>
              </a:spcBef>
              <a:spcAft>
                <a:spcPct val="0"/>
              </a:spcAft>
              <a:buClrTx/>
              <a:buSzTx/>
              <a:buFontTx/>
              <a:buBlip>
                <a:blip r:embed="rId5"/>
              </a:buBlip>
            </a:pPr>
            <a:r>
              <a:rPr lang="tr-TR" altLang="tr-TR" sz="1800" b="1">
                <a:solidFill>
                  <a:srgbClr val="FFFFFF"/>
                </a:solidFill>
                <a:latin typeface="Comic Sans MS" panose="030F0702030302020204" pitchFamily="66" charset="0"/>
              </a:rPr>
              <a:t> Özellikle alt çenede etkili olmak üzere kas yapışıklıkları</a:t>
            </a:r>
          </a:p>
        </p:txBody>
      </p:sp>
      <p:pic>
        <p:nvPicPr>
          <p:cNvPr id="9220" name="Picture 2" descr="1-14"/>
          <p:cNvPicPr>
            <a:picLocks noChangeAspect="1" noChangeArrowheads="1"/>
          </p:cNvPicPr>
          <p:nvPr/>
        </p:nvPicPr>
        <p:blipFill>
          <a:blip r:embed="rId6">
            <a:extLst>
              <a:ext uri="{28A0092B-C50C-407E-A947-70E740481C1C}">
                <a14:useLocalDpi xmlns:a14="http://schemas.microsoft.com/office/drawing/2010/main" val="0"/>
              </a:ext>
            </a:extLst>
          </a:blip>
          <a:srcRect r="1393"/>
          <a:stretch>
            <a:fillRect/>
          </a:stretch>
        </p:blipFill>
        <p:spPr bwMode="auto">
          <a:xfrm>
            <a:off x="1919289" y="4508501"/>
            <a:ext cx="22320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http://player.slideplayer.biz.tr/11/3005549/data/images/img53.jpg"/>
          <p:cNvPicPr>
            <a:picLocks noChangeAspect="1" noChangeArrowheads="1"/>
          </p:cNvPicPr>
          <p:nvPr/>
        </p:nvPicPr>
        <p:blipFill>
          <a:blip r:embed="rId7">
            <a:extLst>
              <a:ext uri="{28A0092B-C50C-407E-A947-70E740481C1C}">
                <a14:useLocalDpi xmlns:a14="http://schemas.microsoft.com/office/drawing/2010/main" val="0"/>
              </a:ext>
            </a:extLst>
          </a:blip>
          <a:srcRect r="5026"/>
          <a:stretch>
            <a:fillRect/>
          </a:stretch>
        </p:blipFill>
        <p:spPr bwMode="auto">
          <a:xfrm>
            <a:off x="9264650" y="188914"/>
            <a:ext cx="1023938"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1-7"/>
          <p:cNvPicPr>
            <a:picLocks noChangeAspect="1" noChangeArrowheads="1"/>
          </p:cNvPicPr>
          <p:nvPr/>
        </p:nvPicPr>
        <p:blipFill>
          <a:blip r:embed="rId8">
            <a:extLst>
              <a:ext uri="{28A0092B-C50C-407E-A947-70E740481C1C}">
                <a14:useLocalDpi xmlns:a14="http://schemas.microsoft.com/office/drawing/2010/main" val="0"/>
              </a:ext>
            </a:extLst>
          </a:blip>
          <a:srcRect t="861"/>
          <a:stretch>
            <a:fillRect/>
          </a:stretch>
        </p:blipFill>
        <p:spPr bwMode="auto">
          <a:xfrm>
            <a:off x="7896225" y="4581526"/>
            <a:ext cx="19685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 descr="1-1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19289" y="1"/>
            <a:ext cx="1284287"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 descr="1-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32401" y="4508501"/>
            <a:ext cx="162877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13856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3"/>
          <p:cNvSpPr txBox="1">
            <a:spLocks/>
          </p:cNvSpPr>
          <p:nvPr/>
        </p:nvSpPr>
        <p:spPr>
          <a:xfrm>
            <a:off x="2495551" y="0"/>
            <a:ext cx="7129463" cy="1143000"/>
          </a:xfrm>
          <a:prstGeom prst="rect">
            <a:avLst/>
          </a:prstGeom>
          <a:noFill/>
          <a:ln>
            <a:noFill/>
          </a:ln>
        </p:spPr>
        <p:txBody>
          <a:bodyPr lIns="0" tIns="45700" rIns="0" bIns="0" anchor="b"/>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eaLnBrk="0" fontAlgn="base" hangingPunct="0">
              <a:spcBef>
                <a:spcPct val="0"/>
              </a:spcBef>
              <a:spcAft>
                <a:spcPct val="0"/>
              </a:spcAft>
              <a:buClr>
                <a:srgbClr val="000099"/>
              </a:buClr>
              <a:buSzPct val="25000"/>
              <a:buFont typeface="Calibri" panose="020F0502020204030204" pitchFamily="34" charset="0"/>
              <a:buNone/>
            </a:pPr>
            <a:r>
              <a:rPr lang="tr-TR" altLang="tr-TR" sz="24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KIRIK İYİLEŞMESİNİN PRENSİPLERİ</a:t>
            </a:r>
            <a:r>
              <a:rPr lang="tr-TR" altLang="tr-TR" sz="18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18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1800" b="1">
              <a:solidFill>
                <a:srgbClr val="FF0000"/>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sp>
        <p:nvSpPr>
          <p:cNvPr id="3" name="Shape 124"/>
          <p:cNvSpPr txBox="1">
            <a:spLocks/>
          </p:cNvSpPr>
          <p:nvPr/>
        </p:nvSpPr>
        <p:spPr>
          <a:xfrm>
            <a:off x="1847851" y="1268414"/>
            <a:ext cx="8569325" cy="4695825"/>
          </a:xfrm>
          <a:prstGeom prst="rect">
            <a:avLst/>
          </a:prstGeom>
          <a:noFill/>
          <a:ln>
            <a:noFill/>
          </a:ln>
        </p:spPr>
        <p:txBody>
          <a:bodyPr lIns="91425" tIns="45700" rIns="91425" bIns="45700"/>
          <a:lstStyle/>
          <a:p>
            <a:pPr marL="273050" indent="-273050" eaLnBrk="0" fontAlgn="base" hangingPunct="0">
              <a:buClr>
                <a:srgbClr val="000080"/>
              </a:buClr>
              <a:buSzPct val="90000"/>
              <a:defRPr/>
            </a:pPr>
            <a:endParaRPr lang="tr-TR" sz="16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endParaRPr>
          </a:p>
          <a:p>
            <a:pPr marL="273050" indent="-273050" eaLnBrk="0" fontAlgn="base" hangingPunct="0">
              <a:spcBef>
                <a:spcPts val="480"/>
              </a:spcBef>
              <a:buClr>
                <a:srgbClr val="0BD0D9"/>
              </a:buClr>
              <a:buSzPct val="95000"/>
              <a:defRPr/>
            </a:pP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AO/ASIF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foundation</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(AO;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arbeitsgemeinschaft</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für</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osteosynthesefragen</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ASIF;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Swiss</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association</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for</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the</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study</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of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internal</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fixation</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tarafından yapılan çalışmalarda; çene kırıklarında erken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mobilizasyonun</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internal</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fiksasyonun</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ve açık redüksiyonun kırık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segmentlerinin</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stabilitesindeki</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ve  kompresyonundaki önemi vurgulanmıştır. </a:t>
            </a:r>
          </a:p>
          <a:p>
            <a:pPr marL="273050" indent="-273050" eaLnBrk="0" fontAlgn="base" hangingPunct="0">
              <a:spcBef>
                <a:spcPts val="480"/>
              </a:spcBef>
              <a:buClr>
                <a:srgbClr val="0BD0D9"/>
              </a:buClr>
              <a:buSzPct val="95000"/>
              <a:defRPr/>
            </a:pP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Çene kırıklarının güncel cerrahi tedavilerinin takip edilmesi ve kemik iyileşmesinin biyolojisinin bilinmesi,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fasiyal</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travmalı hastaların </a:t>
            </a:r>
            <a:r>
              <a:rPr lang="tr-TR" sz="20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rehabilite</a:t>
            </a:r>
            <a:r>
              <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edilmesinde önemli bir adım olarak görülmektedir.</a:t>
            </a:r>
          </a:p>
          <a:p>
            <a:pPr marL="273050" indent="-273050" eaLnBrk="0" fontAlgn="base" hangingPunct="0">
              <a:spcBef>
                <a:spcPts val="480"/>
              </a:spcBef>
              <a:buClr>
                <a:srgbClr val="0BD0D9"/>
              </a:buClr>
              <a:buSzPct val="95000"/>
              <a:defRPr/>
            </a:pPr>
            <a:endPar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endParaRPr>
          </a:p>
          <a:p>
            <a:pPr marL="273050" indent="-273050" eaLnBrk="0" fontAlgn="base" hangingPunct="0">
              <a:spcBef>
                <a:spcPts val="480"/>
              </a:spcBef>
              <a:buClr>
                <a:srgbClr val="0BD0D9"/>
              </a:buClr>
              <a:buSzPct val="95000"/>
              <a:defRPr/>
            </a:pPr>
            <a:r>
              <a:rPr lang="tr-TR" sz="2000" b="1" kern="0" dirty="0" err="1">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Fraktürlerin</a:t>
            </a:r>
            <a:r>
              <a:rPr lang="tr-TR" sz="2000" b="1" kern="0" dirty="0">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 başarılı bir şekilde iyileştirilmesi, mekanik ve biyolojik olmak üzere 2 faktöre bağlıdır. </a:t>
            </a:r>
            <a:r>
              <a:rPr lang="tr-TR" sz="2000" b="1" kern="0" dirty="0" err="1">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Primer</a:t>
            </a:r>
            <a:r>
              <a:rPr lang="tr-TR" sz="2000" b="1" kern="0" dirty="0">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 ve </a:t>
            </a:r>
            <a:r>
              <a:rPr lang="tr-TR" sz="2000" b="1" kern="0" dirty="0" err="1">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sekonder</a:t>
            </a:r>
            <a:r>
              <a:rPr lang="tr-TR" sz="2000" b="1" kern="0" dirty="0">
                <a:solidFill>
                  <a:srgbClr val="FFFF00"/>
                </a:solidFill>
                <a:effectLst>
                  <a:outerShdw blurRad="38100" dist="38100" dir="2700000" algn="tl">
                    <a:srgbClr val="000000"/>
                  </a:outerShdw>
                </a:effectLst>
                <a:latin typeface="Comic Sans MS" panose="030F0702030302020204" pitchFamily="66" charset="0"/>
                <a:ea typeface="Merriweather"/>
                <a:cs typeface="Merriweather"/>
                <a:sym typeface="Merriweather"/>
              </a:rPr>
              <a:t> kemik iyileşmesi de bu iki faktörün  etkisiyle gerçekleşir.</a:t>
            </a:r>
          </a:p>
          <a:p>
            <a:pPr eaLnBrk="0" fontAlgn="base" hangingPunct="0">
              <a:spcAft>
                <a:spcPct val="0"/>
              </a:spcAft>
              <a:buClr>
                <a:srgbClr val="86D1EC"/>
              </a:buClr>
              <a:buSzPct val="90000"/>
              <a:defRPr/>
            </a:pPr>
            <a:endParaRPr lang="tr-TR" sz="20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endParaRPr>
          </a:p>
        </p:txBody>
      </p:sp>
    </p:spTree>
    <p:extLst>
      <p:ext uri="{BB962C8B-B14F-4D97-AF65-F5344CB8AC3E}">
        <p14:creationId xmlns:p14="http://schemas.microsoft.com/office/powerpoint/2010/main" val="89567402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txBox="1">
            <a:spLocks noGrp="1"/>
          </p:cNvSpPr>
          <p:nvPr>
            <p:ph type="body" idx="1"/>
          </p:nvPr>
        </p:nvSpPr>
        <p:spPr>
          <a:xfrm>
            <a:off x="2063750" y="2492376"/>
            <a:ext cx="8229600" cy="2905125"/>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Primer</a:t>
            </a:r>
            <a:r>
              <a:rPr lang="tr-TR" sz="2400" b="1" dirty="0">
                <a:solidFill>
                  <a:srgbClr val="F5F5F5"/>
                </a:solidFill>
                <a:latin typeface="Comic Sans MS" pitchFamily="66" charset="0"/>
                <a:ea typeface="Merriweather"/>
                <a:cs typeface="Merriweather"/>
                <a:sym typeface="Merriweather"/>
              </a:rPr>
              <a:t> kemik iyileşmesi, doku farklılaşması ve </a:t>
            </a:r>
            <a:r>
              <a:rPr lang="tr-TR" sz="2400" b="1" dirty="0" err="1">
                <a:solidFill>
                  <a:srgbClr val="F5F5F5"/>
                </a:solidFill>
                <a:latin typeface="Comic Sans MS" pitchFamily="66" charset="0"/>
                <a:ea typeface="Merriweather"/>
                <a:cs typeface="Merriweather"/>
                <a:sym typeface="Merriweather"/>
              </a:rPr>
              <a:t>kallus</a:t>
            </a:r>
            <a:r>
              <a:rPr lang="tr-TR" sz="2400" b="1" dirty="0">
                <a:solidFill>
                  <a:srgbClr val="F5F5F5"/>
                </a:solidFill>
                <a:latin typeface="Comic Sans MS" pitchFamily="66" charset="0"/>
                <a:ea typeface="Merriweather"/>
                <a:cs typeface="Merriweather"/>
                <a:sym typeface="Merriweather"/>
              </a:rPr>
              <a:t> formasyonunun olmadığı kemik iyileşmesidir. </a:t>
            </a:r>
            <a:r>
              <a:rPr lang="tr-TR" sz="2400" b="1" dirty="0" err="1">
                <a:solidFill>
                  <a:srgbClr val="F5F5F5"/>
                </a:solidFill>
                <a:latin typeface="Comic Sans MS" pitchFamily="66" charset="0"/>
                <a:ea typeface="Merriweather"/>
                <a:cs typeface="Merriweather"/>
                <a:sym typeface="Merriweather"/>
              </a:rPr>
              <a:t>Fraktür</a:t>
            </a:r>
            <a:r>
              <a:rPr lang="tr-TR" sz="2400" b="1" dirty="0">
                <a:solidFill>
                  <a:srgbClr val="F5F5F5"/>
                </a:solidFill>
                <a:latin typeface="Comic Sans MS" pitchFamily="66" charset="0"/>
                <a:ea typeface="Merriweather"/>
                <a:cs typeface="Merriweather"/>
                <a:sym typeface="Merriweather"/>
              </a:rPr>
              <a:t> hattı direkt olarak birbiriyle temas halindedir. </a:t>
            </a:r>
          </a:p>
          <a:p>
            <a:pPr marL="273050" indent="-273050">
              <a:spcBef>
                <a:spcPts val="0"/>
              </a:spcBef>
              <a:spcAft>
                <a:spcPts val="0"/>
              </a:spcAft>
              <a:buClr>
                <a:srgbClr val="0BD0D9"/>
              </a:buClr>
              <a:buSzPct val="95000"/>
              <a:buNone/>
              <a:defRPr/>
            </a:pPr>
            <a:endParaRPr lang="tr-TR" sz="2400" b="1" dirty="0">
              <a:solidFill>
                <a:srgbClr val="F5F5F5"/>
              </a:solidFill>
              <a:latin typeface="Comic Sans MS" pitchFamily="66" charset="0"/>
              <a:ea typeface="Merriweather"/>
              <a:cs typeface="Merriweather"/>
              <a:sym typeface="Merriweather"/>
            </a:endParaRPr>
          </a:p>
          <a:p>
            <a:pPr marL="273050" indent="-273050">
              <a:spcBef>
                <a:spcPts val="0"/>
              </a:spcBef>
              <a:spcAft>
                <a:spcPts val="0"/>
              </a:spcAft>
              <a:buClr>
                <a:srgbClr val="0BD0D9"/>
              </a:buClr>
              <a:buSzPct val="95000"/>
              <a:buNone/>
              <a:defRPr/>
            </a:pPr>
            <a:r>
              <a:rPr lang="tr-TR" sz="2400" b="1" dirty="0" err="1">
                <a:solidFill>
                  <a:srgbClr val="FFFF00"/>
                </a:solidFill>
                <a:latin typeface="Comic Sans MS" pitchFamily="66" charset="0"/>
                <a:ea typeface="Merriweather"/>
                <a:cs typeface="Merriweather"/>
                <a:sym typeface="Merriweather"/>
              </a:rPr>
              <a:t>Primer</a:t>
            </a:r>
            <a:r>
              <a:rPr lang="tr-TR" sz="2400" b="1" dirty="0">
                <a:solidFill>
                  <a:srgbClr val="FFFF00"/>
                </a:solidFill>
                <a:latin typeface="Comic Sans MS" pitchFamily="66" charset="0"/>
                <a:ea typeface="Merriweather"/>
                <a:cs typeface="Merriweather"/>
                <a:sym typeface="Merriweather"/>
              </a:rPr>
              <a:t> kemik iyileşmesi 2 alanda gerçekleşir: </a:t>
            </a: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Contact</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healing</a:t>
            </a:r>
            <a:r>
              <a:rPr lang="tr-TR" sz="2400" b="1" dirty="0">
                <a:solidFill>
                  <a:srgbClr val="F5F5F5"/>
                </a:solidFill>
                <a:latin typeface="Comic Sans MS" pitchFamily="66" charset="0"/>
                <a:ea typeface="Merriweather"/>
                <a:cs typeface="Merriweather"/>
                <a:sym typeface="Merriweather"/>
              </a:rPr>
              <a:t> (temas iyileşmesi) </a:t>
            </a: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Gap</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healing</a:t>
            </a:r>
            <a:r>
              <a:rPr lang="tr-TR" sz="2400" b="1" dirty="0">
                <a:solidFill>
                  <a:srgbClr val="F5F5F5"/>
                </a:solidFill>
                <a:latin typeface="Comic Sans MS" pitchFamily="66" charset="0"/>
                <a:ea typeface="Merriweather"/>
                <a:cs typeface="Merriweather"/>
                <a:sym typeface="Merriweather"/>
              </a:rPr>
              <a:t> (arada boşluk kalan iyileşme)</a:t>
            </a:r>
            <a:endParaRPr sz="1800" b="1" dirty="0">
              <a:solidFill>
                <a:srgbClr val="F5F5F5"/>
              </a:solidFill>
              <a:latin typeface="Comic Sans MS" pitchFamily="66" charset="0"/>
              <a:ea typeface="Merriweather"/>
              <a:cs typeface="Merriweather"/>
              <a:sym typeface="Merriweather"/>
            </a:endParaRPr>
          </a:p>
        </p:txBody>
      </p:sp>
      <p:sp>
        <p:nvSpPr>
          <p:cNvPr id="131" name="Shape 131"/>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lgn="l">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PRİMER (DİREKT) KEMİK İYİLEŞMESİ</a:t>
            </a:r>
          </a:p>
        </p:txBody>
      </p:sp>
    </p:spTree>
    <p:extLst>
      <p:ext uri="{BB962C8B-B14F-4D97-AF65-F5344CB8AC3E}">
        <p14:creationId xmlns:p14="http://schemas.microsoft.com/office/powerpoint/2010/main" val="2162206820"/>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lgn="l">
              <a:buClr>
                <a:srgbClr val="000099"/>
              </a:buClr>
              <a:buSzPct val="25000"/>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SEKONDER (İNDİREKT)KEMİK İYİLEŞMESİ</a:t>
            </a:r>
          </a:p>
        </p:txBody>
      </p:sp>
      <p:sp>
        <p:nvSpPr>
          <p:cNvPr id="138" name="Shape 138"/>
          <p:cNvSpPr txBox="1">
            <a:spLocks noGrp="1"/>
          </p:cNvSpPr>
          <p:nvPr>
            <p:ph type="body" idx="1"/>
          </p:nvPr>
        </p:nvSpPr>
        <p:spPr>
          <a:xfrm>
            <a:off x="1981200" y="1935164"/>
            <a:ext cx="8229600" cy="4389437"/>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chemeClr val="dk1"/>
              </a:buClr>
              <a:buNone/>
              <a:defRPr/>
            </a:pPr>
            <a:endParaRPr sz="1800" b="1">
              <a:solidFill>
                <a:srgbClr val="FFFFFF"/>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err="1">
                <a:solidFill>
                  <a:srgbClr val="FFFFFF"/>
                </a:solidFill>
                <a:latin typeface="Comic Sans MS" pitchFamily="66" charset="0"/>
                <a:ea typeface="Merriweather"/>
                <a:cs typeface="Merriweather"/>
                <a:sym typeface="Merriweather"/>
              </a:rPr>
              <a:t>Sekonder</a:t>
            </a:r>
            <a:r>
              <a:rPr lang="tr-TR" sz="2400" b="1" dirty="0">
                <a:solidFill>
                  <a:srgbClr val="FFFFFF"/>
                </a:solidFill>
                <a:latin typeface="Comic Sans MS" pitchFamily="66" charset="0"/>
                <a:ea typeface="Merriweather"/>
                <a:cs typeface="Merriweather"/>
                <a:sym typeface="Merriweather"/>
              </a:rPr>
              <a:t> kemik iyileşmesi, </a:t>
            </a:r>
            <a:r>
              <a:rPr lang="tr-TR" sz="2400" b="1" dirty="0" err="1">
                <a:solidFill>
                  <a:srgbClr val="FFFFFF"/>
                </a:solidFill>
                <a:latin typeface="Comic Sans MS" pitchFamily="66" charset="0"/>
                <a:ea typeface="Merriweather"/>
                <a:cs typeface="Merriweather"/>
                <a:sym typeface="Merriweather"/>
              </a:rPr>
              <a:t>fraktürlerin</a:t>
            </a:r>
            <a:r>
              <a:rPr lang="tr-TR" sz="2400" b="1" dirty="0">
                <a:solidFill>
                  <a:srgbClr val="FFFFFF"/>
                </a:solidFill>
                <a:latin typeface="Comic Sans MS" pitchFamily="66" charset="0"/>
                <a:ea typeface="Merriweather"/>
                <a:cs typeface="Merriweather"/>
                <a:sym typeface="Merriweather"/>
              </a:rPr>
              <a:t> </a:t>
            </a:r>
            <a:r>
              <a:rPr lang="tr-TR" sz="2400" b="1" dirty="0" err="1">
                <a:solidFill>
                  <a:srgbClr val="FFFFFF"/>
                </a:solidFill>
                <a:latin typeface="Comic Sans MS" pitchFamily="66" charset="0"/>
                <a:ea typeface="Merriweather"/>
                <a:cs typeface="Merriweather"/>
                <a:sym typeface="Merriweather"/>
              </a:rPr>
              <a:t>immobil</a:t>
            </a:r>
            <a:r>
              <a:rPr lang="tr-TR" sz="2400" b="1" dirty="0">
                <a:solidFill>
                  <a:srgbClr val="FFFFFF"/>
                </a:solidFill>
                <a:latin typeface="Comic Sans MS" pitchFamily="66" charset="0"/>
                <a:ea typeface="Merriweather"/>
                <a:cs typeface="Merriweather"/>
                <a:sym typeface="Merriweather"/>
              </a:rPr>
              <a:t> hale getirildiği ancak </a:t>
            </a:r>
            <a:r>
              <a:rPr lang="tr-TR" sz="2400" b="1" dirty="0" err="1">
                <a:solidFill>
                  <a:srgbClr val="FFFFFF"/>
                </a:solidFill>
                <a:latin typeface="Comic Sans MS" pitchFamily="66" charset="0"/>
                <a:ea typeface="Merriweather"/>
                <a:cs typeface="Merriweather"/>
                <a:sym typeface="Merriweather"/>
              </a:rPr>
              <a:t>rijit</a:t>
            </a:r>
            <a:r>
              <a:rPr lang="tr-TR" sz="2400" b="1" dirty="0">
                <a:solidFill>
                  <a:srgbClr val="FFFFFF"/>
                </a:solidFill>
                <a:latin typeface="Comic Sans MS" pitchFamily="66" charset="0"/>
                <a:ea typeface="Merriweather"/>
                <a:cs typeface="Merriweather"/>
                <a:sym typeface="Merriweather"/>
              </a:rPr>
              <a:t> bir şekilde </a:t>
            </a:r>
            <a:r>
              <a:rPr lang="tr-TR" sz="2400" b="1" dirty="0" err="1">
                <a:solidFill>
                  <a:srgbClr val="FFFFFF"/>
                </a:solidFill>
                <a:latin typeface="Comic Sans MS" pitchFamily="66" charset="0"/>
                <a:ea typeface="Merriweather"/>
                <a:cs typeface="Merriweather"/>
                <a:sym typeface="Merriweather"/>
              </a:rPr>
              <a:t>fikse</a:t>
            </a:r>
            <a:r>
              <a:rPr lang="tr-TR" sz="2400" b="1" dirty="0">
                <a:solidFill>
                  <a:srgbClr val="FFFFFF"/>
                </a:solidFill>
                <a:latin typeface="Comic Sans MS" pitchFamily="66" charset="0"/>
                <a:ea typeface="Merriweather"/>
                <a:cs typeface="Merriweather"/>
                <a:sym typeface="Merriweather"/>
              </a:rPr>
              <a:t> edilmediği durumlarda gerçekleşen iyileşmedir. Bu süreç aşamalı olarak fragmanlar arası hareket, doku farklılaşmasındaki kuvvetin artması ve </a:t>
            </a:r>
            <a:r>
              <a:rPr lang="tr-TR" sz="2400" b="1" dirty="0" err="1">
                <a:solidFill>
                  <a:srgbClr val="FFFFFF"/>
                </a:solidFill>
                <a:latin typeface="Comic Sans MS" pitchFamily="66" charset="0"/>
                <a:ea typeface="Merriweather"/>
                <a:cs typeface="Merriweather"/>
                <a:sym typeface="Merriweather"/>
              </a:rPr>
              <a:t>kallus</a:t>
            </a:r>
            <a:r>
              <a:rPr lang="tr-TR" sz="2400" b="1" dirty="0">
                <a:solidFill>
                  <a:srgbClr val="FFFFFF"/>
                </a:solidFill>
                <a:latin typeface="Comic Sans MS" pitchFamily="66" charset="0"/>
                <a:ea typeface="Merriweather"/>
                <a:cs typeface="Merriweather"/>
                <a:sym typeface="Merriweather"/>
              </a:rPr>
              <a:t> formasyonunun oluşması şeklindedir. </a:t>
            </a:r>
          </a:p>
          <a:p>
            <a:pPr marL="273050" indent="-273050">
              <a:spcBef>
                <a:spcPts val="48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Klasik olarak 4 evrede gerçekleşir.</a:t>
            </a:r>
          </a:p>
          <a:p>
            <a:pPr marL="0" indent="0">
              <a:spcBef>
                <a:spcPts val="0"/>
              </a:spcBef>
              <a:buNone/>
              <a:defRPr/>
            </a:pPr>
            <a:endParaRPr sz="2400" b="1">
              <a:solidFill>
                <a:srgbClr val="FFFFFF"/>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2357380966"/>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SEKONDER KEMİK İYİLEŞMESİNİN EVRELERİ</a:t>
            </a:r>
          </a:p>
        </p:txBody>
      </p:sp>
      <p:sp>
        <p:nvSpPr>
          <p:cNvPr id="144" name="Shape 144"/>
          <p:cNvSpPr txBox="1">
            <a:spLocks noGrp="1"/>
          </p:cNvSpPr>
          <p:nvPr>
            <p:ph type="body" idx="1"/>
          </p:nvPr>
        </p:nvSpPr>
        <p:spPr>
          <a:xfrm>
            <a:off x="1981200" y="1935164"/>
            <a:ext cx="8229600" cy="4389437"/>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chemeClr val="dk1"/>
              </a:buClr>
              <a:buNone/>
              <a:defRPr/>
            </a:pPr>
            <a:endParaRPr sz="24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chemeClr val="dk1"/>
              </a:buClr>
              <a:buNone/>
              <a:defRPr/>
            </a:pPr>
            <a:endParaRPr sz="24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chemeClr val="dk1"/>
              </a:buClr>
              <a:buSzPct val="25000"/>
              <a:buNone/>
              <a:defRPr/>
            </a:pPr>
            <a:r>
              <a:rPr lang="tr-TR" sz="2400" b="1" dirty="0">
                <a:solidFill>
                  <a:srgbClr val="F5F5F5"/>
                </a:solidFill>
                <a:latin typeface="Comic Sans MS" pitchFamily="66" charset="0"/>
                <a:ea typeface="Merriweather"/>
                <a:cs typeface="Merriweather"/>
                <a:sym typeface="Merriweather"/>
              </a:rPr>
              <a:t>1) </a:t>
            </a:r>
            <a:r>
              <a:rPr lang="tr-TR" sz="2400" b="1" dirty="0" err="1">
                <a:solidFill>
                  <a:srgbClr val="F5F5F5"/>
                </a:solidFill>
                <a:latin typeface="Comic Sans MS" pitchFamily="66" charset="0"/>
                <a:ea typeface="Merriweather"/>
                <a:cs typeface="Merriweather"/>
                <a:sym typeface="Merriweather"/>
              </a:rPr>
              <a:t>İnflamatuar</a:t>
            </a:r>
            <a:r>
              <a:rPr lang="tr-TR" sz="2400" b="1" dirty="0">
                <a:solidFill>
                  <a:srgbClr val="F5F5F5"/>
                </a:solidFill>
                <a:latin typeface="Comic Sans MS" pitchFamily="66" charset="0"/>
                <a:ea typeface="Merriweather"/>
                <a:cs typeface="Merriweather"/>
                <a:sym typeface="Merriweather"/>
              </a:rPr>
              <a:t> evre</a:t>
            </a:r>
          </a:p>
          <a:p>
            <a:pPr marL="273050" indent="-273050">
              <a:spcBef>
                <a:spcPts val="480"/>
              </a:spcBef>
              <a:spcAft>
                <a:spcPts val="0"/>
              </a:spcAft>
              <a:buClr>
                <a:schemeClr val="dk1"/>
              </a:buClr>
              <a:buSzPct val="25000"/>
              <a:buNone/>
              <a:defRPr/>
            </a:pPr>
            <a:r>
              <a:rPr lang="tr-TR" sz="2400" b="1" dirty="0">
                <a:solidFill>
                  <a:srgbClr val="F5F5F5"/>
                </a:solidFill>
                <a:latin typeface="Comic Sans MS" pitchFamily="66" charset="0"/>
                <a:ea typeface="Merriweather"/>
                <a:cs typeface="Merriweather"/>
                <a:sym typeface="Merriweather"/>
              </a:rPr>
              <a:t>2) </a:t>
            </a:r>
            <a:r>
              <a:rPr lang="tr-TR" sz="2400" b="1" dirty="0" err="1">
                <a:solidFill>
                  <a:srgbClr val="F5F5F5"/>
                </a:solidFill>
                <a:latin typeface="Comic Sans MS" pitchFamily="66" charset="0"/>
                <a:ea typeface="Merriweather"/>
                <a:cs typeface="Merriweather"/>
                <a:sym typeface="Merriweather"/>
              </a:rPr>
              <a:t>Kartilagenöz</a:t>
            </a:r>
            <a:r>
              <a:rPr lang="tr-TR" sz="2400" b="1" dirty="0">
                <a:solidFill>
                  <a:srgbClr val="F5F5F5"/>
                </a:solidFill>
                <a:latin typeface="Comic Sans MS" pitchFamily="66" charset="0"/>
                <a:ea typeface="Merriweather"/>
                <a:cs typeface="Merriweather"/>
                <a:sym typeface="Merriweather"/>
              </a:rPr>
              <a:t> evre</a:t>
            </a:r>
          </a:p>
          <a:p>
            <a:pPr marL="273050" indent="-273050">
              <a:spcBef>
                <a:spcPts val="480"/>
              </a:spcBef>
              <a:spcAft>
                <a:spcPts val="0"/>
              </a:spcAft>
              <a:buClr>
                <a:schemeClr val="dk1"/>
              </a:buClr>
              <a:buSzPct val="25000"/>
              <a:buNone/>
              <a:defRPr/>
            </a:pPr>
            <a:r>
              <a:rPr lang="tr-TR" sz="2400" b="1" dirty="0">
                <a:solidFill>
                  <a:srgbClr val="F5F5F5"/>
                </a:solidFill>
                <a:latin typeface="Comic Sans MS" pitchFamily="66" charset="0"/>
                <a:ea typeface="Merriweather"/>
                <a:cs typeface="Merriweather"/>
                <a:sym typeface="Merriweather"/>
              </a:rPr>
              <a:t>3) </a:t>
            </a:r>
            <a:r>
              <a:rPr lang="tr-TR" sz="2400" b="1" dirty="0" err="1">
                <a:solidFill>
                  <a:srgbClr val="F5F5F5"/>
                </a:solidFill>
                <a:latin typeface="Comic Sans MS" pitchFamily="66" charset="0"/>
                <a:ea typeface="Merriweather"/>
                <a:cs typeface="Merriweather"/>
                <a:sym typeface="Merriweather"/>
              </a:rPr>
              <a:t>Kallus</a:t>
            </a:r>
            <a:r>
              <a:rPr lang="tr-TR" sz="2400" b="1" dirty="0">
                <a:solidFill>
                  <a:srgbClr val="F5F5F5"/>
                </a:solidFill>
                <a:latin typeface="Comic Sans MS" pitchFamily="66" charset="0"/>
                <a:ea typeface="Merriweather"/>
                <a:cs typeface="Merriweather"/>
                <a:sym typeface="Merriweather"/>
              </a:rPr>
              <a:t> formasyonu (</a:t>
            </a:r>
            <a:r>
              <a:rPr lang="tr-TR" sz="2400" b="1" dirty="0" err="1">
                <a:solidFill>
                  <a:srgbClr val="F5F5F5"/>
                </a:solidFill>
                <a:latin typeface="Comic Sans MS" pitchFamily="66" charset="0"/>
                <a:ea typeface="Merriweather"/>
                <a:cs typeface="Merriweather"/>
                <a:sym typeface="Merriweather"/>
              </a:rPr>
              <a:t>enkondral</a:t>
            </a:r>
            <a:r>
              <a:rPr lang="tr-TR" sz="2400" b="1" dirty="0">
                <a:solidFill>
                  <a:srgbClr val="F5F5F5"/>
                </a:solidFill>
                <a:latin typeface="Comic Sans MS" pitchFamily="66" charset="0"/>
                <a:ea typeface="Merriweather"/>
                <a:cs typeface="Merriweather"/>
                <a:sym typeface="Merriweather"/>
              </a:rPr>
              <a:t> kemik formasyonu)</a:t>
            </a:r>
          </a:p>
          <a:p>
            <a:pPr marL="273050" indent="-273050">
              <a:spcBef>
                <a:spcPts val="480"/>
              </a:spcBef>
              <a:spcAft>
                <a:spcPts val="0"/>
              </a:spcAft>
              <a:buClr>
                <a:schemeClr val="dk1"/>
              </a:buClr>
              <a:buSzPct val="25000"/>
              <a:buNone/>
              <a:defRPr/>
            </a:pPr>
            <a:r>
              <a:rPr lang="tr-TR" sz="2400" b="1" dirty="0">
                <a:solidFill>
                  <a:srgbClr val="F5F5F5"/>
                </a:solidFill>
                <a:latin typeface="Comic Sans MS" pitchFamily="66" charset="0"/>
                <a:ea typeface="Merriweather"/>
                <a:cs typeface="Merriweather"/>
                <a:sym typeface="Merriweather"/>
              </a:rPr>
              <a:t>4) </a:t>
            </a:r>
            <a:r>
              <a:rPr lang="tr-TR" sz="2400" b="1" dirty="0" err="1">
                <a:solidFill>
                  <a:srgbClr val="F5F5F5"/>
                </a:solidFill>
                <a:latin typeface="Comic Sans MS" pitchFamily="66" charset="0"/>
                <a:ea typeface="Merriweather"/>
                <a:cs typeface="Merriweather"/>
                <a:sym typeface="Merriweather"/>
              </a:rPr>
              <a:t>Remodeling</a:t>
            </a:r>
            <a:r>
              <a:rPr lang="tr-TR" sz="2400" b="1" dirty="0">
                <a:solidFill>
                  <a:srgbClr val="F5F5F5"/>
                </a:solidFill>
                <a:latin typeface="Comic Sans MS" pitchFamily="66" charset="0"/>
                <a:ea typeface="Merriweather"/>
                <a:cs typeface="Merriweather"/>
                <a:sym typeface="Merriweather"/>
              </a:rPr>
              <a:t> </a:t>
            </a:r>
          </a:p>
          <a:p>
            <a:pPr marL="0" indent="0">
              <a:spcBef>
                <a:spcPts val="0"/>
              </a:spcBef>
              <a:buNone/>
              <a:defRPr/>
            </a:pPr>
            <a:endParaRPr sz="2400" b="1" dirty="0">
              <a:solidFill>
                <a:srgbClr val="F5F5F5"/>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2994980342"/>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txBox="1">
            <a:spLocks noGrp="1"/>
          </p:cNvSpPr>
          <p:nvPr>
            <p:ph type="title"/>
          </p:nvPr>
        </p:nvSpPr>
        <p:spPr>
          <a:xfrm>
            <a:off x="1919288" y="704850"/>
            <a:ext cx="8229600" cy="1143000"/>
          </a:xfrm>
        </p:spPr>
        <p:txBody>
          <a:bodyPr vert="horz" wrap="square" lIns="0" tIns="45700" rIns="0" bIns="0" numCol="1" anchor="b" anchorCtr="0" compatLnSpc="1">
            <a:prstTxWarp prst="textNoShape">
              <a:avLst/>
            </a:prstTxWarp>
            <a:noAutofit/>
          </a:bodyPr>
          <a:lstStyle/>
          <a:p>
            <a:pPr algn="l">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ÇENE KIRIKLARINDA TEDAVİ PRENSİPLERİ</a:t>
            </a:r>
          </a:p>
        </p:txBody>
      </p:sp>
      <p:sp>
        <p:nvSpPr>
          <p:cNvPr id="157" name="Shape 157"/>
          <p:cNvSpPr txBox="1">
            <a:spLocks noGrp="1"/>
          </p:cNvSpPr>
          <p:nvPr>
            <p:ph type="body" idx="1"/>
          </p:nvPr>
        </p:nvSpPr>
        <p:spPr>
          <a:xfrm>
            <a:off x="1992313" y="2420938"/>
            <a:ext cx="8229600" cy="2933700"/>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1- Kırık </a:t>
            </a:r>
            <a:r>
              <a:rPr lang="tr-TR" sz="2400" b="1" dirty="0" err="1">
                <a:solidFill>
                  <a:srgbClr val="FFFFFF"/>
                </a:solidFill>
                <a:latin typeface="Comic Sans MS" pitchFamily="66" charset="0"/>
                <a:ea typeface="Merriweather"/>
                <a:cs typeface="Merriweather"/>
                <a:sym typeface="Merriweather"/>
              </a:rPr>
              <a:t>segmentlerinin</a:t>
            </a:r>
            <a:r>
              <a:rPr lang="tr-TR" sz="2400" b="1" dirty="0">
                <a:solidFill>
                  <a:srgbClr val="FFFFFF"/>
                </a:solidFill>
                <a:latin typeface="Comic Sans MS" pitchFamily="66" charset="0"/>
                <a:ea typeface="Merriweather"/>
                <a:cs typeface="Merriweather"/>
                <a:sym typeface="Merriweather"/>
              </a:rPr>
              <a:t> doğru anatomik pozisyonlarına </a:t>
            </a:r>
            <a:r>
              <a:rPr lang="tr-TR" sz="2400" b="1" dirty="0" err="1">
                <a:solidFill>
                  <a:srgbClr val="FFFFFF"/>
                </a:solidFill>
                <a:latin typeface="Comic Sans MS" pitchFamily="66" charset="0"/>
                <a:ea typeface="Merriweather"/>
                <a:cs typeface="Merriweather"/>
                <a:sym typeface="Merriweather"/>
              </a:rPr>
              <a:t>redükte</a:t>
            </a:r>
            <a:r>
              <a:rPr lang="tr-TR" sz="2400" b="1" dirty="0">
                <a:solidFill>
                  <a:srgbClr val="FFFFFF"/>
                </a:solidFill>
                <a:latin typeface="Comic Sans MS" pitchFamily="66" charset="0"/>
                <a:ea typeface="Merriweather"/>
                <a:cs typeface="Merriweather"/>
                <a:sym typeface="Merriweather"/>
              </a:rPr>
              <a:t> edilmesi</a:t>
            </a:r>
          </a:p>
          <a:p>
            <a:pPr marL="273050" indent="-273050">
              <a:spcBef>
                <a:spcPts val="48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2- </a:t>
            </a:r>
            <a:r>
              <a:rPr lang="tr-TR" sz="2400" b="1" dirty="0" err="1">
                <a:solidFill>
                  <a:srgbClr val="FFFFFF"/>
                </a:solidFill>
                <a:latin typeface="Comic Sans MS" pitchFamily="66" charset="0"/>
                <a:ea typeface="Merriweather"/>
                <a:cs typeface="Merriweather"/>
                <a:sym typeface="Merriweather"/>
              </a:rPr>
              <a:t>Okluzyonun</a:t>
            </a:r>
            <a:r>
              <a:rPr lang="tr-TR" sz="2400" b="1" dirty="0">
                <a:solidFill>
                  <a:srgbClr val="FFFFFF"/>
                </a:solidFill>
                <a:latin typeface="Comic Sans MS" pitchFamily="66" charset="0"/>
                <a:ea typeface="Merriweather"/>
                <a:cs typeface="Merriweather"/>
                <a:sym typeface="Merriweather"/>
              </a:rPr>
              <a:t> sağlanması</a:t>
            </a:r>
          </a:p>
          <a:p>
            <a:pPr marL="273050" indent="-273050">
              <a:spcBef>
                <a:spcPts val="48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3- İyileşme sağlanıncaya kadar kırık </a:t>
            </a:r>
            <a:r>
              <a:rPr lang="tr-TR" sz="2400" b="1" dirty="0" err="1">
                <a:solidFill>
                  <a:srgbClr val="FFFFFF"/>
                </a:solidFill>
                <a:latin typeface="Comic Sans MS" pitchFamily="66" charset="0"/>
                <a:ea typeface="Merriweather"/>
                <a:cs typeface="Merriweather"/>
                <a:sym typeface="Merriweather"/>
              </a:rPr>
              <a:t>segmentlerini</a:t>
            </a:r>
            <a:r>
              <a:rPr lang="tr-TR" sz="2400" b="1" dirty="0">
                <a:solidFill>
                  <a:srgbClr val="FFFFFF"/>
                </a:solidFill>
                <a:latin typeface="Comic Sans MS" pitchFamily="66" charset="0"/>
                <a:ea typeface="Merriweather"/>
                <a:cs typeface="Merriweather"/>
                <a:sym typeface="Merriweather"/>
              </a:rPr>
              <a:t> anatomik pozisyonlarında tutacak ve </a:t>
            </a:r>
            <a:r>
              <a:rPr lang="tr-TR" sz="2400" b="1" dirty="0" err="1">
                <a:solidFill>
                  <a:srgbClr val="FFFFFF"/>
                </a:solidFill>
                <a:latin typeface="Comic Sans MS" pitchFamily="66" charset="0"/>
                <a:ea typeface="Merriweather"/>
                <a:cs typeface="Merriweather"/>
                <a:sym typeface="Merriweather"/>
              </a:rPr>
              <a:t>okluzyonu</a:t>
            </a:r>
            <a:r>
              <a:rPr lang="tr-TR" sz="2400" b="1" dirty="0">
                <a:solidFill>
                  <a:srgbClr val="FFFFFF"/>
                </a:solidFill>
                <a:latin typeface="Comic Sans MS" pitchFamily="66" charset="0"/>
                <a:ea typeface="Merriweather"/>
                <a:cs typeface="Merriweather"/>
                <a:sym typeface="Merriweather"/>
              </a:rPr>
              <a:t> muhafaza edecek </a:t>
            </a:r>
            <a:r>
              <a:rPr lang="tr-TR" sz="2400" b="1" dirty="0" err="1">
                <a:solidFill>
                  <a:srgbClr val="FFFFFF"/>
                </a:solidFill>
                <a:latin typeface="Comic Sans MS" pitchFamily="66" charset="0"/>
                <a:ea typeface="Merriweather"/>
                <a:cs typeface="Merriweather"/>
                <a:sym typeface="Merriweather"/>
              </a:rPr>
              <a:t>fiksasyon</a:t>
            </a:r>
            <a:r>
              <a:rPr lang="tr-TR" sz="2400" b="1" dirty="0">
                <a:solidFill>
                  <a:srgbClr val="FFFFFF"/>
                </a:solidFill>
                <a:latin typeface="Comic Sans MS" pitchFamily="66" charset="0"/>
                <a:ea typeface="Merriweather"/>
                <a:cs typeface="Merriweather"/>
                <a:sym typeface="Merriweather"/>
              </a:rPr>
              <a:t> tekniğinin kullanılması</a:t>
            </a:r>
          </a:p>
          <a:p>
            <a:pPr marL="273050" indent="-273050">
              <a:spcBef>
                <a:spcPts val="48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4- Enfeksiyonun engellenmesi</a:t>
            </a:r>
          </a:p>
          <a:p>
            <a:pPr marL="0" indent="0">
              <a:spcBef>
                <a:spcPts val="0"/>
              </a:spcBef>
              <a:buNone/>
              <a:defRPr/>
            </a:pPr>
            <a:endParaRPr sz="2400" b="1" dirty="0">
              <a:solidFill>
                <a:srgbClr val="FFFFFF"/>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868268382"/>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57"/>
          <p:cNvSpPr txBox="1">
            <a:spLocks/>
          </p:cNvSpPr>
          <p:nvPr/>
        </p:nvSpPr>
        <p:spPr bwMode="auto">
          <a:xfrm>
            <a:off x="1919288" y="2349500"/>
            <a:ext cx="8229600" cy="2141538"/>
          </a:xfrm>
          <a:prstGeom prst="rect">
            <a:avLst/>
          </a:prstGeom>
          <a:noFill/>
          <a:ln w="9525">
            <a:noFill/>
            <a:miter lim="800000"/>
            <a:headEnd/>
            <a:tailEnd/>
          </a:ln>
          <a:effectLst/>
        </p:spPr>
        <p:txBody>
          <a:bodyPr lIns="91425" tIns="45700" rIns="91425" bIns="45700"/>
          <a:lstStyle/>
          <a:p>
            <a:pPr marL="273050" indent="-273050" algn="ctr" eaLnBrk="0" fontAlgn="base" hangingPunct="0">
              <a:spcBef>
                <a:spcPts val="480"/>
              </a:spcBef>
              <a:buClr>
                <a:srgbClr val="000080"/>
              </a:buClr>
              <a:buSzPct val="25000"/>
              <a:defRPr/>
            </a:pPr>
            <a:r>
              <a:rPr lang="tr-TR" sz="2400" b="1" kern="0" dirty="0" err="1">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Fiksasyon</a:t>
            </a:r>
            <a:r>
              <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rPr>
              <a:t> yöntemlerinin seçimi pek çok faktöre bağlıdır. Bunlar, hastanın yaşı, mesleği, kemik yapısı, genel durumu, kırık şekli, yapısı ve cerrahın deneyimi gibi faktörlerdir.</a:t>
            </a:r>
          </a:p>
          <a:p>
            <a:pPr algn="ctr" eaLnBrk="0" fontAlgn="base" hangingPunct="0">
              <a:spcAft>
                <a:spcPct val="0"/>
              </a:spcAft>
              <a:buClr>
                <a:srgbClr val="86D1EC"/>
              </a:buClr>
              <a:buSzPct val="90000"/>
              <a:buFont typeface="Wingdings" pitchFamily="2" charset="2"/>
              <a:buNone/>
              <a:defRPr/>
            </a:pPr>
            <a:endParaRPr lang="tr-TR" sz="2400" b="1" kern="0" dirty="0">
              <a:solidFill>
                <a:srgbClr val="FFFFFF"/>
              </a:solidFill>
              <a:effectLst>
                <a:outerShdw blurRad="38100" dist="38100" dir="2700000" algn="tl">
                  <a:srgbClr val="000000"/>
                </a:outerShdw>
              </a:effectLst>
              <a:latin typeface="Comic Sans MS" panose="030F0702030302020204" pitchFamily="66" charset="0"/>
              <a:ea typeface="Merriweather"/>
              <a:cs typeface="Merriweather"/>
              <a:sym typeface="Merriweather"/>
            </a:endParaRPr>
          </a:p>
        </p:txBody>
      </p:sp>
    </p:spTree>
    <p:extLst>
      <p:ext uri="{BB962C8B-B14F-4D97-AF65-F5344CB8AC3E}">
        <p14:creationId xmlns:p14="http://schemas.microsoft.com/office/powerpoint/2010/main" val="416086613"/>
      </p:ext>
    </p:extLst>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txBox="1">
            <a:spLocks noGrp="1"/>
          </p:cNvSpPr>
          <p:nvPr>
            <p:ph type="title"/>
          </p:nvPr>
        </p:nvSpPr>
        <p:spPr>
          <a:xfrm>
            <a:off x="1847850" y="188913"/>
            <a:ext cx="8229600" cy="1143000"/>
          </a:xfrm>
        </p:spPr>
        <p:txBody>
          <a:bodyPr vert="horz" wrap="square" lIns="0" tIns="45700" rIns="0" bIns="0" numCol="1" anchor="b" anchorCtr="0" compatLnSpc="1">
            <a:prstTxWarp prst="textNoShape">
              <a:avLst/>
            </a:prstTxWarp>
            <a:noAutofit/>
          </a:bodyPr>
          <a:lstStyle/>
          <a:p>
            <a:pPr>
              <a:buClr>
                <a:srgbClr val="000099"/>
              </a:buClr>
              <a:buSzPct val="25000"/>
            </a:pPr>
            <a:r>
              <a:rPr lang="tr-TR" altLang="tr-TR" sz="32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Mandibula Kırıklarında Fiksasyon Tekniği  Seçim Kriterleri</a:t>
            </a:r>
          </a:p>
        </p:txBody>
      </p:sp>
      <p:sp>
        <p:nvSpPr>
          <p:cNvPr id="164" name="Shape 164"/>
          <p:cNvSpPr txBox="1">
            <a:spLocks noGrp="1"/>
          </p:cNvSpPr>
          <p:nvPr>
            <p:ph type="body" idx="1"/>
          </p:nvPr>
        </p:nvSpPr>
        <p:spPr>
          <a:xfrm>
            <a:off x="1992313" y="1700214"/>
            <a:ext cx="7988300" cy="3887787"/>
          </a:xfrm>
        </p:spPr>
        <p:txBody>
          <a:bodyPr vert="horz" wrap="square" lIns="91425" tIns="45700" rIns="91425" bIns="45700" numCol="1" anchor="t" anchorCtr="0" compatLnSpc="1">
            <a:prstTxWarp prst="textNoShape">
              <a:avLst/>
            </a:prstTxWarp>
            <a:noAutofit/>
          </a:bodyPr>
          <a:lstStyle/>
          <a:p>
            <a:pPr marL="273050" indent="-273050">
              <a:lnSpc>
                <a:spcPct val="90000"/>
              </a:lnSpc>
              <a:spcBef>
                <a:spcPts val="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Kırığın konumu</a:t>
            </a:r>
          </a:p>
          <a:p>
            <a:pPr marL="273050" indent="-273050">
              <a:lnSpc>
                <a:spcPct val="90000"/>
              </a:lnSpc>
              <a:spcBef>
                <a:spcPts val="56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Kırığın ciddiyeti ve çok parçalı (</a:t>
            </a:r>
            <a:r>
              <a:rPr lang="tr-TR" sz="2800" b="1" dirty="0" err="1">
                <a:solidFill>
                  <a:srgbClr val="F5F5F5"/>
                </a:solidFill>
                <a:latin typeface="Comic Sans MS" pitchFamily="66" charset="0"/>
                <a:ea typeface="Merriweather"/>
                <a:cs typeface="Merriweather"/>
                <a:sym typeface="Merriweather"/>
              </a:rPr>
              <a:t>kommünite</a:t>
            </a:r>
            <a:r>
              <a:rPr lang="tr-TR" sz="2800" b="1" dirty="0">
                <a:solidFill>
                  <a:srgbClr val="F5F5F5"/>
                </a:solidFill>
                <a:latin typeface="Comic Sans MS" pitchFamily="66" charset="0"/>
                <a:ea typeface="Merriweather"/>
                <a:cs typeface="Merriweather"/>
                <a:sym typeface="Merriweather"/>
              </a:rPr>
              <a:t>) olması</a:t>
            </a:r>
          </a:p>
          <a:p>
            <a:pPr marL="273050" indent="-273050">
              <a:lnSpc>
                <a:spcPct val="90000"/>
              </a:lnSpc>
              <a:spcBef>
                <a:spcPts val="56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Kemik kaybı</a:t>
            </a:r>
          </a:p>
          <a:p>
            <a:pPr marL="273050" indent="-273050">
              <a:lnSpc>
                <a:spcPct val="90000"/>
              </a:lnSpc>
              <a:spcBef>
                <a:spcPts val="56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Deplasmanın derecesi</a:t>
            </a:r>
          </a:p>
          <a:p>
            <a:pPr marL="273050" indent="-273050">
              <a:lnSpc>
                <a:spcPct val="90000"/>
              </a:lnSpc>
              <a:spcBef>
                <a:spcPts val="56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Dişlerin durumu</a:t>
            </a:r>
          </a:p>
          <a:p>
            <a:pPr marL="273050" indent="-273050">
              <a:lnSpc>
                <a:spcPct val="90000"/>
              </a:lnSpc>
              <a:spcBef>
                <a:spcPts val="56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Fragmanların yerine getirilme ve stabilizasyon zorluğu</a:t>
            </a:r>
          </a:p>
          <a:p>
            <a:pPr marL="273050" indent="-273050">
              <a:lnSpc>
                <a:spcPct val="90000"/>
              </a:lnSpc>
              <a:spcBef>
                <a:spcPts val="56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Hastanın yaşı</a:t>
            </a:r>
          </a:p>
          <a:p>
            <a:pPr marL="273050" indent="-273050">
              <a:lnSpc>
                <a:spcPct val="90000"/>
              </a:lnSpc>
              <a:spcBef>
                <a:spcPts val="560"/>
              </a:spcBef>
              <a:spcAft>
                <a:spcPts val="0"/>
              </a:spcAft>
              <a:buClr>
                <a:srgbClr val="0BD0D9"/>
              </a:buClr>
              <a:buSzPct val="95000"/>
              <a:buFont typeface="Wingdings" panose="05000000000000000000" pitchFamily="2" charset="2"/>
              <a:buChar char="§"/>
              <a:defRPr/>
            </a:pPr>
            <a:r>
              <a:rPr lang="tr-TR" sz="2800" b="1" dirty="0">
                <a:solidFill>
                  <a:srgbClr val="F5F5F5"/>
                </a:solidFill>
                <a:latin typeface="Comic Sans MS" pitchFamily="66" charset="0"/>
                <a:ea typeface="Merriweather"/>
                <a:cs typeface="Merriweather"/>
                <a:sym typeface="Merriweather"/>
              </a:rPr>
              <a:t> Hastanın sistemik durumu</a:t>
            </a:r>
          </a:p>
        </p:txBody>
      </p:sp>
    </p:spTree>
    <p:extLst>
      <p:ext uri="{BB962C8B-B14F-4D97-AF65-F5344CB8AC3E}">
        <p14:creationId xmlns:p14="http://schemas.microsoft.com/office/powerpoint/2010/main" val="2725828813"/>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txBox="1">
            <a:spLocks noGrp="1"/>
          </p:cNvSpPr>
          <p:nvPr>
            <p:ph type="title"/>
          </p:nvPr>
        </p:nvSpPr>
        <p:spPr>
          <a:xfrm>
            <a:off x="1992313" y="1557338"/>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Fiksasyon materyalleri</a:t>
            </a:r>
            <a:b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24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24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24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Plak sistemleri plak, vida, implant, tel ve diğer enstrumanlardan oluşmaktadır. Kullanılan en yaygın materyaller titanyum, krom kobalt ve paslanmaz çelik ve vitalyumdur.</a:t>
            </a:r>
            <a:br>
              <a:rPr lang="tr-TR" altLang="tr-TR" sz="24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24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pic>
        <p:nvPicPr>
          <p:cNvPr id="83971" name="Shape 171"/>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008439" y="2852738"/>
            <a:ext cx="4319587" cy="3663950"/>
          </a:xfrm>
        </p:spPr>
      </p:pic>
    </p:spTree>
    <p:extLst>
      <p:ext uri="{BB962C8B-B14F-4D97-AF65-F5344CB8AC3E}">
        <p14:creationId xmlns:p14="http://schemas.microsoft.com/office/powerpoint/2010/main" val="165136496"/>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txBox="1">
            <a:spLocks noGrp="1"/>
          </p:cNvSpPr>
          <p:nvPr>
            <p:ph type="title"/>
          </p:nvPr>
        </p:nvSpPr>
        <p:spPr>
          <a:xfrm>
            <a:off x="2063750" y="188913"/>
            <a:ext cx="8229600" cy="1143000"/>
          </a:xfrm>
        </p:spPr>
        <p:txBody>
          <a:bodyPr vert="horz" wrap="square" lIns="0" tIns="45700" rIns="0" bIns="0" numCol="1" anchor="b" anchorCtr="0" compatLnSpc="1">
            <a:prstTxWarp prst="textNoShape">
              <a:avLst/>
            </a:prstTxWarp>
            <a:noAutofit/>
          </a:bodyPr>
          <a:lstStyle/>
          <a:p>
            <a:pPr>
              <a:buClr>
                <a:srgbClr val="000099"/>
              </a:buClr>
              <a:buSzPct val="25000"/>
            </a:pPr>
            <a:r>
              <a:rPr lang="tr-TR" altLang="tr-TR" sz="36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İmmobilizasyon Yöntemleri</a:t>
            </a:r>
          </a:p>
        </p:txBody>
      </p:sp>
      <p:sp>
        <p:nvSpPr>
          <p:cNvPr id="177" name="Shape 177"/>
          <p:cNvSpPr txBox="1">
            <a:spLocks noGrp="1"/>
          </p:cNvSpPr>
          <p:nvPr>
            <p:ph type="body" idx="1"/>
          </p:nvPr>
        </p:nvSpPr>
        <p:spPr>
          <a:xfrm>
            <a:off x="1981200" y="1844675"/>
            <a:ext cx="4038600" cy="4114800"/>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rgbClr val="0BD0D9"/>
              </a:buClr>
              <a:buSzPct val="95000"/>
              <a:buNone/>
              <a:defRPr/>
            </a:pPr>
            <a:r>
              <a:rPr lang="tr-TR" sz="2400" b="1" dirty="0" err="1">
                <a:solidFill>
                  <a:srgbClr val="FFFF00"/>
                </a:solidFill>
                <a:latin typeface="Comic Sans MS" pitchFamily="66" charset="0"/>
                <a:ea typeface="Merriweather"/>
                <a:cs typeface="Merriweather"/>
                <a:sym typeface="Merriweather"/>
              </a:rPr>
              <a:t>İntermaksiller</a:t>
            </a:r>
            <a:r>
              <a:rPr lang="tr-TR" sz="2400" b="1" dirty="0">
                <a:solidFill>
                  <a:srgbClr val="FFFF00"/>
                </a:solidFill>
                <a:latin typeface="Comic Sans MS" pitchFamily="66" charset="0"/>
                <a:ea typeface="Merriweather"/>
                <a:cs typeface="Merriweather"/>
                <a:sym typeface="Merriweather"/>
              </a:rPr>
              <a:t> </a:t>
            </a:r>
            <a:r>
              <a:rPr lang="tr-TR" sz="2400" b="1" dirty="0" err="1">
                <a:solidFill>
                  <a:srgbClr val="FFFF00"/>
                </a:solidFill>
                <a:latin typeface="Comic Sans MS" pitchFamily="66" charset="0"/>
                <a:ea typeface="Merriweather"/>
                <a:cs typeface="Merriweather"/>
                <a:sym typeface="Merriweather"/>
              </a:rPr>
              <a:t>fiksasyon</a:t>
            </a:r>
            <a:r>
              <a:rPr lang="tr-TR" sz="2400" b="1" dirty="0">
                <a:solidFill>
                  <a:srgbClr val="FFFF00"/>
                </a:solidFill>
                <a:latin typeface="Comic Sans MS" pitchFamily="66" charset="0"/>
                <a:ea typeface="Merriweather"/>
                <a:cs typeface="Merriweather"/>
                <a:sym typeface="Merriweather"/>
              </a:rPr>
              <a:t> olmadan </a:t>
            </a:r>
            <a:r>
              <a:rPr lang="tr-TR" sz="2400" b="1" dirty="0" err="1">
                <a:solidFill>
                  <a:srgbClr val="FFFF00"/>
                </a:solidFill>
                <a:latin typeface="Comic Sans MS" pitchFamily="66" charset="0"/>
                <a:ea typeface="Merriweather"/>
                <a:cs typeface="Merriweather"/>
                <a:sym typeface="Merriweather"/>
              </a:rPr>
              <a:t>osteosentez</a:t>
            </a:r>
            <a:endParaRPr lang="tr-TR" sz="2400" b="1" dirty="0">
              <a:solidFill>
                <a:srgbClr val="FFFF00"/>
              </a:solidFill>
              <a:latin typeface="Comic Sans MS" pitchFamily="66" charset="0"/>
              <a:ea typeface="Merriweather"/>
              <a:cs typeface="Merriweather"/>
              <a:sym typeface="Merriweather"/>
            </a:endParaRPr>
          </a:p>
          <a:p>
            <a:pPr marL="639762" lvl="1" indent="-246062">
              <a:spcBef>
                <a:spcPts val="400"/>
              </a:spcBef>
              <a:spcAft>
                <a:spcPts val="0"/>
              </a:spcAft>
              <a:buClr>
                <a:schemeClr val="accent1"/>
              </a:buClr>
              <a:buSzPct val="85000"/>
              <a:buNone/>
              <a:defRPr/>
            </a:pPr>
            <a:r>
              <a:rPr lang="tr-TR" sz="2000" b="1" dirty="0">
                <a:solidFill>
                  <a:srgbClr val="F5F5F5"/>
                </a:solidFill>
                <a:latin typeface="Comic Sans MS" pitchFamily="66" charset="0"/>
                <a:ea typeface="Merriweather"/>
                <a:cs typeface="Merriweather"/>
                <a:sym typeface="Merriweather"/>
              </a:rPr>
              <a:t>Kompresyonsuz plaklar</a:t>
            </a:r>
          </a:p>
          <a:p>
            <a:pPr marL="639762" lvl="1" indent="-246062">
              <a:spcBef>
                <a:spcPts val="400"/>
              </a:spcBef>
              <a:spcAft>
                <a:spcPts val="0"/>
              </a:spcAft>
              <a:buClr>
                <a:schemeClr val="accent1"/>
              </a:buClr>
              <a:buSzPct val="85000"/>
              <a:buNone/>
              <a:defRPr/>
            </a:pPr>
            <a:r>
              <a:rPr lang="tr-TR" sz="2000" b="1" dirty="0">
                <a:solidFill>
                  <a:srgbClr val="F5F5F5"/>
                </a:solidFill>
                <a:latin typeface="Comic Sans MS" pitchFamily="66" charset="0"/>
                <a:ea typeface="Merriweather"/>
                <a:cs typeface="Merriweather"/>
                <a:sym typeface="Merriweather"/>
              </a:rPr>
              <a:t>Kompresyon plakları</a:t>
            </a:r>
          </a:p>
          <a:p>
            <a:pPr marL="639762" lvl="1" indent="-246062">
              <a:spcBef>
                <a:spcPts val="400"/>
              </a:spcBef>
              <a:spcAft>
                <a:spcPts val="0"/>
              </a:spcAft>
              <a:buClr>
                <a:schemeClr val="accent1"/>
              </a:buClr>
              <a:buSzPct val="85000"/>
              <a:buNone/>
              <a:defRPr/>
            </a:pPr>
            <a:r>
              <a:rPr lang="tr-TR" sz="2000" b="1" dirty="0">
                <a:solidFill>
                  <a:srgbClr val="F5F5F5"/>
                </a:solidFill>
                <a:latin typeface="Comic Sans MS" pitchFamily="66" charset="0"/>
                <a:ea typeface="Merriweather"/>
                <a:cs typeface="Merriweather"/>
                <a:sym typeface="Merriweather"/>
              </a:rPr>
              <a:t>Mini plaklar</a:t>
            </a:r>
          </a:p>
          <a:p>
            <a:pPr marL="639762" lvl="1" indent="-246062">
              <a:spcBef>
                <a:spcPts val="400"/>
              </a:spcBef>
              <a:spcAft>
                <a:spcPts val="0"/>
              </a:spcAft>
              <a:buClr>
                <a:schemeClr val="accent1"/>
              </a:buClr>
              <a:buSzPct val="85000"/>
              <a:buNone/>
              <a:defRPr/>
            </a:pPr>
            <a:r>
              <a:rPr lang="tr-TR" sz="2000" b="1" dirty="0" err="1">
                <a:solidFill>
                  <a:srgbClr val="F5F5F5"/>
                </a:solidFill>
                <a:latin typeface="Comic Sans MS" pitchFamily="66" charset="0"/>
                <a:ea typeface="Merriweather"/>
                <a:cs typeface="Merriweather"/>
                <a:sym typeface="Merriweather"/>
              </a:rPr>
              <a:t>Lag</a:t>
            </a:r>
            <a:r>
              <a:rPr lang="tr-TR" sz="2000" b="1" dirty="0">
                <a:solidFill>
                  <a:srgbClr val="F5F5F5"/>
                </a:solidFill>
                <a:latin typeface="Comic Sans MS" pitchFamily="66" charset="0"/>
                <a:ea typeface="Merriweather"/>
                <a:cs typeface="Merriweather"/>
                <a:sym typeface="Merriweather"/>
              </a:rPr>
              <a:t> vidalar</a:t>
            </a:r>
          </a:p>
          <a:p>
            <a:pPr marL="273050" indent="-273050">
              <a:spcBef>
                <a:spcPts val="480"/>
              </a:spcBef>
              <a:spcAft>
                <a:spcPts val="0"/>
              </a:spcAft>
              <a:buClr>
                <a:srgbClr val="0BD0D9"/>
              </a:buClr>
              <a:buSzPct val="95000"/>
              <a:buNone/>
              <a:defRPr/>
            </a:pPr>
            <a:r>
              <a:rPr lang="tr-TR" sz="2400" b="1" dirty="0" err="1">
                <a:solidFill>
                  <a:srgbClr val="FFFF00"/>
                </a:solidFill>
                <a:latin typeface="Comic Sans MS" pitchFamily="66" charset="0"/>
                <a:ea typeface="Merriweather"/>
                <a:cs typeface="Merriweather"/>
                <a:sym typeface="Merriweather"/>
              </a:rPr>
              <a:t>İntermaksiller</a:t>
            </a:r>
            <a:r>
              <a:rPr lang="tr-TR" sz="2400" b="1" dirty="0">
                <a:solidFill>
                  <a:srgbClr val="FFFF00"/>
                </a:solidFill>
                <a:latin typeface="Comic Sans MS" pitchFamily="66" charset="0"/>
                <a:ea typeface="Merriweather"/>
                <a:cs typeface="Merriweather"/>
                <a:sym typeface="Merriweather"/>
              </a:rPr>
              <a:t> </a:t>
            </a:r>
            <a:r>
              <a:rPr lang="tr-TR" sz="2400" b="1" dirty="0" err="1">
                <a:solidFill>
                  <a:srgbClr val="FFFF00"/>
                </a:solidFill>
                <a:latin typeface="Comic Sans MS" pitchFamily="66" charset="0"/>
                <a:ea typeface="Merriweather"/>
                <a:cs typeface="Merriweather"/>
                <a:sym typeface="Merriweather"/>
              </a:rPr>
              <a:t>fiksasyon</a:t>
            </a:r>
            <a:r>
              <a:rPr lang="tr-TR" sz="2400" b="1" dirty="0">
                <a:solidFill>
                  <a:srgbClr val="FFFF00"/>
                </a:solidFill>
                <a:latin typeface="Comic Sans MS" pitchFamily="66" charset="0"/>
                <a:ea typeface="Merriweather"/>
                <a:cs typeface="Merriweather"/>
                <a:sym typeface="Merriweather"/>
              </a:rPr>
              <a:t> </a:t>
            </a:r>
            <a:r>
              <a:rPr lang="tr-TR" sz="1800" b="1" dirty="0">
                <a:solidFill>
                  <a:srgbClr val="FF0000"/>
                </a:solidFill>
                <a:latin typeface="Comic Sans MS" pitchFamily="66" charset="0"/>
                <a:ea typeface="Merriweather"/>
                <a:cs typeface="Merriweather"/>
                <a:sym typeface="Merriweather"/>
              </a:rPr>
              <a:t>(</a:t>
            </a:r>
            <a:r>
              <a:rPr lang="tr-TR" sz="1800" b="1" dirty="0" err="1">
                <a:solidFill>
                  <a:srgbClr val="FF0000"/>
                </a:solidFill>
                <a:latin typeface="Comic Sans MS" pitchFamily="66" charset="0"/>
                <a:ea typeface="Merriweather"/>
                <a:cs typeface="Merriweather"/>
                <a:sym typeface="Merriweather"/>
              </a:rPr>
              <a:t>Maksillomandibuler</a:t>
            </a:r>
            <a:r>
              <a:rPr lang="tr-TR" sz="1800" b="1" dirty="0">
                <a:solidFill>
                  <a:srgbClr val="FF0000"/>
                </a:solidFill>
                <a:latin typeface="Comic Sans MS" pitchFamily="66" charset="0"/>
                <a:ea typeface="Merriweather"/>
                <a:cs typeface="Merriweather"/>
                <a:sym typeface="Merriweather"/>
              </a:rPr>
              <a:t> </a:t>
            </a:r>
            <a:r>
              <a:rPr lang="tr-TR" sz="1800" b="1" dirty="0" err="1">
                <a:solidFill>
                  <a:srgbClr val="FF0000"/>
                </a:solidFill>
                <a:latin typeface="Comic Sans MS" pitchFamily="66" charset="0"/>
                <a:ea typeface="Merriweather"/>
                <a:cs typeface="Merriweather"/>
                <a:sym typeface="Merriweather"/>
              </a:rPr>
              <a:t>Fiksasyon</a:t>
            </a:r>
            <a:r>
              <a:rPr lang="tr-TR" sz="1800" b="1" dirty="0">
                <a:solidFill>
                  <a:srgbClr val="FF0000"/>
                </a:solidFill>
                <a:latin typeface="Comic Sans MS" pitchFamily="66" charset="0"/>
                <a:ea typeface="Merriweather"/>
                <a:cs typeface="Merriweather"/>
                <a:sym typeface="Merriweather"/>
              </a:rPr>
              <a:t>)</a:t>
            </a:r>
            <a:endParaRPr lang="tr-TR" sz="2400" b="1" dirty="0">
              <a:solidFill>
                <a:srgbClr val="FF0000"/>
              </a:solidFill>
              <a:latin typeface="Comic Sans MS" pitchFamily="66" charset="0"/>
              <a:ea typeface="Merriweather"/>
              <a:cs typeface="Merriweather"/>
              <a:sym typeface="Merriweather"/>
            </a:endParaRPr>
          </a:p>
          <a:p>
            <a:pPr marL="639762" lvl="1" indent="-246062">
              <a:spcBef>
                <a:spcPts val="400"/>
              </a:spcBef>
              <a:spcAft>
                <a:spcPts val="0"/>
              </a:spcAft>
              <a:buClr>
                <a:schemeClr val="accent1"/>
              </a:buClr>
              <a:buSzPct val="85000"/>
              <a:buNone/>
              <a:defRPr/>
            </a:pPr>
            <a:r>
              <a:rPr lang="tr-TR" sz="2000" b="1" dirty="0">
                <a:solidFill>
                  <a:srgbClr val="F5F5F5"/>
                </a:solidFill>
                <a:latin typeface="Comic Sans MS" pitchFamily="66" charset="0"/>
                <a:ea typeface="Merriweather"/>
                <a:cs typeface="Merriweather"/>
                <a:sym typeface="Merriweather"/>
              </a:rPr>
              <a:t>Braketler</a:t>
            </a:r>
          </a:p>
          <a:p>
            <a:pPr marL="639762" lvl="1" indent="-246062">
              <a:spcBef>
                <a:spcPts val="400"/>
              </a:spcBef>
              <a:spcAft>
                <a:spcPts val="0"/>
              </a:spcAft>
              <a:buClr>
                <a:schemeClr val="accent1"/>
              </a:buClr>
              <a:buSzPct val="85000"/>
              <a:buNone/>
              <a:defRPr/>
            </a:pPr>
            <a:r>
              <a:rPr lang="tr-TR" sz="2000" b="1" dirty="0">
                <a:solidFill>
                  <a:srgbClr val="F5F5F5"/>
                </a:solidFill>
                <a:latin typeface="Comic Sans MS" pitchFamily="66" charset="0"/>
                <a:ea typeface="Merriweather"/>
                <a:cs typeface="Merriweather"/>
                <a:sym typeface="Merriweather"/>
              </a:rPr>
              <a:t>Telle dişleri bağlama</a:t>
            </a:r>
          </a:p>
          <a:p>
            <a:pPr marL="914400" lvl="2" indent="-254000">
              <a:spcBef>
                <a:spcPts val="360"/>
              </a:spcBef>
              <a:spcAft>
                <a:spcPts val="0"/>
              </a:spcAft>
              <a:buSzPct val="70000"/>
              <a:buNone/>
              <a:defRPr/>
            </a:pPr>
            <a:r>
              <a:rPr lang="tr-TR" sz="1800" b="1" dirty="0">
                <a:solidFill>
                  <a:srgbClr val="F5F5F5"/>
                </a:solidFill>
                <a:latin typeface="Comic Sans MS" pitchFamily="66" charset="0"/>
                <a:ea typeface="Merriweather"/>
                <a:cs typeface="Merriweather"/>
                <a:sym typeface="Merriweather"/>
              </a:rPr>
              <a:t>Direkt bağlama</a:t>
            </a:r>
          </a:p>
          <a:p>
            <a:pPr marL="914400" lvl="2" indent="-254000">
              <a:spcBef>
                <a:spcPts val="360"/>
              </a:spcBef>
              <a:spcAft>
                <a:spcPts val="0"/>
              </a:spcAft>
              <a:buSzPct val="70000"/>
              <a:buNone/>
              <a:defRPr/>
            </a:pPr>
            <a:r>
              <a:rPr lang="tr-TR" sz="1800" b="1" dirty="0">
                <a:solidFill>
                  <a:srgbClr val="F5F5F5"/>
                </a:solidFill>
                <a:latin typeface="Comic Sans MS" pitchFamily="66" charset="0"/>
                <a:ea typeface="Merriweather"/>
                <a:cs typeface="Merriweather"/>
                <a:sym typeface="Merriweather"/>
              </a:rPr>
              <a:t>Halkalı bağlama</a:t>
            </a:r>
          </a:p>
          <a:p>
            <a:pPr marL="639762" lvl="1" indent="-246062">
              <a:spcBef>
                <a:spcPts val="400"/>
              </a:spcBef>
              <a:spcAft>
                <a:spcPts val="0"/>
              </a:spcAft>
              <a:buClr>
                <a:schemeClr val="accent1"/>
              </a:buClr>
              <a:buSzPct val="85000"/>
              <a:buNone/>
              <a:defRPr/>
            </a:pPr>
            <a:r>
              <a:rPr lang="tr-TR" sz="2000" b="1" dirty="0">
                <a:solidFill>
                  <a:srgbClr val="F5F5F5"/>
                </a:solidFill>
                <a:latin typeface="Comic Sans MS" pitchFamily="66" charset="0"/>
                <a:ea typeface="Merriweather"/>
                <a:cs typeface="Merriweather"/>
                <a:sym typeface="Merriweather"/>
              </a:rPr>
              <a:t>Ark barlar</a:t>
            </a:r>
          </a:p>
          <a:p>
            <a:pPr marL="273050" indent="-152400">
              <a:spcBef>
                <a:spcPts val="400"/>
              </a:spcBef>
              <a:spcAft>
                <a:spcPts val="0"/>
              </a:spcAft>
              <a:buClr>
                <a:srgbClr val="0BD0D9"/>
              </a:buClr>
              <a:buNone/>
              <a:defRPr/>
            </a:pPr>
            <a:endParaRPr sz="2000" b="1" dirty="0">
              <a:solidFill>
                <a:srgbClr val="F5F5F5"/>
              </a:solidFill>
              <a:latin typeface="Comic Sans MS" pitchFamily="66" charset="0"/>
              <a:ea typeface="Merriweather"/>
              <a:cs typeface="Merriweather"/>
              <a:sym typeface="Merriweather"/>
            </a:endParaRPr>
          </a:p>
        </p:txBody>
      </p:sp>
      <p:sp>
        <p:nvSpPr>
          <p:cNvPr id="178" name="Shape 178"/>
          <p:cNvSpPr txBox="1">
            <a:spLocks noGrp="1"/>
          </p:cNvSpPr>
          <p:nvPr>
            <p:ph type="body" idx="2"/>
          </p:nvPr>
        </p:nvSpPr>
        <p:spPr>
          <a:xfrm>
            <a:off x="6172200" y="1844675"/>
            <a:ext cx="4038600" cy="4114800"/>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rgbClr val="0BD0D9"/>
              </a:buClr>
              <a:buSzPct val="95000"/>
              <a:buNone/>
              <a:defRPr/>
            </a:pPr>
            <a:r>
              <a:rPr lang="tr-TR" sz="2400" b="1" dirty="0" err="1">
                <a:solidFill>
                  <a:srgbClr val="FFFF00"/>
                </a:solidFill>
                <a:latin typeface="Comic Sans MS" pitchFamily="66" charset="0"/>
                <a:ea typeface="Merriweather"/>
                <a:cs typeface="Merriweather"/>
                <a:sym typeface="Merriweather"/>
              </a:rPr>
              <a:t>Osteosentez</a:t>
            </a:r>
            <a:r>
              <a:rPr lang="tr-TR" sz="2400" b="1" dirty="0">
                <a:solidFill>
                  <a:srgbClr val="FFFF00"/>
                </a:solidFill>
                <a:latin typeface="Comic Sans MS" pitchFamily="66" charset="0"/>
                <a:ea typeface="Merriweather"/>
                <a:cs typeface="Merriweather"/>
                <a:sym typeface="Merriweather"/>
              </a:rPr>
              <a:t> ile birlikte uygulanan </a:t>
            </a:r>
            <a:r>
              <a:rPr lang="tr-TR" sz="2400" b="1" dirty="0" err="1">
                <a:solidFill>
                  <a:srgbClr val="FFFF00"/>
                </a:solidFill>
                <a:latin typeface="Comic Sans MS" pitchFamily="66" charset="0"/>
                <a:ea typeface="Merriweather"/>
                <a:cs typeface="Merriweather"/>
                <a:sym typeface="Merriweather"/>
              </a:rPr>
              <a:t>intermaksiller</a:t>
            </a:r>
            <a:r>
              <a:rPr lang="tr-TR" sz="2400" b="1" dirty="0">
                <a:solidFill>
                  <a:srgbClr val="FFFF00"/>
                </a:solidFill>
                <a:latin typeface="Comic Sans MS" pitchFamily="66" charset="0"/>
                <a:ea typeface="Merriweather"/>
                <a:cs typeface="Merriweather"/>
                <a:sym typeface="Merriweather"/>
              </a:rPr>
              <a:t> </a:t>
            </a:r>
            <a:r>
              <a:rPr lang="tr-TR" sz="2400" b="1" dirty="0" err="1">
                <a:solidFill>
                  <a:srgbClr val="FFFF00"/>
                </a:solidFill>
                <a:latin typeface="Comic Sans MS" pitchFamily="66" charset="0"/>
                <a:ea typeface="Merriweather"/>
                <a:cs typeface="Merriweather"/>
                <a:sym typeface="Merriweather"/>
              </a:rPr>
              <a:t>fiksasyon</a:t>
            </a:r>
            <a:endParaRPr lang="tr-TR" sz="2400" b="1" dirty="0">
              <a:solidFill>
                <a:srgbClr val="FFFF00"/>
              </a:solidFill>
              <a:latin typeface="Comic Sans MS" pitchFamily="66" charset="0"/>
              <a:ea typeface="Merriweather"/>
              <a:cs typeface="Merriweather"/>
              <a:sym typeface="Merriweather"/>
            </a:endParaRPr>
          </a:p>
          <a:p>
            <a:pPr marL="639762" lvl="1" indent="-246062">
              <a:spcBef>
                <a:spcPts val="400"/>
              </a:spcBef>
              <a:spcAft>
                <a:spcPts val="0"/>
              </a:spcAft>
              <a:buClr>
                <a:schemeClr val="accent1"/>
              </a:buClr>
              <a:buSzPct val="85000"/>
              <a:buNone/>
              <a:defRPr/>
            </a:pPr>
            <a:r>
              <a:rPr lang="tr-TR" sz="2000" b="1" dirty="0" err="1">
                <a:solidFill>
                  <a:srgbClr val="F5F5F5"/>
                </a:solidFill>
                <a:latin typeface="Comic Sans MS" pitchFamily="66" charset="0"/>
                <a:ea typeface="Merriweather"/>
                <a:cs typeface="Merriweather"/>
                <a:sym typeface="Merriweather"/>
              </a:rPr>
              <a:t>Transosseöz</a:t>
            </a:r>
            <a:r>
              <a:rPr lang="tr-TR" sz="2000" b="1" dirty="0">
                <a:solidFill>
                  <a:srgbClr val="F5F5F5"/>
                </a:solidFill>
                <a:latin typeface="Comic Sans MS" pitchFamily="66" charset="0"/>
                <a:ea typeface="Merriweather"/>
                <a:cs typeface="Merriweather"/>
                <a:sym typeface="Merriweather"/>
              </a:rPr>
              <a:t> (</a:t>
            </a:r>
            <a:r>
              <a:rPr lang="tr-TR" sz="2000" b="1" dirty="0" err="1">
                <a:solidFill>
                  <a:srgbClr val="F5F5F5"/>
                </a:solidFill>
                <a:latin typeface="Comic Sans MS" pitchFamily="66" charset="0"/>
                <a:ea typeface="Merriweather"/>
                <a:cs typeface="Merriweather"/>
                <a:sym typeface="Merriweather"/>
              </a:rPr>
              <a:t>interosseöz</a:t>
            </a:r>
            <a:r>
              <a:rPr lang="tr-TR" sz="2000" b="1" dirty="0">
                <a:solidFill>
                  <a:srgbClr val="F5F5F5"/>
                </a:solidFill>
                <a:latin typeface="Comic Sans MS" pitchFamily="66" charset="0"/>
                <a:ea typeface="Merriweather"/>
                <a:cs typeface="Merriweather"/>
                <a:sym typeface="Merriweather"/>
              </a:rPr>
              <a:t>) bağlama</a:t>
            </a:r>
          </a:p>
          <a:p>
            <a:pPr marL="639762" lvl="1" indent="-246062">
              <a:spcBef>
                <a:spcPts val="400"/>
              </a:spcBef>
              <a:spcAft>
                <a:spcPts val="0"/>
              </a:spcAft>
              <a:buClr>
                <a:schemeClr val="accent1"/>
              </a:buClr>
              <a:buSzPct val="85000"/>
              <a:buNone/>
              <a:defRPr/>
            </a:pPr>
            <a:r>
              <a:rPr lang="tr-TR" sz="2000" b="1" dirty="0" err="1">
                <a:solidFill>
                  <a:srgbClr val="F5F5F5"/>
                </a:solidFill>
                <a:latin typeface="Comic Sans MS" pitchFamily="66" charset="0"/>
                <a:ea typeface="Merriweather"/>
                <a:cs typeface="Merriweather"/>
                <a:sym typeface="Merriweather"/>
              </a:rPr>
              <a:t>Sirkumferansiyel</a:t>
            </a:r>
            <a:r>
              <a:rPr lang="tr-TR" sz="2000" b="1" dirty="0">
                <a:solidFill>
                  <a:srgbClr val="F5F5F5"/>
                </a:solidFill>
                <a:latin typeface="Comic Sans MS" pitchFamily="66" charset="0"/>
                <a:ea typeface="Merriweather"/>
                <a:cs typeface="Merriweather"/>
                <a:sym typeface="Merriweather"/>
              </a:rPr>
              <a:t> bağlama</a:t>
            </a:r>
          </a:p>
          <a:p>
            <a:pPr marL="639762" lvl="1" indent="-246062">
              <a:spcBef>
                <a:spcPts val="400"/>
              </a:spcBef>
              <a:spcAft>
                <a:spcPts val="0"/>
              </a:spcAft>
              <a:buClr>
                <a:schemeClr val="accent1"/>
              </a:buClr>
              <a:buSzPct val="85000"/>
              <a:buNone/>
              <a:defRPr/>
            </a:pPr>
            <a:r>
              <a:rPr lang="tr-TR" sz="2000" b="1" dirty="0" err="1">
                <a:solidFill>
                  <a:srgbClr val="F5F5F5"/>
                </a:solidFill>
                <a:latin typeface="Comic Sans MS" pitchFamily="66" charset="0"/>
                <a:ea typeface="Merriweather"/>
                <a:cs typeface="Merriweather"/>
                <a:sym typeface="Merriweather"/>
              </a:rPr>
              <a:t>Ekstraoral</a:t>
            </a:r>
            <a:r>
              <a:rPr lang="tr-TR" sz="2000" b="1" dirty="0">
                <a:solidFill>
                  <a:srgbClr val="F5F5F5"/>
                </a:solidFill>
                <a:latin typeface="Comic Sans MS" pitchFamily="66" charset="0"/>
                <a:ea typeface="Merriweather"/>
                <a:cs typeface="Merriweather"/>
                <a:sym typeface="Merriweather"/>
              </a:rPr>
              <a:t> pim </a:t>
            </a:r>
            <a:r>
              <a:rPr lang="tr-TR" sz="2000" b="1" dirty="0" err="1">
                <a:solidFill>
                  <a:srgbClr val="F5F5F5"/>
                </a:solidFill>
                <a:latin typeface="Comic Sans MS" pitchFamily="66" charset="0"/>
                <a:ea typeface="Merriweather"/>
                <a:cs typeface="Merriweather"/>
                <a:sym typeface="Merriweather"/>
              </a:rPr>
              <a:t>fiksasyonu</a:t>
            </a:r>
            <a:endParaRPr lang="tr-TR" sz="2000" b="1" dirty="0">
              <a:solidFill>
                <a:srgbClr val="F5F5F5"/>
              </a:solidFill>
              <a:latin typeface="Comic Sans MS" pitchFamily="66" charset="0"/>
              <a:ea typeface="Merriweather"/>
              <a:cs typeface="Merriweather"/>
              <a:sym typeface="Merriweather"/>
            </a:endParaRPr>
          </a:p>
          <a:p>
            <a:pPr marL="639762" lvl="1" indent="-246062">
              <a:spcBef>
                <a:spcPts val="400"/>
              </a:spcBef>
              <a:spcAft>
                <a:spcPts val="0"/>
              </a:spcAft>
              <a:buClr>
                <a:schemeClr val="accent1"/>
              </a:buClr>
              <a:buSzPct val="85000"/>
              <a:buNone/>
              <a:defRPr/>
            </a:pPr>
            <a:r>
              <a:rPr lang="tr-TR" sz="2000" b="1" dirty="0">
                <a:solidFill>
                  <a:srgbClr val="F5F5F5"/>
                </a:solidFill>
                <a:latin typeface="Comic Sans MS" pitchFamily="66" charset="0"/>
                <a:ea typeface="Merriweather"/>
                <a:cs typeface="Merriweather"/>
                <a:sym typeface="Merriweather"/>
              </a:rPr>
              <a:t>Kemik kıskaçları</a:t>
            </a:r>
          </a:p>
          <a:p>
            <a:pPr marL="639762" lvl="1" indent="-246062">
              <a:spcBef>
                <a:spcPts val="400"/>
              </a:spcBef>
              <a:spcAft>
                <a:spcPts val="0"/>
              </a:spcAft>
              <a:buClr>
                <a:schemeClr val="accent1"/>
              </a:buClr>
              <a:buSzPct val="85000"/>
              <a:buNone/>
              <a:defRPr/>
            </a:pPr>
            <a:r>
              <a:rPr lang="tr-TR" sz="2000" b="1" dirty="0" err="1">
                <a:solidFill>
                  <a:srgbClr val="F5F5F5"/>
                </a:solidFill>
                <a:latin typeface="Comic Sans MS" pitchFamily="66" charset="0"/>
                <a:ea typeface="Merriweather"/>
                <a:cs typeface="Merriweather"/>
                <a:sym typeface="Merriweather"/>
              </a:rPr>
              <a:t>Kirchner</a:t>
            </a:r>
            <a:r>
              <a:rPr lang="tr-TR" sz="2000" b="1" dirty="0">
                <a:solidFill>
                  <a:srgbClr val="F5F5F5"/>
                </a:solidFill>
                <a:latin typeface="Comic Sans MS" pitchFamily="66" charset="0"/>
                <a:ea typeface="Merriweather"/>
                <a:cs typeface="Merriweather"/>
                <a:sym typeface="Merriweather"/>
              </a:rPr>
              <a:t> telleri</a:t>
            </a:r>
          </a:p>
        </p:txBody>
      </p:sp>
    </p:spTree>
    <p:extLst>
      <p:ext uri="{BB962C8B-B14F-4D97-AF65-F5344CB8AC3E}">
        <p14:creationId xmlns:p14="http://schemas.microsoft.com/office/powerpoint/2010/main" val="187615082"/>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txBox="1">
            <a:spLocks noGrp="1"/>
          </p:cNvSpPr>
          <p:nvPr>
            <p:ph type="title"/>
          </p:nvPr>
        </p:nvSpPr>
        <p:spPr>
          <a:xfrm>
            <a:off x="2024063" y="357188"/>
            <a:ext cx="8229600" cy="1143000"/>
          </a:xfrm>
        </p:spPr>
        <p:txBody>
          <a:bodyPr vert="horz" wrap="square" lIns="0" tIns="45700" rIns="0" bIns="0" numCol="1" anchor="b" anchorCtr="0" compatLnSpc="1">
            <a:prstTxWarp prst="textNoShape">
              <a:avLst/>
            </a:prstTxWarp>
            <a:noAutofit/>
          </a:bodyPr>
          <a:lstStyle/>
          <a:p>
            <a:pPr algn="l">
              <a:buClr>
                <a:srgbClr val="000099"/>
              </a:buClr>
              <a:buSzPct val="25000"/>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MMF(MAKSİLLO-MANDİBULER FİKSASYON)</a:t>
            </a:r>
          </a:p>
        </p:txBody>
      </p:sp>
      <p:sp>
        <p:nvSpPr>
          <p:cNvPr id="184" name="Shape 184"/>
          <p:cNvSpPr txBox="1">
            <a:spLocks noGrp="1"/>
          </p:cNvSpPr>
          <p:nvPr>
            <p:ph type="body" idx="1"/>
          </p:nvPr>
        </p:nvSpPr>
        <p:spPr>
          <a:xfrm>
            <a:off x="1952625" y="1643064"/>
            <a:ext cx="8229600" cy="4389437"/>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chemeClr val="dk1"/>
              </a:buClr>
              <a:buNone/>
              <a:defRPr/>
            </a:pPr>
            <a:endParaRPr sz="1800" b="1" dirty="0">
              <a:solidFill>
                <a:srgbClr val="FFFFFF"/>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err="1">
                <a:solidFill>
                  <a:srgbClr val="FFFFFF"/>
                </a:solidFill>
                <a:latin typeface="Comic Sans MS" pitchFamily="66" charset="0"/>
                <a:ea typeface="Merriweather"/>
                <a:cs typeface="Merriweather"/>
                <a:sym typeface="Merriweather"/>
              </a:rPr>
              <a:t>Mandibula</a:t>
            </a:r>
            <a:r>
              <a:rPr lang="tr-TR" sz="2400" b="1" dirty="0">
                <a:solidFill>
                  <a:srgbClr val="FFFFFF"/>
                </a:solidFill>
                <a:latin typeface="Comic Sans MS" pitchFamily="66" charset="0"/>
                <a:ea typeface="Merriweather"/>
                <a:cs typeface="Merriweather"/>
                <a:sym typeface="Merriweather"/>
              </a:rPr>
              <a:t> kırıklarında </a:t>
            </a:r>
            <a:r>
              <a:rPr lang="tr-TR" sz="2400" b="1" dirty="0" err="1">
                <a:solidFill>
                  <a:srgbClr val="FFFFFF"/>
                </a:solidFill>
                <a:latin typeface="Comic Sans MS" pitchFamily="66" charset="0"/>
                <a:ea typeface="Merriweather"/>
                <a:cs typeface="Merriweather"/>
                <a:sym typeface="Merriweather"/>
              </a:rPr>
              <a:t>maksillo</a:t>
            </a:r>
            <a:r>
              <a:rPr lang="tr-TR" sz="2400" b="1" dirty="0">
                <a:solidFill>
                  <a:srgbClr val="FFFFFF"/>
                </a:solidFill>
                <a:latin typeface="Comic Sans MS" pitchFamily="66" charset="0"/>
                <a:ea typeface="Merriweather"/>
                <a:cs typeface="Merriweather"/>
                <a:sym typeface="Merriweather"/>
              </a:rPr>
              <a:t>-</a:t>
            </a:r>
            <a:r>
              <a:rPr lang="tr-TR" sz="2400" b="1" dirty="0" err="1">
                <a:solidFill>
                  <a:srgbClr val="FFFFFF"/>
                </a:solidFill>
                <a:latin typeface="Comic Sans MS" pitchFamily="66" charset="0"/>
                <a:ea typeface="Merriweather"/>
                <a:cs typeface="Merriweather"/>
                <a:sym typeface="Merriweather"/>
              </a:rPr>
              <a:t>mandibuler</a:t>
            </a:r>
            <a:r>
              <a:rPr lang="tr-TR" sz="2400" b="1" dirty="0">
                <a:solidFill>
                  <a:srgbClr val="FFFFFF"/>
                </a:solidFill>
                <a:latin typeface="Comic Sans MS" pitchFamily="66" charset="0"/>
                <a:ea typeface="Merriweather"/>
                <a:cs typeface="Merriweather"/>
                <a:sym typeface="Merriweather"/>
              </a:rPr>
              <a:t> </a:t>
            </a:r>
            <a:r>
              <a:rPr lang="tr-TR" sz="2400" b="1" dirty="0" err="1">
                <a:solidFill>
                  <a:srgbClr val="FFFFFF"/>
                </a:solidFill>
                <a:latin typeface="Comic Sans MS" pitchFamily="66" charset="0"/>
                <a:ea typeface="Merriweather"/>
                <a:cs typeface="Merriweather"/>
                <a:sym typeface="Merriweather"/>
              </a:rPr>
              <a:t>fiksasyon</a:t>
            </a:r>
            <a:r>
              <a:rPr lang="tr-TR" sz="2400" b="1" dirty="0">
                <a:solidFill>
                  <a:srgbClr val="FFFFFF"/>
                </a:solidFill>
                <a:latin typeface="Comic Sans MS" pitchFamily="66" charset="0"/>
                <a:ea typeface="Merriweather"/>
                <a:cs typeface="Merriweather"/>
                <a:sym typeface="Merriweather"/>
              </a:rPr>
              <a:t> 6 hafta olarak önerilmektedir ancak </a:t>
            </a:r>
            <a:r>
              <a:rPr lang="tr-TR" sz="2400" b="1" dirty="0" err="1">
                <a:solidFill>
                  <a:srgbClr val="FFFFFF"/>
                </a:solidFill>
                <a:latin typeface="Comic Sans MS" pitchFamily="66" charset="0"/>
                <a:ea typeface="Merriweather"/>
                <a:cs typeface="Merriweather"/>
                <a:sym typeface="Merriweather"/>
              </a:rPr>
              <a:t>immobilizasyon</a:t>
            </a:r>
            <a:r>
              <a:rPr lang="tr-TR" sz="2400" b="1" dirty="0">
                <a:solidFill>
                  <a:srgbClr val="FFFFFF"/>
                </a:solidFill>
                <a:latin typeface="Comic Sans MS" pitchFamily="66" charset="0"/>
                <a:ea typeface="Merriweather"/>
                <a:cs typeface="Merriweather"/>
                <a:sym typeface="Merriweather"/>
              </a:rPr>
              <a:t> süresi birçok faktöre bağlıdır; bunlar kırığın çeşidi, lokalizasyonu, fragman sayısı, hastanın yaşı ve herhangi bir sistemik hastalığın da bu duruma eşlik etmesi gibi durumlardır. </a:t>
            </a:r>
          </a:p>
          <a:p>
            <a:pPr marL="273050" indent="-273050">
              <a:spcBef>
                <a:spcPts val="480"/>
              </a:spcBef>
              <a:spcAft>
                <a:spcPts val="0"/>
              </a:spcAft>
              <a:buClr>
                <a:srgbClr val="0BD0D9"/>
              </a:buClr>
              <a:buSzPct val="95000"/>
              <a:buNone/>
              <a:defRPr/>
            </a:pPr>
            <a:endParaRPr lang="tr-TR" sz="2400" b="1" dirty="0">
              <a:solidFill>
                <a:srgbClr val="FFFFFF"/>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a:solidFill>
                  <a:srgbClr val="FFFF00"/>
                </a:solidFill>
                <a:latin typeface="Comic Sans MS" pitchFamily="66" charset="0"/>
                <a:ea typeface="Merriweather"/>
                <a:cs typeface="Merriweather"/>
                <a:sym typeface="Merriweather"/>
              </a:rPr>
              <a:t>15 yaşın altındaki çocuklarda 2 hafta, yetişkinlerde 3-4 hafta, yaşlı hastalarda  4 hafta ve üzeri (hatta 5-10 hafta) bir süre </a:t>
            </a:r>
            <a:r>
              <a:rPr lang="tr-TR" sz="2400" b="1" dirty="0" err="1">
                <a:solidFill>
                  <a:srgbClr val="FFFF00"/>
                </a:solidFill>
                <a:latin typeface="Comic Sans MS" pitchFamily="66" charset="0"/>
                <a:ea typeface="Merriweather"/>
                <a:cs typeface="Merriweather"/>
                <a:sym typeface="Merriweather"/>
              </a:rPr>
              <a:t>immobilizasyon</a:t>
            </a:r>
            <a:r>
              <a:rPr lang="tr-TR" sz="2400" b="1" dirty="0">
                <a:solidFill>
                  <a:srgbClr val="FFFF00"/>
                </a:solidFill>
                <a:latin typeface="Comic Sans MS" pitchFamily="66" charset="0"/>
                <a:ea typeface="Merriweather"/>
                <a:cs typeface="Merriweather"/>
                <a:sym typeface="Merriweather"/>
              </a:rPr>
              <a:t> gerekmektedir.</a:t>
            </a:r>
          </a:p>
          <a:p>
            <a:pPr marL="0" indent="0">
              <a:spcBef>
                <a:spcPts val="0"/>
              </a:spcBef>
              <a:buNone/>
              <a:defRPr/>
            </a:pPr>
            <a:endParaRPr sz="2400" b="1" dirty="0">
              <a:solidFill>
                <a:srgbClr val="FFFFFF"/>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69937843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5"/>
          <p:cNvSpPr txBox="1">
            <a:spLocks noChangeArrowheads="1"/>
          </p:cNvSpPr>
          <p:nvPr/>
        </p:nvSpPr>
        <p:spPr bwMode="auto">
          <a:xfrm>
            <a:off x="2208213" y="1"/>
            <a:ext cx="7429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b="1">
                <a:solidFill>
                  <a:srgbClr val="E22B00"/>
                </a:solidFill>
                <a:latin typeface="Comic Sans MS" panose="030F0702030302020204" pitchFamily="66" charset="0"/>
              </a:rPr>
              <a:t>Maksillofasiyal Kırıklarda Etiyoloji</a:t>
            </a:r>
          </a:p>
        </p:txBody>
      </p:sp>
      <p:sp>
        <p:nvSpPr>
          <p:cNvPr id="3" name="Text Box 5"/>
          <p:cNvSpPr txBox="1">
            <a:spLocks noChangeArrowheads="1"/>
          </p:cNvSpPr>
          <p:nvPr/>
        </p:nvSpPr>
        <p:spPr bwMode="auto">
          <a:xfrm>
            <a:off x="2208214" y="836614"/>
            <a:ext cx="799147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Travmatik kırıklar (trafik kazaları,darp, düşme, endüstriyel yaralanmalar (iş kazaları), spor yaralanmaları, ev kazaları, savaş-ateşli silah yaralanmaları)</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Patolojik kırıklar (kistik-tümoral patolojiler, osteopatiler)</a:t>
            </a:r>
          </a:p>
        </p:txBody>
      </p:sp>
      <p:sp>
        <p:nvSpPr>
          <p:cNvPr id="4" name="Text Box 5"/>
          <p:cNvSpPr txBox="1">
            <a:spLocks noChangeArrowheads="1"/>
          </p:cNvSpPr>
          <p:nvPr/>
        </p:nvSpPr>
        <p:spPr bwMode="auto">
          <a:xfrm>
            <a:off x="2782889" y="4868864"/>
            <a:ext cx="74898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None/>
            </a:pPr>
            <a:r>
              <a:rPr lang="tr-TR" altLang="tr-TR" sz="2400" b="1">
                <a:solidFill>
                  <a:srgbClr val="FFFFFF"/>
                </a:solidFill>
                <a:latin typeface="Comic Sans MS" panose="030F0702030302020204" pitchFamily="66" charset="0"/>
              </a:rPr>
              <a:t>- Maksilla kırıklarından daha çok trafik kazaları sorumluyken, mandibula kırıklarından daha çok darp sorumludur.</a:t>
            </a:r>
          </a:p>
        </p:txBody>
      </p:sp>
    </p:spTree>
    <p:extLst>
      <p:ext uri="{BB962C8B-B14F-4D97-AF65-F5344CB8AC3E}">
        <p14:creationId xmlns:p14="http://schemas.microsoft.com/office/powerpoint/2010/main" val="15139125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from="(-#ppt_w/2)" to="(#ppt_x)" calcmode="lin" valueType="num">
                                      <p:cBhvr>
                                        <p:cTn id="13" dur="600" fill="hold">
                                          <p:stCondLst>
                                            <p:cond delay="0"/>
                                          </p:stCondLst>
                                        </p:cTn>
                                        <p:tgtEl>
                                          <p:spTgt spid="4"/>
                                        </p:tgtEl>
                                        <p:attrNameLst>
                                          <p:attrName>ppt_x</p:attrName>
                                        </p:attrNameLst>
                                      </p:cBhvr>
                                    </p:anim>
                                    <p:anim from="0" to="-1.0" calcmode="lin" valueType="num">
                                      <p:cBhvr>
                                        <p:cTn id="14" dur="200" decel="50000" autoRev="1" fill="hold">
                                          <p:stCondLst>
                                            <p:cond delay="600"/>
                                          </p:stCondLst>
                                        </p:cTn>
                                        <p:tgtEl>
                                          <p:spTgt spid="4"/>
                                        </p:tgtEl>
                                        <p:attrNameLst>
                                          <p:attrName>xshear</p:attrName>
                                        </p:attrNameLst>
                                      </p:cBhvr>
                                    </p:anim>
                                    <p:animScale>
                                      <p:cBhvr>
                                        <p:cTn id="15" dur="200" decel="100000" autoRev="1" fill="hold">
                                          <p:stCondLst>
                                            <p:cond delay="600"/>
                                          </p:stCondLst>
                                        </p:cTn>
                                        <p:tgtEl>
                                          <p:spTgt spid="4"/>
                                        </p:tgtEl>
                                      </p:cBhvr>
                                      <p:from x="100000" y="100000"/>
                                      <p:to x="80000" y="100000"/>
                                    </p:animScale>
                                    <p:anim by="(#ppt_h/3+#ppt_w*0.1)" calcmode="lin" valueType="num">
                                      <p:cBhvr additive="sum">
                                        <p:cTn id="16" dur="200" decel="100000" autoRev="1" fill="hold">
                                          <p:stCondLst>
                                            <p:cond delay="600"/>
                                          </p:stCondLst>
                                        </p:cTn>
                                        <p:tgtEl>
                                          <p:spTgt spid="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txBox="1">
            <a:spLocks noGrp="1"/>
          </p:cNvSpPr>
          <p:nvPr>
            <p:ph type="title"/>
          </p:nvPr>
        </p:nvSpPr>
        <p:spPr>
          <a:xfrm>
            <a:off x="2063750" y="0"/>
            <a:ext cx="8229600" cy="1214438"/>
          </a:xfrm>
        </p:spPr>
        <p:txBody>
          <a:bodyPr vert="horz" wrap="square" lIns="0" tIns="45700" rIns="0" bIns="0" numCol="1" anchor="b" anchorCtr="0" compatLnSpc="1">
            <a:prstTxWarp prst="textNoShape">
              <a:avLst/>
            </a:prstTxWarp>
            <a:noAutofit/>
          </a:bodyPr>
          <a:lstStyle/>
          <a:p>
            <a:pPr algn="l">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MAKSİLLO MANDİBULER FİKSASYON</a:t>
            </a:r>
          </a:p>
        </p:txBody>
      </p:sp>
      <p:sp>
        <p:nvSpPr>
          <p:cNvPr id="190" name="Shape 190"/>
          <p:cNvSpPr txBox="1">
            <a:spLocks noGrp="1"/>
          </p:cNvSpPr>
          <p:nvPr>
            <p:ph type="body" idx="1"/>
          </p:nvPr>
        </p:nvSpPr>
        <p:spPr>
          <a:xfrm>
            <a:off x="1992313" y="1700214"/>
            <a:ext cx="8147050" cy="4695825"/>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rgbClr val="0BD0D9"/>
              </a:buClr>
              <a:buSzPct val="95000"/>
              <a:buNone/>
              <a:defRPr/>
            </a:pPr>
            <a:r>
              <a:rPr lang="tr-TR" sz="2400" b="1" dirty="0">
                <a:solidFill>
                  <a:srgbClr val="FFFF00"/>
                </a:solidFill>
                <a:latin typeface="Comic Sans MS" pitchFamily="66" charset="0"/>
                <a:ea typeface="Merriweather"/>
                <a:cs typeface="Merriweather"/>
                <a:sym typeface="Merriweather"/>
              </a:rPr>
              <a:t>DİŞLİ HASTALARDA</a:t>
            </a:r>
            <a:endParaRPr lang="tr-TR" sz="24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Ivy</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loops</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Ivy</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kementi</a:t>
            </a:r>
            <a:r>
              <a:rPr lang="tr-TR" sz="2400" b="1" dirty="0">
                <a:solidFill>
                  <a:srgbClr val="F5F5F5"/>
                </a:solidFill>
                <a:latin typeface="Comic Sans MS" pitchFamily="66" charset="0"/>
                <a:ea typeface="Merriweather"/>
                <a:cs typeface="Merriweather"/>
                <a:sym typeface="Merriweather"/>
              </a:rPr>
              <a:t>) ve </a:t>
            </a:r>
            <a:r>
              <a:rPr lang="tr-TR" sz="2400" b="1" dirty="0" err="1">
                <a:solidFill>
                  <a:srgbClr val="F5F5F5"/>
                </a:solidFill>
                <a:latin typeface="Comic Sans MS" pitchFamily="66" charset="0"/>
                <a:ea typeface="Merriweather"/>
                <a:cs typeface="Merriweather"/>
                <a:sym typeface="Merriweather"/>
              </a:rPr>
              <a:t>Stout</a:t>
            </a:r>
            <a:r>
              <a:rPr lang="tr-TR" sz="2400" b="1" dirty="0">
                <a:solidFill>
                  <a:srgbClr val="F5F5F5"/>
                </a:solidFill>
                <a:latin typeface="Comic Sans MS" pitchFamily="66" charset="0"/>
                <a:ea typeface="Merriweather"/>
                <a:cs typeface="Merriweather"/>
                <a:sym typeface="Merriweather"/>
              </a:rPr>
              <a:t> devamlı tel </a:t>
            </a:r>
            <a:r>
              <a:rPr lang="tr-TR" sz="2400" b="1" dirty="0" err="1">
                <a:solidFill>
                  <a:srgbClr val="F5F5F5"/>
                </a:solidFill>
                <a:latin typeface="Comic Sans MS" pitchFamily="66" charset="0"/>
                <a:ea typeface="Merriweather"/>
                <a:cs typeface="Merriweather"/>
                <a:sym typeface="Merriweather"/>
              </a:rPr>
              <a:t>ligatürü</a:t>
            </a:r>
            <a:endParaRPr lang="tr-TR" sz="24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Arch</a:t>
            </a:r>
            <a:r>
              <a:rPr lang="tr-TR" sz="2400" b="1" dirty="0">
                <a:solidFill>
                  <a:srgbClr val="F5F5F5"/>
                </a:solidFill>
                <a:latin typeface="Comic Sans MS" pitchFamily="66" charset="0"/>
                <a:ea typeface="Merriweather"/>
                <a:cs typeface="Merriweather"/>
                <a:sym typeface="Merriweather"/>
              </a:rPr>
              <a:t> bar tekniği</a:t>
            </a: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Ernst</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ligatür</a:t>
            </a:r>
            <a:r>
              <a:rPr lang="tr-TR" sz="2400" b="1" dirty="0">
                <a:solidFill>
                  <a:srgbClr val="F5F5F5"/>
                </a:solidFill>
                <a:latin typeface="Comic Sans MS" pitchFamily="66" charset="0"/>
                <a:ea typeface="Merriweather"/>
                <a:cs typeface="Merriweather"/>
                <a:sym typeface="Merriweather"/>
              </a:rPr>
              <a:t> tekniği</a:t>
            </a:r>
          </a:p>
          <a:p>
            <a:pPr marL="273050" indent="-273050">
              <a:spcBef>
                <a:spcPts val="480"/>
              </a:spcBef>
              <a:spcAft>
                <a:spcPts val="0"/>
              </a:spcAft>
              <a:buClr>
                <a:srgbClr val="0BD0D9"/>
              </a:buClr>
              <a:buSzPct val="95000"/>
              <a:buNone/>
              <a:defRPr/>
            </a:pPr>
            <a:r>
              <a:rPr lang="tr-TR" sz="2400" b="1" dirty="0">
                <a:solidFill>
                  <a:srgbClr val="F5F5F5"/>
                </a:solidFill>
                <a:latin typeface="Comic Sans MS" pitchFamily="66" charset="0"/>
                <a:ea typeface="Merriweather"/>
                <a:cs typeface="Merriweather"/>
                <a:sym typeface="Merriweather"/>
              </a:rPr>
              <a:t>IMF (</a:t>
            </a:r>
            <a:r>
              <a:rPr lang="tr-TR" sz="2400" b="1" dirty="0" err="1">
                <a:solidFill>
                  <a:srgbClr val="F5F5F5"/>
                </a:solidFill>
                <a:latin typeface="Comic Sans MS" pitchFamily="66" charset="0"/>
                <a:ea typeface="Merriweather"/>
                <a:cs typeface="Merriweather"/>
                <a:sym typeface="Merriweather"/>
              </a:rPr>
              <a:t>inter</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maksiller</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fiksasyon</a:t>
            </a:r>
            <a:r>
              <a:rPr lang="tr-TR" sz="2400" b="1" dirty="0">
                <a:solidFill>
                  <a:srgbClr val="F5F5F5"/>
                </a:solidFill>
                <a:latin typeface="Comic Sans MS" pitchFamily="66" charset="0"/>
                <a:ea typeface="Merriweather"/>
                <a:cs typeface="Merriweather"/>
                <a:sym typeface="Merriweather"/>
              </a:rPr>
              <a:t>) vidaları</a:t>
            </a:r>
          </a:p>
          <a:p>
            <a:pPr marL="273050" indent="-273050">
              <a:spcBef>
                <a:spcPts val="480"/>
              </a:spcBef>
              <a:spcAft>
                <a:spcPts val="0"/>
              </a:spcAft>
              <a:buClr>
                <a:srgbClr val="0BD0D9"/>
              </a:buClr>
              <a:buSzPct val="95000"/>
              <a:buNone/>
              <a:defRPr/>
            </a:pPr>
            <a:endParaRPr lang="tr-TR" sz="24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a:solidFill>
                  <a:srgbClr val="FFFF00"/>
                </a:solidFill>
                <a:latin typeface="Comic Sans MS" pitchFamily="66" charset="0"/>
                <a:ea typeface="Merriweather"/>
                <a:cs typeface="Merriweather"/>
                <a:sym typeface="Merriweather"/>
              </a:rPr>
              <a:t>DİŞSİZ HASTALARDA</a:t>
            </a: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Gunning</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splint</a:t>
            </a:r>
            <a:r>
              <a:rPr lang="tr-TR" sz="2400" b="1" dirty="0">
                <a:solidFill>
                  <a:srgbClr val="F5F5F5"/>
                </a:solidFill>
                <a:latin typeface="Comic Sans MS" pitchFamily="66" charset="0"/>
                <a:ea typeface="Merriweather"/>
                <a:cs typeface="Merriweather"/>
                <a:sym typeface="Merriweather"/>
              </a:rPr>
              <a:t> </a:t>
            </a: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Lingual</a:t>
            </a:r>
            <a:r>
              <a:rPr lang="tr-TR" sz="2400" b="1" dirty="0">
                <a:solidFill>
                  <a:srgbClr val="F5F5F5"/>
                </a:solidFill>
                <a:latin typeface="Comic Sans MS" pitchFamily="66" charset="0"/>
                <a:ea typeface="Merriweather"/>
                <a:cs typeface="Merriweather"/>
                <a:sym typeface="Merriweather"/>
              </a:rPr>
              <a:t>-</a:t>
            </a:r>
            <a:r>
              <a:rPr lang="tr-TR" sz="2400" b="1" dirty="0" err="1">
                <a:solidFill>
                  <a:srgbClr val="F5F5F5"/>
                </a:solidFill>
                <a:latin typeface="Comic Sans MS" pitchFamily="66" charset="0"/>
                <a:ea typeface="Merriweather"/>
                <a:cs typeface="Merriweather"/>
                <a:sym typeface="Merriweather"/>
              </a:rPr>
              <a:t>labial</a:t>
            </a:r>
            <a:r>
              <a:rPr lang="tr-TR" sz="2400" b="1" dirty="0">
                <a:solidFill>
                  <a:srgbClr val="F5F5F5"/>
                </a:solidFill>
                <a:latin typeface="Comic Sans MS" pitchFamily="66" charset="0"/>
                <a:ea typeface="Merriweather"/>
                <a:cs typeface="Merriweather"/>
                <a:sym typeface="Merriweather"/>
              </a:rPr>
              <a:t>-</a:t>
            </a:r>
            <a:r>
              <a:rPr lang="tr-TR" sz="2400" b="1" dirty="0" err="1">
                <a:solidFill>
                  <a:srgbClr val="F5F5F5"/>
                </a:solidFill>
                <a:latin typeface="Comic Sans MS" pitchFamily="66" charset="0"/>
                <a:ea typeface="Merriweather"/>
                <a:cs typeface="Merriweather"/>
                <a:sym typeface="Merriweather"/>
              </a:rPr>
              <a:t>okluzal</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splint</a:t>
            </a:r>
            <a:endParaRPr lang="tr-TR" sz="24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Barrel</a:t>
            </a:r>
            <a:r>
              <a:rPr lang="tr-TR" sz="2400" b="1" dirty="0">
                <a:solidFill>
                  <a:srgbClr val="F5F5F5"/>
                </a:solidFill>
                <a:latin typeface="Comic Sans MS" pitchFamily="66" charset="0"/>
                <a:ea typeface="Merriweather"/>
                <a:cs typeface="Merriweather"/>
                <a:sym typeface="Merriweather"/>
              </a:rPr>
              <a:t> bandajı</a:t>
            </a: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Barton</a:t>
            </a:r>
            <a:r>
              <a:rPr lang="tr-TR" sz="2400" b="1" dirty="0">
                <a:solidFill>
                  <a:srgbClr val="F5F5F5"/>
                </a:solidFill>
                <a:latin typeface="Comic Sans MS" pitchFamily="66" charset="0"/>
                <a:ea typeface="Merriweather"/>
                <a:cs typeface="Merriweather"/>
                <a:sym typeface="Merriweather"/>
              </a:rPr>
              <a:t> bandajı</a:t>
            </a:r>
          </a:p>
          <a:p>
            <a:pPr marL="0" indent="0">
              <a:spcBef>
                <a:spcPts val="0"/>
              </a:spcBef>
              <a:buNone/>
              <a:defRPr/>
            </a:pPr>
            <a:endParaRPr sz="2400" b="1" dirty="0">
              <a:solidFill>
                <a:srgbClr val="F5F5F5"/>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3193810184"/>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txBox="1">
            <a:spLocks noGrp="1"/>
          </p:cNvSpPr>
          <p:nvPr>
            <p:ph type="title"/>
          </p:nvPr>
        </p:nvSpPr>
        <p:spPr>
          <a:xfrm>
            <a:off x="1992313" y="476250"/>
            <a:ext cx="8229600" cy="1143000"/>
          </a:xfrm>
        </p:spPr>
        <p:txBody>
          <a:bodyPr vert="horz" wrap="square" lIns="0" tIns="45700" rIns="0" bIns="0" numCol="1" anchor="b" anchorCtr="0" compatLnSpc="1">
            <a:prstTxWarp prst="textNoShape">
              <a:avLst/>
            </a:prstTxWarp>
            <a:noAutofit/>
          </a:bodyPr>
          <a:lstStyle/>
          <a:p>
            <a:pPr>
              <a:spcBef>
                <a:spcPts val="0"/>
              </a:spcBef>
              <a:spcAft>
                <a:spcPts val="0"/>
              </a:spcAft>
              <a:buClr>
                <a:schemeClr val="dk2"/>
              </a:buClr>
              <a:buSzPct val="25000"/>
              <a:defRPr/>
            </a:pPr>
            <a:r>
              <a:rPr lang="tr-TR" sz="2800" b="1" dirty="0">
                <a:solidFill>
                  <a:srgbClr val="FF0000"/>
                </a:solidFill>
                <a:latin typeface="Comic Sans MS" pitchFamily="66" charset="0"/>
                <a:ea typeface="Calibri"/>
                <a:cs typeface="Calibri"/>
                <a:sym typeface="Calibri"/>
              </a:rPr>
              <a:t>ARCH BAR’IN KIRIK HATTINDA KULLANIMI</a:t>
            </a:r>
          </a:p>
        </p:txBody>
      </p:sp>
      <p:pic>
        <p:nvPicPr>
          <p:cNvPr id="92163" name="Shape 197"/>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1181234780"/>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txBox="1">
            <a:spLocks noGrp="1"/>
          </p:cNvSpPr>
          <p:nvPr>
            <p:ph type="title"/>
          </p:nvPr>
        </p:nvSpPr>
        <p:spPr>
          <a:xfrm>
            <a:off x="1992313" y="1125538"/>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4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KANCA ŞEKLİNDE ÇIKINTILI OLAN ARCH BAR MAKSİLLA VE MANDİBULA ETRAFINDAKİ DİŞLER ETRAFINDAN GEÇİRİLEREK STABİLİZE EDİLDİKTEN SONRA ÇIKINTILARA TUTUNAN TEL YA DA ELASTİKLERLE STABİLİZASYON SAĞLANIR</a:t>
            </a:r>
          </a:p>
        </p:txBody>
      </p:sp>
      <p:pic>
        <p:nvPicPr>
          <p:cNvPr id="94211" name="Shape 204"/>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74825" y="2636839"/>
            <a:ext cx="4135438" cy="2657475"/>
          </a:xfrm>
        </p:spPr>
      </p:pic>
      <p:pic>
        <p:nvPicPr>
          <p:cNvPr id="94212" name="Picture 5" descr="http://www.erkankaratas.com.tr/yuz_cen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1" y="3789363"/>
            <a:ext cx="4327525"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110938"/>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KAPALI REDÜKSİYON-FONKSİYONEL TEDAVİ</a:t>
            </a:r>
          </a:p>
        </p:txBody>
      </p:sp>
      <p:pic>
        <p:nvPicPr>
          <p:cNvPr id="96259" name="Shape 210"/>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143250" y="2205038"/>
            <a:ext cx="5143500" cy="3810000"/>
          </a:xfrm>
        </p:spPr>
      </p:pic>
    </p:spTree>
    <p:extLst>
      <p:ext uri="{BB962C8B-B14F-4D97-AF65-F5344CB8AC3E}">
        <p14:creationId xmlns:p14="http://schemas.microsoft.com/office/powerpoint/2010/main" val="889826419"/>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GUNNİNG SPLİNT UYGULAMASI</a:t>
            </a:r>
          </a:p>
        </p:txBody>
      </p:sp>
      <p:pic>
        <p:nvPicPr>
          <p:cNvPr id="98307" name="Shape 217"/>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66989" y="2924175"/>
            <a:ext cx="3182937" cy="2160588"/>
          </a:xfrm>
        </p:spPr>
      </p:pic>
      <p:pic>
        <p:nvPicPr>
          <p:cNvPr id="98308" name="Shape 218"/>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2997200"/>
            <a:ext cx="318135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870217"/>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32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IMF VİDALARI</a:t>
            </a:r>
            <a:r>
              <a:rPr lang="tr-TR" altLang="tr-TR" sz="3200">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3200">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3200">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pic>
        <p:nvPicPr>
          <p:cNvPr id="100355" name="Shape 225"/>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51088" y="4005264"/>
            <a:ext cx="2305050" cy="2160587"/>
          </a:xfrm>
        </p:spPr>
      </p:pic>
      <p:pic>
        <p:nvPicPr>
          <p:cNvPr id="100356" name="Shape 22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4076701"/>
            <a:ext cx="2160588"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Shape 227"/>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525" y="1700214"/>
            <a:ext cx="2376488"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Shape 228"/>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1088" y="1628775"/>
            <a:ext cx="20875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203"/>
          <p:cNvSpPr txBox="1">
            <a:spLocks/>
          </p:cNvSpPr>
          <p:nvPr/>
        </p:nvSpPr>
        <p:spPr bwMode="auto">
          <a:xfrm>
            <a:off x="1774825" y="6237289"/>
            <a:ext cx="8229600" cy="422275"/>
          </a:xfrm>
          <a:prstGeom prst="rect">
            <a:avLst/>
          </a:prstGeom>
          <a:noFill/>
          <a:ln w="9525">
            <a:noFill/>
            <a:miter lim="800000"/>
            <a:headEnd/>
            <a:tailEnd/>
          </a:ln>
          <a:effectLst/>
        </p:spPr>
        <p:txBody>
          <a:bodyPr lIns="0" tIns="45700" rIns="0" bIns="0" anchor="b"/>
          <a:lstStyle>
            <a:lvl1pPr>
              <a:spcBef>
                <a:spcPct val="20000"/>
              </a:spcBef>
              <a:buClr>
                <a:schemeClr val="hlink"/>
              </a:buClr>
              <a:buSzPct val="90000"/>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8"/>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9"/>
              </a:buBlip>
              <a:defRPr sz="2000">
                <a:solidFill>
                  <a:schemeClr val="tx1"/>
                </a:solidFill>
                <a:latin typeface="Arial" panose="020B0604020202020204" pitchFamily="34" charset="0"/>
              </a:defRPr>
            </a:lvl9pPr>
          </a:lstStyle>
          <a:p>
            <a:pPr algn="ctr" eaLnBrk="0" fontAlgn="base" hangingPunct="0">
              <a:spcBef>
                <a:spcPct val="0"/>
              </a:spcBef>
              <a:spcAft>
                <a:spcPct val="0"/>
              </a:spcAft>
              <a:buClr>
                <a:srgbClr val="000099"/>
              </a:buClr>
              <a:buSzPct val="25000"/>
              <a:buFont typeface="Calibri" panose="020F0502020204030204" pitchFamily="34" charset="0"/>
              <a:buNone/>
            </a:pPr>
            <a:r>
              <a:rPr lang="tr-TR" altLang="tr-TR" sz="2400" b="1">
                <a:solidFill>
                  <a:srgbClr val="FFFFFF"/>
                </a:solidFill>
                <a:effectLst>
                  <a:outerShdw blurRad="38100" dist="38100" dir="2700000" algn="tl">
                    <a:srgbClr val="000000"/>
                  </a:outerShdw>
                </a:effectLst>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Mukoza üzerinden kemiğe vidalanırlar.</a:t>
            </a:r>
          </a:p>
        </p:txBody>
      </p:sp>
    </p:spTree>
    <p:extLst>
      <p:ext uri="{BB962C8B-B14F-4D97-AF65-F5344CB8AC3E}">
        <p14:creationId xmlns:p14="http://schemas.microsoft.com/office/powerpoint/2010/main" val="2723230259"/>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txBox="1">
            <a:spLocks noGrp="1"/>
          </p:cNvSpPr>
          <p:nvPr>
            <p:ph type="title"/>
          </p:nvPr>
        </p:nvSpPr>
        <p:spPr>
          <a:xfrm>
            <a:off x="1919288" y="333375"/>
            <a:ext cx="8229600" cy="1143000"/>
          </a:xfrm>
        </p:spPr>
        <p:txBody>
          <a:bodyPr vert="horz" wrap="square" lIns="0" tIns="45700" rIns="0" bIns="0" numCol="1" anchor="b" anchorCtr="0" compatLnSpc="1">
            <a:prstTxWarp prst="textNoShape">
              <a:avLst/>
            </a:prstTxWarp>
            <a:noAutofit/>
          </a:bodyPr>
          <a:lstStyle/>
          <a:p>
            <a:pPr>
              <a:spcBef>
                <a:spcPts val="0"/>
              </a:spcBef>
              <a:spcAft>
                <a:spcPts val="0"/>
              </a:spcAft>
              <a:buClr>
                <a:schemeClr val="dk2"/>
              </a:buClr>
              <a:buSzPct val="25000"/>
              <a:defRPr/>
            </a:pPr>
            <a:r>
              <a:rPr lang="tr-TR" sz="2800" b="1">
                <a:solidFill>
                  <a:srgbClr val="FF0000"/>
                </a:solidFill>
                <a:latin typeface="Comic Sans MS" pitchFamily="66" charset="0"/>
                <a:ea typeface="Calibri"/>
                <a:cs typeface="Calibri"/>
                <a:sym typeface="Calibri"/>
              </a:rPr>
              <a:t>BARREL BANDAJI</a:t>
            </a:r>
          </a:p>
        </p:txBody>
      </p:sp>
      <p:pic>
        <p:nvPicPr>
          <p:cNvPr id="102403" name="Shape 235"/>
          <p:cNvPicPr preferRelativeResize="0">
            <a:picLocks noGrp="1"/>
          </p:cNvPicPr>
          <p:nvPr>
            <p:ph type="body" idx="1"/>
          </p:nvPr>
        </p:nvPicPr>
        <p:blipFill>
          <a:blip r:embed="rId3">
            <a:extLst>
              <a:ext uri="{28A0092B-C50C-407E-A947-70E740481C1C}">
                <a14:useLocalDpi xmlns:a14="http://schemas.microsoft.com/office/drawing/2010/main" val="0"/>
              </a:ext>
            </a:extLst>
          </a:blip>
          <a:srcRect l="2509" b="6235"/>
          <a:stretch>
            <a:fillRect/>
          </a:stretch>
        </p:blipFill>
        <p:spPr>
          <a:xfrm>
            <a:off x="1992313" y="1700214"/>
            <a:ext cx="8388350" cy="4751387"/>
          </a:xfrm>
        </p:spPr>
      </p:pic>
    </p:spTree>
    <p:extLst>
      <p:ext uri="{BB962C8B-B14F-4D97-AF65-F5344CB8AC3E}">
        <p14:creationId xmlns:p14="http://schemas.microsoft.com/office/powerpoint/2010/main" val="1191904473"/>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Shape 241"/>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2432"/>
          <a:stretch>
            <a:fillRect/>
          </a:stretch>
        </p:blipFill>
        <p:spPr bwMode="auto">
          <a:xfrm>
            <a:off x="2927350" y="2309814"/>
            <a:ext cx="2808288"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 name="Shape 242"/>
          <p:cNvSpPr txBox="1">
            <a:spLocks noGrp="1"/>
          </p:cNvSpPr>
          <p:nvPr>
            <p:ph type="title"/>
          </p:nvPr>
        </p:nvSpPr>
        <p:spPr>
          <a:xfrm>
            <a:off x="1992313" y="404813"/>
            <a:ext cx="8229600" cy="1143000"/>
          </a:xfrm>
        </p:spPr>
        <p:txBody>
          <a:bodyPr vert="horz" wrap="square" lIns="0" tIns="45700" rIns="0" bIns="0" numCol="1" anchor="b" anchorCtr="0" compatLnSpc="1">
            <a:prstTxWarp prst="textNoShape">
              <a:avLst/>
            </a:prstTxWarp>
            <a:noAutofit/>
          </a:bodyPr>
          <a:lstStyle/>
          <a:p>
            <a:pPr>
              <a:spcBef>
                <a:spcPts val="0"/>
              </a:spcBef>
              <a:spcAft>
                <a:spcPts val="0"/>
              </a:spcAft>
              <a:buClr>
                <a:schemeClr val="dk2"/>
              </a:buClr>
              <a:buSzPct val="25000"/>
              <a:defRPr/>
            </a:pPr>
            <a:r>
              <a:rPr lang="tr-TR" sz="3200" b="1" dirty="0">
                <a:solidFill>
                  <a:srgbClr val="FF0000"/>
                </a:solidFill>
                <a:latin typeface="Comic Sans MS" pitchFamily="66" charset="0"/>
                <a:ea typeface="Calibri"/>
                <a:cs typeface="Calibri"/>
                <a:sym typeface="Calibri"/>
              </a:rPr>
              <a:t>BARTON BANDAJI</a:t>
            </a:r>
          </a:p>
        </p:txBody>
      </p:sp>
      <p:pic>
        <p:nvPicPr>
          <p:cNvPr id="104452" name="Picture 5" descr="Image result for clinical examination pictures mandibular fra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063" y="2349500"/>
            <a:ext cx="2106612"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269861"/>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txBox="1">
            <a:spLocks noGrp="1"/>
          </p:cNvSpPr>
          <p:nvPr>
            <p:ph type="title"/>
          </p:nvPr>
        </p:nvSpPr>
        <p:spPr>
          <a:xfrm>
            <a:off x="1919288" y="188913"/>
            <a:ext cx="8229600" cy="1143000"/>
          </a:xfrm>
        </p:spPr>
        <p:txBody>
          <a:bodyPr vert="horz" wrap="square" lIns="0" tIns="45700" rIns="0" bIns="0" numCol="1" anchor="b" anchorCtr="0" compatLnSpc="1">
            <a:prstTxWarp prst="textNoShape">
              <a:avLst/>
            </a:prstTxWarp>
            <a:noAutofit/>
          </a:bodyPr>
          <a:lstStyle/>
          <a:p>
            <a:pPr algn="l">
              <a:buClr>
                <a:srgbClr val="000099"/>
              </a:buClr>
              <a:buSzPct val="25000"/>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TEL OSTEOSENTEZİ (SERKLAJ)</a:t>
            </a:r>
            <a:r>
              <a:rPr lang="tr-TR" altLang="tr-TR" sz="20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20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20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sp>
        <p:nvSpPr>
          <p:cNvPr id="249" name="Shape 249"/>
          <p:cNvSpPr txBox="1">
            <a:spLocks noGrp="1"/>
          </p:cNvSpPr>
          <p:nvPr>
            <p:ph type="body" idx="1"/>
          </p:nvPr>
        </p:nvSpPr>
        <p:spPr>
          <a:xfrm>
            <a:off x="1847850" y="1125538"/>
            <a:ext cx="8301038" cy="4603750"/>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chemeClr val="dk1"/>
              </a:buClr>
              <a:buNone/>
              <a:defRPr/>
            </a:pPr>
            <a:endParaRPr sz="24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a:solidFill>
                  <a:srgbClr val="F5F5F5"/>
                </a:solidFill>
                <a:latin typeface="Comic Sans MS" pitchFamily="66" charset="0"/>
                <a:ea typeface="Merriweather"/>
                <a:cs typeface="Merriweather"/>
                <a:sym typeface="Merriweather"/>
              </a:rPr>
              <a:t>Trans-</a:t>
            </a:r>
            <a:r>
              <a:rPr lang="tr-TR" sz="2400" b="1" dirty="0" err="1">
                <a:solidFill>
                  <a:srgbClr val="F5F5F5"/>
                </a:solidFill>
                <a:latin typeface="Comic Sans MS" pitchFamily="66" charset="0"/>
                <a:ea typeface="Merriweather"/>
                <a:cs typeface="Merriweather"/>
                <a:sym typeface="Merriweather"/>
              </a:rPr>
              <a:t>osseoz</a:t>
            </a:r>
            <a:r>
              <a:rPr lang="tr-TR" sz="2400" b="1" dirty="0">
                <a:solidFill>
                  <a:srgbClr val="F5F5F5"/>
                </a:solidFill>
                <a:latin typeface="Comic Sans MS" pitchFamily="66" charset="0"/>
                <a:ea typeface="Merriweather"/>
                <a:cs typeface="Merriweather"/>
                <a:sym typeface="Merriweather"/>
              </a:rPr>
              <a:t> tel </a:t>
            </a:r>
            <a:r>
              <a:rPr lang="tr-TR" sz="2400" b="1" dirty="0" err="1">
                <a:solidFill>
                  <a:srgbClr val="F5F5F5"/>
                </a:solidFill>
                <a:latin typeface="Comic Sans MS" pitchFamily="66" charset="0"/>
                <a:ea typeface="Merriweather"/>
                <a:cs typeface="Merriweather"/>
                <a:sym typeface="Merriweather"/>
              </a:rPr>
              <a:t>suturler</a:t>
            </a:r>
            <a:r>
              <a:rPr lang="tr-TR" sz="2400" b="1" dirty="0">
                <a:solidFill>
                  <a:srgbClr val="F5F5F5"/>
                </a:solidFill>
                <a:latin typeface="Comic Sans MS" pitchFamily="66" charset="0"/>
                <a:ea typeface="Merriweather"/>
                <a:cs typeface="Merriweather"/>
                <a:sym typeface="Merriweather"/>
              </a:rPr>
              <a:t> kırık kemik </a:t>
            </a:r>
            <a:r>
              <a:rPr lang="tr-TR" sz="2400" b="1" dirty="0" err="1">
                <a:solidFill>
                  <a:srgbClr val="F5F5F5"/>
                </a:solidFill>
                <a:latin typeface="Comic Sans MS" pitchFamily="66" charset="0"/>
                <a:ea typeface="Merriweather"/>
                <a:cs typeface="Merriweather"/>
                <a:sym typeface="Merriweather"/>
              </a:rPr>
              <a:t>segmentlerini</a:t>
            </a:r>
            <a:r>
              <a:rPr lang="tr-TR" sz="2400" b="1" dirty="0">
                <a:solidFill>
                  <a:srgbClr val="F5F5F5"/>
                </a:solidFill>
                <a:latin typeface="Comic Sans MS" pitchFamily="66" charset="0"/>
                <a:ea typeface="Merriweather"/>
                <a:cs typeface="Merriweather"/>
                <a:sym typeface="Merriweather"/>
              </a:rPr>
              <a:t> bir arada tutmak için iyi bir yöntemdir. Bununla birlikte bu yöntemin </a:t>
            </a:r>
            <a:r>
              <a:rPr lang="tr-TR" sz="2400" b="1" dirty="0" err="1">
                <a:solidFill>
                  <a:srgbClr val="F5F5F5"/>
                </a:solidFill>
                <a:latin typeface="Comic Sans MS" pitchFamily="66" charset="0"/>
                <a:ea typeface="Merriweather"/>
                <a:cs typeface="Merriweather"/>
                <a:sym typeface="Merriweather"/>
              </a:rPr>
              <a:t>arch</a:t>
            </a:r>
            <a:r>
              <a:rPr lang="tr-TR" sz="2400" b="1" dirty="0">
                <a:solidFill>
                  <a:srgbClr val="F5F5F5"/>
                </a:solidFill>
                <a:latin typeface="Comic Sans MS" pitchFamily="66" charset="0"/>
                <a:ea typeface="Merriweather"/>
                <a:cs typeface="Merriweather"/>
                <a:sym typeface="Merriweather"/>
              </a:rPr>
              <a:t> bar gibi konvansiyonel yöntemlerle ya da IMF vidalarıyla beraber kullanılması gerekir. </a:t>
            </a:r>
          </a:p>
          <a:p>
            <a:pPr marL="273050" indent="-273050">
              <a:spcBef>
                <a:spcPts val="480"/>
              </a:spcBef>
              <a:spcAft>
                <a:spcPts val="0"/>
              </a:spcAft>
              <a:buClr>
                <a:srgbClr val="0BD0D9"/>
              </a:buClr>
              <a:buSzPct val="95000"/>
              <a:buNone/>
              <a:defRPr/>
            </a:pPr>
            <a:r>
              <a:rPr lang="tr-TR" sz="2400" b="1" dirty="0" err="1">
                <a:solidFill>
                  <a:srgbClr val="F5F5F5"/>
                </a:solidFill>
                <a:latin typeface="Comic Sans MS" pitchFamily="66" charset="0"/>
                <a:ea typeface="Merriweather"/>
                <a:cs typeface="Merriweather"/>
                <a:sym typeface="Merriweather"/>
              </a:rPr>
              <a:t>Mandibula</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fraktürlerinin</a:t>
            </a:r>
            <a:r>
              <a:rPr lang="tr-TR" sz="2400" b="1" dirty="0">
                <a:solidFill>
                  <a:srgbClr val="F5F5F5"/>
                </a:solidFill>
                <a:latin typeface="Comic Sans MS" pitchFamily="66" charset="0"/>
                <a:ea typeface="Merriweather"/>
                <a:cs typeface="Merriweather"/>
                <a:sym typeface="Merriweather"/>
              </a:rPr>
              <a:t> trans-</a:t>
            </a:r>
            <a:r>
              <a:rPr lang="tr-TR" sz="2400" b="1" dirty="0" err="1">
                <a:solidFill>
                  <a:srgbClr val="F5F5F5"/>
                </a:solidFill>
                <a:latin typeface="Comic Sans MS" pitchFamily="66" charset="0"/>
                <a:ea typeface="Merriweather"/>
                <a:cs typeface="Merriweather"/>
                <a:sym typeface="Merriweather"/>
              </a:rPr>
              <a:t>osseoz</a:t>
            </a:r>
            <a:r>
              <a:rPr lang="tr-TR" sz="2400" b="1" dirty="0">
                <a:solidFill>
                  <a:srgbClr val="F5F5F5"/>
                </a:solidFill>
                <a:latin typeface="Comic Sans MS" pitchFamily="66" charset="0"/>
                <a:ea typeface="Merriweather"/>
                <a:cs typeface="Merriweather"/>
                <a:sym typeface="Merriweather"/>
              </a:rPr>
              <a:t> tellerle </a:t>
            </a:r>
            <a:r>
              <a:rPr lang="tr-TR" sz="2400" b="1" dirty="0" err="1">
                <a:solidFill>
                  <a:srgbClr val="F5F5F5"/>
                </a:solidFill>
                <a:latin typeface="Comic Sans MS" pitchFamily="66" charset="0"/>
                <a:ea typeface="Merriweather"/>
                <a:cs typeface="Merriweather"/>
                <a:sym typeface="Merriweather"/>
              </a:rPr>
              <a:t>fiksasyonu</a:t>
            </a:r>
            <a:r>
              <a:rPr lang="tr-TR" sz="2400" b="1" dirty="0">
                <a:solidFill>
                  <a:srgbClr val="F5F5F5"/>
                </a:solidFill>
                <a:latin typeface="Comic Sans MS" pitchFamily="66" charset="0"/>
                <a:ea typeface="Merriweather"/>
                <a:cs typeface="Merriweather"/>
                <a:sym typeface="Merriweather"/>
              </a:rPr>
              <a:t> yerini büyük oranda </a:t>
            </a:r>
            <a:r>
              <a:rPr lang="tr-TR" sz="2400" b="1" dirty="0" err="1">
                <a:solidFill>
                  <a:srgbClr val="F5F5F5"/>
                </a:solidFill>
                <a:latin typeface="Comic Sans MS" pitchFamily="66" charset="0"/>
                <a:ea typeface="Merriweather"/>
                <a:cs typeface="Merriweather"/>
                <a:sym typeface="Merriweather"/>
              </a:rPr>
              <a:t>rijit</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internal</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fiksasyon</a:t>
            </a:r>
            <a:r>
              <a:rPr lang="tr-TR" sz="2400" b="1" dirty="0">
                <a:solidFill>
                  <a:srgbClr val="F5F5F5"/>
                </a:solidFill>
                <a:latin typeface="Comic Sans MS" pitchFamily="66" charset="0"/>
                <a:ea typeface="Merriweather"/>
                <a:cs typeface="Merriweather"/>
                <a:sym typeface="Merriweather"/>
              </a:rPr>
              <a:t> tekniklerine bırakmıştır. </a:t>
            </a:r>
            <a:r>
              <a:rPr lang="tr-TR" sz="2400" b="1" dirty="0" err="1">
                <a:solidFill>
                  <a:srgbClr val="F5F5F5"/>
                </a:solidFill>
                <a:latin typeface="Comic Sans MS" pitchFamily="66" charset="0"/>
                <a:ea typeface="Merriweather"/>
                <a:cs typeface="Merriweather"/>
                <a:sym typeface="Merriweather"/>
              </a:rPr>
              <a:t>Rijit</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fiksasyon</a:t>
            </a:r>
            <a:r>
              <a:rPr lang="tr-TR" sz="2400" b="1" dirty="0">
                <a:solidFill>
                  <a:srgbClr val="F5F5F5"/>
                </a:solidFill>
                <a:latin typeface="Comic Sans MS" pitchFamily="66" charset="0"/>
                <a:ea typeface="Merriweather"/>
                <a:cs typeface="Merriweather"/>
                <a:sym typeface="Merriweather"/>
              </a:rPr>
              <a:t> popüler hale gelmeden önce, </a:t>
            </a:r>
            <a:r>
              <a:rPr lang="tr-TR" sz="2400" b="1" dirty="0" err="1">
                <a:solidFill>
                  <a:srgbClr val="F5F5F5"/>
                </a:solidFill>
                <a:latin typeface="Comic Sans MS" pitchFamily="66" charset="0"/>
                <a:ea typeface="Merriweather"/>
                <a:cs typeface="Merriweather"/>
                <a:sym typeface="Merriweather"/>
              </a:rPr>
              <a:t>fraktür</a:t>
            </a:r>
            <a:r>
              <a:rPr lang="tr-TR" sz="2400" b="1" dirty="0">
                <a:solidFill>
                  <a:srgbClr val="F5F5F5"/>
                </a:solidFill>
                <a:latin typeface="Comic Sans MS" pitchFamily="66" charset="0"/>
                <a:ea typeface="Merriweather"/>
                <a:cs typeface="Merriweather"/>
                <a:sym typeface="Merriweather"/>
              </a:rPr>
              <a:t> fragmanlarının redüksiyonunda </a:t>
            </a:r>
            <a:r>
              <a:rPr lang="tr-TR" sz="2400" b="1" dirty="0" err="1">
                <a:solidFill>
                  <a:srgbClr val="F5F5F5"/>
                </a:solidFill>
                <a:latin typeface="Comic Sans MS" pitchFamily="66" charset="0"/>
                <a:ea typeface="Merriweather"/>
                <a:cs typeface="Merriweather"/>
                <a:sym typeface="Merriweather"/>
              </a:rPr>
              <a:t>transosseoz</a:t>
            </a:r>
            <a:r>
              <a:rPr lang="tr-TR" sz="2400" b="1" dirty="0">
                <a:solidFill>
                  <a:srgbClr val="F5F5F5"/>
                </a:solidFill>
                <a:latin typeface="Comic Sans MS" pitchFamily="66" charset="0"/>
                <a:ea typeface="Merriweather"/>
                <a:cs typeface="Merriweather"/>
                <a:sym typeface="Merriweather"/>
              </a:rPr>
              <a:t> teller MMF ile kombine olarak kullanılmaktaydı. </a:t>
            </a:r>
            <a:r>
              <a:rPr lang="tr-TR" sz="2400" b="1" dirty="0" err="1">
                <a:solidFill>
                  <a:srgbClr val="FFFF00"/>
                </a:solidFill>
                <a:latin typeface="Comic Sans MS" pitchFamily="66" charset="0"/>
                <a:ea typeface="Merriweather"/>
                <a:cs typeface="Merriweather"/>
                <a:sym typeface="Merriweather"/>
              </a:rPr>
              <a:t>Mandibula</a:t>
            </a:r>
            <a:r>
              <a:rPr lang="tr-TR" sz="2400" b="1" dirty="0">
                <a:solidFill>
                  <a:srgbClr val="FFFF00"/>
                </a:solidFill>
                <a:latin typeface="Comic Sans MS" pitchFamily="66" charset="0"/>
                <a:ea typeface="Merriweather"/>
                <a:cs typeface="Merriweather"/>
                <a:sym typeface="Merriweather"/>
              </a:rPr>
              <a:t> </a:t>
            </a:r>
            <a:r>
              <a:rPr lang="tr-TR" sz="2400" b="1" dirty="0" err="1">
                <a:solidFill>
                  <a:srgbClr val="FFFF00"/>
                </a:solidFill>
                <a:latin typeface="Comic Sans MS" pitchFamily="66" charset="0"/>
                <a:ea typeface="Merriweather"/>
                <a:cs typeface="Merriweather"/>
                <a:sym typeface="Merriweather"/>
              </a:rPr>
              <a:t>fraktürlerinde</a:t>
            </a:r>
            <a:r>
              <a:rPr lang="tr-TR" sz="2400" b="1" dirty="0">
                <a:solidFill>
                  <a:srgbClr val="FFFF00"/>
                </a:solidFill>
                <a:latin typeface="Comic Sans MS" pitchFamily="66" charset="0"/>
                <a:ea typeface="Merriweather"/>
                <a:cs typeface="Merriweather"/>
                <a:sym typeface="Merriweather"/>
              </a:rPr>
              <a:t>  trans-</a:t>
            </a:r>
            <a:r>
              <a:rPr lang="tr-TR" sz="2400" b="1" dirty="0" err="1">
                <a:solidFill>
                  <a:srgbClr val="FFFF00"/>
                </a:solidFill>
                <a:latin typeface="Comic Sans MS" pitchFamily="66" charset="0"/>
                <a:ea typeface="Merriweather"/>
                <a:cs typeface="Merriweather"/>
                <a:sym typeface="Merriweather"/>
              </a:rPr>
              <a:t>osseoz</a:t>
            </a:r>
            <a:r>
              <a:rPr lang="tr-TR" sz="2400" b="1" dirty="0">
                <a:solidFill>
                  <a:srgbClr val="FFFF00"/>
                </a:solidFill>
                <a:latin typeface="Comic Sans MS" pitchFamily="66" charset="0"/>
                <a:ea typeface="Merriweather"/>
                <a:cs typeface="Merriweather"/>
                <a:sym typeface="Merriweather"/>
              </a:rPr>
              <a:t> teller yaygın olarak 3. </a:t>
            </a:r>
            <a:r>
              <a:rPr lang="tr-TR" sz="2400" b="1" dirty="0" err="1">
                <a:solidFill>
                  <a:srgbClr val="FFFF00"/>
                </a:solidFill>
                <a:latin typeface="Comic Sans MS" pitchFamily="66" charset="0"/>
                <a:ea typeface="Merriweather"/>
                <a:cs typeface="Merriweather"/>
                <a:sym typeface="Merriweather"/>
              </a:rPr>
              <a:t>moları</a:t>
            </a:r>
            <a:r>
              <a:rPr lang="tr-TR" sz="2400" b="1" dirty="0">
                <a:solidFill>
                  <a:srgbClr val="FFFF00"/>
                </a:solidFill>
                <a:latin typeface="Comic Sans MS" pitchFamily="66" charset="0"/>
                <a:ea typeface="Merriweather"/>
                <a:cs typeface="Merriweather"/>
                <a:sym typeface="Merriweather"/>
              </a:rPr>
              <a:t> da içine alan </a:t>
            </a:r>
            <a:r>
              <a:rPr lang="tr-TR" sz="2400" b="1" dirty="0" err="1">
                <a:solidFill>
                  <a:srgbClr val="FFFF00"/>
                </a:solidFill>
                <a:latin typeface="Comic Sans MS" pitchFamily="66" charset="0"/>
                <a:ea typeface="Merriweather"/>
                <a:cs typeface="Merriweather"/>
                <a:sym typeface="Merriweather"/>
              </a:rPr>
              <a:t>angulus</a:t>
            </a:r>
            <a:r>
              <a:rPr lang="tr-TR" sz="2400" b="1" dirty="0">
                <a:solidFill>
                  <a:srgbClr val="FFFF00"/>
                </a:solidFill>
                <a:latin typeface="Comic Sans MS" pitchFamily="66" charset="0"/>
                <a:ea typeface="Merriweather"/>
                <a:cs typeface="Merriweather"/>
                <a:sym typeface="Merriweather"/>
              </a:rPr>
              <a:t> </a:t>
            </a:r>
            <a:r>
              <a:rPr lang="tr-TR" sz="2400" b="1" dirty="0" err="1">
                <a:solidFill>
                  <a:srgbClr val="FFFF00"/>
                </a:solidFill>
                <a:latin typeface="Comic Sans MS" pitchFamily="66" charset="0"/>
                <a:ea typeface="Merriweather"/>
                <a:cs typeface="Merriweather"/>
                <a:sym typeface="Merriweather"/>
              </a:rPr>
              <a:t>fraktürlerinde</a:t>
            </a:r>
            <a:r>
              <a:rPr lang="tr-TR" sz="2400" b="1" dirty="0">
                <a:solidFill>
                  <a:srgbClr val="FFFF00"/>
                </a:solidFill>
                <a:latin typeface="Comic Sans MS" pitchFamily="66" charset="0"/>
                <a:ea typeface="Merriweather"/>
                <a:cs typeface="Merriweather"/>
                <a:sym typeface="Merriweather"/>
              </a:rPr>
              <a:t> kullanılmaktadır. </a:t>
            </a:r>
          </a:p>
          <a:p>
            <a:pPr marL="0" indent="0">
              <a:spcBef>
                <a:spcPts val="0"/>
              </a:spcBef>
              <a:buNone/>
              <a:defRPr/>
            </a:pPr>
            <a:endParaRPr sz="2400" b="1" dirty="0">
              <a:solidFill>
                <a:srgbClr val="F5F5F5"/>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3816746822"/>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txBox="1">
            <a:spLocks noGrp="1"/>
          </p:cNvSpPr>
          <p:nvPr>
            <p:ph type="title"/>
          </p:nvPr>
        </p:nvSpPr>
        <p:spPr>
          <a:xfrm>
            <a:off x="1992313" y="4762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TRANSOSSEOZ BAĞLAMA</a:t>
            </a:r>
          </a:p>
        </p:txBody>
      </p:sp>
      <p:pic>
        <p:nvPicPr>
          <p:cNvPr id="108547" name="Shape 255"/>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1946535981"/>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5"/>
          <p:cNvSpPr txBox="1">
            <a:spLocks noChangeArrowheads="1"/>
          </p:cNvSpPr>
          <p:nvPr/>
        </p:nvSpPr>
        <p:spPr bwMode="auto">
          <a:xfrm>
            <a:off x="2208213" y="260351"/>
            <a:ext cx="7429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algn="ctr" fontAlgn="base">
              <a:lnSpc>
                <a:spcPct val="150000"/>
              </a:lnSpc>
              <a:spcBef>
                <a:spcPct val="0"/>
              </a:spcBef>
              <a:spcAft>
                <a:spcPct val="0"/>
              </a:spcAft>
              <a:buClrTx/>
              <a:buSzTx/>
              <a:buFontTx/>
              <a:buNone/>
            </a:pPr>
            <a:r>
              <a:rPr lang="tr-TR" altLang="tr-TR" b="1">
                <a:solidFill>
                  <a:srgbClr val="E22B00"/>
                </a:solidFill>
                <a:latin typeface="Comic Sans MS" panose="030F0702030302020204" pitchFamily="66" charset="0"/>
              </a:rPr>
              <a:t>Maksillofasiyal Kırıklarda Etiyoloji</a:t>
            </a:r>
          </a:p>
        </p:txBody>
      </p:sp>
      <p:sp>
        <p:nvSpPr>
          <p:cNvPr id="3" name="Text Box 5"/>
          <p:cNvSpPr txBox="1">
            <a:spLocks noChangeArrowheads="1"/>
          </p:cNvSpPr>
          <p:nvPr/>
        </p:nvSpPr>
        <p:spPr bwMode="auto">
          <a:xfrm>
            <a:off x="2208214" y="1341438"/>
            <a:ext cx="799147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anose="05000000000000000000" pitchFamily="2" charset="2"/>
              <a:buBlip>
                <a:blip r:embed="rId2"/>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4"/>
              </a:buBlip>
              <a:defRPr sz="2000">
                <a:solidFill>
                  <a:schemeClr val="tx1"/>
                </a:solidFill>
                <a:latin typeface="Arial" panose="020B0604020202020204" pitchFamily="34" charset="0"/>
              </a:defRPr>
            </a:lvl9pPr>
          </a:lstStyle>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Etiyolojik nedenler ülkelere, toplumlara göre farklılık arz etmektedir.</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Avrupa ülkelerinde en sık sebep trafik kazaları iken (%35.6), Amerika’da şiddet (%69) en yaygın travma nedenidir.</a:t>
            </a:r>
          </a:p>
          <a:p>
            <a:pPr fontAlgn="base">
              <a:lnSpc>
                <a:spcPct val="150000"/>
              </a:lnSpc>
              <a:spcBef>
                <a:spcPct val="0"/>
              </a:spcBef>
              <a:spcAft>
                <a:spcPct val="0"/>
              </a:spcAft>
              <a:buClrTx/>
              <a:buSzTx/>
              <a:buFontTx/>
              <a:buBlip>
                <a:blip r:embed="rId5"/>
              </a:buBlip>
            </a:pPr>
            <a:r>
              <a:rPr lang="tr-TR" altLang="tr-TR" sz="2800" b="1">
                <a:solidFill>
                  <a:srgbClr val="FFFFFF"/>
                </a:solidFill>
                <a:latin typeface="Comic Sans MS" panose="030F0702030302020204" pitchFamily="66" charset="0"/>
              </a:rPr>
              <a:t> Ülkemizde ise kabul edilebilir genel bir oran verilememektedir.</a:t>
            </a:r>
          </a:p>
        </p:txBody>
      </p:sp>
    </p:spTree>
    <p:extLst>
      <p:ext uri="{BB962C8B-B14F-4D97-AF65-F5344CB8AC3E}">
        <p14:creationId xmlns:p14="http://schemas.microsoft.com/office/powerpoint/2010/main" val="41537908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t>
            </a: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LAG SCREWS (KEMİK VİDALARI)</a:t>
            </a:r>
            <a:r>
              <a:rPr lang="tr-TR" altLang="tr-TR" sz="2800">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2800">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2800">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pic>
        <p:nvPicPr>
          <p:cNvPr id="110595" name="Shape 261"/>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82850" y="2133601"/>
            <a:ext cx="2533650" cy="1552575"/>
          </a:xfrm>
        </p:spPr>
      </p:pic>
      <p:pic>
        <p:nvPicPr>
          <p:cNvPr id="110596" name="Shape 26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2122489"/>
            <a:ext cx="253365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Shape 263"/>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551" y="4076701"/>
            <a:ext cx="2532063"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Shape 264"/>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4065588"/>
            <a:ext cx="2532062"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981574"/>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txBox="1">
            <a:spLocks noGrp="1"/>
          </p:cNvSpPr>
          <p:nvPr>
            <p:ph type="title"/>
          </p:nvPr>
        </p:nvSpPr>
        <p:spPr>
          <a:xfrm>
            <a:off x="2063750" y="1773238"/>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4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ANTERİOR MANDİBULA KIRIKLARINDA LAG SCREW KULLANIMI</a:t>
            </a:r>
            <a:br>
              <a:rPr lang="tr-TR" altLang="tr-TR" sz="24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16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16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20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Angulus kırıklarındaki prensipler geçerlidir. 40 mm uzunluğunda 2.4 – 2.7 mm kalınlığında vida kullanılır. Burada önemli olan lingual kortekste herhangi bir perforasyon oluşmamasıdır.</a:t>
            </a:r>
            <a:br>
              <a:rPr lang="tr-TR" altLang="tr-TR" sz="20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2000" b="1">
              <a:solidFill>
                <a:srgbClr val="FFFFFF"/>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pic>
        <p:nvPicPr>
          <p:cNvPr id="112643" name="Shape 271"/>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75050" y="2852738"/>
            <a:ext cx="5143500" cy="3810000"/>
          </a:xfrm>
        </p:spPr>
      </p:pic>
    </p:spTree>
    <p:extLst>
      <p:ext uri="{BB962C8B-B14F-4D97-AF65-F5344CB8AC3E}">
        <p14:creationId xmlns:p14="http://schemas.microsoft.com/office/powerpoint/2010/main" val="405393340"/>
      </p:ext>
    </p:extLst>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MANDİBULA ANGULUS KIRIKLARINDA LAG  SCREW KULLANIMI</a:t>
            </a:r>
          </a:p>
        </p:txBody>
      </p:sp>
      <p:sp>
        <p:nvSpPr>
          <p:cNvPr id="278" name="Shape 278"/>
          <p:cNvSpPr txBox="1">
            <a:spLocks noGrp="1"/>
          </p:cNvSpPr>
          <p:nvPr>
            <p:ph type="body" idx="1"/>
          </p:nvPr>
        </p:nvSpPr>
        <p:spPr>
          <a:xfrm>
            <a:off x="1847850" y="1989139"/>
            <a:ext cx="8686800" cy="4389437"/>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chemeClr val="dk1"/>
              </a:buClr>
              <a:buNone/>
              <a:defRPr/>
            </a:pPr>
            <a:endParaRPr sz="1800" b="1" dirty="0">
              <a:solidFill>
                <a:srgbClr val="F5F5F5"/>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None/>
              <a:defRPr/>
            </a:pP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Lag</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screw</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anterior</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mandibula</a:t>
            </a:r>
            <a:r>
              <a:rPr lang="tr-TR" sz="2400" b="1" dirty="0">
                <a:solidFill>
                  <a:srgbClr val="F5F5F5"/>
                </a:solidFill>
                <a:latin typeface="Comic Sans MS" pitchFamily="66" charset="0"/>
                <a:ea typeface="Merriweather"/>
                <a:cs typeface="Merriweather"/>
                <a:sym typeface="Merriweather"/>
              </a:rPr>
              <a:t> kırıklarında </a:t>
            </a:r>
            <a:r>
              <a:rPr lang="tr-TR" sz="2400" b="1" dirty="0" err="1">
                <a:solidFill>
                  <a:srgbClr val="F5F5F5"/>
                </a:solidFill>
                <a:latin typeface="Comic Sans MS" pitchFamily="66" charset="0"/>
                <a:ea typeface="Merriweather"/>
                <a:cs typeface="Merriweather"/>
                <a:sym typeface="Merriweather"/>
              </a:rPr>
              <a:t>angulus</a:t>
            </a:r>
            <a:r>
              <a:rPr lang="tr-TR" sz="2400" b="1" dirty="0">
                <a:solidFill>
                  <a:srgbClr val="F5F5F5"/>
                </a:solidFill>
                <a:latin typeface="Comic Sans MS" pitchFamily="66" charset="0"/>
                <a:ea typeface="Merriweather"/>
                <a:cs typeface="Merriweather"/>
                <a:sym typeface="Merriweather"/>
              </a:rPr>
              <a:t> kırıklarından daha yaygın olarak kullanılmaktadır. </a:t>
            </a:r>
            <a:r>
              <a:rPr lang="tr-TR" sz="2400" b="1" dirty="0" err="1">
                <a:solidFill>
                  <a:srgbClr val="F5F5F5"/>
                </a:solidFill>
                <a:latin typeface="Comic Sans MS" pitchFamily="66" charset="0"/>
                <a:ea typeface="Merriweather"/>
                <a:cs typeface="Merriweather"/>
                <a:sym typeface="Merriweather"/>
              </a:rPr>
              <a:t>Mandibuler</a:t>
            </a:r>
            <a:r>
              <a:rPr lang="tr-TR" sz="2400" b="1" dirty="0">
                <a:solidFill>
                  <a:srgbClr val="F5F5F5"/>
                </a:solidFill>
                <a:latin typeface="Comic Sans MS" pitchFamily="66" charset="0"/>
                <a:ea typeface="Merriweather"/>
                <a:cs typeface="Merriweather"/>
                <a:sym typeface="Merriweather"/>
              </a:rPr>
              <a:t> kanalın varlığından dolayı </a:t>
            </a:r>
            <a:r>
              <a:rPr lang="tr-TR" sz="2400" b="1" dirty="0" err="1">
                <a:solidFill>
                  <a:srgbClr val="F5F5F5"/>
                </a:solidFill>
                <a:latin typeface="Comic Sans MS" pitchFamily="66" charset="0"/>
                <a:ea typeface="Merriweather"/>
                <a:cs typeface="Merriweather"/>
                <a:sym typeface="Merriweather"/>
              </a:rPr>
              <a:t>angulus</a:t>
            </a:r>
            <a:r>
              <a:rPr lang="tr-TR" sz="2400" b="1" dirty="0">
                <a:solidFill>
                  <a:srgbClr val="F5F5F5"/>
                </a:solidFill>
                <a:latin typeface="Comic Sans MS" pitchFamily="66" charset="0"/>
                <a:ea typeface="Merriweather"/>
                <a:cs typeface="Merriweather"/>
                <a:sym typeface="Merriweather"/>
              </a:rPr>
              <a:t> kırıklarında </a:t>
            </a:r>
            <a:r>
              <a:rPr lang="tr-TR" sz="2400" b="1" dirty="0" err="1">
                <a:solidFill>
                  <a:srgbClr val="F5F5F5"/>
                </a:solidFill>
                <a:latin typeface="Comic Sans MS" pitchFamily="66" charset="0"/>
                <a:ea typeface="Merriweather"/>
                <a:cs typeface="Merriweather"/>
                <a:sym typeface="Merriweather"/>
              </a:rPr>
              <a:t>lag</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screw</a:t>
            </a:r>
            <a:r>
              <a:rPr lang="tr-TR" sz="2400" b="1" dirty="0">
                <a:solidFill>
                  <a:srgbClr val="F5F5F5"/>
                </a:solidFill>
                <a:latin typeface="Comic Sans MS" pitchFamily="66" charset="0"/>
                <a:ea typeface="Merriweather"/>
                <a:cs typeface="Merriweather"/>
                <a:sym typeface="Merriweather"/>
              </a:rPr>
              <a:t> kullanımı büyük bir hassasiyet gerektirmektedir. Bu tekniğin kullanımı özel bir takım </a:t>
            </a:r>
            <a:r>
              <a:rPr lang="tr-TR" sz="2400" b="1" dirty="0" err="1">
                <a:solidFill>
                  <a:srgbClr val="F5F5F5"/>
                </a:solidFill>
                <a:latin typeface="Comic Sans MS" pitchFamily="66" charset="0"/>
                <a:ea typeface="Merriweather"/>
                <a:cs typeface="Merriweather"/>
                <a:sym typeface="Merriweather"/>
              </a:rPr>
              <a:t>enstrumanlar</a:t>
            </a:r>
            <a:r>
              <a:rPr lang="tr-TR" sz="2400" b="1" dirty="0">
                <a:solidFill>
                  <a:srgbClr val="F5F5F5"/>
                </a:solidFill>
                <a:latin typeface="Comic Sans MS" pitchFamily="66" charset="0"/>
                <a:ea typeface="Merriweather"/>
                <a:cs typeface="Merriweather"/>
                <a:sym typeface="Merriweather"/>
              </a:rPr>
              <a:t> gerektirir. En az 2.4 ile 2.7 mm arasında ve 40 mm uzunluğunda vida kullanılması gerekir. </a:t>
            </a:r>
            <a:r>
              <a:rPr lang="tr-TR" sz="2400" b="1" dirty="0" err="1">
                <a:solidFill>
                  <a:srgbClr val="F5F5F5"/>
                </a:solidFill>
                <a:latin typeface="Comic Sans MS" pitchFamily="66" charset="0"/>
                <a:ea typeface="Merriweather"/>
                <a:cs typeface="Merriweather"/>
                <a:sym typeface="Merriweather"/>
              </a:rPr>
              <a:t>Arch</a:t>
            </a:r>
            <a:r>
              <a:rPr lang="tr-TR" sz="2400" b="1" dirty="0">
                <a:solidFill>
                  <a:srgbClr val="F5F5F5"/>
                </a:solidFill>
                <a:latin typeface="Comic Sans MS" pitchFamily="66" charset="0"/>
                <a:ea typeface="Merriweather"/>
                <a:cs typeface="Merriweather"/>
                <a:sym typeface="Merriweather"/>
              </a:rPr>
              <a:t> bar yerleştirilmesinin ardından </a:t>
            </a:r>
            <a:r>
              <a:rPr lang="tr-TR" sz="2400" b="1" dirty="0" err="1">
                <a:solidFill>
                  <a:srgbClr val="F5F5F5"/>
                </a:solidFill>
                <a:latin typeface="Comic Sans MS" pitchFamily="66" charset="0"/>
                <a:ea typeface="Merriweather"/>
                <a:cs typeface="Merriweather"/>
                <a:sym typeface="Merriweather"/>
              </a:rPr>
              <a:t>fraktür</a:t>
            </a:r>
            <a:r>
              <a:rPr lang="tr-TR" sz="2400" b="1" dirty="0">
                <a:solidFill>
                  <a:srgbClr val="F5F5F5"/>
                </a:solidFill>
                <a:latin typeface="Comic Sans MS" pitchFamily="66" charset="0"/>
                <a:ea typeface="Merriweather"/>
                <a:cs typeface="Merriweather"/>
                <a:sym typeface="Merriweather"/>
              </a:rPr>
              <a:t> alanı </a:t>
            </a:r>
            <a:r>
              <a:rPr lang="tr-TR" sz="2400" b="1" dirty="0" err="1">
                <a:solidFill>
                  <a:srgbClr val="F5F5F5"/>
                </a:solidFill>
                <a:latin typeface="Comic Sans MS" pitchFamily="66" charset="0"/>
                <a:ea typeface="Merriweather"/>
                <a:cs typeface="Merriweather"/>
                <a:sym typeface="Merriweather"/>
              </a:rPr>
              <a:t>vestibuler</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insizyonla</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kanin</a:t>
            </a:r>
            <a:r>
              <a:rPr lang="tr-TR" sz="2400" b="1" dirty="0">
                <a:solidFill>
                  <a:srgbClr val="F5F5F5"/>
                </a:solidFill>
                <a:latin typeface="Comic Sans MS" pitchFamily="66" charset="0"/>
                <a:ea typeface="Merriweather"/>
                <a:cs typeface="Merriweather"/>
                <a:sym typeface="Merriweather"/>
              </a:rPr>
              <a:t> bölgesine kadar açılmalıdır. </a:t>
            </a:r>
          </a:p>
          <a:p>
            <a:pPr marL="0" indent="0">
              <a:spcBef>
                <a:spcPts val="0"/>
              </a:spcBef>
              <a:buNone/>
              <a:defRPr/>
            </a:pPr>
            <a:endParaRPr sz="2400" b="1" dirty="0">
              <a:solidFill>
                <a:srgbClr val="F5F5F5"/>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1068387756"/>
      </p:ext>
    </p:extLst>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MONOKORTİKAL VE BİKORTİKAL VİDA KULLANIMI</a:t>
            </a:r>
          </a:p>
        </p:txBody>
      </p:sp>
      <p:pic>
        <p:nvPicPr>
          <p:cNvPr id="116739" name="Shape 284"/>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359150" y="2276475"/>
            <a:ext cx="5143500" cy="3810000"/>
          </a:xfrm>
        </p:spPr>
      </p:pic>
    </p:spTree>
    <p:extLst>
      <p:ext uri="{BB962C8B-B14F-4D97-AF65-F5344CB8AC3E}">
        <p14:creationId xmlns:p14="http://schemas.microsoft.com/office/powerpoint/2010/main" val="78919007"/>
      </p:ext>
    </p:extLst>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txBox="1">
            <a:spLocks noGrp="1"/>
          </p:cNvSpPr>
          <p:nvPr>
            <p:ph type="title"/>
          </p:nvPr>
        </p:nvSpPr>
        <p:spPr>
          <a:xfrm>
            <a:off x="1992313" y="333375"/>
            <a:ext cx="8229600" cy="1143000"/>
          </a:xfrm>
        </p:spPr>
        <p:txBody>
          <a:bodyPr vert="horz" wrap="square" lIns="0" tIns="45700" rIns="0" bIns="0" numCol="1" anchor="b" anchorCtr="0" compatLnSpc="1">
            <a:prstTxWarp prst="textNoShape">
              <a:avLst/>
            </a:prstTxWarp>
            <a:noAutofit/>
          </a:bodyPr>
          <a:lstStyle/>
          <a:p>
            <a:pPr>
              <a:spcBef>
                <a:spcPts val="0"/>
              </a:spcBef>
              <a:spcAft>
                <a:spcPts val="0"/>
              </a:spcAft>
              <a:buClr>
                <a:schemeClr val="dk2"/>
              </a:buClr>
              <a:buSzPct val="25000"/>
              <a:defRPr/>
            </a:pPr>
            <a:r>
              <a:rPr lang="tr-TR" sz="2800" b="1">
                <a:solidFill>
                  <a:srgbClr val="FF0000"/>
                </a:solidFill>
                <a:latin typeface="Comic Sans MS" pitchFamily="66" charset="0"/>
                <a:ea typeface="Calibri"/>
                <a:cs typeface="Calibri"/>
                <a:sym typeface="Calibri"/>
              </a:rPr>
              <a:t>PLAKLAMA</a:t>
            </a:r>
          </a:p>
        </p:txBody>
      </p:sp>
      <p:sp>
        <p:nvSpPr>
          <p:cNvPr id="290" name="Shape 290"/>
          <p:cNvSpPr txBox="1">
            <a:spLocks noGrp="1"/>
          </p:cNvSpPr>
          <p:nvPr>
            <p:ph type="body" idx="1"/>
          </p:nvPr>
        </p:nvSpPr>
        <p:spPr>
          <a:xfrm>
            <a:off x="2208213" y="1916113"/>
            <a:ext cx="8229600" cy="3529012"/>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chemeClr val="dk1"/>
              </a:buClr>
              <a:buSzPct val="25000"/>
              <a:buNone/>
              <a:defRPr/>
            </a:pPr>
            <a:r>
              <a:rPr lang="tr-TR" sz="2400" b="1" dirty="0">
                <a:solidFill>
                  <a:srgbClr val="FFFF00"/>
                </a:solidFill>
                <a:latin typeface="Comic Sans MS" pitchFamily="66" charset="0"/>
                <a:ea typeface="Merriweather"/>
                <a:cs typeface="Merriweather"/>
                <a:sym typeface="Merriweather"/>
              </a:rPr>
              <a:t>Çene  kırıklarında plak kullanımı alanları:</a:t>
            </a:r>
          </a:p>
          <a:p>
            <a:pPr marL="273050" indent="-273050">
              <a:spcBef>
                <a:spcPts val="0"/>
              </a:spcBef>
              <a:spcAft>
                <a:spcPts val="0"/>
              </a:spcAft>
              <a:buClr>
                <a:schemeClr val="dk1"/>
              </a:buClr>
              <a:buSzPct val="25000"/>
              <a:buNone/>
              <a:defRPr/>
            </a:pPr>
            <a:endParaRPr lang="tr-TR" sz="2400" b="1" dirty="0">
              <a:solidFill>
                <a:srgbClr val="FFFF00"/>
              </a:solidFill>
              <a:latin typeface="Comic Sans MS" pitchFamily="66" charset="0"/>
              <a:ea typeface="Merriweather"/>
              <a:cs typeface="Merriweather"/>
              <a:sym typeface="Merriweather"/>
            </a:endParaRPr>
          </a:p>
          <a:p>
            <a:pPr marL="273050" indent="-273050">
              <a:spcBef>
                <a:spcPts val="480"/>
              </a:spcBef>
              <a:spcAft>
                <a:spcPts val="0"/>
              </a:spcAft>
              <a:buClr>
                <a:srgbClr val="0BD0D9"/>
              </a:buClr>
              <a:buSzPct val="95000"/>
              <a:buBlip>
                <a:blip r:embed="rId3"/>
              </a:buBlip>
              <a:defRPr/>
            </a:pPr>
            <a:r>
              <a:rPr lang="tr-TR" sz="2400" b="1" dirty="0">
                <a:solidFill>
                  <a:srgbClr val="F5F5F5"/>
                </a:solidFill>
                <a:latin typeface="Comic Sans MS" pitchFamily="66" charset="0"/>
                <a:ea typeface="Merriweather"/>
                <a:cs typeface="Merriweather"/>
                <a:sym typeface="Merriweather"/>
              </a:rPr>
              <a:t>Yetişkin hastalardaki </a:t>
            </a:r>
            <a:r>
              <a:rPr lang="tr-TR" sz="2400" b="1" dirty="0" err="1">
                <a:solidFill>
                  <a:srgbClr val="F5F5F5"/>
                </a:solidFill>
                <a:latin typeface="Comic Sans MS" pitchFamily="66" charset="0"/>
                <a:ea typeface="Merriweather"/>
                <a:cs typeface="Merriweather"/>
                <a:sym typeface="Merriweather"/>
              </a:rPr>
              <a:t>mandibula</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korpus</a:t>
            </a:r>
            <a:r>
              <a:rPr lang="tr-TR" sz="2400" b="1" dirty="0">
                <a:solidFill>
                  <a:srgbClr val="F5F5F5"/>
                </a:solidFill>
                <a:latin typeface="Comic Sans MS" pitchFamily="66" charset="0"/>
                <a:ea typeface="Merriweather"/>
                <a:cs typeface="Merriweather"/>
                <a:sym typeface="Merriweather"/>
              </a:rPr>
              <a:t> ve </a:t>
            </a:r>
            <a:r>
              <a:rPr lang="tr-TR" sz="2400" b="1" dirty="0" err="1">
                <a:solidFill>
                  <a:srgbClr val="F5F5F5"/>
                </a:solidFill>
                <a:latin typeface="Comic Sans MS" pitchFamily="66" charset="0"/>
                <a:ea typeface="Merriweather"/>
                <a:cs typeface="Merriweather"/>
                <a:sym typeface="Merriweather"/>
              </a:rPr>
              <a:t>ramus</a:t>
            </a:r>
            <a:r>
              <a:rPr lang="tr-TR" sz="2400" b="1" dirty="0">
                <a:solidFill>
                  <a:srgbClr val="F5F5F5"/>
                </a:solidFill>
                <a:latin typeface="Comic Sans MS" pitchFamily="66" charset="0"/>
                <a:ea typeface="Merriweather"/>
                <a:cs typeface="Merriweather"/>
                <a:sym typeface="Merriweather"/>
              </a:rPr>
              <a:t> kırıkları</a:t>
            </a:r>
          </a:p>
          <a:p>
            <a:pPr marL="273050" indent="-273050">
              <a:spcBef>
                <a:spcPts val="480"/>
              </a:spcBef>
              <a:spcAft>
                <a:spcPts val="0"/>
              </a:spcAft>
              <a:buClr>
                <a:srgbClr val="0BD0D9"/>
              </a:buClr>
              <a:buSzPct val="95000"/>
              <a:buBlip>
                <a:blip r:embed="rId3"/>
              </a:buBlip>
              <a:defRPr/>
            </a:pPr>
            <a:r>
              <a:rPr lang="tr-TR" sz="2400" b="1" dirty="0" err="1">
                <a:solidFill>
                  <a:srgbClr val="F5F5F5"/>
                </a:solidFill>
                <a:latin typeface="Comic Sans MS" pitchFamily="66" charset="0"/>
                <a:ea typeface="Merriweather"/>
                <a:cs typeface="Merriweather"/>
                <a:sym typeface="Merriweather"/>
              </a:rPr>
              <a:t>Mandibula</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korpus</a:t>
            </a:r>
            <a:r>
              <a:rPr lang="tr-TR" sz="2400" b="1" dirty="0">
                <a:solidFill>
                  <a:srgbClr val="F5F5F5"/>
                </a:solidFill>
                <a:latin typeface="Comic Sans MS" pitchFamily="66" charset="0"/>
                <a:ea typeface="Merriweather"/>
                <a:cs typeface="Merriweather"/>
                <a:sym typeface="Merriweather"/>
              </a:rPr>
              <a:t> ve </a:t>
            </a:r>
            <a:r>
              <a:rPr lang="tr-TR" sz="2400" b="1" dirty="0" err="1">
                <a:solidFill>
                  <a:srgbClr val="F5F5F5"/>
                </a:solidFill>
                <a:latin typeface="Comic Sans MS" pitchFamily="66" charset="0"/>
                <a:ea typeface="Merriweather"/>
                <a:cs typeface="Merriweather"/>
                <a:sym typeface="Merriweather"/>
              </a:rPr>
              <a:t>ramus</a:t>
            </a:r>
            <a:r>
              <a:rPr lang="tr-TR" sz="2400" b="1" dirty="0">
                <a:solidFill>
                  <a:srgbClr val="F5F5F5"/>
                </a:solidFill>
                <a:latin typeface="Comic Sans MS" pitchFamily="66" charset="0"/>
                <a:ea typeface="Merriweather"/>
                <a:cs typeface="Merriweather"/>
                <a:sym typeface="Merriweather"/>
              </a:rPr>
              <a:t> kırıklarında IMF in  yeterli redüksiyon sağlamadığı durumlarda</a:t>
            </a:r>
          </a:p>
          <a:p>
            <a:pPr marL="273050" indent="-273050">
              <a:spcBef>
                <a:spcPts val="480"/>
              </a:spcBef>
              <a:spcAft>
                <a:spcPts val="0"/>
              </a:spcAft>
              <a:buClr>
                <a:srgbClr val="0BD0D9"/>
              </a:buClr>
              <a:buSzPct val="95000"/>
              <a:buBlip>
                <a:blip r:embed="rId3"/>
              </a:buBlip>
              <a:defRPr/>
            </a:pPr>
            <a:r>
              <a:rPr lang="tr-TR" sz="2400" b="1" dirty="0">
                <a:solidFill>
                  <a:srgbClr val="F5F5F5"/>
                </a:solidFill>
                <a:latin typeface="Comic Sans MS" pitchFamily="66" charset="0"/>
                <a:ea typeface="Merriweather"/>
                <a:cs typeface="Merriweather"/>
                <a:sym typeface="Merriweather"/>
              </a:rPr>
              <a:t>10 yaşından büyük hastalarda </a:t>
            </a:r>
            <a:r>
              <a:rPr lang="tr-TR" sz="2400" b="1" dirty="0" err="1">
                <a:solidFill>
                  <a:srgbClr val="F5F5F5"/>
                </a:solidFill>
                <a:latin typeface="Comic Sans MS" pitchFamily="66" charset="0"/>
                <a:ea typeface="Merriweather"/>
                <a:cs typeface="Merriweather"/>
                <a:sym typeface="Merriweather"/>
              </a:rPr>
              <a:t>mandibula</a:t>
            </a:r>
            <a:r>
              <a:rPr lang="tr-TR" sz="2400" b="1" dirty="0">
                <a:solidFill>
                  <a:srgbClr val="F5F5F5"/>
                </a:solidFill>
                <a:latin typeface="Comic Sans MS" pitchFamily="66" charset="0"/>
                <a:ea typeface="Merriweather"/>
                <a:cs typeface="Merriweather"/>
                <a:sym typeface="Merriweather"/>
              </a:rPr>
              <a:t> </a:t>
            </a:r>
            <a:r>
              <a:rPr lang="tr-TR" sz="2400" b="1" dirty="0" err="1">
                <a:solidFill>
                  <a:srgbClr val="F5F5F5"/>
                </a:solidFill>
                <a:latin typeface="Comic Sans MS" pitchFamily="66" charset="0"/>
                <a:ea typeface="Merriweather"/>
                <a:cs typeface="Merriweather"/>
                <a:sym typeface="Merriweather"/>
              </a:rPr>
              <a:t>kondil</a:t>
            </a:r>
            <a:r>
              <a:rPr lang="tr-TR" sz="2400" b="1" dirty="0">
                <a:solidFill>
                  <a:srgbClr val="F5F5F5"/>
                </a:solidFill>
                <a:latin typeface="Comic Sans MS" pitchFamily="66" charset="0"/>
                <a:ea typeface="Merriweather"/>
                <a:cs typeface="Merriweather"/>
                <a:sym typeface="Merriweather"/>
              </a:rPr>
              <a:t> kırıkları </a:t>
            </a:r>
          </a:p>
          <a:p>
            <a:pPr marL="273050" indent="-273050">
              <a:spcBef>
                <a:spcPts val="480"/>
              </a:spcBef>
              <a:spcAft>
                <a:spcPts val="0"/>
              </a:spcAft>
              <a:buClr>
                <a:srgbClr val="0BD0D9"/>
              </a:buClr>
              <a:buSzPct val="95000"/>
              <a:buBlip>
                <a:blip r:embed="rId3"/>
              </a:buBlip>
              <a:defRPr/>
            </a:pPr>
            <a:r>
              <a:rPr lang="tr-TR" sz="2400" b="1" dirty="0">
                <a:solidFill>
                  <a:srgbClr val="F5F5F5"/>
                </a:solidFill>
                <a:latin typeface="Comic Sans MS" pitchFamily="66" charset="0"/>
                <a:ea typeface="Merriweather"/>
                <a:cs typeface="Merriweather"/>
                <a:sym typeface="Merriweather"/>
              </a:rPr>
              <a:t>Yüzün 1/3 orta bölümünün kırıkları</a:t>
            </a:r>
          </a:p>
          <a:p>
            <a:pPr marL="0" indent="0">
              <a:spcBef>
                <a:spcPts val="0"/>
              </a:spcBef>
              <a:buNone/>
              <a:defRPr/>
            </a:pPr>
            <a:endParaRPr sz="2400" b="1" dirty="0">
              <a:solidFill>
                <a:srgbClr val="F5F5F5"/>
              </a:solidFill>
              <a:latin typeface="Comic Sans MS" pitchFamily="66" charset="0"/>
              <a:ea typeface="Merriweather"/>
              <a:cs typeface="Merriweather"/>
              <a:sym typeface="Merriweather"/>
            </a:endParaRPr>
          </a:p>
        </p:txBody>
      </p:sp>
    </p:spTree>
    <p:extLst>
      <p:ext uri="{BB962C8B-B14F-4D97-AF65-F5344CB8AC3E}">
        <p14:creationId xmlns:p14="http://schemas.microsoft.com/office/powerpoint/2010/main" val="3613871270"/>
      </p:ext>
    </p:extLst>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txBox="1">
            <a:spLocks noGrp="1"/>
          </p:cNvSpPr>
          <p:nvPr>
            <p:ph type="title"/>
          </p:nvPr>
        </p:nvSpPr>
        <p:spPr>
          <a:xfrm>
            <a:off x="2063750" y="0"/>
            <a:ext cx="8229600" cy="1143000"/>
          </a:xfrm>
        </p:spPr>
        <p:txBody>
          <a:bodyPr vert="horz" wrap="square" lIns="0" tIns="45700" rIns="0" bIns="0" numCol="1" anchor="b" anchorCtr="0" compatLnSpc="1">
            <a:prstTxWarp prst="textNoShape">
              <a:avLst/>
            </a:prstTxWarp>
            <a:noAutofit/>
          </a:bodyPr>
          <a:lstStyle/>
          <a:p>
            <a:pPr algn="l">
              <a:buClr>
                <a:srgbClr val="000099"/>
              </a:buClr>
              <a:buSzPct val="25000"/>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BOYUTLARINA GÖRE PLAK ÇEŞİTLERİ</a:t>
            </a:r>
          </a:p>
        </p:txBody>
      </p:sp>
      <p:sp>
        <p:nvSpPr>
          <p:cNvPr id="297" name="Shape 297"/>
          <p:cNvSpPr txBox="1">
            <a:spLocks noGrp="1"/>
          </p:cNvSpPr>
          <p:nvPr>
            <p:ph type="body" idx="1"/>
          </p:nvPr>
        </p:nvSpPr>
        <p:spPr>
          <a:xfrm>
            <a:off x="1992313" y="1484314"/>
            <a:ext cx="8229600" cy="4389437"/>
          </a:xfrm>
        </p:spPr>
        <p:txBody>
          <a:bodyPr vert="horz" wrap="square" lIns="91425" tIns="45700" rIns="91425" bIns="45700" numCol="1" anchor="t" anchorCtr="0" compatLnSpc="1">
            <a:prstTxWarp prst="textNoShape">
              <a:avLst/>
            </a:prstTxWarp>
            <a:noAutofit/>
          </a:bodyPr>
          <a:lstStyle/>
          <a:p>
            <a:pPr marL="273050" indent="-273050">
              <a:spcBef>
                <a:spcPts val="0"/>
              </a:spcBef>
              <a:spcAft>
                <a:spcPts val="0"/>
              </a:spcAft>
              <a:buClr>
                <a:srgbClr val="0BD0D9"/>
              </a:buClr>
              <a:buSzPct val="95000"/>
              <a:buNone/>
              <a:defRPr/>
            </a:pPr>
            <a:r>
              <a:rPr lang="tr-TR" sz="2400" b="1" dirty="0">
                <a:solidFill>
                  <a:srgbClr val="FFFF00"/>
                </a:solidFill>
                <a:latin typeface="Comic Sans MS" pitchFamily="66" charset="0"/>
                <a:ea typeface="Merriweather"/>
                <a:cs typeface="Merriweather"/>
                <a:sym typeface="Merriweather"/>
              </a:rPr>
              <a:t>MİKRO-PLAKLAR</a:t>
            </a:r>
          </a:p>
          <a:p>
            <a:pPr marL="273050" indent="-273050">
              <a:spcBef>
                <a:spcPts val="48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0.5 mm kalınlığındadır. Yüzün orta kısmının kırıkları için ideal olsalar da </a:t>
            </a:r>
            <a:r>
              <a:rPr lang="tr-TR" sz="2400" b="1" dirty="0" err="1">
                <a:solidFill>
                  <a:srgbClr val="FFFFFF"/>
                </a:solidFill>
                <a:latin typeface="Comic Sans MS" pitchFamily="66" charset="0"/>
                <a:ea typeface="Merriweather"/>
                <a:cs typeface="Merriweather"/>
                <a:sym typeface="Merriweather"/>
              </a:rPr>
              <a:t>mandibula</a:t>
            </a:r>
            <a:r>
              <a:rPr lang="tr-TR" sz="2400" b="1" dirty="0">
                <a:solidFill>
                  <a:srgbClr val="FFFFFF"/>
                </a:solidFill>
                <a:latin typeface="Comic Sans MS" pitchFamily="66" charset="0"/>
                <a:ea typeface="Merriweather"/>
                <a:cs typeface="Merriweather"/>
                <a:sym typeface="Merriweather"/>
              </a:rPr>
              <a:t> kırıklarında kullanılmazlar</a:t>
            </a:r>
          </a:p>
          <a:p>
            <a:pPr marL="273050" indent="-273050">
              <a:spcBef>
                <a:spcPts val="480"/>
              </a:spcBef>
              <a:spcAft>
                <a:spcPts val="0"/>
              </a:spcAft>
              <a:buClr>
                <a:srgbClr val="0BD0D9"/>
              </a:buClr>
              <a:buSzPct val="95000"/>
              <a:buNone/>
              <a:defRPr/>
            </a:pPr>
            <a:r>
              <a:rPr lang="tr-TR" sz="2400" b="1" dirty="0">
                <a:solidFill>
                  <a:srgbClr val="FFFF00"/>
                </a:solidFill>
                <a:latin typeface="Comic Sans MS" pitchFamily="66" charset="0"/>
                <a:ea typeface="Merriweather"/>
                <a:cs typeface="Merriweather"/>
                <a:sym typeface="Merriweather"/>
              </a:rPr>
              <a:t>MİNİ-PLAKLAR</a:t>
            </a:r>
          </a:p>
          <a:p>
            <a:pPr marL="273050" indent="-273050">
              <a:spcBef>
                <a:spcPts val="48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0.7 mm çapındadırlar. </a:t>
            </a:r>
            <a:r>
              <a:rPr lang="tr-TR" sz="2400" b="1" dirty="0" err="1">
                <a:solidFill>
                  <a:srgbClr val="FFFFFF"/>
                </a:solidFill>
                <a:latin typeface="Comic Sans MS" pitchFamily="66" charset="0"/>
                <a:ea typeface="Merriweather"/>
                <a:cs typeface="Merriweather"/>
                <a:sym typeface="Merriweather"/>
              </a:rPr>
              <a:t>Monokortikal</a:t>
            </a:r>
            <a:r>
              <a:rPr lang="tr-TR" sz="2400" b="1" dirty="0">
                <a:solidFill>
                  <a:srgbClr val="FFFFFF"/>
                </a:solidFill>
                <a:latin typeface="Comic Sans MS" pitchFamily="66" charset="0"/>
                <a:ea typeface="Merriweather"/>
                <a:cs typeface="Merriweather"/>
                <a:sym typeface="Merriweather"/>
              </a:rPr>
              <a:t> vidalardır. Bazı tipleri sadece kemik </a:t>
            </a:r>
            <a:r>
              <a:rPr lang="tr-TR" sz="2400" b="1" dirty="0" err="1">
                <a:solidFill>
                  <a:srgbClr val="FFFFFF"/>
                </a:solidFill>
                <a:latin typeface="Comic Sans MS" pitchFamily="66" charset="0"/>
                <a:ea typeface="Merriweather"/>
                <a:cs typeface="Merriweather"/>
                <a:sym typeface="Merriweather"/>
              </a:rPr>
              <a:t>fiksasyonu</a:t>
            </a:r>
            <a:r>
              <a:rPr lang="tr-TR" sz="2400" b="1" dirty="0">
                <a:solidFill>
                  <a:srgbClr val="FFFFFF"/>
                </a:solidFill>
                <a:latin typeface="Comic Sans MS" pitchFamily="66" charset="0"/>
                <a:ea typeface="Merriweather"/>
                <a:cs typeface="Merriweather"/>
                <a:sym typeface="Merriweather"/>
              </a:rPr>
              <a:t> sağlarken bazı tipleri kompresyon sağlar.</a:t>
            </a:r>
          </a:p>
          <a:p>
            <a:pPr marL="273050" indent="-273050">
              <a:spcBef>
                <a:spcPts val="480"/>
              </a:spcBef>
              <a:spcAft>
                <a:spcPts val="0"/>
              </a:spcAft>
              <a:buClr>
                <a:srgbClr val="0BD0D9"/>
              </a:buClr>
              <a:buSzPct val="95000"/>
              <a:buNone/>
              <a:defRPr/>
            </a:pPr>
            <a:r>
              <a:rPr lang="tr-TR" sz="2400" b="1" dirty="0">
                <a:solidFill>
                  <a:srgbClr val="FFFF00"/>
                </a:solidFill>
                <a:latin typeface="Comic Sans MS" pitchFamily="66" charset="0"/>
                <a:ea typeface="Merriweather"/>
                <a:cs typeface="Merriweather"/>
                <a:sym typeface="Merriweather"/>
              </a:rPr>
              <a:t>GELENEKSEL PLAKLAR</a:t>
            </a:r>
          </a:p>
          <a:p>
            <a:pPr marL="273050" indent="-273050">
              <a:spcBef>
                <a:spcPts val="480"/>
              </a:spcBef>
              <a:spcAft>
                <a:spcPts val="0"/>
              </a:spcAft>
              <a:buClr>
                <a:srgbClr val="0BD0D9"/>
              </a:buClr>
              <a:buSzPct val="95000"/>
              <a:buNone/>
              <a:defRPr/>
            </a:pPr>
            <a:r>
              <a:rPr lang="tr-TR" sz="2400" b="1" dirty="0">
                <a:solidFill>
                  <a:srgbClr val="FFFFFF"/>
                </a:solidFill>
                <a:latin typeface="Comic Sans MS" pitchFamily="66" charset="0"/>
                <a:ea typeface="Merriweather"/>
                <a:cs typeface="Merriweather"/>
                <a:sym typeface="Merriweather"/>
              </a:rPr>
              <a:t>Mini-plaklardan daha kalındır ve daha kalın vidaları vardır. Esas amacı kırık bölgesinde güçlü </a:t>
            </a:r>
            <a:r>
              <a:rPr lang="tr-TR" sz="2400" b="1" dirty="0" err="1">
                <a:solidFill>
                  <a:srgbClr val="FFFFFF"/>
                </a:solidFill>
                <a:latin typeface="Comic Sans MS" pitchFamily="66" charset="0"/>
                <a:ea typeface="Merriweather"/>
                <a:cs typeface="Merriweather"/>
                <a:sym typeface="Merriweather"/>
              </a:rPr>
              <a:t>aksiyel</a:t>
            </a:r>
            <a:r>
              <a:rPr lang="tr-TR" sz="2400" b="1" dirty="0">
                <a:solidFill>
                  <a:srgbClr val="FFFFFF"/>
                </a:solidFill>
                <a:latin typeface="Comic Sans MS" pitchFamily="66" charset="0"/>
                <a:ea typeface="Merriweather"/>
                <a:cs typeface="Merriweather"/>
                <a:sym typeface="Merriweather"/>
              </a:rPr>
              <a:t> kompresyon uygulamasıdır</a:t>
            </a:r>
            <a:r>
              <a:rPr lang="tr-TR" sz="2000" b="1" dirty="0">
                <a:solidFill>
                  <a:srgbClr val="FFFFFF"/>
                </a:solidFill>
                <a:latin typeface="Comic Sans MS" pitchFamily="66" charset="0"/>
                <a:ea typeface="Merriweather"/>
                <a:cs typeface="Merriweather"/>
                <a:sym typeface="Merriweather"/>
              </a:rPr>
              <a:t>.</a:t>
            </a:r>
          </a:p>
        </p:txBody>
      </p:sp>
    </p:spTree>
    <p:extLst>
      <p:ext uri="{BB962C8B-B14F-4D97-AF65-F5344CB8AC3E}">
        <p14:creationId xmlns:p14="http://schemas.microsoft.com/office/powerpoint/2010/main" val="4076502494"/>
      </p:ext>
    </p:extLst>
  </p:cSld>
  <p:clrMapOvr>
    <a:masterClrMapping/>
  </p:clrMapOvr>
  <p:transition spd="slow">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txBox="1">
            <a:spLocks noGrp="1"/>
          </p:cNvSpPr>
          <p:nvPr>
            <p:ph type="title"/>
          </p:nvPr>
        </p:nvSpPr>
        <p:spPr>
          <a:xfrm>
            <a:off x="1919288" y="404813"/>
            <a:ext cx="8229600" cy="1143000"/>
          </a:xfrm>
        </p:spPr>
        <p:txBody>
          <a:bodyPr vert="horz" wrap="square" lIns="0" tIns="45700" rIns="0" bIns="0" numCol="1" anchor="b" anchorCtr="0" compatLnSpc="1">
            <a:prstTxWarp prst="textNoShape">
              <a:avLst/>
            </a:prstTxWarp>
            <a:noAutofit/>
          </a:bodyPr>
          <a:lstStyle/>
          <a:p>
            <a:pPr>
              <a:spcBef>
                <a:spcPts val="0"/>
              </a:spcBef>
              <a:spcAft>
                <a:spcPts val="0"/>
              </a:spcAft>
              <a:buClr>
                <a:schemeClr val="dk2"/>
              </a:buClr>
              <a:buSzPct val="25000"/>
              <a:defRPr/>
            </a:pPr>
            <a:r>
              <a:rPr lang="tr-TR" sz="2800" b="1" dirty="0">
                <a:solidFill>
                  <a:srgbClr val="FF0000"/>
                </a:solidFill>
                <a:latin typeface="Comic Sans MS" pitchFamily="66" charset="0"/>
                <a:ea typeface="Calibri"/>
                <a:cs typeface="Calibri"/>
                <a:sym typeface="Calibri"/>
              </a:rPr>
              <a:t>KOMPRESYON PLAKLARI</a:t>
            </a:r>
          </a:p>
        </p:txBody>
      </p:sp>
      <p:pic>
        <p:nvPicPr>
          <p:cNvPr id="122883" name="Shape 303"/>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566988" y="2060575"/>
            <a:ext cx="2076450" cy="1409700"/>
          </a:xfrm>
        </p:spPr>
      </p:pic>
      <p:pic>
        <p:nvPicPr>
          <p:cNvPr id="122884" name="Shape 30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5500" y="2060575"/>
            <a:ext cx="20764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Shape 305"/>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4113" y="4724400"/>
            <a:ext cx="20764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Shape 306"/>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8525" y="4652963"/>
            <a:ext cx="207645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8636275"/>
      </p:ext>
    </p:extLst>
  </p:cSld>
  <p:clrMapOvr>
    <a:masterClrMapping/>
  </p:clrMapOvr>
  <p:transition spd="slow">
    <p:cu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DİNAMİK SIKIŞTIRMA PLAKLARI</a:t>
            </a:r>
          </a:p>
        </p:txBody>
      </p:sp>
      <p:pic>
        <p:nvPicPr>
          <p:cNvPr id="124931" name="Shape 313"/>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2000910214"/>
      </p:ext>
    </p:extLst>
  </p:cSld>
  <p:clrMapOvr>
    <a:masterClrMapping/>
  </p:clrMapOvr>
  <p:transition spd="slow">
    <p:cut/>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txBox="1">
            <a:spLocks noGrp="1"/>
          </p:cNvSpPr>
          <p:nvPr>
            <p:ph type="title"/>
          </p:nvPr>
        </p:nvSpPr>
        <p:spPr>
          <a:xfrm>
            <a:off x="1981200" y="704850"/>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ramped hole design (yukarı doğru çıkan delik dizaynı)</a:t>
            </a:r>
          </a:p>
        </p:txBody>
      </p:sp>
      <p:pic>
        <p:nvPicPr>
          <p:cNvPr id="126979" name="Shape 320"/>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24250" y="2224088"/>
            <a:ext cx="5143500" cy="3810000"/>
          </a:xfrm>
        </p:spPr>
      </p:pic>
    </p:spTree>
    <p:extLst>
      <p:ext uri="{BB962C8B-B14F-4D97-AF65-F5344CB8AC3E}">
        <p14:creationId xmlns:p14="http://schemas.microsoft.com/office/powerpoint/2010/main" val="414136066"/>
      </p:ext>
    </p:extLst>
  </p:cSld>
  <p:clrMapOvr>
    <a:masterClrMapping/>
  </p:clrMapOvr>
  <p:transition spd="slow">
    <p:cut/>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txBox="1">
            <a:spLocks noGrp="1"/>
          </p:cNvSpPr>
          <p:nvPr>
            <p:ph type="title"/>
          </p:nvPr>
        </p:nvSpPr>
        <p:spPr>
          <a:xfrm>
            <a:off x="1992313" y="2492375"/>
            <a:ext cx="8229600" cy="1143000"/>
          </a:xfrm>
        </p:spPr>
        <p:txBody>
          <a:bodyPr vert="horz" wrap="square" lIns="0" tIns="45700" rIns="0" bIns="0" numCol="1" anchor="b" anchorCtr="0" compatLnSpc="1">
            <a:prstTxWarp prst="textNoShape">
              <a:avLst/>
            </a:prstTxWarp>
            <a:noAutofit/>
          </a:bodyPr>
          <a:lstStyle/>
          <a:p>
            <a:pPr>
              <a:buClr>
                <a:srgbClr val="000099"/>
              </a:buClr>
              <a:buSzPct val="25000"/>
              <a:buFont typeface="Calibri" panose="020F0502020204030204" pitchFamily="34" charset="0"/>
              <a:buNone/>
            </a:pPr>
            <a: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MİNİ PLAK FİKSASYONU (SEMİ-RİJİT FİKSASYON)</a:t>
            </a:r>
            <a:br>
              <a:rPr lang="tr-TR" altLang="tr-TR" sz="2800" b="1">
                <a:solidFill>
                  <a:srgbClr val="FF0000"/>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2800" b="1">
                <a:solidFill>
                  <a:srgbClr val="F5F5F5"/>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2800" b="1">
                <a:solidFill>
                  <a:srgbClr val="F5F5F5"/>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r>
              <a:rPr lang="tr-TR" altLang="tr-TR" sz="2800" b="1">
                <a:solidFill>
                  <a:srgbClr val="F5F5F5"/>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Mini plak fiksasyonu mandibula fraktür onarımında ideal osteosentez gerçekleşmesi için Champy’s line (Champy’nin hatları) prensibine uymalıdır.</a:t>
            </a:r>
            <a:r>
              <a:rPr lang="tr-TR" altLang="tr-TR" sz="1800" b="1">
                <a:solidFill>
                  <a:srgbClr val="F5F5F5"/>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t/>
            </a:r>
            <a:br>
              <a:rPr lang="tr-TR" altLang="tr-TR" sz="1800" b="1">
                <a:solidFill>
                  <a:srgbClr val="F5F5F5"/>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rPr>
            </a:br>
            <a:endParaRPr lang="tr-TR" altLang="tr-TR" sz="1800" b="1">
              <a:solidFill>
                <a:srgbClr val="F5F5F5"/>
              </a:solidFill>
              <a:latin typeface="Comic Sans MS" panose="030F0702030302020204" pitchFamily="66" charset="0"/>
              <a:ea typeface="Calibri" panose="020F0502020204030204" pitchFamily="34" charset="0"/>
              <a:cs typeface="Calibri" panose="020F0502020204030204" pitchFamily="34" charset="0"/>
              <a:sym typeface="Calibri" panose="020F0502020204030204" pitchFamily="34" charset="0"/>
            </a:endParaRPr>
          </a:p>
        </p:txBody>
      </p:sp>
      <p:pic>
        <p:nvPicPr>
          <p:cNvPr id="129027" name="Shape 327"/>
          <p:cNvPicPr preferRelativeResize="0">
            <a:picLocks noGrp="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079876" y="3789364"/>
            <a:ext cx="3197225" cy="2663825"/>
          </a:xfrm>
        </p:spPr>
      </p:pic>
      <p:sp>
        <p:nvSpPr>
          <p:cNvPr id="129028" name="Shape 328"/>
          <p:cNvSpPr txBox="1">
            <a:spLocks noChangeArrowheads="1"/>
          </p:cNvSpPr>
          <p:nvPr/>
        </p:nvSpPr>
        <p:spPr bwMode="auto">
          <a:xfrm>
            <a:off x="2216150" y="17097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00" rIns="0" bIns="0" anchor="b"/>
          <a:lstStyle>
            <a:lvl1pPr>
              <a:spcBef>
                <a:spcPct val="20000"/>
              </a:spcBef>
              <a:buClr>
                <a:schemeClr val="hlink"/>
              </a:buClr>
              <a:buSzPct val="90000"/>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6"/>
              </a:buBlip>
              <a:defRPr sz="2000">
                <a:solidFill>
                  <a:schemeClr val="tx1"/>
                </a:solidFill>
                <a:latin typeface="Arial" panose="020B0604020202020204" pitchFamily="34" charset="0"/>
              </a:defRPr>
            </a:lvl9pPr>
          </a:lstStyle>
          <a:p>
            <a:pPr fontAlgn="base">
              <a:spcBef>
                <a:spcPct val="0"/>
              </a:spcBef>
              <a:spcAft>
                <a:spcPct val="0"/>
              </a:spcAft>
              <a:buClrTx/>
              <a:buSzTx/>
              <a:buFontTx/>
              <a:buNone/>
            </a:pPr>
            <a:endParaRPr lang="tr-TR" altLang="tr-TR" sz="2400">
              <a:solidFill>
                <a:srgbClr val="000080"/>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4153386"/>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zme">
  <a:themeElements>
    <a:clrScheme name="Huz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Huzme">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uzme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Huz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Huzme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Huzme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Huzme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Huzme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Huzme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Huzme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Huzme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Huzme">
  <a:themeElements>
    <a:clrScheme name="Huz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Huzme">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uzme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Huz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Huzme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Huzme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Huzme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Huzme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Huzme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Huzme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Huzme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Huzme">
  <a:themeElements>
    <a:clrScheme name="Huz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Huzme">
      <a:majorFont>
        <a:latin typeface="Arial"/>
        <a:ea typeface=""/>
        <a:cs typeface=""/>
      </a:majorFont>
      <a:minorFont>
        <a:latin typeface="Arial"/>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uzme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Huzme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Huzme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Huzme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Huzme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Huzme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Huzme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Huzme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Huzme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5720</Words>
  <Application>Microsoft Office PowerPoint</Application>
  <PresentationFormat>Geniş ekran</PresentationFormat>
  <Paragraphs>567</Paragraphs>
  <Slides>123</Slides>
  <Notes>42</Notes>
  <HiddenSlides>0</HiddenSlides>
  <MMClips>0</MMClips>
  <ScaleCrop>false</ScaleCrop>
  <HeadingPairs>
    <vt:vector size="6" baseType="variant">
      <vt:variant>
        <vt:lpstr>Kullanılan Yazı Tipleri</vt:lpstr>
      </vt:variant>
      <vt:variant>
        <vt:i4>7</vt:i4>
      </vt:variant>
      <vt:variant>
        <vt:lpstr>Tema</vt:lpstr>
      </vt:variant>
      <vt:variant>
        <vt:i4>4</vt:i4>
      </vt:variant>
      <vt:variant>
        <vt:lpstr>Slayt Başlıkları</vt:lpstr>
      </vt:variant>
      <vt:variant>
        <vt:i4>123</vt:i4>
      </vt:variant>
    </vt:vector>
  </HeadingPairs>
  <TitlesOfParts>
    <vt:vector size="134" baseType="lpstr">
      <vt:lpstr>Arial</vt:lpstr>
      <vt:lpstr>Calibri</vt:lpstr>
      <vt:lpstr>Calibri Light</vt:lpstr>
      <vt:lpstr>Comic Sans MS</vt:lpstr>
      <vt:lpstr>Merriweather</vt:lpstr>
      <vt:lpstr>Times New Roman</vt:lpstr>
      <vt:lpstr>Wingdings</vt:lpstr>
      <vt:lpstr>Office Teması</vt:lpstr>
      <vt:lpstr>Huzme</vt:lpstr>
      <vt:lpstr>1_Huzme</vt:lpstr>
      <vt:lpstr>2_Huzme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PRİMER (DİREKT) KEMİK İYİLEŞMESİ</vt:lpstr>
      <vt:lpstr>SEKONDER (İNDİREKT)KEMİK İYİLEŞMESİ</vt:lpstr>
      <vt:lpstr>SEKONDER KEMİK İYİLEŞMESİNİN EVRELERİ</vt:lpstr>
      <vt:lpstr>ÇENE KIRIKLARINDA TEDAVİ PRENSİPLERİ</vt:lpstr>
      <vt:lpstr>PowerPoint Sunusu</vt:lpstr>
      <vt:lpstr>Mandibula Kırıklarında Fiksasyon Tekniği  Seçim Kriterleri</vt:lpstr>
      <vt:lpstr>Fiksasyon materyalleri  Plak sistemleri plak, vida, implant, tel ve diğer enstrumanlardan oluşmaktadır. Kullanılan en yaygın materyaller titanyum, krom kobalt ve paslanmaz çelik ve vitalyumdur. </vt:lpstr>
      <vt:lpstr>İmmobilizasyon Yöntemleri</vt:lpstr>
      <vt:lpstr>MMF(MAKSİLLO-MANDİBULER FİKSASYON)</vt:lpstr>
      <vt:lpstr>MAKSİLLO MANDİBULER FİKSASYON</vt:lpstr>
      <vt:lpstr>ARCH BAR’IN KIRIK HATTINDA KULLANIMI</vt:lpstr>
      <vt:lpstr>KANCA ŞEKLİNDE ÇIKINTILI OLAN ARCH BAR MAKSİLLA VE MANDİBULA ETRAFINDAKİ DİŞLER ETRAFINDAN GEÇİRİLEREK STABİLİZE EDİLDİKTEN SONRA ÇIKINTILARA TUTUNAN TEL YA DA ELASTİKLERLE STABİLİZASYON SAĞLANIR</vt:lpstr>
      <vt:lpstr>KAPALI REDÜKSİYON-FONKSİYONEL TEDAVİ</vt:lpstr>
      <vt:lpstr>GUNNİNG SPLİNT UYGULAMASI</vt:lpstr>
      <vt:lpstr>IMF VİDALARI </vt:lpstr>
      <vt:lpstr>BARREL BANDAJI</vt:lpstr>
      <vt:lpstr>BARTON BANDAJI</vt:lpstr>
      <vt:lpstr>TEL OSTEOSENTEZİ (SERKLAJ) </vt:lpstr>
      <vt:lpstr>TRANSOSSEOZ BAĞLAMA</vt:lpstr>
      <vt:lpstr> LAG SCREWS (KEMİK VİDALARI) </vt:lpstr>
      <vt:lpstr>ANTERİOR MANDİBULA KIRIKLARINDA LAG SCREW KULLANIMI  Angulus kırıklarındaki prensipler geçerlidir. 40 mm uzunluğunda 2.4 – 2.7 mm kalınlığında vida kullanılır. Burada önemli olan lingual kortekste herhangi bir perforasyon oluşmamasıdır. </vt:lpstr>
      <vt:lpstr>MANDİBULA ANGULUS KIRIKLARINDA LAG  SCREW KULLANIMI</vt:lpstr>
      <vt:lpstr>MONOKORTİKAL VE BİKORTİKAL VİDA KULLANIMI</vt:lpstr>
      <vt:lpstr>PLAKLAMA</vt:lpstr>
      <vt:lpstr>BOYUTLARINA GÖRE PLAK ÇEŞİTLERİ</vt:lpstr>
      <vt:lpstr>KOMPRESYON PLAKLARI</vt:lpstr>
      <vt:lpstr>DİNAMİK SIKIŞTIRMA PLAKLARI</vt:lpstr>
      <vt:lpstr>ramped hole design (yukarı doğru çıkan delik dizaynı)</vt:lpstr>
      <vt:lpstr>MİNİ PLAK FİKSASYONU (SEMİ-RİJİT FİKSASYON)  Mini plak fiksasyonu mandibula fraktür onarımında ideal osteosentez gerçekleşmesi için Champy’s line (Champy’nin hatları) prensibine uymalıdır. </vt:lpstr>
      <vt:lpstr>PowerPoint Sunusu</vt:lpstr>
      <vt:lpstr>PowerPoint Sunusu</vt:lpstr>
      <vt:lpstr>KORPUS KIRIKLARINDA FİKSASYON ŞEKLİ</vt:lpstr>
      <vt:lpstr>KORPUS KIRIKLARINDA ALTERNATİF 2. PLAK KULLANIMI</vt:lpstr>
      <vt:lpstr>SÜPERİOR BORDER İÇİN MONOKORTİKAL VİDA PLAK SİSTEMİ</vt:lpstr>
      <vt:lpstr>İNFERİOR BORDER BİKORTİKAL VİDA PLAK SİSTEMİ</vt:lpstr>
      <vt:lpstr>REKONSTRÜKSİYON PLAKLARI  Rekonstrüksiyon plakları devamlı kırıklarda, defektli kırıklarda, enfekte olmuş kırıklarda uygulanan bir tekniktir </vt:lpstr>
      <vt:lpstr>Mandibula rekonstrüksiyonunda asıl önemli olan faktörler mandibula devamlılığının sağlanmasının yanısıra osseoz alveolar tabanın oluşturulması, yumuşak doku defektlerinin kapatılması ve kozmetik açıdan iyi sonuçlar elde etmektir </vt:lpstr>
      <vt:lpstr>REKONSTRÜKSİYON PLAKLARININ FORSEPSLE UYUMLANMASI VE YERLEŞTİRİLMESİ</vt:lpstr>
      <vt:lpstr>ATROFİK MANDİBULADA REKONSTRÜKSİYON PLAĞI UYGULAMASI</vt:lpstr>
      <vt:lpstr>REZORBE OLABİLEN PLAK SİSTEMLERİ</vt:lpstr>
      <vt:lpstr> </vt:lpstr>
      <vt:lpstr>%82 POLİLAKTİK ASİT VE %18  POLİGLİKOLİK ASİTTEN OLUŞAN  25 MM UZUNLUĞUNDA 5 MM GENİŞLİĞİNDE 1.5 MM KALINLIĞINDA REZORBE OLABİLEN PLAK</vt:lpstr>
      <vt:lpstr>REZORBE OLABİLEN PLAK VE VİDA SETİ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Cahit</dc:creator>
  <cp:lastModifiedBy>Cahit</cp:lastModifiedBy>
  <cp:revision>2</cp:revision>
  <dcterms:created xsi:type="dcterms:W3CDTF">2018-03-13T08:44:30Z</dcterms:created>
  <dcterms:modified xsi:type="dcterms:W3CDTF">2018-03-13T08:48:29Z</dcterms:modified>
</cp:coreProperties>
</file>