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56" r:id="rId3"/>
    <p:sldId id="257" r:id="rId4"/>
    <p:sldId id="258" r:id="rId5"/>
    <p:sldId id="269" r:id="rId6"/>
    <p:sldId id="259" r:id="rId7"/>
    <p:sldId id="271" r:id="rId8"/>
    <p:sldId id="272" r:id="rId9"/>
    <p:sldId id="260" r:id="rId10"/>
    <p:sldId id="261" r:id="rId11"/>
    <p:sldId id="262" r:id="rId12"/>
    <p:sldId id="263" r:id="rId13"/>
    <p:sldId id="277"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4"/>
  </p:normalViewPr>
  <p:slideViewPr>
    <p:cSldViewPr>
      <p:cViewPr varScale="1">
        <p:scale>
          <a:sx n="106" d="100"/>
          <a:sy n="106" d="100"/>
        </p:scale>
        <p:origin x="180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4.05.2020</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4.05.2020</a:t>
            </a:fld>
            <a:endParaRPr lang="tr-TR" dirty="0"/>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396552" y="188640"/>
            <a:ext cx="2952328" cy="1440160"/>
          </a:xfrm>
          <a:prstGeom prst="rect">
            <a:avLst/>
          </a:prstGeom>
        </p:spPr>
      </p:pic>
      <p:pic>
        <p:nvPicPr>
          <p:cNvPr id="5"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7232170" y="1"/>
            <a:ext cx="1911830" cy="1700808"/>
          </a:xfrm>
          <a:prstGeom prst="rect">
            <a:avLst/>
          </a:prstGeom>
        </p:spPr>
      </p:pic>
      <p:sp>
        <p:nvSpPr>
          <p:cNvPr id="6" name="Dikdörtgen 16"/>
          <p:cNvSpPr/>
          <p:nvPr/>
        </p:nvSpPr>
        <p:spPr>
          <a:xfrm>
            <a:off x="613162" y="3573016"/>
            <a:ext cx="8379877" cy="1200329"/>
          </a:xfrm>
          <a:prstGeom prst="rect">
            <a:avLst/>
          </a:prstGeom>
          <a:noFill/>
        </p:spPr>
        <p:txBody>
          <a:bodyPr wrap="square" lIns="91440" tIns="45720" rIns="91440" bIns="45720">
            <a:spAutoFit/>
          </a:bodyPr>
          <a:lstStyle/>
          <a:p>
            <a:pPr algn="ctr"/>
            <a:r>
              <a:rPr lang="tr-TR" sz="3600" b="1" dirty="0">
                <a:latin typeface="Arial Rounded MT Bold" pitchFamily="34" charset="0"/>
              </a:rPr>
              <a:t>Sağlık Bilimleri Fakültesi </a:t>
            </a:r>
          </a:p>
          <a:p>
            <a:pPr algn="ctr"/>
            <a:r>
              <a:rPr lang="tr-TR" sz="3600" b="1" dirty="0">
                <a:latin typeface="Arial Rounded MT Bold" pitchFamily="34" charset="0"/>
              </a:rPr>
              <a:t>Çocuk Gelişimi Bölümü</a:t>
            </a:r>
          </a:p>
        </p:txBody>
      </p:sp>
      <p:sp>
        <p:nvSpPr>
          <p:cNvPr id="7" name="Akış Çizelgesi: Delikli Teyp 5"/>
          <p:cNvSpPr/>
          <p:nvPr/>
        </p:nvSpPr>
        <p:spPr>
          <a:xfrm>
            <a:off x="1950254" y="1268760"/>
            <a:ext cx="5502066" cy="2016224"/>
          </a:xfrm>
          <a:prstGeom prst="flowChartPunchedTap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000" b="1" dirty="0">
                <a:solidFill>
                  <a:schemeClr val="tx1"/>
                </a:solidFill>
                <a:latin typeface="Arial Rounded MT Bold" pitchFamily="34" charset="0"/>
              </a:rPr>
              <a:t>TOPLUMA HİZMET UYGULAMALARI</a:t>
            </a:r>
          </a:p>
        </p:txBody>
      </p:sp>
    </p:spTree>
    <p:extLst>
      <p:ext uri="{BB962C8B-B14F-4D97-AF65-F5344CB8AC3E}">
        <p14:creationId xmlns:p14="http://schemas.microsoft.com/office/powerpoint/2010/main" val="850738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844824"/>
            <a:ext cx="8363272" cy="4525963"/>
          </a:xfrm>
        </p:spPr>
        <p:txBody>
          <a:bodyPr>
            <a:normAutofit/>
          </a:bodyPr>
          <a:lstStyle/>
          <a:p>
            <a:pPr algn="just"/>
            <a:r>
              <a:rPr lang="tr-TR" sz="2400" dirty="0">
                <a:latin typeface="Arial Rounded MT Bold" pitchFamily="34" charset="0"/>
              </a:rPr>
              <a:t>1868 yılında kurulan Kızılay Derneği ve 1985 yılında kurulan Darülaceze, (hayır amaçlı)</a:t>
            </a:r>
          </a:p>
          <a:p>
            <a:pPr algn="just"/>
            <a:r>
              <a:rPr lang="tr-TR" sz="2400" dirty="0">
                <a:latin typeface="Arial Rounded MT Bold" pitchFamily="34" charset="0"/>
              </a:rPr>
              <a:t>7355 Sayılı Sosyal Hizmetler enstitüsü kurulmasına dair kanun,</a:t>
            </a:r>
          </a:p>
          <a:p>
            <a:pPr algn="just"/>
            <a:r>
              <a:rPr lang="tr-TR" sz="2400" dirty="0">
                <a:latin typeface="Arial Rounded MT Bold" pitchFamily="34" charset="0"/>
              </a:rPr>
              <a:t>1960’da çıkarılan bir yasa ile Sağlık ve Sosyal Yardım Bakanlığı bünyesinde kurulan Sosyal Hizmetler Genel Müdürlüğü ve bu genel müdürlüğün  il düzeyindeki Sağlık ve Sosyal Yardım Müdürlükleri bünyesinde yer alan sosyal hizmet birimleri,</a:t>
            </a:r>
          </a:p>
        </p:txBody>
      </p:sp>
      <p:sp>
        <p:nvSpPr>
          <p:cNvPr id="4" name="Yuvarlatılmış Dikdörtgen 3"/>
          <p:cNvSpPr/>
          <p:nvPr/>
        </p:nvSpPr>
        <p:spPr>
          <a:xfrm>
            <a:off x="1259632" y="620688"/>
            <a:ext cx="6984776" cy="72008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TÜRKİYE’DE YAPILAN ÇALIŞMALAR</a:t>
            </a:r>
          </a:p>
        </p:txBody>
      </p:sp>
    </p:spTree>
    <p:extLst>
      <p:ext uri="{BB962C8B-B14F-4D97-AF65-F5344CB8AC3E}">
        <p14:creationId xmlns:p14="http://schemas.microsoft.com/office/powerpoint/2010/main" val="4081541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980728"/>
            <a:ext cx="8867328" cy="4525963"/>
          </a:xfrm>
        </p:spPr>
        <p:txBody>
          <a:bodyPr>
            <a:normAutofit/>
          </a:bodyPr>
          <a:lstStyle/>
          <a:p>
            <a:pPr algn="just"/>
            <a:r>
              <a:rPr lang="tr-TR" sz="2400" dirty="0">
                <a:latin typeface="Arial Rounded MT Bold" pitchFamily="34" charset="0"/>
              </a:rPr>
              <a:t>Köy Enstitüleri (Türkiye’de THU alanının ilk örneği),</a:t>
            </a:r>
          </a:p>
          <a:p>
            <a:pPr algn="just"/>
            <a:r>
              <a:rPr lang="tr-TR" sz="2400" dirty="0">
                <a:latin typeface="Arial Rounded MT Bold" pitchFamily="34" charset="0"/>
              </a:rPr>
              <a:t>Öğrencilerin toplumsal sorunlara projeler yoluyla çözüm bulmalarını ve yaparak yaşayarak öğrenmelerini temel alan ilk sistematik yaklaşım: öğretmen yetiştiren fakülte programlarına 2006 yılında konulan “Topluma Hizmet Uygulamaları” dersi ,</a:t>
            </a:r>
          </a:p>
          <a:p>
            <a:pPr algn="just"/>
            <a:r>
              <a:rPr lang="tr-TR" sz="2400" dirty="0">
                <a:latin typeface="Arial Rounded MT Bold" pitchFamily="34" charset="0"/>
              </a:rPr>
              <a:t> 2010 yılında Mersin Üniversitesi’nde yapılan Topluma Hizmet Uygulamaları Ulusal Çalıştayı,</a:t>
            </a:r>
          </a:p>
          <a:p>
            <a:pPr algn="just"/>
            <a:endParaRPr lang="tr-TR" sz="2400" dirty="0">
              <a:latin typeface="Arial Rounded MT Bold" pitchFamily="34" charset="0"/>
            </a:endParaRPr>
          </a:p>
          <a:p>
            <a:endParaRPr lang="tr-TR" sz="2400" dirty="0"/>
          </a:p>
        </p:txBody>
      </p:sp>
    </p:spTree>
    <p:extLst>
      <p:ext uri="{BB962C8B-B14F-4D97-AF65-F5344CB8AC3E}">
        <p14:creationId xmlns:p14="http://schemas.microsoft.com/office/powerpoint/2010/main" val="1190129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692696"/>
            <a:ext cx="8964488" cy="5760640"/>
          </a:xfrm>
        </p:spPr>
        <p:txBody>
          <a:bodyPr>
            <a:noAutofit/>
          </a:bodyPr>
          <a:lstStyle/>
          <a:p>
            <a:pPr algn="just"/>
            <a:r>
              <a:rPr lang="tr-TR" sz="2400" dirty="0">
                <a:latin typeface="Arial Rounded MT Bold" pitchFamily="34" charset="0"/>
              </a:rPr>
              <a:t>Topluma Hizmet Uygulamaları dersiyle ilgili, dersin bireye ve topluma kazandırdıkları ve toplumun beklentilerini inceleyen çalışmalar ,</a:t>
            </a:r>
          </a:p>
          <a:p>
            <a:pPr algn="just"/>
            <a:r>
              <a:rPr lang="tr-TR" sz="2400" dirty="0">
                <a:latin typeface="Arial Rounded MT Bold" pitchFamily="34" charset="0"/>
              </a:rPr>
              <a:t>Öğretmen adaylarının Topluma Hizmet Uygulamaları dersini nasıl algıladığını belirlemek ve bu algıların çeşitli değişkenler (cinsiyet, sivil toplum kuruluşlarına üyelik, öğrenim gördükleri anabilim dalı)  açısından farklılık gösterip göstermediğini ortaya koymak amacıyla yapılan çalışmalar,</a:t>
            </a:r>
          </a:p>
          <a:p>
            <a:pPr algn="just"/>
            <a:r>
              <a:rPr lang="tr-TR" sz="2400">
                <a:latin typeface="Arial Rounded MT Bold" pitchFamily="34" charset="0"/>
              </a:rPr>
              <a:t>Üniversitelerin Topluma </a:t>
            </a:r>
            <a:r>
              <a:rPr lang="tr-TR" sz="2400" dirty="0">
                <a:latin typeface="Arial Rounded MT Bold" pitchFamily="34" charset="0"/>
              </a:rPr>
              <a:t>Hizmet Uygulamaları dersi için rehber bir doküman eksikliğinin farkına vararak birer rehber hazırlamaları ulusal anlamda yer edinen çalışmalardır.</a:t>
            </a:r>
          </a:p>
        </p:txBody>
      </p:sp>
    </p:spTree>
    <p:extLst>
      <p:ext uri="{BB962C8B-B14F-4D97-AF65-F5344CB8AC3E}">
        <p14:creationId xmlns:p14="http://schemas.microsoft.com/office/powerpoint/2010/main" val="2861966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BBD057-9BAE-2E4C-965D-AEC0EDEE3EB4}"/>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0A53C112-B0C3-DA49-A41A-44E2E4EC9873}"/>
              </a:ext>
            </a:extLst>
          </p:cNvPr>
          <p:cNvGraphicFramePr>
            <a:graphicFrameLocks noGrp="1"/>
          </p:cNvGraphicFramePr>
          <p:nvPr/>
        </p:nvGraphicFramePr>
        <p:xfrm>
          <a:off x="457200" y="3314541"/>
          <a:ext cx="8229600" cy="1097280"/>
        </p:xfrm>
        <a:graphic>
          <a:graphicData uri="http://schemas.openxmlformats.org/drawingml/2006/table">
            <a:tbl>
              <a:tblPr/>
              <a:tblGrid>
                <a:gridCol w="8229600">
                  <a:extLst>
                    <a:ext uri="{9D8B030D-6E8A-4147-A177-3AD203B41FA5}">
                      <a16:colId xmlns:a16="http://schemas.microsoft.com/office/drawing/2014/main" val="1771939338"/>
                    </a:ext>
                  </a:extLst>
                </a:gridCol>
              </a:tblGrid>
              <a:tr h="0">
                <a:tc>
                  <a:txBody>
                    <a:bodyPr/>
                    <a:lstStyle/>
                    <a:p>
                      <a:r>
                        <a:rPr lang="tr-TR">
                          <a:effectLst/>
                        </a:rPr>
                        <a:t>Aksoy, B., Sönmez, Ö. F., ve Çetin, T. 2009. Topluma Hizmet Uygulamaları. Pegem Yayıncılık, Ankara. </a:t>
                      </a:r>
                    </a:p>
                  </a:txBody>
                  <a:tcPr marL="0" marR="0" marT="0" marB="0" anchor="ctr">
                    <a:lnL>
                      <a:noFill/>
                    </a:lnL>
                    <a:lnR>
                      <a:noFill/>
                    </a:lnR>
                    <a:lnT>
                      <a:noFill/>
                    </a:lnT>
                    <a:lnB>
                      <a:noFill/>
                    </a:lnB>
                  </a:tcPr>
                </a:tc>
                <a:extLst>
                  <a:ext uri="{0D108BD9-81ED-4DB2-BD59-A6C34878D82A}">
                    <a16:rowId xmlns:a16="http://schemas.microsoft.com/office/drawing/2014/main" val="648215963"/>
                  </a:ext>
                </a:extLst>
              </a:tr>
              <a:tr h="0">
                <a:tc>
                  <a:txBody>
                    <a:bodyPr/>
                    <a:lstStyle/>
                    <a:p>
                      <a:r>
                        <a:rPr lang="tr-TR" dirty="0">
                          <a:effectLst/>
                        </a:rPr>
                        <a:t>Dilek, D., Alabaş, R., Kamer, S. T., Çitil, M. ve Polat, Ü. 2009. Topluma Hizmet Uygulamaları. (</a:t>
                      </a:r>
                      <a:r>
                        <a:rPr lang="tr-TR" dirty="0" err="1">
                          <a:effectLst/>
                        </a:rPr>
                        <a:t>Edit</a:t>
                      </a:r>
                      <a:r>
                        <a:rPr lang="tr-TR" dirty="0">
                          <a:effectLst/>
                        </a:rPr>
                        <a:t>.: S.T. Kamer ve </a:t>
                      </a:r>
                      <a:r>
                        <a:rPr lang="tr-TR" dirty="0" err="1">
                          <a:effectLst/>
                        </a:rPr>
                        <a:t>K.Kuzucu</a:t>
                      </a:r>
                      <a:r>
                        <a:rPr lang="tr-TR" dirty="0">
                          <a:effectLst/>
                        </a:rPr>
                        <a:t>) </a:t>
                      </a:r>
                      <a:r>
                        <a:rPr lang="tr-TR" dirty="0" err="1">
                          <a:effectLst/>
                        </a:rPr>
                        <a:t>Pegem</a:t>
                      </a:r>
                      <a:r>
                        <a:rPr lang="tr-TR" dirty="0">
                          <a:effectLst/>
                        </a:rPr>
                        <a:t> Yayıncılık, Ankara. </a:t>
                      </a:r>
                    </a:p>
                  </a:txBody>
                  <a:tcPr marL="0" marR="0" marT="0" marB="0" anchor="ctr">
                    <a:lnL>
                      <a:noFill/>
                    </a:lnL>
                    <a:lnR>
                      <a:noFill/>
                    </a:lnR>
                    <a:lnT>
                      <a:noFill/>
                    </a:lnT>
                    <a:lnB>
                      <a:noFill/>
                    </a:lnB>
                  </a:tcPr>
                </a:tc>
                <a:extLst>
                  <a:ext uri="{0D108BD9-81ED-4DB2-BD59-A6C34878D82A}">
                    <a16:rowId xmlns:a16="http://schemas.microsoft.com/office/drawing/2014/main" val="1079462511"/>
                  </a:ext>
                </a:extLst>
              </a:tr>
            </a:tbl>
          </a:graphicData>
        </a:graphic>
      </p:graphicFrame>
    </p:spTree>
    <p:extLst>
      <p:ext uri="{BB962C8B-B14F-4D97-AF65-F5344CB8AC3E}">
        <p14:creationId xmlns:p14="http://schemas.microsoft.com/office/powerpoint/2010/main" val="1605799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Yatay Kaydırma 3"/>
          <p:cNvSpPr/>
          <p:nvPr/>
        </p:nvSpPr>
        <p:spPr>
          <a:xfrm>
            <a:off x="1115616" y="1340768"/>
            <a:ext cx="7056784" cy="3312368"/>
          </a:xfrm>
          <a:prstGeom prst="horizontalScroll">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tx1"/>
                </a:solidFill>
                <a:latin typeface="Arial Rounded MT Bold" pitchFamily="34" charset="0"/>
              </a:rPr>
              <a:t>TOPLUMA HİZMET UYGULAMALARINA İLİŞKİN TÜRKİYE VE DÜNYADAKİ ÖRNEKLER</a:t>
            </a:r>
          </a:p>
        </p:txBody>
      </p:sp>
    </p:spTree>
    <p:extLst>
      <p:ext uri="{BB962C8B-B14F-4D97-AF65-F5344CB8AC3E}">
        <p14:creationId xmlns:p14="http://schemas.microsoft.com/office/powerpoint/2010/main" val="1497455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63" y="908720"/>
            <a:ext cx="9036496" cy="4525963"/>
          </a:xfrm>
        </p:spPr>
        <p:txBody>
          <a:bodyPr>
            <a:normAutofit/>
          </a:bodyPr>
          <a:lstStyle/>
          <a:p>
            <a:pPr algn="just">
              <a:buFont typeface="Wingdings" pitchFamily="2" charset="2"/>
              <a:buChar char="Ø"/>
            </a:pPr>
            <a:r>
              <a:rPr lang="tr-TR" sz="2400" dirty="0">
                <a:latin typeface="Arial Rounded MT Bold" pitchFamily="34" charset="0"/>
              </a:rPr>
              <a:t>Topluma hizmet uygulamaları (service-learning) kavramı ilk olarak 1967 yılında Robert Sigmon ve William Ramsey tarafından günümüzdeki anlamıyla kullanılmıştır .</a:t>
            </a:r>
          </a:p>
          <a:p>
            <a:pPr algn="just">
              <a:buFont typeface="Wingdings" pitchFamily="2" charset="2"/>
              <a:buChar char="Ø"/>
            </a:pPr>
            <a:r>
              <a:rPr lang="tr-TR" sz="2400" dirty="0">
                <a:latin typeface="Arial Rounded MT Bold" pitchFamily="34" charset="0"/>
              </a:rPr>
              <a:t>Günümüzde orjinali “Community ServiceLearning” olarak bilinen ve dilimize “Hizmet Ederek Öğrenme” olarak çevrilen öğrenme öğretme yaklaşımı, eğitim fakültelerinin programlarında “Topluma Hizmet Uygulamaları” şeklinde yer almıştır. </a:t>
            </a:r>
          </a:p>
          <a:p>
            <a:pPr algn="just">
              <a:buFont typeface="Wingdings" pitchFamily="2" charset="2"/>
              <a:buChar char="Ø"/>
            </a:pPr>
            <a:r>
              <a:rPr lang="tr-TR" sz="2400" dirty="0">
                <a:latin typeface="Arial Rounded MT Bold" pitchFamily="34" charset="0"/>
              </a:rPr>
              <a:t>THU eğitimi yurt dışında neredeyse okul öncesinden üniversiteye kadar her düzeyde uygulanmaktadır. </a:t>
            </a:r>
          </a:p>
        </p:txBody>
      </p:sp>
    </p:spTree>
    <p:extLst>
      <p:ext uri="{BB962C8B-B14F-4D97-AF65-F5344CB8AC3E}">
        <p14:creationId xmlns:p14="http://schemas.microsoft.com/office/powerpoint/2010/main" val="3112599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1052736"/>
            <a:ext cx="8686800" cy="4525963"/>
          </a:xfrm>
        </p:spPr>
        <p:txBody>
          <a:bodyPr>
            <a:normAutofit/>
          </a:bodyPr>
          <a:lstStyle/>
          <a:p>
            <a:pPr algn="just">
              <a:buFont typeface="Wingdings" pitchFamily="2" charset="2"/>
              <a:buChar char="Ø"/>
            </a:pPr>
            <a:r>
              <a:rPr lang="tr-TR" sz="2400" dirty="0">
                <a:latin typeface="Arial Rounded MT Bold" pitchFamily="34" charset="0"/>
              </a:rPr>
              <a:t>THU kökleri John Dewey, Jean Piaget ve hatta Alex De Tocqueville’in yazılarında aranmaktadır. </a:t>
            </a:r>
          </a:p>
          <a:p>
            <a:pPr algn="just">
              <a:buFont typeface="Wingdings" pitchFamily="2" charset="2"/>
              <a:buChar char="Ø"/>
            </a:pPr>
            <a:r>
              <a:rPr lang="tr-TR" sz="2400" dirty="0">
                <a:latin typeface="Arial Rounded MT Bold" pitchFamily="34" charset="0"/>
              </a:rPr>
              <a:t>En iyi öğrenmenin, öğrencilerin kendi öğrenmelerine aktif olarak katıldıklarında ve öğrenmenin belirgin bir amacı olduğunda ortaya çıktığına inanmışlardır.</a:t>
            </a:r>
          </a:p>
          <a:p>
            <a:pPr algn="just">
              <a:buFont typeface="Wingdings" pitchFamily="2" charset="2"/>
              <a:buChar char="Ø"/>
            </a:pPr>
            <a:r>
              <a:rPr lang="tr-TR" sz="2400" dirty="0">
                <a:latin typeface="Arial Rounded MT Bold" pitchFamily="34" charset="0"/>
              </a:rPr>
              <a:t>Kaynağını daha çok John Dewey’in İlerlemeci Eğitim (Progressive Education) akımından alan THU en yaygın uygulama alanını ABD’de bulmuştur. </a:t>
            </a:r>
          </a:p>
        </p:txBody>
      </p:sp>
    </p:spTree>
    <p:extLst>
      <p:ext uri="{BB962C8B-B14F-4D97-AF65-F5344CB8AC3E}">
        <p14:creationId xmlns:p14="http://schemas.microsoft.com/office/powerpoint/2010/main" val="493639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Yuvarlatılmış Dikdörtgen 3"/>
          <p:cNvSpPr/>
          <p:nvPr/>
        </p:nvSpPr>
        <p:spPr>
          <a:xfrm>
            <a:off x="1244708" y="462964"/>
            <a:ext cx="6984776" cy="839269"/>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ULUSLARARASI DÜZEYDE YAPILAN ÇALIŞMALAR</a:t>
            </a:r>
          </a:p>
        </p:txBody>
      </p:sp>
      <p:sp>
        <p:nvSpPr>
          <p:cNvPr id="6" name="İçerik Yer Tutucusu 5"/>
          <p:cNvSpPr>
            <a:spLocks noGrp="1"/>
          </p:cNvSpPr>
          <p:nvPr>
            <p:ph idx="1"/>
          </p:nvPr>
        </p:nvSpPr>
        <p:spPr>
          <a:xfrm>
            <a:off x="467544" y="1700808"/>
            <a:ext cx="8229600" cy="4525963"/>
          </a:xfrm>
        </p:spPr>
        <p:txBody>
          <a:bodyPr>
            <a:normAutofit/>
          </a:bodyPr>
          <a:lstStyle/>
          <a:p>
            <a:pPr algn="just"/>
            <a:r>
              <a:rPr lang="tr-TR" sz="2400" dirty="0">
                <a:latin typeface="Arial Rounded MT Bold" pitchFamily="34" charset="0"/>
              </a:rPr>
              <a:t>Papaz Vncent Poul’ un Aristokrat kadınlar arasında kurmuş olduğu ‘Hayırsever Kadınlar’ adlı dernek ,</a:t>
            </a:r>
          </a:p>
          <a:p>
            <a:pPr algn="just"/>
            <a:r>
              <a:rPr lang="tr-TR" sz="2400" dirty="0">
                <a:latin typeface="Arial Rounded MT Bold" pitchFamily="34" charset="0"/>
              </a:rPr>
              <a:t>Thomas Jefferson’un THU yazıları,</a:t>
            </a:r>
          </a:p>
          <a:p>
            <a:pPr algn="just"/>
            <a:r>
              <a:rPr lang="tr-TR" sz="2400" dirty="0">
                <a:latin typeface="Arial Rounded MT Bold" pitchFamily="34" charset="0"/>
              </a:rPr>
              <a:t>William James’in yaptığı ‘Savaşın Moral Eşiti’ni hizmet yoluyla yaratma çağrıları, </a:t>
            </a:r>
          </a:p>
          <a:p>
            <a:pPr algn="just"/>
            <a:r>
              <a:rPr lang="tr-TR" sz="2400" dirty="0">
                <a:latin typeface="Arial Rounded MT Bold" pitchFamily="34" charset="0"/>
              </a:rPr>
              <a:t>1930’lu yıllardaki ekonomik kriz sırasında gündeme gelen Civilian Conservation Corps (Sivil Muhafız Birlikleri) ,</a:t>
            </a:r>
          </a:p>
          <a:p>
            <a:pPr algn="just"/>
            <a:r>
              <a:rPr lang="tr-TR" sz="2400" dirty="0">
                <a:latin typeface="Arial Rounded MT Bold" pitchFamily="34" charset="0"/>
              </a:rPr>
              <a:t>Başkan Bush ve başkan Clinton tarafından imzalanan ulusal ve yerel topluma hizmet yasaları,</a:t>
            </a:r>
          </a:p>
          <a:p>
            <a:pPr algn="just"/>
            <a:endParaRPr lang="tr-TR" sz="2400" dirty="0">
              <a:latin typeface="Arial Rounded MT Bold" pitchFamily="34" charset="0"/>
            </a:endParaRPr>
          </a:p>
        </p:txBody>
      </p:sp>
    </p:spTree>
    <p:extLst>
      <p:ext uri="{BB962C8B-B14F-4D97-AF65-F5344CB8AC3E}">
        <p14:creationId xmlns:p14="http://schemas.microsoft.com/office/powerpoint/2010/main" val="1801747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24744"/>
            <a:ext cx="8964488" cy="4525963"/>
          </a:xfrm>
        </p:spPr>
        <p:txBody>
          <a:bodyPr>
            <a:normAutofit/>
          </a:bodyPr>
          <a:lstStyle/>
          <a:p>
            <a:pPr algn="just"/>
            <a:r>
              <a:rPr lang="tr-TR" sz="2400" dirty="0">
                <a:latin typeface="Arial Rounded MT Bold" pitchFamily="34" charset="0"/>
              </a:rPr>
              <a:t>Dewey’in 1903 yılında kaleme aldığı “The School and Society” (Okul ve Toplum) adlı eseri (THU’nun temeli),</a:t>
            </a:r>
          </a:p>
          <a:p>
            <a:pPr algn="just"/>
            <a:r>
              <a:rPr lang="tr-TR" sz="2400" dirty="0">
                <a:latin typeface="Arial Rounded MT Bold" pitchFamily="34" charset="0"/>
              </a:rPr>
              <a:t>1942 yılında Amerika'daki üniversitelerde “Cooparative Education” adı altında 30 farklı topluma hizmet programının uygulanması,</a:t>
            </a:r>
          </a:p>
          <a:p>
            <a:pPr algn="just"/>
            <a:r>
              <a:rPr lang="tr-TR" sz="2400" dirty="0">
                <a:latin typeface="Arial Rounded MT Bold" pitchFamily="34" charset="0"/>
              </a:rPr>
              <a:t>1961 yılında Amerikan hükümeti tarafından kurulan Peace Corps (Barış Birlikleri) ,</a:t>
            </a:r>
          </a:p>
          <a:p>
            <a:pPr algn="just"/>
            <a:r>
              <a:rPr lang="tr-TR" sz="2400" dirty="0">
                <a:latin typeface="Arial Rounded MT Bold" pitchFamily="34" charset="0"/>
              </a:rPr>
              <a:t>1965’te başlatılan VISTA Volenters in Service to America (Gönüllüler Amerika'nın Hizmetinde) programı ,</a:t>
            </a:r>
          </a:p>
          <a:p>
            <a:pPr algn="just"/>
            <a:r>
              <a:rPr lang="tr-TR" sz="2400" dirty="0">
                <a:latin typeface="Arial Rounded MT Bold" pitchFamily="34" charset="0"/>
              </a:rPr>
              <a:t>Ve </a:t>
            </a:r>
            <a:r>
              <a:rPr lang="en-US" sz="2400" dirty="0">
                <a:latin typeface="Arial Rounded MT Bold" pitchFamily="34" charset="0"/>
              </a:rPr>
              <a:t>1990 yılında çıkarılan ABD National and Community Service Trust Act </a:t>
            </a:r>
            <a:r>
              <a:rPr lang="tr-TR" sz="2400" dirty="0">
                <a:latin typeface="Arial Rounded MT Bold" pitchFamily="34" charset="0"/>
              </a:rPr>
              <a:t>,uluslararası alandaki çalışmalardandır.</a:t>
            </a:r>
          </a:p>
          <a:p>
            <a:pPr algn="just"/>
            <a:endParaRPr lang="tr-TR" sz="2400" dirty="0">
              <a:latin typeface="Arial Rounded MT Bold" pitchFamily="34" charset="0"/>
            </a:endParaRPr>
          </a:p>
          <a:p>
            <a:pPr algn="just"/>
            <a:endParaRPr lang="tr-TR" sz="2400" dirty="0">
              <a:latin typeface="Arial Rounded MT Bold" pitchFamily="34" charset="0"/>
            </a:endParaRPr>
          </a:p>
        </p:txBody>
      </p:sp>
    </p:spTree>
    <p:extLst>
      <p:ext uri="{BB962C8B-B14F-4D97-AF65-F5344CB8AC3E}">
        <p14:creationId xmlns:p14="http://schemas.microsoft.com/office/powerpoint/2010/main" val="1702941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836712"/>
            <a:ext cx="8604448" cy="4525963"/>
          </a:xfrm>
        </p:spPr>
        <p:txBody>
          <a:bodyPr>
            <a:normAutofit lnSpcReduction="10000"/>
          </a:bodyPr>
          <a:lstStyle/>
          <a:p>
            <a:pPr algn="just"/>
            <a:r>
              <a:rPr lang="tr-TR" sz="2400" dirty="0">
                <a:latin typeface="Arial Rounded MT Bold" pitchFamily="34" charset="0"/>
              </a:rPr>
              <a:t>1995’te “Köy Okullarındaki Öğretim Programlarının Planlı Olarak Düzenlenmesinde Topluma Hizmet Uygulamalarının Temel Öğe Olarak Kullanılması” adlı kuramsal makalede, Topluma Hizmet Uygulamaları’nın özellikle köy okullarındaki eğitimin ve gençlerin gelişimlerinin sağlanmasındaki işlevini belirleme amaçlanmıştır. </a:t>
            </a:r>
          </a:p>
          <a:p>
            <a:pPr algn="just"/>
            <a:r>
              <a:rPr lang="tr-TR" sz="2400" dirty="0">
                <a:latin typeface="Arial Rounded MT Bold" pitchFamily="34" charset="0"/>
              </a:rPr>
              <a:t>İlköğretim okullarının çeşitli şekillerde öğretim programlarında yer alan Topluma Hizmet Uygulamaları biçimlerine yer verilmiştir. </a:t>
            </a:r>
          </a:p>
          <a:p>
            <a:pPr algn="just"/>
            <a:r>
              <a:rPr lang="tr-TR" sz="2400" dirty="0">
                <a:latin typeface="Arial Rounded MT Bold" pitchFamily="34" charset="0"/>
              </a:rPr>
              <a:t>Araştırmanın ikinci bölümünü Topluma Hizmet Uygulamalarının köy okullarında uygulanması çeşitli örnekler yolu ile sunulmuştur.</a:t>
            </a:r>
          </a:p>
        </p:txBody>
      </p:sp>
    </p:spTree>
    <p:extLst>
      <p:ext uri="{BB962C8B-B14F-4D97-AF65-F5344CB8AC3E}">
        <p14:creationId xmlns:p14="http://schemas.microsoft.com/office/powerpoint/2010/main" val="1504078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1052736"/>
            <a:ext cx="8784976" cy="4525963"/>
          </a:xfrm>
        </p:spPr>
        <p:txBody>
          <a:bodyPr>
            <a:normAutofit lnSpcReduction="10000"/>
          </a:bodyPr>
          <a:lstStyle/>
          <a:p>
            <a:pPr algn="just"/>
            <a:r>
              <a:rPr lang="tr-TR" sz="2400" dirty="0">
                <a:latin typeface="Arial Rounded MT Bold" pitchFamily="34" charset="0"/>
              </a:rPr>
              <a:t>1998 yılındaki “Topluma Hizmet Uygulamaları ve Toplumsal Sorumluluğun Gelişimi”  adlı makalelerde öğrencilerin toplumsal sorumluluk becerilerini gelişimin belirlemek amacı ile   “Toplumsal Sorumluluk Gelişim Anketi” kullanılmıştır.</a:t>
            </a:r>
          </a:p>
          <a:p>
            <a:pPr algn="just"/>
            <a:r>
              <a:rPr lang="tr-TR" sz="2400" dirty="0">
                <a:latin typeface="Arial Rounded MT Bold" pitchFamily="34" charset="0"/>
              </a:rPr>
              <a:t>Öğrencilerin sosyal sorumluluk bilincini geliştirdiği ortaya çıkmıştır.</a:t>
            </a:r>
          </a:p>
          <a:p>
            <a:pPr algn="just"/>
            <a:r>
              <a:rPr lang="tr-TR" sz="2400" dirty="0">
                <a:latin typeface="Arial Rounded MT Bold" pitchFamily="34" charset="0"/>
              </a:rPr>
              <a:t>“K-12 Okul Programlarındaki Okul Temelli Topluma Hizmet Uygulamaları” adlı kuramsal makalede, Topluma Hizmet Uygulamaları bağlamında yapılan araştırmaların sonuçları tartışılarak, Topluma Hizmet Uygulamalarının etkilerinin belirlenmesi amaçlanmıştır.</a:t>
            </a:r>
          </a:p>
        </p:txBody>
      </p:sp>
    </p:spTree>
    <p:extLst>
      <p:ext uri="{BB962C8B-B14F-4D97-AF65-F5344CB8AC3E}">
        <p14:creationId xmlns:p14="http://schemas.microsoft.com/office/powerpoint/2010/main" val="1609850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980728"/>
            <a:ext cx="8712968" cy="4525963"/>
          </a:xfrm>
        </p:spPr>
        <p:txBody>
          <a:bodyPr>
            <a:normAutofit lnSpcReduction="10000"/>
          </a:bodyPr>
          <a:lstStyle/>
          <a:p>
            <a:pPr algn="just"/>
            <a:r>
              <a:rPr lang="tr-TR" sz="2400" dirty="0">
                <a:latin typeface="Arial Rounded MT Bold" pitchFamily="34" charset="0"/>
              </a:rPr>
              <a:t> 2001 yılında  ise Berkeley Üniversitesi’nde toplanan ilk uluslararası THU konferansı,</a:t>
            </a:r>
          </a:p>
          <a:p>
            <a:pPr algn="just"/>
            <a:r>
              <a:rPr lang="tr-TR" sz="2400" dirty="0">
                <a:latin typeface="Arial Rounded MT Bold" pitchFamily="34" charset="0"/>
              </a:rPr>
              <a:t> 1969 yılında Atlanta’da ilk THU konferansı ,</a:t>
            </a:r>
          </a:p>
          <a:p>
            <a:pPr algn="just"/>
            <a:r>
              <a:rPr lang="tr-TR" sz="2400" dirty="0">
                <a:latin typeface="Arial Rounded MT Bold" pitchFamily="34" charset="0"/>
              </a:rPr>
              <a:t>Üniversiteler ve üniversite öğrencileri vasıtasıyla ve üniversite hükümet-sivil toplum kuruluşları işbirliği ile sürdürülen çalışmalar (Üniversite-İş Eğitim Programları; Ulusal Gençlik Koruma Birlikleri ve gönüllü programları gibi) </a:t>
            </a:r>
          </a:p>
          <a:p>
            <a:pPr algn="just"/>
            <a:r>
              <a:rPr lang="tr-TR" sz="2400" dirty="0">
                <a:latin typeface="Arial Rounded MT Bold" pitchFamily="34" charset="0"/>
              </a:rPr>
              <a:t>2009’da hizmet ederek öğrenme (Service Learning) kapsamında 413 Sınıf Öğretmen adaylarının görüşlerini almak amacıyla yapılan anketler yine uluslararası alandaki çalışmalardandır.</a:t>
            </a:r>
          </a:p>
          <a:p>
            <a:pPr algn="just"/>
            <a:endParaRPr lang="tr-TR" sz="2400" dirty="0">
              <a:latin typeface="Arial Rounded MT Bold" pitchFamily="34" charset="0"/>
            </a:endParaRPr>
          </a:p>
        </p:txBody>
      </p:sp>
    </p:spTree>
    <p:extLst>
      <p:ext uri="{BB962C8B-B14F-4D97-AF65-F5344CB8AC3E}">
        <p14:creationId xmlns:p14="http://schemas.microsoft.com/office/powerpoint/2010/main" val="187509116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757</Words>
  <Application>Microsoft Macintosh PowerPoint</Application>
  <PresentationFormat>Ekran Gösterisi (4:3)</PresentationFormat>
  <Paragraphs>44</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Arial Rounded MT Bold</vt:lpstr>
      <vt:lpstr>Calibri</vt:lpstr>
      <vt:lpstr>Wingdings</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Taşkın TAŞTEPE</cp:lastModifiedBy>
  <cp:revision>17</cp:revision>
  <dcterms:created xsi:type="dcterms:W3CDTF">2018-02-13T14:51:13Z</dcterms:created>
  <dcterms:modified xsi:type="dcterms:W3CDTF">2020-05-04T19:59:35Z</dcterms:modified>
</cp:coreProperties>
</file>