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6" r:id="rId4"/>
    <p:sldId id="267" r:id="rId5"/>
    <p:sldId id="268" r:id="rId6"/>
    <p:sldId id="270" r:id="rId7"/>
    <p:sldId id="271" r:id="rId8"/>
    <p:sldId id="272" r:id="rId9"/>
    <p:sldId id="273" r:id="rId10"/>
    <p:sldId id="274" r:id="rId11"/>
    <p:sldId id="275"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E95B9A-9551-4ABC-AA2A-61679B99F44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D91861A-AE25-4507-A74A-AA9C791DE9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7DB370B-6410-4A2C-A209-A38957F8058C}"/>
              </a:ext>
            </a:extLst>
          </p:cNvPr>
          <p:cNvSpPr>
            <a:spLocks noGrp="1"/>
          </p:cNvSpPr>
          <p:nvPr>
            <p:ph type="dt" sz="half" idx="10"/>
          </p:nvPr>
        </p:nvSpPr>
        <p:spPr/>
        <p:txBody>
          <a:bodyPr/>
          <a:lstStyle/>
          <a:p>
            <a:fld id="{13BC0CCD-5FD1-44EC-9E12-16B9562F6B1C}" type="datetimeFigureOut">
              <a:rPr lang="tr-TR" smtClean="0"/>
              <a:t>28.11.2021</a:t>
            </a:fld>
            <a:endParaRPr lang="tr-TR"/>
          </a:p>
        </p:txBody>
      </p:sp>
      <p:sp>
        <p:nvSpPr>
          <p:cNvPr id="5" name="Alt Bilgi Yer Tutucusu 4">
            <a:extLst>
              <a:ext uri="{FF2B5EF4-FFF2-40B4-BE49-F238E27FC236}">
                <a16:creationId xmlns:a16="http://schemas.microsoft.com/office/drawing/2014/main" id="{FA79252D-DD26-4D4A-93DF-635A215FAB7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F190091-A535-496C-ABEC-9C10629EA4A5}"/>
              </a:ext>
            </a:extLst>
          </p:cNvPr>
          <p:cNvSpPr>
            <a:spLocks noGrp="1"/>
          </p:cNvSpPr>
          <p:nvPr>
            <p:ph type="sldNum" sz="quarter" idx="12"/>
          </p:nvPr>
        </p:nvSpPr>
        <p:spPr/>
        <p:txBody>
          <a:bodyPr/>
          <a:lstStyle/>
          <a:p>
            <a:fld id="{A2773C80-115B-4B7C-96DB-ACBE6273BA3A}" type="slidenum">
              <a:rPr lang="tr-TR" smtClean="0"/>
              <a:t>‹#›</a:t>
            </a:fld>
            <a:endParaRPr lang="tr-TR"/>
          </a:p>
        </p:txBody>
      </p:sp>
    </p:spTree>
    <p:extLst>
      <p:ext uri="{BB962C8B-B14F-4D97-AF65-F5344CB8AC3E}">
        <p14:creationId xmlns:p14="http://schemas.microsoft.com/office/powerpoint/2010/main" val="1988049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A31F12-390D-4840-9102-F58612F67EA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18C118B-9BAA-4678-9A95-CCA99B3D8F3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03885CE-868B-4F6F-AABE-657CC18110E3}"/>
              </a:ext>
            </a:extLst>
          </p:cNvPr>
          <p:cNvSpPr>
            <a:spLocks noGrp="1"/>
          </p:cNvSpPr>
          <p:nvPr>
            <p:ph type="dt" sz="half" idx="10"/>
          </p:nvPr>
        </p:nvSpPr>
        <p:spPr/>
        <p:txBody>
          <a:bodyPr/>
          <a:lstStyle/>
          <a:p>
            <a:fld id="{13BC0CCD-5FD1-44EC-9E12-16B9562F6B1C}" type="datetimeFigureOut">
              <a:rPr lang="tr-TR" smtClean="0"/>
              <a:t>28.11.2021</a:t>
            </a:fld>
            <a:endParaRPr lang="tr-TR"/>
          </a:p>
        </p:txBody>
      </p:sp>
      <p:sp>
        <p:nvSpPr>
          <p:cNvPr id="5" name="Alt Bilgi Yer Tutucusu 4">
            <a:extLst>
              <a:ext uri="{FF2B5EF4-FFF2-40B4-BE49-F238E27FC236}">
                <a16:creationId xmlns:a16="http://schemas.microsoft.com/office/drawing/2014/main" id="{2A044CB4-71AE-4787-90FF-A095F2B7F5A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5C9DF81-1405-48F3-9471-69084EF0855B}"/>
              </a:ext>
            </a:extLst>
          </p:cNvPr>
          <p:cNvSpPr>
            <a:spLocks noGrp="1"/>
          </p:cNvSpPr>
          <p:nvPr>
            <p:ph type="sldNum" sz="quarter" idx="12"/>
          </p:nvPr>
        </p:nvSpPr>
        <p:spPr/>
        <p:txBody>
          <a:bodyPr/>
          <a:lstStyle/>
          <a:p>
            <a:fld id="{A2773C80-115B-4B7C-96DB-ACBE6273BA3A}" type="slidenum">
              <a:rPr lang="tr-TR" smtClean="0"/>
              <a:t>‹#›</a:t>
            </a:fld>
            <a:endParaRPr lang="tr-TR"/>
          </a:p>
        </p:txBody>
      </p:sp>
    </p:spTree>
    <p:extLst>
      <p:ext uri="{BB962C8B-B14F-4D97-AF65-F5344CB8AC3E}">
        <p14:creationId xmlns:p14="http://schemas.microsoft.com/office/powerpoint/2010/main" val="437079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DE24A3C-67D9-471F-84C4-EE73687A14C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3C8881F-B885-4A7B-84DA-3139D0C0D6E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0646BF8-33DD-497E-A601-52E557259B99}"/>
              </a:ext>
            </a:extLst>
          </p:cNvPr>
          <p:cNvSpPr>
            <a:spLocks noGrp="1"/>
          </p:cNvSpPr>
          <p:nvPr>
            <p:ph type="dt" sz="half" idx="10"/>
          </p:nvPr>
        </p:nvSpPr>
        <p:spPr/>
        <p:txBody>
          <a:bodyPr/>
          <a:lstStyle/>
          <a:p>
            <a:fld id="{13BC0CCD-5FD1-44EC-9E12-16B9562F6B1C}" type="datetimeFigureOut">
              <a:rPr lang="tr-TR" smtClean="0"/>
              <a:t>28.11.2021</a:t>
            </a:fld>
            <a:endParaRPr lang="tr-TR"/>
          </a:p>
        </p:txBody>
      </p:sp>
      <p:sp>
        <p:nvSpPr>
          <p:cNvPr id="5" name="Alt Bilgi Yer Tutucusu 4">
            <a:extLst>
              <a:ext uri="{FF2B5EF4-FFF2-40B4-BE49-F238E27FC236}">
                <a16:creationId xmlns:a16="http://schemas.microsoft.com/office/drawing/2014/main" id="{688475AE-D2EF-4DE9-B94D-AFBC3D63EA2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084F992-3B2F-4572-8F7E-D67E7835F12B}"/>
              </a:ext>
            </a:extLst>
          </p:cNvPr>
          <p:cNvSpPr>
            <a:spLocks noGrp="1"/>
          </p:cNvSpPr>
          <p:nvPr>
            <p:ph type="sldNum" sz="quarter" idx="12"/>
          </p:nvPr>
        </p:nvSpPr>
        <p:spPr/>
        <p:txBody>
          <a:bodyPr/>
          <a:lstStyle/>
          <a:p>
            <a:fld id="{A2773C80-115B-4B7C-96DB-ACBE6273BA3A}" type="slidenum">
              <a:rPr lang="tr-TR" smtClean="0"/>
              <a:t>‹#›</a:t>
            </a:fld>
            <a:endParaRPr lang="tr-TR"/>
          </a:p>
        </p:txBody>
      </p:sp>
    </p:spTree>
    <p:extLst>
      <p:ext uri="{BB962C8B-B14F-4D97-AF65-F5344CB8AC3E}">
        <p14:creationId xmlns:p14="http://schemas.microsoft.com/office/powerpoint/2010/main" val="1163026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104E16-3958-4940-A65F-7BE239587CA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56D4111-4FF3-4FCA-B36E-A3314BA7DAC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A9D2D10-C8E2-4EE1-B709-B2E87FA2EAA5}"/>
              </a:ext>
            </a:extLst>
          </p:cNvPr>
          <p:cNvSpPr>
            <a:spLocks noGrp="1"/>
          </p:cNvSpPr>
          <p:nvPr>
            <p:ph type="dt" sz="half" idx="10"/>
          </p:nvPr>
        </p:nvSpPr>
        <p:spPr/>
        <p:txBody>
          <a:bodyPr/>
          <a:lstStyle/>
          <a:p>
            <a:fld id="{13BC0CCD-5FD1-44EC-9E12-16B9562F6B1C}" type="datetimeFigureOut">
              <a:rPr lang="tr-TR" smtClean="0"/>
              <a:t>28.11.2021</a:t>
            </a:fld>
            <a:endParaRPr lang="tr-TR"/>
          </a:p>
        </p:txBody>
      </p:sp>
      <p:sp>
        <p:nvSpPr>
          <p:cNvPr id="5" name="Alt Bilgi Yer Tutucusu 4">
            <a:extLst>
              <a:ext uri="{FF2B5EF4-FFF2-40B4-BE49-F238E27FC236}">
                <a16:creationId xmlns:a16="http://schemas.microsoft.com/office/drawing/2014/main" id="{C3D84CAB-78E4-40FE-B943-FC1BFCE92CC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BFE158B-AAF1-4E54-B1F7-226C9DCB4A98}"/>
              </a:ext>
            </a:extLst>
          </p:cNvPr>
          <p:cNvSpPr>
            <a:spLocks noGrp="1"/>
          </p:cNvSpPr>
          <p:nvPr>
            <p:ph type="sldNum" sz="quarter" idx="12"/>
          </p:nvPr>
        </p:nvSpPr>
        <p:spPr/>
        <p:txBody>
          <a:bodyPr/>
          <a:lstStyle/>
          <a:p>
            <a:fld id="{A2773C80-115B-4B7C-96DB-ACBE6273BA3A}" type="slidenum">
              <a:rPr lang="tr-TR" smtClean="0"/>
              <a:t>‹#›</a:t>
            </a:fld>
            <a:endParaRPr lang="tr-TR"/>
          </a:p>
        </p:txBody>
      </p:sp>
    </p:spTree>
    <p:extLst>
      <p:ext uri="{BB962C8B-B14F-4D97-AF65-F5344CB8AC3E}">
        <p14:creationId xmlns:p14="http://schemas.microsoft.com/office/powerpoint/2010/main" val="92648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157BD6-BC9A-4B4E-B421-5B7C7075E8A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AE8DF37-1AAB-41A5-9159-36302A8996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DF205D1-5DA1-4A95-A9CB-3A1C55CE4A16}"/>
              </a:ext>
            </a:extLst>
          </p:cNvPr>
          <p:cNvSpPr>
            <a:spLocks noGrp="1"/>
          </p:cNvSpPr>
          <p:nvPr>
            <p:ph type="dt" sz="half" idx="10"/>
          </p:nvPr>
        </p:nvSpPr>
        <p:spPr/>
        <p:txBody>
          <a:bodyPr/>
          <a:lstStyle/>
          <a:p>
            <a:fld id="{13BC0CCD-5FD1-44EC-9E12-16B9562F6B1C}" type="datetimeFigureOut">
              <a:rPr lang="tr-TR" smtClean="0"/>
              <a:t>28.11.2021</a:t>
            </a:fld>
            <a:endParaRPr lang="tr-TR"/>
          </a:p>
        </p:txBody>
      </p:sp>
      <p:sp>
        <p:nvSpPr>
          <p:cNvPr id="5" name="Alt Bilgi Yer Tutucusu 4">
            <a:extLst>
              <a:ext uri="{FF2B5EF4-FFF2-40B4-BE49-F238E27FC236}">
                <a16:creationId xmlns:a16="http://schemas.microsoft.com/office/drawing/2014/main" id="{0539F1DB-4D70-41DB-A03B-FD62FD0F3ED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B00681-2EAC-43F7-8DC4-8293BB05238D}"/>
              </a:ext>
            </a:extLst>
          </p:cNvPr>
          <p:cNvSpPr>
            <a:spLocks noGrp="1"/>
          </p:cNvSpPr>
          <p:nvPr>
            <p:ph type="sldNum" sz="quarter" idx="12"/>
          </p:nvPr>
        </p:nvSpPr>
        <p:spPr/>
        <p:txBody>
          <a:bodyPr/>
          <a:lstStyle/>
          <a:p>
            <a:fld id="{A2773C80-115B-4B7C-96DB-ACBE6273BA3A}" type="slidenum">
              <a:rPr lang="tr-TR" smtClean="0"/>
              <a:t>‹#›</a:t>
            </a:fld>
            <a:endParaRPr lang="tr-TR"/>
          </a:p>
        </p:txBody>
      </p:sp>
    </p:spTree>
    <p:extLst>
      <p:ext uri="{BB962C8B-B14F-4D97-AF65-F5344CB8AC3E}">
        <p14:creationId xmlns:p14="http://schemas.microsoft.com/office/powerpoint/2010/main" val="4214005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4552D1-6B20-4B7A-969D-686AEE1F666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DF35DD9-56FB-4893-B4EC-EE64B21C86D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626CC02-666B-4D36-BDA2-316DE201B59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888B81B-47A7-4C86-99D5-9BA0DB69D787}"/>
              </a:ext>
            </a:extLst>
          </p:cNvPr>
          <p:cNvSpPr>
            <a:spLocks noGrp="1"/>
          </p:cNvSpPr>
          <p:nvPr>
            <p:ph type="dt" sz="half" idx="10"/>
          </p:nvPr>
        </p:nvSpPr>
        <p:spPr/>
        <p:txBody>
          <a:bodyPr/>
          <a:lstStyle/>
          <a:p>
            <a:fld id="{13BC0CCD-5FD1-44EC-9E12-16B9562F6B1C}" type="datetimeFigureOut">
              <a:rPr lang="tr-TR" smtClean="0"/>
              <a:t>28.11.2021</a:t>
            </a:fld>
            <a:endParaRPr lang="tr-TR"/>
          </a:p>
        </p:txBody>
      </p:sp>
      <p:sp>
        <p:nvSpPr>
          <p:cNvPr id="6" name="Alt Bilgi Yer Tutucusu 5">
            <a:extLst>
              <a:ext uri="{FF2B5EF4-FFF2-40B4-BE49-F238E27FC236}">
                <a16:creationId xmlns:a16="http://schemas.microsoft.com/office/drawing/2014/main" id="{6FF70E2D-A226-4E76-9CB4-8764B480156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58E3139-A311-4124-8819-112AB7846EE3}"/>
              </a:ext>
            </a:extLst>
          </p:cNvPr>
          <p:cNvSpPr>
            <a:spLocks noGrp="1"/>
          </p:cNvSpPr>
          <p:nvPr>
            <p:ph type="sldNum" sz="quarter" idx="12"/>
          </p:nvPr>
        </p:nvSpPr>
        <p:spPr/>
        <p:txBody>
          <a:bodyPr/>
          <a:lstStyle/>
          <a:p>
            <a:fld id="{A2773C80-115B-4B7C-96DB-ACBE6273BA3A}" type="slidenum">
              <a:rPr lang="tr-TR" smtClean="0"/>
              <a:t>‹#›</a:t>
            </a:fld>
            <a:endParaRPr lang="tr-TR"/>
          </a:p>
        </p:txBody>
      </p:sp>
    </p:spTree>
    <p:extLst>
      <p:ext uri="{BB962C8B-B14F-4D97-AF65-F5344CB8AC3E}">
        <p14:creationId xmlns:p14="http://schemas.microsoft.com/office/powerpoint/2010/main" val="1351913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D9F169-F374-48A2-9C8B-7AF57144F9B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444FC86-6048-489B-8EE2-9A4419F253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ED1172A-446F-41C4-BC8D-BC8C2307AF6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0C035D3-3F5F-48A7-ADF5-0D8D53AC15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348DC36-0ED2-4F5F-B3A2-674903D7496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8067621-6BB3-484E-9826-200899A74DB8}"/>
              </a:ext>
            </a:extLst>
          </p:cNvPr>
          <p:cNvSpPr>
            <a:spLocks noGrp="1"/>
          </p:cNvSpPr>
          <p:nvPr>
            <p:ph type="dt" sz="half" idx="10"/>
          </p:nvPr>
        </p:nvSpPr>
        <p:spPr/>
        <p:txBody>
          <a:bodyPr/>
          <a:lstStyle/>
          <a:p>
            <a:fld id="{13BC0CCD-5FD1-44EC-9E12-16B9562F6B1C}" type="datetimeFigureOut">
              <a:rPr lang="tr-TR" smtClean="0"/>
              <a:t>28.11.2021</a:t>
            </a:fld>
            <a:endParaRPr lang="tr-TR"/>
          </a:p>
        </p:txBody>
      </p:sp>
      <p:sp>
        <p:nvSpPr>
          <p:cNvPr id="8" name="Alt Bilgi Yer Tutucusu 7">
            <a:extLst>
              <a:ext uri="{FF2B5EF4-FFF2-40B4-BE49-F238E27FC236}">
                <a16:creationId xmlns:a16="http://schemas.microsoft.com/office/drawing/2014/main" id="{F94014CA-A221-47F3-9649-292AE332E85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0AE4C01-5189-416E-87DB-E5A69F4A9CE2}"/>
              </a:ext>
            </a:extLst>
          </p:cNvPr>
          <p:cNvSpPr>
            <a:spLocks noGrp="1"/>
          </p:cNvSpPr>
          <p:nvPr>
            <p:ph type="sldNum" sz="quarter" idx="12"/>
          </p:nvPr>
        </p:nvSpPr>
        <p:spPr/>
        <p:txBody>
          <a:bodyPr/>
          <a:lstStyle/>
          <a:p>
            <a:fld id="{A2773C80-115B-4B7C-96DB-ACBE6273BA3A}" type="slidenum">
              <a:rPr lang="tr-TR" smtClean="0"/>
              <a:t>‹#›</a:t>
            </a:fld>
            <a:endParaRPr lang="tr-TR"/>
          </a:p>
        </p:txBody>
      </p:sp>
    </p:spTree>
    <p:extLst>
      <p:ext uri="{BB962C8B-B14F-4D97-AF65-F5344CB8AC3E}">
        <p14:creationId xmlns:p14="http://schemas.microsoft.com/office/powerpoint/2010/main" val="2467493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8DECF3-0F9F-4DBE-A996-535EDD9D6E8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1BA1378-66BC-4A02-A952-37692A52CBB4}"/>
              </a:ext>
            </a:extLst>
          </p:cNvPr>
          <p:cNvSpPr>
            <a:spLocks noGrp="1"/>
          </p:cNvSpPr>
          <p:nvPr>
            <p:ph type="dt" sz="half" idx="10"/>
          </p:nvPr>
        </p:nvSpPr>
        <p:spPr/>
        <p:txBody>
          <a:bodyPr/>
          <a:lstStyle/>
          <a:p>
            <a:fld id="{13BC0CCD-5FD1-44EC-9E12-16B9562F6B1C}" type="datetimeFigureOut">
              <a:rPr lang="tr-TR" smtClean="0"/>
              <a:t>28.11.2021</a:t>
            </a:fld>
            <a:endParaRPr lang="tr-TR"/>
          </a:p>
        </p:txBody>
      </p:sp>
      <p:sp>
        <p:nvSpPr>
          <p:cNvPr id="4" name="Alt Bilgi Yer Tutucusu 3">
            <a:extLst>
              <a:ext uri="{FF2B5EF4-FFF2-40B4-BE49-F238E27FC236}">
                <a16:creationId xmlns:a16="http://schemas.microsoft.com/office/drawing/2014/main" id="{8A7CB530-5995-4DC3-8D9B-55F3A1598E7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93AA3E1-35C9-4FF3-9B3B-AF56D88032D2}"/>
              </a:ext>
            </a:extLst>
          </p:cNvPr>
          <p:cNvSpPr>
            <a:spLocks noGrp="1"/>
          </p:cNvSpPr>
          <p:nvPr>
            <p:ph type="sldNum" sz="quarter" idx="12"/>
          </p:nvPr>
        </p:nvSpPr>
        <p:spPr/>
        <p:txBody>
          <a:bodyPr/>
          <a:lstStyle/>
          <a:p>
            <a:fld id="{A2773C80-115B-4B7C-96DB-ACBE6273BA3A}" type="slidenum">
              <a:rPr lang="tr-TR" smtClean="0"/>
              <a:t>‹#›</a:t>
            </a:fld>
            <a:endParaRPr lang="tr-TR"/>
          </a:p>
        </p:txBody>
      </p:sp>
    </p:spTree>
    <p:extLst>
      <p:ext uri="{BB962C8B-B14F-4D97-AF65-F5344CB8AC3E}">
        <p14:creationId xmlns:p14="http://schemas.microsoft.com/office/powerpoint/2010/main" val="1706377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D7EB2E2-1089-45EC-9ABF-C52408E5D9CC}"/>
              </a:ext>
            </a:extLst>
          </p:cNvPr>
          <p:cNvSpPr>
            <a:spLocks noGrp="1"/>
          </p:cNvSpPr>
          <p:nvPr>
            <p:ph type="dt" sz="half" idx="10"/>
          </p:nvPr>
        </p:nvSpPr>
        <p:spPr/>
        <p:txBody>
          <a:bodyPr/>
          <a:lstStyle/>
          <a:p>
            <a:fld id="{13BC0CCD-5FD1-44EC-9E12-16B9562F6B1C}" type="datetimeFigureOut">
              <a:rPr lang="tr-TR" smtClean="0"/>
              <a:t>28.11.2021</a:t>
            </a:fld>
            <a:endParaRPr lang="tr-TR"/>
          </a:p>
        </p:txBody>
      </p:sp>
      <p:sp>
        <p:nvSpPr>
          <p:cNvPr id="3" name="Alt Bilgi Yer Tutucusu 2">
            <a:extLst>
              <a:ext uri="{FF2B5EF4-FFF2-40B4-BE49-F238E27FC236}">
                <a16:creationId xmlns:a16="http://schemas.microsoft.com/office/drawing/2014/main" id="{86B5A0DD-A61A-4210-BE3A-8E518FABB3A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12934DB-0C10-4FEF-89E1-034FBAD1A6F6}"/>
              </a:ext>
            </a:extLst>
          </p:cNvPr>
          <p:cNvSpPr>
            <a:spLocks noGrp="1"/>
          </p:cNvSpPr>
          <p:nvPr>
            <p:ph type="sldNum" sz="quarter" idx="12"/>
          </p:nvPr>
        </p:nvSpPr>
        <p:spPr/>
        <p:txBody>
          <a:bodyPr/>
          <a:lstStyle/>
          <a:p>
            <a:fld id="{A2773C80-115B-4B7C-96DB-ACBE6273BA3A}" type="slidenum">
              <a:rPr lang="tr-TR" smtClean="0"/>
              <a:t>‹#›</a:t>
            </a:fld>
            <a:endParaRPr lang="tr-TR"/>
          </a:p>
        </p:txBody>
      </p:sp>
    </p:spTree>
    <p:extLst>
      <p:ext uri="{BB962C8B-B14F-4D97-AF65-F5344CB8AC3E}">
        <p14:creationId xmlns:p14="http://schemas.microsoft.com/office/powerpoint/2010/main" val="3235559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6A1B6E-B816-42EB-8695-D8721A9CEE7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3C6C9DA-B5C1-4C7B-89D6-E6331BF8DA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489268A-459B-4CF6-936A-2D2C148602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E3F47FB-C23C-4C9E-808A-48E2D6D2210E}"/>
              </a:ext>
            </a:extLst>
          </p:cNvPr>
          <p:cNvSpPr>
            <a:spLocks noGrp="1"/>
          </p:cNvSpPr>
          <p:nvPr>
            <p:ph type="dt" sz="half" idx="10"/>
          </p:nvPr>
        </p:nvSpPr>
        <p:spPr/>
        <p:txBody>
          <a:bodyPr/>
          <a:lstStyle/>
          <a:p>
            <a:fld id="{13BC0CCD-5FD1-44EC-9E12-16B9562F6B1C}" type="datetimeFigureOut">
              <a:rPr lang="tr-TR" smtClean="0"/>
              <a:t>28.11.2021</a:t>
            </a:fld>
            <a:endParaRPr lang="tr-TR"/>
          </a:p>
        </p:txBody>
      </p:sp>
      <p:sp>
        <p:nvSpPr>
          <p:cNvPr id="6" name="Alt Bilgi Yer Tutucusu 5">
            <a:extLst>
              <a:ext uri="{FF2B5EF4-FFF2-40B4-BE49-F238E27FC236}">
                <a16:creationId xmlns:a16="http://schemas.microsoft.com/office/drawing/2014/main" id="{6206FE8B-0624-4B39-B25A-E4A95C1E3B3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1ED5D64-5492-4C41-8BDB-FCB2A28DFD03}"/>
              </a:ext>
            </a:extLst>
          </p:cNvPr>
          <p:cNvSpPr>
            <a:spLocks noGrp="1"/>
          </p:cNvSpPr>
          <p:nvPr>
            <p:ph type="sldNum" sz="quarter" idx="12"/>
          </p:nvPr>
        </p:nvSpPr>
        <p:spPr/>
        <p:txBody>
          <a:bodyPr/>
          <a:lstStyle/>
          <a:p>
            <a:fld id="{A2773C80-115B-4B7C-96DB-ACBE6273BA3A}" type="slidenum">
              <a:rPr lang="tr-TR" smtClean="0"/>
              <a:t>‹#›</a:t>
            </a:fld>
            <a:endParaRPr lang="tr-TR"/>
          </a:p>
        </p:txBody>
      </p:sp>
    </p:spTree>
    <p:extLst>
      <p:ext uri="{BB962C8B-B14F-4D97-AF65-F5344CB8AC3E}">
        <p14:creationId xmlns:p14="http://schemas.microsoft.com/office/powerpoint/2010/main" val="706446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8362B8-7871-4E0E-B450-B42BAD13B87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6632EEE-05FF-4AFE-90D8-AB2890A65E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EA3FC0D-D79E-410C-84F8-1AAC04C734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E3D35AA-9AC3-4A25-A548-F2A3D87A3454}"/>
              </a:ext>
            </a:extLst>
          </p:cNvPr>
          <p:cNvSpPr>
            <a:spLocks noGrp="1"/>
          </p:cNvSpPr>
          <p:nvPr>
            <p:ph type="dt" sz="half" idx="10"/>
          </p:nvPr>
        </p:nvSpPr>
        <p:spPr/>
        <p:txBody>
          <a:bodyPr/>
          <a:lstStyle/>
          <a:p>
            <a:fld id="{13BC0CCD-5FD1-44EC-9E12-16B9562F6B1C}" type="datetimeFigureOut">
              <a:rPr lang="tr-TR" smtClean="0"/>
              <a:t>28.11.2021</a:t>
            </a:fld>
            <a:endParaRPr lang="tr-TR"/>
          </a:p>
        </p:txBody>
      </p:sp>
      <p:sp>
        <p:nvSpPr>
          <p:cNvPr id="6" name="Alt Bilgi Yer Tutucusu 5">
            <a:extLst>
              <a:ext uri="{FF2B5EF4-FFF2-40B4-BE49-F238E27FC236}">
                <a16:creationId xmlns:a16="http://schemas.microsoft.com/office/drawing/2014/main" id="{794FDB5B-9B68-4600-B43D-C086C985EF1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AB8451A-8867-4802-9EE4-0B4589DCD634}"/>
              </a:ext>
            </a:extLst>
          </p:cNvPr>
          <p:cNvSpPr>
            <a:spLocks noGrp="1"/>
          </p:cNvSpPr>
          <p:nvPr>
            <p:ph type="sldNum" sz="quarter" idx="12"/>
          </p:nvPr>
        </p:nvSpPr>
        <p:spPr/>
        <p:txBody>
          <a:bodyPr/>
          <a:lstStyle/>
          <a:p>
            <a:fld id="{A2773C80-115B-4B7C-96DB-ACBE6273BA3A}" type="slidenum">
              <a:rPr lang="tr-TR" smtClean="0"/>
              <a:t>‹#›</a:t>
            </a:fld>
            <a:endParaRPr lang="tr-TR"/>
          </a:p>
        </p:txBody>
      </p:sp>
    </p:spTree>
    <p:extLst>
      <p:ext uri="{BB962C8B-B14F-4D97-AF65-F5344CB8AC3E}">
        <p14:creationId xmlns:p14="http://schemas.microsoft.com/office/powerpoint/2010/main" val="2465061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5ACF1854-5718-4FE1-92AF-627A8FB07B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479CDFC-0373-4CD1-95E7-BE04156294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B420FE6-AB9D-408B-AE8F-7E0FD6DDCB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BC0CCD-5FD1-44EC-9E12-16B9562F6B1C}" type="datetimeFigureOut">
              <a:rPr lang="tr-TR" smtClean="0"/>
              <a:t>28.11.2021</a:t>
            </a:fld>
            <a:endParaRPr lang="tr-TR"/>
          </a:p>
        </p:txBody>
      </p:sp>
      <p:sp>
        <p:nvSpPr>
          <p:cNvPr id="5" name="Alt Bilgi Yer Tutucusu 4">
            <a:extLst>
              <a:ext uri="{FF2B5EF4-FFF2-40B4-BE49-F238E27FC236}">
                <a16:creationId xmlns:a16="http://schemas.microsoft.com/office/drawing/2014/main" id="{15D6065E-2D60-4E57-8349-9EFDCE9A90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996057B-A42C-4CFA-B489-12AD7BA051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73C80-115B-4B7C-96DB-ACBE6273BA3A}" type="slidenum">
              <a:rPr lang="tr-TR" smtClean="0"/>
              <a:t>‹#›</a:t>
            </a:fld>
            <a:endParaRPr lang="tr-TR"/>
          </a:p>
        </p:txBody>
      </p:sp>
    </p:spTree>
    <p:extLst>
      <p:ext uri="{BB962C8B-B14F-4D97-AF65-F5344CB8AC3E}">
        <p14:creationId xmlns:p14="http://schemas.microsoft.com/office/powerpoint/2010/main" val="1615855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19536" y="4293096"/>
            <a:ext cx="7488832" cy="2212816"/>
          </a:xfrm>
        </p:spPr>
        <p:txBody>
          <a:bodyPr>
            <a:noAutofit/>
          </a:bodyPr>
          <a:lstStyle/>
          <a:p>
            <a:pPr algn="ctr"/>
            <a:r>
              <a:rPr lang="tr-TR" sz="5400" dirty="0"/>
              <a:t>SÜT ENDÜSTRİSİNDE İŞLEM MÜHENDİSLİĞİ</a:t>
            </a:r>
            <a:br>
              <a:rPr lang="tr-TR" sz="5400" dirty="0"/>
            </a:br>
            <a:br>
              <a:rPr lang="tr-TR" sz="5400" dirty="0"/>
            </a:br>
            <a:br>
              <a:rPr lang="tr-TR" sz="5400" dirty="0"/>
            </a:br>
            <a:r>
              <a:rPr lang="tr-TR" sz="1100" b="1" dirty="0">
                <a:latin typeface="Arial" panose="020B0604020202020204" pitchFamily="34" charset="0"/>
              </a:rPr>
              <a:t>Ders kapsamında sunulan slaytlardaki tüm yazılı ve görsel materyaller; Singh, R.P. Ve </a:t>
            </a:r>
            <a:r>
              <a:rPr lang="tr-TR" sz="1100" b="1" dirty="0" err="1">
                <a:latin typeface="Arial" panose="020B0604020202020204" pitchFamily="34" charset="0"/>
              </a:rPr>
              <a:t>Heldman</a:t>
            </a:r>
            <a:r>
              <a:rPr lang="tr-TR" sz="1100" b="1" dirty="0">
                <a:latin typeface="Arial" panose="020B0604020202020204" pitchFamily="34" charset="0"/>
              </a:rPr>
              <a:t> D.R. 2</a:t>
            </a:r>
            <a:r>
              <a:rPr lang="en-US" sz="1100" b="1" dirty="0">
                <a:latin typeface="Arial" panose="020B0604020202020204" pitchFamily="34" charset="0"/>
              </a:rPr>
              <a:t>0</a:t>
            </a:r>
            <a:r>
              <a:rPr lang="tr-TR" sz="1100" b="1" dirty="0">
                <a:latin typeface="Arial" panose="020B0604020202020204" pitchFamily="34" charset="0"/>
              </a:rPr>
              <a:t>14</a:t>
            </a:r>
            <a:r>
              <a:rPr lang="en-US" sz="1100" b="1" dirty="0">
                <a:latin typeface="Arial" panose="020B0604020202020204" pitchFamily="34" charset="0"/>
              </a:rPr>
              <a:t>. </a:t>
            </a:r>
            <a:r>
              <a:rPr lang="tr-TR" sz="1100" b="1" dirty="0" err="1">
                <a:latin typeface="Arial" panose="020B0604020202020204" pitchFamily="34" charset="0"/>
              </a:rPr>
              <a:t>Introduction</a:t>
            </a:r>
            <a:r>
              <a:rPr lang="tr-TR" sz="1100" b="1" dirty="0">
                <a:latin typeface="Arial" panose="020B0604020202020204" pitchFamily="34" charset="0"/>
              </a:rPr>
              <a:t> </a:t>
            </a:r>
            <a:r>
              <a:rPr lang="tr-TR" sz="1100" b="1" dirty="0" err="1">
                <a:latin typeface="Arial" panose="020B0604020202020204" pitchFamily="34" charset="0"/>
              </a:rPr>
              <a:t>to</a:t>
            </a:r>
            <a:r>
              <a:rPr lang="tr-TR" sz="1100" b="1" dirty="0">
                <a:latin typeface="Arial" panose="020B0604020202020204" pitchFamily="34" charset="0"/>
              </a:rPr>
              <a:t> </a:t>
            </a:r>
            <a:r>
              <a:rPr lang="tr-TR" sz="1100" b="1" dirty="0" err="1">
                <a:latin typeface="Arial" panose="020B0604020202020204" pitchFamily="34" charset="0"/>
              </a:rPr>
              <a:t>Food</a:t>
            </a:r>
            <a:r>
              <a:rPr lang="tr-TR" sz="1100" b="1" dirty="0">
                <a:latin typeface="Arial" panose="020B0604020202020204" pitchFamily="34" charset="0"/>
              </a:rPr>
              <a:t> </a:t>
            </a:r>
            <a:r>
              <a:rPr lang="tr-TR" sz="1100" b="1" dirty="0" err="1">
                <a:latin typeface="Arial" panose="020B0604020202020204" pitchFamily="34" charset="0"/>
              </a:rPr>
              <a:t>Engineering</a:t>
            </a:r>
            <a:r>
              <a:rPr lang="en-US" sz="1100" b="1" dirty="0">
                <a:latin typeface="Arial" panose="020B0604020202020204" pitchFamily="34" charset="0"/>
              </a:rPr>
              <a:t>, </a:t>
            </a:r>
            <a:r>
              <a:rPr lang="tr-TR" sz="1100" b="1" dirty="0">
                <a:latin typeface="Arial" panose="020B0604020202020204" pitchFamily="34" charset="0"/>
              </a:rPr>
              <a:t>5</a:t>
            </a:r>
            <a:r>
              <a:rPr lang="en-US" sz="1100" b="1" dirty="0" err="1">
                <a:latin typeface="Arial" panose="020B0604020202020204" pitchFamily="34" charset="0"/>
              </a:rPr>
              <a:t>th</a:t>
            </a:r>
            <a:r>
              <a:rPr lang="en-US" sz="1100" b="1" dirty="0">
                <a:latin typeface="Arial" panose="020B0604020202020204" pitchFamily="34" charset="0"/>
              </a:rPr>
              <a:t> Edition,</a:t>
            </a:r>
            <a:r>
              <a:rPr lang="tr-TR" sz="1100" b="1" dirty="0">
                <a:latin typeface="Arial" panose="020B0604020202020204" pitchFamily="34" charset="0"/>
              </a:rPr>
              <a:t> </a:t>
            </a:r>
            <a:r>
              <a:rPr lang="tr-TR" sz="1100" b="1" dirty="0" err="1">
                <a:latin typeface="Arial" panose="020B0604020202020204" pitchFamily="34" charset="0"/>
              </a:rPr>
              <a:t>Elsevier</a:t>
            </a:r>
            <a:r>
              <a:rPr lang="tr-TR" sz="1100" b="1" dirty="0">
                <a:latin typeface="Arial" panose="020B0604020202020204" pitchFamily="34" charset="0"/>
              </a:rPr>
              <a:t> </a:t>
            </a:r>
            <a:r>
              <a:rPr lang="tr-TR" sz="1100" b="1" dirty="0" err="1">
                <a:latin typeface="Arial" panose="020B0604020202020204" pitchFamily="34" charset="0"/>
              </a:rPr>
              <a:t>Inc</a:t>
            </a:r>
            <a:r>
              <a:rPr lang="tr-TR" sz="1100" b="1" dirty="0">
                <a:latin typeface="Arial" panose="020B0604020202020204" pitchFamily="34" charset="0"/>
              </a:rPr>
              <a:t>.</a:t>
            </a:r>
            <a:r>
              <a:rPr lang="en-US" sz="1100" b="1" dirty="0">
                <a:latin typeface="Arial" panose="020B0604020202020204" pitchFamily="34" charset="0"/>
              </a:rPr>
              <a:t>, </a:t>
            </a:r>
            <a:r>
              <a:rPr lang="tr-TR" sz="1100" b="1" dirty="0">
                <a:latin typeface="Arial" panose="020B0604020202020204" pitchFamily="34" charset="0"/>
              </a:rPr>
              <a:t>Oxford</a:t>
            </a:r>
            <a:r>
              <a:rPr lang="en-US" sz="1100" b="1" dirty="0">
                <a:latin typeface="Arial" panose="020B0604020202020204" pitchFamily="34" charset="0"/>
              </a:rPr>
              <a:t>, the U</a:t>
            </a:r>
            <a:r>
              <a:rPr lang="tr-TR" sz="1100" b="1" dirty="0">
                <a:latin typeface="Arial" panose="020B0604020202020204" pitchFamily="34" charset="0"/>
              </a:rPr>
              <a:t>K</a:t>
            </a:r>
            <a:r>
              <a:rPr lang="en-US" sz="1100" b="1" dirty="0">
                <a:latin typeface="Arial" panose="020B0604020202020204" pitchFamily="34" charset="0"/>
              </a:rPr>
              <a:t>, </a:t>
            </a:r>
            <a:r>
              <a:rPr lang="tr-TR" sz="1100" b="1" dirty="0">
                <a:latin typeface="Arial" panose="020B0604020202020204" pitchFamily="34" charset="0"/>
              </a:rPr>
              <a:t>869</a:t>
            </a:r>
            <a:r>
              <a:rPr lang="en-US" sz="1100" b="1" dirty="0">
                <a:latin typeface="Arial" panose="020B0604020202020204" pitchFamily="34" charset="0"/>
              </a:rPr>
              <a:t> pages. ISBN: 978-</a:t>
            </a:r>
            <a:r>
              <a:rPr lang="tr-TR" sz="1100" b="1" dirty="0">
                <a:latin typeface="Arial" panose="020B0604020202020204" pitchFamily="34" charset="0"/>
              </a:rPr>
              <a:t>0-12-388530-9 ve Baysal, T., </a:t>
            </a:r>
            <a:r>
              <a:rPr lang="tr-TR" sz="1100" b="1" dirty="0" err="1">
                <a:latin typeface="Arial" panose="020B0604020202020204" pitchFamily="34" charset="0"/>
              </a:rPr>
              <a:t>İçier</a:t>
            </a:r>
            <a:r>
              <a:rPr lang="tr-TR" sz="1100" b="1" dirty="0">
                <a:latin typeface="Arial" panose="020B0604020202020204" pitchFamily="34" charset="0"/>
              </a:rPr>
              <a:t>, F. (Çeviri Editörleri). 2020. Gıda Mühendisliğine Giriş (Singh, R.P. ve </a:t>
            </a:r>
            <a:r>
              <a:rPr lang="tr-TR" sz="1100" b="1" dirty="0" err="1">
                <a:latin typeface="Arial" panose="020B0604020202020204" pitchFamily="34" charset="0"/>
              </a:rPr>
              <a:t>Heidman</a:t>
            </a:r>
            <a:r>
              <a:rPr lang="tr-TR" sz="1100" b="1" dirty="0">
                <a:latin typeface="Arial" panose="020B0604020202020204" pitchFamily="34" charset="0"/>
              </a:rPr>
              <a:t>, R., </a:t>
            </a:r>
            <a:r>
              <a:rPr lang="tr-TR" sz="1100" b="1" dirty="0" err="1">
                <a:latin typeface="Arial" panose="020B0604020202020204" pitchFamily="34" charset="0"/>
              </a:rPr>
              <a:t>Introduction</a:t>
            </a:r>
            <a:r>
              <a:rPr lang="tr-TR" sz="1100" b="1" dirty="0">
                <a:latin typeface="Arial" panose="020B0604020202020204" pitchFamily="34" charset="0"/>
              </a:rPr>
              <a:t> </a:t>
            </a:r>
            <a:r>
              <a:rPr lang="tr-TR" sz="1100" b="1" dirty="0" err="1">
                <a:latin typeface="Arial" panose="020B0604020202020204" pitchFamily="34" charset="0"/>
              </a:rPr>
              <a:t>to</a:t>
            </a:r>
            <a:r>
              <a:rPr lang="tr-TR" sz="1100" b="1" dirty="0">
                <a:latin typeface="Arial" panose="020B0604020202020204" pitchFamily="34" charset="0"/>
              </a:rPr>
              <a:t> </a:t>
            </a:r>
            <a:r>
              <a:rPr lang="tr-TR" sz="1100" b="1" dirty="0" err="1">
                <a:latin typeface="Arial" panose="020B0604020202020204" pitchFamily="34" charset="0"/>
              </a:rPr>
              <a:t>Food</a:t>
            </a:r>
            <a:r>
              <a:rPr lang="tr-TR" sz="1100" b="1" dirty="0">
                <a:latin typeface="Arial" panose="020B0604020202020204" pitchFamily="34" charset="0"/>
              </a:rPr>
              <a:t> </a:t>
            </a:r>
            <a:r>
              <a:rPr lang="tr-TR" sz="1100" b="1" dirty="0" err="1">
                <a:latin typeface="Arial" panose="020B0604020202020204" pitchFamily="34" charset="0"/>
              </a:rPr>
              <a:t>Engineering</a:t>
            </a:r>
            <a:r>
              <a:rPr lang="tr-TR" sz="1100" b="1" dirty="0">
                <a:latin typeface="Arial" panose="020B0604020202020204" pitchFamily="34" charset="0"/>
              </a:rPr>
              <a:t> 5. Basımından Çeviri), Nobel Akademik Yayıncılık. Türkiye, 864 sayfa. ISBN: 978-605-320-151-9.</a:t>
            </a:r>
            <a:br>
              <a:rPr lang="tr-TR" sz="1800" dirty="0">
                <a:latin typeface="Verdana" panose="020B0604030504040204" pitchFamily="34" charset="0"/>
                <a:ea typeface="Times New Roman" panose="02020603050405020304" pitchFamily="18" charset="0"/>
                <a:cs typeface="Times New Roman" panose="02020603050405020304" pitchFamily="18" charset="0"/>
              </a:rPr>
            </a:br>
            <a:r>
              <a:rPr lang="tr-TR" sz="1100" b="1" dirty="0">
                <a:latin typeface="Arial" panose="020B0604020202020204" pitchFamily="34" charset="0"/>
              </a:rPr>
              <a:t>künyeli kitaplardan alınmıştır.</a:t>
            </a:r>
            <a:br>
              <a:rPr lang="ru-RU" sz="5400" b="1" kern="0" dirty="0"/>
            </a:br>
            <a:r>
              <a:rPr lang="tr-TR" sz="5400" b="1" kern="0" dirty="0"/>
              <a:t> </a:t>
            </a:r>
            <a:endParaRPr lang="tr-TR" sz="5400" dirty="0"/>
          </a:p>
        </p:txBody>
      </p:sp>
    </p:spTree>
    <p:extLst>
      <p:ext uri="{BB962C8B-B14F-4D97-AF65-F5344CB8AC3E}">
        <p14:creationId xmlns:p14="http://schemas.microsoft.com/office/powerpoint/2010/main" val="18481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52513" y="620688"/>
            <a:ext cx="10029825" cy="5616624"/>
          </a:xfrm>
        </p:spPr>
        <p:txBody>
          <a:bodyPr>
            <a:normAutofit fontScale="92500" lnSpcReduction="20000"/>
          </a:bodyPr>
          <a:lstStyle/>
          <a:p>
            <a:pPr marL="0" indent="0">
              <a:buNone/>
            </a:pPr>
            <a:r>
              <a:rPr lang="tr-TR" b="1" dirty="0"/>
              <a:t>KONSANTRASYON</a:t>
            </a:r>
          </a:p>
          <a:p>
            <a:pPr marL="0" indent="0">
              <a:buNone/>
            </a:pPr>
            <a:endParaRPr lang="tr-TR" b="1" dirty="0"/>
          </a:p>
          <a:p>
            <a:pPr marL="0" indent="0">
              <a:buNone/>
            </a:pPr>
            <a:r>
              <a:rPr lang="tr-TR" dirty="0"/>
              <a:t>Konsantrasyon bir birim hacmi kaplayan maddenin miktarının ölçümüdür. Birim ağırlık başına ağırlık veya birim hacim başına ağırlık olarak ifade edilebilir. Normal olarak, ağırlık başına ağırlık ölçü mü kullanıldığında konsantrasyon yüzde olarak verilir. Bu nedenle, yağ içeren bir gıda, gıdanın her 100 g için 20 g yağ içermektedir. Konsantrasyon değerleri birim hacim başına kütle olarak da ifade edilmektedir-örneğin, çözeltinin birim hacminde çözünen çözünür maddenin kütlesi.</a:t>
            </a:r>
          </a:p>
          <a:p>
            <a:pPr marL="0" indent="0">
              <a:buNone/>
            </a:pPr>
            <a:endParaRPr lang="tr-TR" dirty="0"/>
          </a:p>
          <a:p>
            <a:pPr marL="0" indent="0">
              <a:buNone/>
            </a:pPr>
            <a:r>
              <a:rPr lang="tr-TR" dirty="0"/>
              <a:t>Konsantrasyonu ifade etmek için kullanılan diğer bir terim </a:t>
            </a:r>
            <a:r>
              <a:rPr lang="tr-TR" dirty="0" err="1"/>
              <a:t>molarite</a:t>
            </a:r>
            <a:r>
              <a:rPr lang="tr-TR" dirty="0"/>
              <a:t>, veya </a:t>
            </a:r>
            <a:r>
              <a:rPr lang="tr-TR" dirty="0" err="1"/>
              <a:t>molar</a:t>
            </a:r>
            <a:r>
              <a:rPr lang="tr-TR" dirty="0"/>
              <a:t> konsantrasyondur. </a:t>
            </a:r>
            <a:r>
              <a:rPr lang="tr-TR" dirty="0" err="1"/>
              <a:t>Molarite</a:t>
            </a:r>
            <a:r>
              <a:rPr lang="tr-TR" dirty="0"/>
              <a:t>, çözeltinin birim litresi başına gram değerinin çözünür maddenin molekül ağırlığına bölümü ile elde edilen çözelti konsantrasyonudur. Bu birimleri boyutsuz formda ifade edebilmek için </a:t>
            </a:r>
            <a:r>
              <a:rPr lang="tr-TR" b="1" dirty="0" err="1"/>
              <a:t>mol</a:t>
            </a:r>
            <a:r>
              <a:rPr lang="tr-TR" b="1" dirty="0"/>
              <a:t> oranı </a:t>
            </a:r>
            <a:r>
              <a:rPr lang="tr-TR" dirty="0"/>
              <a:t>kullanılabilir; bir maddenin </a:t>
            </a:r>
            <a:r>
              <a:rPr lang="tr-TR" dirty="0" err="1"/>
              <a:t>mol</a:t>
            </a:r>
            <a:r>
              <a:rPr lang="tr-TR" dirty="0"/>
              <a:t> sayısının sistemin toplam </a:t>
            </a:r>
            <a:r>
              <a:rPr lang="tr-TR" dirty="0" err="1"/>
              <a:t>mol</a:t>
            </a:r>
            <a:r>
              <a:rPr lang="tr-TR" dirty="0"/>
              <a:t> sayısına bölümüdür.</a:t>
            </a:r>
          </a:p>
          <a:p>
            <a:endParaRPr lang="tr-TR" dirty="0"/>
          </a:p>
        </p:txBody>
      </p:sp>
    </p:spTree>
    <p:extLst>
      <p:ext uri="{BB962C8B-B14F-4D97-AF65-F5344CB8AC3E}">
        <p14:creationId xmlns:p14="http://schemas.microsoft.com/office/powerpoint/2010/main" val="2331949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990600" y="620688"/>
                <a:ext cx="10339388" cy="5688632"/>
              </a:xfrm>
            </p:spPr>
            <p:txBody>
              <a:bodyPr>
                <a:normAutofit fontScale="77500" lnSpcReduction="20000"/>
              </a:bodyPr>
              <a:lstStyle/>
              <a:p>
                <a:pPr marL="0" indent="0" algn="just">
                  <a:buNone/>
                </a:pPr>
                <a:r>
                  <a:rPr lang="tr-TR" dirty="0">
                    <a:solidFill>
                      <a:schemeClr val="tx1"/>
                    </a:solidFill>
                  </a:rPr>
                  <a:t>Bu nedenle, </a:t>
                </a:r>
                <a:r>
                  <a:rPr lang="tr-TR" dirty="0" err="1">
                    <a:solidFill>
                      <a:schemeClr val="tx1"/>
                    </a:solidFill>
                  </a:rPr>
                  <a:t>n</a:t>
                </a:r>
                <a:r>
                  <a:rPr lang="tr-TR" baseline="-25000" dirty="0" err="1">
                    <a:solidFill>
                      <a:schemeClr val="tx1"/>
                    </a:solidFill>
                  </a:rPr>
                  <a:t>A</a:t>
                </a:r>
                <a:r>
                  <a:rPr lang="tr-TR" dirty="0">
                    <a:solidFill>
                      <a:schemeClr val="tx1"/>
                    </a:solidFill>
                  </a:rPr>
                  <a:t> ve </a:t>
                </a:r>
                <a:r>
                  <a:rPr lang="tr-TR" dirty="0" err="1">
                    <a:solidFill>
                      <a:schemeClr val="tx1"/>
                    </a:solidFill>
                  </a:rPr>
                  <a:t>n</a:t>
                </a:r>
                <a:r>
                  <a:rPr lang="tr-TR" baseline="-25000" dirty="0" err="1">
                    <a:solidFill>
                      <a:schemeClr val="tx1"/>
                    </a:solidFill>
                  </a:rPr>
                  <a:t>B</a:t>
                </a:r>
                <a:r>
                  <a:rPr lang="tr-TR" dirty="0">
                    <a:solidFill>
                      <a:schemeClr val="tx1"/>
                    </a:solidFill>
                  </a:rPr>
                  <a:t> </a:t>
                </a:r>
                <a:r>
                  <a:rPr lang="tr-TR" dirty="0" err="1">
                    <a:solidFill>
                      <a:schemeClr val="tx1"/>
                    </a:solidFill>
                  </a:rPr>
                  <a:t>mol</a:t>
                </a:r>
                <a:r>
                  <a:rPr lang="tr-TR" dirty="0">
                    <a:solidFill>
                      <a:schemeClr val="tx1"/>
                    </a:solidFill>
                  </a:rPr>
                  <a:t> sayılarına sahip sırasıyla A ve B gibi iki bileşenden oluşan bir çözelti için, </a:t>
                </a:r>
                <a:r>
                  <a:rPr lang="tr-TR" dirty="0" err="1">
                    <a:solidFill>
                      <a:schemeClr val="tx1"/>
                    </a:solidFill>
                  </a:rPr>
                  <a:t>A'nin</a:t>
                </a:r>
                <a:r>
                  <a:rPr lang="tr-TR" dirty="0">
                    <a:solidFill>
                      <a:schemeClr val="tx1"/>
                    </a:solidFill>
                  </a:rPr>
                  <a:t> </a:t>
                </a:r>
                <a:r>
                  <a:rPr lang="tr-TR" dirty="0" err="1">
                    <a:solidFill>
                      <a:schemeClr val="tx1"/>
                    </a:solidFill>
                  </a:rPr>
                  <a:t>mol</a:t>
                </a:r>
                <a:r>
                  <a:rPr lang="tr-TR" dirty="0">
                    <a:solidFill>
                      <a:schemeClr val="tx1"/>
                    </a:solidFill>
                  </a:rPr>
                  <a:t> oranını</a:t>
                </a:r>
              </a:p>
              <a:p>
                <a:pPr marL="0" indent="0" algn="just">
                  <a:buNone/>
                </a:pPr>
                <a:endParaRPr lang="tr-TR" dirty="0">
                  <a:solidFill>
                    <a:schemeClr val="tx1"/>
                  </a:solidFill>
                </a:endParaRPr>
              </a:p>
              <a:p>
                <a:pPr marL="0" indent="0" algn="ctr">
                  <a:buNone/>
                </a:pPr>
                <a:r>
                  <a:rPr lang="tr-TR" dirty="0">
                    <a:solidFill>
                      <a:schemeClr val="tx1"/>
                    </a:solidFill>
                  </a:rPr>
                  <a:t> X</a:t>
                </a:r>
                <a:r>
                  <a:rPr lang="tr-TR" baseline="-25000" dirty="0">
                    <a:solidFill>
                      <a:schemeClr val="tx1"/>
                    </a:solidFill>
                  </a:rPr>
                  <a:t>A</a:t>
                </a:r>
                <a:r>
                  <a:rPr lang="tr-TR" dirty="0">
                    <a:solidFill>
                      <a:schemeClr val="tx1"/>
                    </a:solidFill>
                  </a:rPr>
                  <a:t> = </a:t>
                </a:r>
                <a14:m>
                  <m:oMath xmlns:m="http://schemas.openxmlformats.org/officeDocument/2006/math">
                    <m:r>
                      <a:rPr lang="tr-TR" i="1">
                        <a:solidFill>
                          <a:schemeClr val="tx1"/>
                        </a:solidFill>
                        <a:latin typeface="Cambria Math"/>
                      </a:rPr>
                      <m:t> </m:t>
                    </m:r>
                    <m:f>
                      <m:fPr>
                        <m:ctrlPr>
                          <a:rPr lang="tr-TR" i="1">
                            <a:solidFill>
                              <a:schemeClr val="tx1"/>
                            </a:solidFill>
                            <a:latin typeface="Cambria Math" panose="02040503050406030204" pitchFamily="18" charset="0"/>
                          </a:rPr>
                        </m:ctrlPr>
                      </m:fPr>
                      <m:num>
                        <m:r>
                          <a:rPr lang="tr-TR" i="1">
                            <a:solidFill>
                              <a:schemeClr val="tx1"/>
                            </a:solidFill>
                            <a:latin typeface="Cambria Math"/>
                          </a:rPr>
                          <m:t>𝑛𝐴</m:t>
                        </m:r>
                      </m:num>
                      <m:den>
                        <m:r>
                          <m:rPr>
                            <m:sty m:val="p"/>
                          </m:rPr>
                          <a:rPr lang="tr-TR">
                            <a:solidFill>
                              <a:schemeClr val="tx1"/>
                            </a:solidFill>
                            <a:latin typeface="Cambria Math"/>
                          </a:rPr>
                          <m:t>nA</m:t>
                        </m:r>
                        <m:r>
                          <a:rPr lang="tr-TR">
                            <a:solidFill>
                              <a:schemeClr val="tx1"/>
                            </a:solidFill>
                            <a:latin typeface="Cambria Math"/>
                          </a:rPr>
                          <m:t>+</m:t>
                        </m:r>
                        <m:r>
                          <m:rPr>
                            <m:sty m:val="p"/>
                          </m:rPr>
                          <a:rPr lang="tr-TR">
                            <a:solidFill>
                              <a:schemeClr val="tx1"/>
                            </a:solidFill>
                            <a:latin typeface="Cambria Math"/>
                          </a:rPr>
                          <m:t>nB</m:t>
                        </m:r>
                      </m:den>
                    </m:f>
                  </m:oMath>
                </a14:m>
                <a:r>
                  <a:rPr lang="tr-TR" dirty="0">
                    <a:solidFill>
                      <a:schemeClr val="tx1"/>
                    </a:solidFill>
                  </a:rPr>
                  <a:t>                       </a:t>
                </a:r>
              </a:p>
              <a:p>
                <a:pPr marL="0" indent="0" algn="just">
                  <a:buNone/>
                </a:pPr>
                <a:endParaRPr lang="tr-TR" dirty="0">
                  <a:solidFill>
                    <a:schemeClr val="tx1"/>
                  </a:solidFill>
                </a:endParaRPr>
              </a:p>
              <a:p>
                <a:pPr marL="0" indent="0" algn="just">
                  <a:buNone/>
                </a:pPr>
                <a:r>
                  <a:rPr lang="tr-TR" dirty="0">
                    <a:solidFill>
                      <a:schemeClr val="tx1"/>
                    </a:solidFill>
                  </a:rPr>
                  <a:t>Konsantrasyon bazen </a:t>
                </a:r>
                <a:r>
                  <a:rPr lang="tr-TR" b="1" dirty="0" err="1">
                    <a:solidFill>
                      <a:schemeClr val="tx1"/>
                    </a:solidFill>
                  </a:rPr>
                  <a:t>molalite</a:t>
                </a:r>
                <a:r>
                  <a:rPr lang="tr-TR" dirty="0">
                    <a:solidFill>
                      <a:schemeClr val="tx1"/>
                    </a:solidFill>
                  </a:rPr>
                  <a:t> ile ifade edilir. Bir çözeltideki A bileşeninin </a:t>
                </a:r>
                <a:r>
                  <a:rPr lang="tr-TR" dirty="0" err="1">
                    <a:solidFill>
                      <a:schemeClr val="tx1"/>
                    </a:solidFill>
                  </a:rPr>
                  <a:t>molalitesi</a:t>
                </a:r>
                <a:r>
                  <a:rPr lang="tr-TR" dirty="0">
                    <a:solidFill>
                      <a:schemeClr val="tx1"/>
                    </a:solidFill>
                  </a:rPr>
                  <a:t>, çözücü olarak seçilen diğer başka bir bileşenin birim kütlesi başına A bileşeninin miktarı olarak ifade edilir. </a:t>
                </a:r>
                <a:r>
                  <a:rPr lang="tr-TR" dirty="0" err="1">
                    <a:solidFill>
                      <a:schemeClr val="tx1"/>
                    </a:solidFill>
                  </a:rPr>
                  <a:t>Molalite</a:t>
                </a:r>
                <a:r>
                  <a:rPr lang="tr-TR" dirty="0">
                    <a:solidFill>
                      <a:schemeClr val="tx1"/>
                    </a:solidFill>
                  </a:rPr>
                  <a:t> için SI birimi kilogram başına </a:t>
                </a:r>
                <a:r>
                  <a:rPr lang="tr-TR" dirty="0" err="1">
                    <a:solidFill>
                      <a:schemeClr val="tx1"/>
                    </a:solidFill>
                  </a:rPr>
                  <a:t>mol'dir</a:t>
                </a:r>
                <a:r>
                  <a:rPr lang="tr-TR" dirty="0">
                    <a:solidFill>
                      <a:schemeClr val="tx1"/>
                    </a:solidFill>
                  </a:rPr>
                  <a:t>.</a:t>
                </a:r>
              </a:p>
              <a:p>
                <a:pPr marL="0" indent="0" algn="just">
                  <a:buNone/>
                </a:pPr>
                <a:endParaRPr lang="tr-TR" dirty="0">
                  <a:solidFill>
                    <a:schemeClr val="tx1"/>
                  </a:solidFill>
                </a:endParaRPr>
              </a:p>
              <a:p>
                <a:pPr marL="0" indent="0" algn="just">
                  <a:buNone/>
                </a:pPr>
                <a:r>
                  <a:rPr lang="tr-TR" dirty="0">
                    <a:solidFill>
                      <a:schemeClr val="tx1"/>
                    </a:solidFill>
                  </a:rPr>
                  <a:t>Molekül ağırlığı M</a:t>
                </a:r>
                <a:r>
                  <a:rPr lang="tr-TR" baseline="-25000" dirty="0">
                    <a:solidFill>
                      <a:schemeClr val="tx1"/>
                    </a:solidFill>
                  </a:rPr>
                  <a:t>B</a:t>
                </a:r>
                <a:r>
                  <a:rPr lang="tr-TR" dirty="0">
                    <a:solidFill>
                      <a:schemeClr val="tx1"/>
                    </a:solidFill>
                  </a:rPr>
                  <a:t> olan </a:t>
                </a:r>
                <a:r>
                  <a:rPr lang="tr-TR" dirty="0" err="1">
                    <a:solidFill>
                      <a:schemeClr val="tx1"/>
                    </a:solidFill>
                  </a:rPr>
                  <a:t>çözgen</a:t>
                </a:r>
                <a:r>
                  <a:rPr lang="tr-TR" dirty="0">
                    <a:solidFill>
                      <a:schemeClr val="tx1"/>
                    </a:solidFill>
                  </a:rPr>
                  <a:t> B içeren iki bileşenli bir çözelti için, </a:t>
                </a:r>
                <a:r>
                  <a:rPr lang="tr-TR" dirty="0" err="1">
                    <a:solidFill>
                      <a:schemeClr val="tx1"/>
                    </a:solidFill>
                  </a:rPr>
                  <a:t>molalite</a:t>
                </a:r>
                <a:r>
                  <a:rPr lang="tr-TR" dirty="0">
                    <a:solidFill>
                      <a:schemeClr val="tx1"/>
                    </a:solidFill>
                  </a:rPr>
                  <a:t> ile </a:t>
                </a:r>
                <a:r>
                  <a:rPr lang="tr-TR" dirty="0" err="1">
                    <a:solidFill>
                      <a:schemeClr val="tx1"/>
                    </a:solidFill>
                  </a:rPr>
                  <a:t>mol</a:t>
                </a:r>
                <a:r>
                  <a:rPr lang="tr-TR" dirty="0">
                    <a:solidFill>
                      <a:schemeClr val="tx1"/>
                    </a:solidFill>
                  </a:rPr>
                  <a:t> oranı  X</a:t>
                </a:r>
                <a:r>
                  <a:rPr lang="tr-TR" baseline="-25000" dirty="0">
                    <a:solidFill>
                      <a:schemeClr val="tx1"/>
                    </a:solidFill>
                  </a:rPr>
                  <a:t>A</a:t>
                </a:r>
                <a:r>
                  <a:rPr lang="tr-TR" dirty="0">
                    <a:solidFill>
                      <a:schemeClr val="tx1"/>
                    </a:solidFill>
                  </a:rPr>
                  <a:t> arasındaki ilişki;</a:t>
                </a:r>
              </a:p>
              <a:p>
                <a:pPr marL="0" indent="0" algn="just">
                  <a:buNone/>
                </a:pPr>
                <a:r>
                  <a:rPr lang="tr-TR" dirty="0">
                    <a:solidFill>
                      <a:schemeClr val="tx1"/>
                    </a:solidFill>
                  </a:rPr>
                  <a:t> </a:t>
                </a:r>
              </a:p>
              <a:p>
                <a:pPr marL="0" indent="0" algn="ctr">
                  <a:buNone/>
                </a:pPr>
                <a:r>
                  <a:rPr lang="tr-TR" dirty="0">
                    <a:solidFill>
                      <a:schemeClr val="tx1"/>
                    </a:solidFill>
                  </a:rPr>
                  <a:t>X</a:t>
                </a:r>
                <a:r>
                  <a:rPr lang="tr-TR" baseline="-25000" dirty="0">
                    <a:solidFill>
                      <a:schemeClr val="tx1"/>
                    </a:solidFill>
                  </a:rPr>
                  <a:t>A</a:t>
                </a:r>
                <a:r>
                  <a:rPr lang="tr-TR" dirty="0">
                    <a:solidFill>
                      <a:schemeClr val="tx1"/>
                    </a:solidFill>
                  </a:rPr>
                  <a:t> =  </a:t>
                </a:r>
                <a14:m>
                  <m:oMath xmlns:m="http://schemas.openxmlformats.org/officeDocument/2006/math">
                    <m:r>
                      <a:rPr lang="tr-TR" i="1">
                        <a:solidFill>
                          <a:schemeClr val="tx1"/>
                        </a:solidFill>
                        <a:latin typeface="Cambria Math"/>
                      </a:rPr>
                      <m:t> </m:t>
                    </m:r>
                    <m:f>
                      <m:fPr>
                        <m:ctrlPr>
                          <a:rPr lang="tr-TR" i="1">
                            <a:solidFill>
                              <a:schemeClr val="tx1"/>
                            </a:solidFill>
                            <a:latin typeface="Cambria Math" panose="02040503050406030204" pitchFamily="18" charset="0"/>
                          </a:rPr>
                        </m:ctrlPr>
                      </m:fPr>
                      <m:num>
                        <m:r>
                          <m:rPr>
                            <m:sty m:val="p"/>
                          </m:rPr>
                          <a:rPr lang="tr-TR">
                            <a:solidFill>
                              <a:schemeClr val="tx1"/>
                            </a:solidFill>
                            <a:latin typeface="Cambria Math"/>
                          </a:rPr>
                          <m:t>MA</m:t>
                        </m:r>
                      </m:num>
                      <m:den>
                        <m:r>
                          <m:rPr>
                            <m:sty m:val="p"/>
                          </m:rPr>
                          <a:rPr lang="tr-TR">
                            <a:solidFill>
                              <a:schemeClr val="tx1"/>
                            </a:solidFill>
                            <a:latin typeface="Cambria Math"/>
                          </a:rPr>
                          <m:t>MA</m:t>
                        </m:r>
                        <m:r>
                          <a:rPr lang="tr-TR">
                            <a:solidFill>
                              <a:schemeClr val="tx1"/>
                            </a:solidFill>
                            <a:latin typeface="Cambria Math"/>
                          </a:rPr>
                          <m:t> +</m:t>
                        </m:r>
                        <m:f>
                          <m:fPr>
                            <m:ctrlPr>
                              <a:rPr lang="tr-TR" i="1">
                                <a:solidFill>
                                  <a:schemeClr val="tx1"/>
                                </a:solidFill>
                                <a:latin typeface="Cambria Math" panose="02040503050406030204" pitchFamily="18" charset="0"/>
                              </a:rPr>
                            </m:ctrlPr>
                          </m:fPr>
                          <m:num>
                            <m:r>
                              <a:rPr lang="tr-TR" i="1">
                                <a:solidFill>
                                  <a:schemeClr val="tx1"/>
                                </a:solidFill>
                                <a:latin typeface="Cambria Math"/>
                              </a:rPr>
                              <m:t>1000</m:t>
                            </m:r>
                          </m:num>
                          <m:den>
                            <m:r>
                              <a:rPr lang="tr-TR" i="1">
                                <a:solidFill>
                                  <a:schemeClr val="tx1"/>
                                </a:solidFill>
                                <a:latin typeface="Cambria Math"/>
                              </a:rPr>
                              <m:t>𝑀𝐵</m:t>
                            </m:r>
                          </m:den>
                        </m:f>
                        <m:r>
                          <a:rPr lang="tr-TR">
                            <a:solidFill>
                              <a:schemeClr val="tx1"/>
                            </a:solidFill>
                            <a:latin typeface="Cambria Math"/>
                          </a:rPr>
                          <m:t>  </m:t>
                        </m:r>
                      </m:den>
                    </m:f>
                  </m:oMath>
                </a14:m>
                <a:r>
                  <a:rPr lang="tr-TR" dirty="0">
                    <a:solidFill>
                      <a:schemeClr val="tx1"/>
                    </a:solidFill>
                  </a:rPr>
                  <a:t>                     </a:t>
                </a:r>
              </a:p>
              <a:p>
                <a:pPr marL="0" indent="0" algn="just">
                  <a:buNone/>
                </a:pPr>
                <a:r>
                  <a:rPr lang="tr-TR" dirty="0">
                    <a:solidFill>
                      <a:schemeClr val="tx1"/>
                    </a:solidFill>
                  </a:rPr>
                  <a:t> </a:t>
                </a:r>
              </a:p>
              <a:p>
                <a:pPr marL="0" indent="0" algn="just">
                  <a:buNone/>
                </a:pPr>
                <a:r>
                  <a:rPr lang="tr-TR" dirty="0">
                    <a:solidFill>
                      <a:schemeClr val="tx1"/>
                    </a:solidFill>
                  </a:rPr>
                  <a:t>Hem </a:t>
                </a:r>
                <a:r>
                  <a:rPr lang="tr-TR" dirty="0" err="1">
                    <a:solidFill>
                      <a:schemeClr val="tx1"/>
                    </a:solidFill>
                  </a:rPr>
                  <a:t>molalite</a:t>
                </a:r>
                <a:r>
                  <a:rPr lang="tr-TR" dirty="0">
                    <a:solidFill>
                      <a:schemeClr val="tx1"/>
                    </a:solidFill>
                  </a:rPr>
                  <a:t> hem de </a:t>
                </a:r>
                <a:r>
                  <a:rPr lang="tr-TR" dirty="0" err="1">
                    <a:solidFill>
                      <a:schemeClr val="tx1"/>
                    </a:solidFill>
                  </a:rPr>
                  <a:t>mol</a:t>
                </a:r>
                <a:r>
                  <a:rPr lang="tr-TR" dirty="0">
                    <a:solidFill>
                      <a:schemeClr val="tx1"/>
                    </a:solidFill>
                  </a:rPr>
                  <a:t> oranı sıcaklıktan bağımsızdır.</a:t>
                </a:r>
              </a:p>
              <a:p>
                <a:endParaRPr lang="tr-TR" dirty="0"/>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990600" y="620688"/>
                <a:ext cx="10339388" cy="5688632"/>
              </a:xfrm>
              <a:blipFill>
                <a:blip r:embed="rId2"/>
                <a:stretch>
                  <a:fillRect l="-767" t="-2251" r="-708"/>
                </a:stretch>
              </a:blipFill>
            </p:spPr>
            <p:txBody>
              <a:bodyPr/>
              <a:lstStyle/>
              <a:p>
                <a:r>
                  <a:rPr lang="tr-TR">
                    <a:noFill/>
                  </a:rPr>
                  <a:t> </a:t>
                </a:r>
              </a:p>
            </p:txBody>
          </p:sp>
        </mc:Fallback>
      </mc:AlternateContent>
    </p:spTree>
    <p:extLst>
      <p:ext uri="{BB962C8B-B14F-4D97-AF65-F5344CB8AC3E}">
        <p14:creationId xmlns:p14="http://schemas.microsoft.com/office/powerpoint/2010/main" val="3948073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2463" y="260648"/>
            <a:ext cx="7027713" cy="6597352"/>
          </a:xfrm>
        </p:spPr>
        <p:txBody>
          <a:bodyPr>
            <a:normAutofit fontScale="92500" lnSpcReduction="20000"/>
          </a:bodyPr>
          <a:lstStyle/>
          <a:p>
            <a:pPr marL="0" indent="0" algn="just">
              <a:buNone/>
            </a:pPr>
            <a:r>
              <a:rPr lang="tr-TR" b="1" dirty="0"/>
              <a:t>SİSTEM</a:t>
            </a:r>
          </a:p>
          <a:p>
            <a:pPr marL="0" indent="0" algn="just">
              <a:buNone/>
            </a:pPr>
            <a:endParaRPr lang="tr-TR" b="1" dirty="0"/>
          </a:p>
          <a:p>
            <a:pPr marL="0" indent="0" algn="just">
              <a:buNone/>
            </a:pPr>
            <a:r>
              <a:rPr lang="tr-TR" dirty="0"/>
              <a:t>Bir sistem, gerçek veya hayali bir sınır ile kapatılmış sonlu nicelikte bir madde veya boşlukta önceden tanımlanmış herhangi bir bölgedir. Bir sistemin sınırı örneğin tankın duvarları gibi gerçek veya sistemi kaplayan hayali bir yüzey olabilir. Aynı zamanda, sınır durağan da hareketli de olabilir. Örneğin, Şekil 1'de, sistem sınırı bir tankı, boruları ve bir vanayı çevrelemektedir. Eğer analizimi sadece vanayı içermiş olsaydı, sadece vanayı çevreleyen bir sistem sınırı çizebilirdik.</a:t>
            </a:r>
          </a:p>
          <a:p>
            <a:pPr marL="0" indent="0" algn="just">
              <a:buNone/>
            </a:pPr>
            <a:endParaRPr lang="tr-TR" dirty="0"/>
          </a:p>
          <a:p>
            <a:pPr marL="0" indent="0" algn="just">
              <a:buNone/>
            </a:pPr>
            <a:r>
              <a:rPr lang="tr-TR" dirty="0"/>
              <a:t>Sistemin kompozisyonu sistem sınırları içinde bulunan bileşenler ile tanımlanır. Sistemin sınırlarını seçtiğimizde, bu sınırlar dışında kalan her şey çevreleyen ortam olur. Bir problemin analizi, genellikle sistemi ve sınırlarını nasıl seçtiğimize göre basitleştirilir.</a:t>
            </a:r>
          </a:p>
        </p:txBody>
      </p:sp>
      <p:pic>
        <p:nvPicPr>
          <p:cNvPr id="2" name="Picture 2" descr="C:\Users\Monster\Desktop\WhatsApp Image 2021-11-22 at 13.55.30.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96201" y="836713"/>
            <a:ext cx="2592287" cy="232120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44272" y="3154392"/>
            <a:ext cx="1822450"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5518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260648"/>
            <a:ext cx="7206208" cy="6480720"/>
          </a:xfrm>
        </p:spPr>
        <p:txBody>
          <a:bodyPr>
            <a:normAutofit fontScale="85000" lnSpcReduction="20000"/>
          </a:bodyPr>
          <a:lstStyle/>
          <a:p>
            <a:pPr marL="0" indent="0" algn="just">
              <a:buNone/>
            </a:pPr>
            <a:r>
              <a:rPr lang="tr-TR" dirty="0">
                <a:solidFill>
                  <a:schemeClr val="bg1"/>
                </a:solidFill>
              </a:rPr>
              <a:t>Bir sistem </a:t>
            </a:r>
            <a:r>
              <a:rPr lang="tr-TR" b="1" dirty="0">
                <a:solidFill>
                  <a:schemeClr val="bg1"/>
                </a:solidFill>
              </a:rPr>
              <a:t>açık</a:t>
            </a:r>
            <a:r>
              <a:rPr lang="tr-TR" dirty="0">
                <a:solidFill>
                  <a:schemeClr val="bg1"/>
                </a:solidFill>
              </a:rPr>
              <a:t> veya</a:t>
            </a:r>
            <a:r>
              <a:rPr lang="tr-TR" b="1" dirty="0">
                <a:solidFill>
                  <a:schemeClr val="bg1"/>
                </a:solidFill>
              </a:rPr>
              <a:t> kapalı</a:t>
            </a:r>
            <a:r>
              <a:rPr lang="tr-TR" dirty="0">
                <a:solidFill>
                  <a:schemeClr val="bg1"/>
                </a:solidFill>
              </a:rPr>
              <a:t> olabilir. Bir kapalı sistemde, </a:t>
            </a:r>
            <a:r>
              <a:rPr lang="tr-TR" dirty="0"/>
              <a:t>sistemin sınırı kütle akışına izin vermez. Diğer bir deyişle, bir kapalı sistem çevresi ile kütle alış verişinde bulunmaz. </a:t>
            </a:r>
          </a:p>
          <a:p>
            <a:pPr marL="0" indent="0" algn="just">
              <a:buNone/>
            </a:pPr>
            <a:endParaRPr lang="tr-TR" dirty="0"/>
          </a:p>
          <a:p>
            <a:pPr marL="0" indent="0" algn="just">
              <a:buNone/>
            </a:pPr>
            <a:r>
              <a:rPr lang="tr-TR" dirty="0"/>
              <a:t>Kapalı sistem çevresiyle veya iş alış verişinde bulunabilir, bunun sonucunda sistemin enerjisinde, hacminde veya diğer özelliklerinde değişime neden olabilir ancak kütle sabit kalır. Örneğin, bir tankın duvarının bir kısmı ve vana içeren bir tank sistemi, içeren sistem sınırı maddenin akışına izin vermez, dolayısıyla bu durumda kapalı bir sistem ile ilgileniriz. </a:t>
            </a:r>
          </a:p>
          <a:p>
            <a:pPr marL="0" indent="0" algn="just">
              <a:buNone/>
            </a:pPr>
            <a:endParaRPr lang="tr-TR" dirty="0"/>
          </a:p>
          <a:p>
            <a:pPr marL="0" indent="0" algn="just">
              <a:buNone/>
            </a:pPr>
            <a:r>
              <a:rPr lang="tr-TR" dirty="0"/>
              <a:t>Açık bir sistemde (kontrol hacim olarak da isimlendirilir), hem ısı hem de kütle sistem sınırlarından (kontrol yüzey olarak da isimlendirilir) akabilir. Şekil 1'de gösterildiği gibi, ısı ve su akışı sistem sınırına doğrudur.</a:t>
            </a:r>
          </a:p>
          <a:p>
            <a:pPr marL="0" indent="0" algn="just">
              <a:buNone/>
            </a:pPr>
            <a:endParaRPr lang="tr-TR" dirty="0"/>
          </a:p>
          <a:p>
            <a:pPr marL="0" indent="0" algn="just">
              <a:buNone/>
            </a:pPr>
            <a:r>
              <a:rPr lang="tr-TR" dirty="0"/>
              <a:t>Seçilen sistem bir tankın duvarı kadar basit olabileceği gibi, bir tank, vana ve boru sistemi gibi bir çok kısımdan da oluşabilir. </a:t>
            </a:r>
          </a:p>
          <a:p>
            <a:endParaRPr lang="tr-TR" dirty="0"/>
          </a:p>
        </p:txBody>
      </p:sp>
      <p:sp>
        <p:nvSpPr>
          <p:cNvPr id="4" name="Başlık 1"/>
          <p:cNvSpPr>
            <a:spLocks noGrp="1"/>
          </p:cNvSpPr>
          <p:nvPr>
            <p:ph type="title"/>
          </p:nvPr>
        </p:nvSpPr>
        <p:spPr>
          <a:xfrm>
            <a:off x="8588645" y="2634640"/>
            <a:ext cx="1872208" cy="720080"/>
          </a:xfrm>
        </p:spPr>
        <p:txBody>
          <a:bodyPr>
            <a:normAutofit/>
          </a:bodyPr>
          <a:lstStyle/>
          <a:p>
            <a:pPr algn="r"/>
            <a:r>
              <a:rPr lang="tr-TR" sz="2400" dirty="0"/>
              <a:t>Şekil 2</a:t>
            </a:r>
          </a:p>
        </p:txBody>
      </p:sp>
      <p:pic>
        <p:nvPicPr>
          <p:cNvPr id="2" name="Picture 2" descr="C:\Users\Monster\Desktop\WhatsApp Image 2021-11-22 at 13.55.13.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0469" y="476672"/>
            <a:ext cx="2400712" cy="2160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9724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6300" y="764704"/>
            <a:ext cx="10491788" cy="5616624"/>
          </a:xfrm>
        </p:spPr>
        <p:txBody>
          <a:bodyPr>
            <a:normAutofit/>
          </a:bodyPr>
          <a:lstStyle/>
          <a:p>
            <a:pPr marL="0" indent="0" algn="just">
              <a:buNone/>
            </a:pPr>
            <a:r>
              <a:rPr lang="tr-TR" dirty="0"/>
              <a:t>Eğer bir sistem çevreleyen ortam ile kütle, ısı veya iş alışverişinde bulunmuyorsa, </a:t>
            </a:r>
            <a:r>
              <a:rPr lang="tr-TR" b="1" dirty="0"/>
              <a:t>izole edilmiş</a:t>
            </a:r>
            <a:r>
              <a:rPr lang="tr-TR" dirty="0"/>
              <a:t> </a:t>
            </a:r>
            <a:r>
              <a:rPr lang="tr-TR" b="1" dirty="0"/>
              <a:t>(yalıtılmış) sistem</a:t>
            </a:r>
            <a:r>
              <a:rPr lang="tr-TR" dirty="0"/>
              <a:t> olarak isimlendirilir. Bir izole edilmiş sistem, çevreleyen ortam üzerinde etkiye sahip değildir. Örneğin, eğer bir izole edilmiş sistemde çevreyle herhangi bir ısı alışverişi olmadan kimyasal tepkime gerçekleştiriyorsak ve hacim sabit kalıyorsa, bu işlemin izole sistemde gerçekleştiğini düşünebiliriz.</a:t>
            </a:r>
          </a:p>
          <a:p>
            <a:pPr marL="0" indent="0" algn="just">
              <a:buNone/>
            </a:pPr>
            <a:endParaRPr lang="tr-TR" dirty="0"/>
          </a:p>
          <a:p>
            <a:pPr marL="0" indent="0" algn="just">
              <a:buNone/>
            </a:pPr>
            <a:r>
              <a:rPr lang="tr-TR" dirty="0"/>
              <a:t>Eğer kapalı veya açık sistemde, çevreleyen ortam ile arasında ısı alışverişi olmuyorsa, bu sistem </a:t>
            </a:r>
            <a:r>
              <a:rPr lang="tr-TR" b="1" dirty="0" err="1"/>
              <a:t>adyabatik</a:t>
            </a:r>
            <a:r>
              <a:rPr lang="tr-TR" b="1" dirty="0"/>
              <a:t> sistem</a:t>
            </a:r>
            <a:r>
              <a:rPr lang="tr-TR" dirty="0"/>
              <a:t> olarak isimlendirilebilir. İstediğimiz gibi mükemmel bir yalıtım elde edemesek de bazı durumlarda </a:t>
            </a:r>
            <a:r>
              <a:rPr lang="tr-TR" dirty="0" err="1"/>
              <a:t>adyabatik</a:t>
            </a:r>
            <a:r>
              <a:rPr lang="tr-TR" dirty="0"/>
              <a:t> koşullara yakın duruma yaklaşabiliriz. Eğer bir işlem sabit sıcaklıkta gerçekleşiyorsa ki genellikle çevreyle ısı alışverişi olmaktadır,</a:t>
            </a:r>
            <a:r>
              <a:rPr lang="tr-TR" b="1" dirty="0"/>
              <a:t> izotermal</a:t>
            </a:r>
            <a:r>
              <a:rPr lang="tr-TR" dirty="0"/>
              <a:t> bir sistem elde </a:t>
            </a:r>
            <a:r>
              <a:rPr lang="tr-TR" dirty="0">
                <a:solidFill>
                  <a:schemeClr val="bg1"/>
                </a:solidFill>
              </a:rPr>
              <a:t>ederiz.</a:t>
            </a:r>
          </a:p>
        </p:txBody>
      </p:sp>
    </p:spTree>
    <p:extLst>
      <p:ext uri="{BB962C8B-B14F-4D97-AF65-F5344CB8AC3E}">
        <p14:creationId xmlns:p14="http://schemas.microsoft.com/office/powerpoint/2010/main" val="4086904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025" y="593304"/>
            <a:ext cx="10891838" cy="5388396"/>
          </a:xfrm>
        </p:spPr>
        <p:txBody>
          <a:bodyPr>
            <a:normAutofit fontScale="77500" lnSpcReduction="20000"/>
          </a:bodyPr>
          <a:lstStyle/>
          <a:p>
            <a:pPr marL="0" indent="0" algn="just">
              <a:buNone/>
            </a:pPr>
            <a:r>
              <a:rPr lang="tr-TR" b="1" dirty="0">
                <a:solidFill>
                  <a:schemeClr val="bg1"/>
                </a:solidFill>
              </a:rPr>
              <a:t>BİR SISTEMIN HALI</a:t>
            </a:r>
          </a:p>
          <a:p>
            <a:pPr marL="0" indent="0" algn="just">
              <a:buNone/>
            </a:pPr>
            <a:endParaRPr lang="tr-TR" b="1" dirty="0"/>
          </a:p>
          <a:p>
            <a:pPr marL="0" indent="0" algn="just">
              <a:buNone/>
            </a:pPr>
            <a:r>
              <a:rPr lang="tr-TR" dirty="0"/>
              <a:t>Sistemin denge koşulu yerine kullanılan bir sistemin </a:t>
            </a:r>
            <a:r>
              <a:rPr lang="tr-TR" b="1" dirty="0"/>
              <a:t>halini</a:t>
            </a:r>
            <a:r>
              <a:rPr lang="tr-TR" dirty="0"/>
              <a:t> inceleyeceğiz. Eğer bir sistem dengede ise, sistemin halinin tamamıyla tanımlanmasını elde etmek için özelliklerini hem ölçebiliriz hem de hesaplayabiliriz. Dengede, sistemin tüm özellikleri sabit değerlere sahiptir. Eğer bir özelliğin değeri değişirse, sistemin hali değişecektir. 10°C tekdüze başlangıç sıcaklığına sahip bir elma düşününüz, elma ısıl dengededir. Benzer şekilde, eğer cisimdeki basınç her yerde aynı ise, cisim </a:t>
            </a:r>
            <a:r>
              <a:rPr lang="tr-TR" b="1" dirty="0"/>
              <a:t>mekanik dengededir</a:t>
            </a:r>
            <a:r>
              <a:rPr lang="tr-TR" dirty="0"/>
              <a:t>. </a:t>
            </a:r>
          </a:p>
          <a:p>
            <a:pPr marL="0" indent="0" algn="just">
              <a:buNone/>
            </a:pPr>
            <a:endParaRPr lang="tr-TR" dirty="0"/>
          </a:p>
          <a:p>
            <a:pPr marL="0" indent="0" algn="just">
              <a:buNone/>
            </a:pPr>
            <a:r>
              <a:rPr lang="tr-TR" dirty="0"/>
              <a:t>Bir sistem içinde basınç yerçekimi kaynaklı yükselti ile de değişmesine karşın, basınçtaki bu değişim termodinamik sistemlerde genellikle ihmal edilir. İki faz varsa, örneğin doygun bir sıvıdaki katı kristaller, ve kütleleri sabit kalıyorsa </a:t>
            </a:r>
            <a:r>
              <a:rPr lang="tr-TR" b="1" dirty="0"/>
              <a:t>faz dengesine</a:t>
            </a:r>
            <a:r>
              <a:rPr lang="tr-TR" dirty="0"/>
              <a:t> sahip oluruz. Buna ek olarak, bir maddenin kimyasal kompozisyonunun zamana göre sabit kaldığı bir durumda </a:t>
            </a:r>
            <a:r>
              <a:rPr lang="tr-TR" b="1" dirty="0"/>
              <a:t>kimyasal dengeye</a:t>
            </a:r>
            <a:r>
              <a:rPr lang="tr-TR" dirty="0"/>
              <a:t> sahip oluruz. Bu durum kimyasal tepkimenin meydana gelmediği anlamına gelir. Dengede olmasını istediğimiz bir sistem için, sağlanması gereken dengenin önceden belirlenen tüm koşullarına sahip olmalıyız. Bir sistem hal değişimine girdiğinde, işlemin gerçekleştiği söylene bilir. İşlemin </a:t>
            </a:r>
            <a:r>
              <a:rPr lang="tr-TR" b="1" dirty="0"/>
              <a:t>izlediği yol</a:t>
            </a:r>
            <a:r>
              <a:rPr lang="tr-TR" dirty="0"/>
              <a:t>, farklı halleri içerebilir. Bir işlemin açıklanması, çevreyle olan etkileşimler süresince başlangıç, ara ve son halleri içerir. </a:t>
            </a:r>
          </a:p>
        </p:txBody>
      </p:sp>
    </p:spTree>
    <p:extLst>
      <p:ext uri="{BB962C8B-B14F-4D97-AF65-F5344CB8AC3E}">
        <p14:creationId xmlns:p14="http://schemas.microsoft.com/office/powerpoint/2010/main" val="61614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71549" y="476672"/>
            <a:ext cx="10044113" cy="5616624"/>
          </a:xfrm>
        </p:spPr>
        <p:txBody>
          <a:bodyPr>
            <a:normAutofit fontScale="85000" lnSpcReduction="20000"/>
          </a:bodyPr>
          <a:lstStyle/>
          <a:p>
            <a:pPr marL="0" indent="0">
              <a:buNone/>
            </a:pPr>
            <a:r>
              <a:rPr lang="tr-TR" b="1" dirty="0" err="1"/>
              <a:t>Kaplamsal</a:t>
            </a:r>
            <a:r>
              <a:rPr lang="tr-TR" b="1" dirty="0"/>
              <a:t> Özellikler</a:t>
            </a:r>
          </a:p>
          <a:p>
            <a:pPr marL="0" indent="0">
              <a:buNone/>
            </a:pPr>
            <a:endParaRPr lang="tr-TR" b="1" dirty="0"/>
          </a:p>
          <a:p>
            <a:pPr marL="0" indent="0" algn="just">
              <a:buNone/>
            </a:pPr>
            <a:r>
              <a:rPr lang="tr-TR" dirty="0"/>
              <a:t>Bir </a:t>
            </a:r>
            <a:r>
              <a:rPr lang="tr-TR" dirty="0" err="1"/>
              <a:t>kaplamsal</a:t>
            </a:r>
            <a:r>
              <a:rPr lang="tr-TR" dirty="0"/>
              <a:t> özelliğin değeri, sistemin büyüklüğüne veya boyutuna bağımlıdır. Örneğin, kütle, uzunluk, hacim ve enerji sistemin boyutlarına bağlıdır. Bu özellikler toplanabilir; bu nedenle bir sistemin </a:t>
            </a:r>
            <a:r>
              <a:rPr lang="tr-TR" dirty="0" err="1"/>
              <a:t>kaplamsal</a:t>
            </a:r>
            <a:r>
              <a:rPr lang="tr-TR" dirty="0"/>
              <a:t> özelliği sistem bileşenlerinin ilgili kısmi özellik değerlerinin toplamıdır. Bir sistemin boyutunu iki katına çıkardığımızda özelliğin </a:t>
            </a:r>
            <a:r>
              <a:rPr lang="tr-TR" dirty="0" err="1"/>
              <a:t>kaplamsal</a:t>
            </a:r>
            <a:r>
              <a:rPr lang="tr-TR" dirty="0"/>
              <a:t> olup olmadığını anlayabiliriz şöyle ki; eğer özelliğin değeri iki katına çıkarsa bu bir </a:t>
            </a:r>
            <a:r>
              <a:rPr lang="tr-TR" dirty="0" err="1"/>
              <a:t>kaplamsal</a:t>
            </a:r>
            <a:r>
              <a:rPr lang="tr-TR" dirty="0"/>
              <a:t> özelliktir.</a:t>
            </a:r>
          </a:p>
          <a:p>
            <a:pPr marL="0" indent="0" algn="just">
              <a:buNone/>
            </a:pPr>
            <a:endParaRPr lang="tr-TR" dirty="0"/>
          </a:p>
          <a:p>
            <a:pPr marL="0" indent="0" algn="just">
              <a:buNone/>
            </a:pPr>
            <a:r>
              <a:rPr lang="tr-TR" b="1" dirty="0"/>
              <a:t>1.4.2 </a:t>
            </a:r>
            <a:r>
              <a:rPr lang="tr-TR" b="1" dirty="0" err="1"/>
              <a:t>Yeğinsel</a:t>
            </a:r>
            <a:r>
              <a:rPr lang="tr-TR" b="1" dirty="0"/>
              <a:t> Özellikler</a:t>
            </a:r>
          </a:p>
          <a:p>
            <a:pPr marL="0" indent="0" algn="just">
              <a:buNone/>
            </a:pPr>
            <a:endParaRPr lang="tr-TR" b="1" dirty="0"/>
          </a:p>
          <a:p>
            <a:pPr marL="0" indent="0" algn="just">
              <a:buNone/>
            </a:pPr>
            <a:r>
              <a:rPr lang="tr-TR" dirty="0" err="1"/>
              <a:t>Yeğinsel</a:t>
            </a:r>
            <a:r>
              <a:rPr lang="tr-TR" dirty="0"/>
              <a:t> özellikler sistemin boyutuna bağımlı değildir; örneğin sıcaklık, basınç ve yoğunluk. Homojen bir sistem için, genellikle iki </a:t>
            </a:r>
            <a:r>
              <a:rPr lang="tr-TR" dirty="0" err="1"/>
              <a:t>kaplamsal</a:t>
            </a:r>
            <a:r>
              <a:rPr lang="tr-TR" dirty="0"/>
              <a:t> özelliği bölerek bir </a:t>
            </a:r>
            <a:r>
              <a:rPr lang="tr-TR" dirty="0" err="1"/>
              <a:t>yeğinsel</a:t>
            </a:r>
            <a:r>
              <a:rPr lang="tr-TR" dirty="0"/>
              <a:t> özellik elde ederiz. Örneğin kütleyi hacme bölmek, ikisi de </a:t>
            </a:r>
            <a:r>
              <a:rPr lang="tr-TR" dirty="0" err="1"/>
              <a:t>kaplamsal</a:t>
            </a:r>
            <a:r>
              <a:rPr lang="tr-TR" dirty="0"/>
              <a:t> özelliktir, bir </a:t>
            </a:r>
            <a:r>
              <a:rPr lang="tr-TR" dirty="0" err="1"/>
              <a:t>yeğinsel</a:t>
            </a:r>
            <a:r>
              <a:rPr lang="tr-TR" dirty="0"/>
              <a:t> özellik olan yoğunluğu verir. Bir sistemin özgül özellikleri de vardır. Özgül özellikler birim kütle başına ifade edilir. Bu nedenle, özgül hacim hacim/kütle ve özgül enerji enerji/kütledir.</a:t>
            </a:r>
            <a:r>
              <a:rPr lang="tr-TR" dirty="0">
                <a:solidFill>
                  <a:schemeClr val="bg1"/>
                </a:solidFill>
              </a:rPr>
              <a:t>.</a:t>
            </a:r>
          </a:p>
        </p:txBody>
      </p:sp>
    </p:spTree>
    <p:extLst>
      <p:ext uri="{BB962C8B-B14F-4D97-AF65-F5344CB8AC3E}">
        <p14:creationId xmlns:p14="http://schemas.microsoft.com/office/powerpoint/2010/main" val="873859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9613" y="476672"/>
            <a:ext cx="10677525" cy="5688632"/>
          </a:xfrm>
        </p:spPr>
        <p:txBody>
          <a:bodyPr>
            <a:normAutofit fontScale="77500" lnSpcReduction="20000"/>
          </a:bodyPr>
          <a:lstStyle/>
          <a:p>
            <a:pPr marL="0" indent="0">
              <a:buNone/>
            </a:pPr>
            <a:r>
              <a:rPr lang="tr-TR" b="1" dirty="0"/>
              <a:t>YOĞUNLUK</a:t>
            </a:r>
          </a:p>
          <a:p>
            <a:pPr marL="0" indent="0">
              <a:buNone/>
            </a:pPr>
            <a:endParaRPr lang="tr-TR" b="1" dirty="0"/>
          </a:p>
          <a:p>
            <a:pPr marL="0" indent="0" algn="just">
              <a:buNone/>
            </a:pPr>
            <a:r>
              <a:rPr lang="tr-TR" dirty="0"/>
              <a:t>Yoğunluk birim hacim başına kütle olarak ifade edilir, boyutları kütle/</a:t>
            </a:r>
            <a:r>
              <a:rPr lang="tr-TR" dirty="0" err="1"/>
              <a:t>uzunluk’tur</a:t>
            </a:r>
            <a:r>
              <a:rPr lang="tr-TR" dirty="0"/>
              <a:t>. Yoğunluk için SI birim kg/m</a:t>
            </a:r>
            <a:r>
              <a:rPr lang="tr-TR" baseline="30000" dirty="0"/>
              <a:t>3</a:t>
            </a:r>
            <a:r>
              <a:rPr lang="tr-TR" dirty="0"/>
              <a:t>'tür. Yoğunluk bir cisimde maddenin nasıl birleştiğinin bir göstergesidir. Çok daha sıkı moleküler yerleşime sahip materyaller daha yüksek yoğunluklara sahiptir. Özgül yoğunluğu elde etmek için bir maddenin yoğunluğu aynı sıcaklıktaki suyun yoğunluğuna bölünmelidir. </a:t>
            </a:r>
          </a:p>
          <a:p>
            <a:pPr marL="0" indent="0" algn="just">
              <a:buNone/>
            </a:pPr>
            <a:endParaRPr lang="tr-TR" dirty="0"/>
          </a:p>
          <a:p>
            <a:pPr marL="0" indent="0" algn="just">
              <a:buNone/>
            </a:pPr>
            <a:r>
              <a:rPr lang="tr-TR" dirty="0"/>
              <a:t>Gıdaların üç farklı yoğunluğu vardır: katı yoğunluğu, parçacık yoğunluğu ve yığın yoğunluğu. Bu farklı tipteki yoğunlukların değerleri incelenen gıda maddesinin içinde nasıl gözenek boşluklarının olduğuna bağlıdır.</a:t>
            </a:r>
          </a:p>
          <a:p>
            <a:pPr marL="0" indent="0" algn="just">
              <a:buNone/>
            </a:pPr>
            <a:endParaRPr lang="tr-TR" dirty="0"/>
          </a:p>
          <a:p>
            <a:pPr marL="0" indent="0" algn="just">
              <a:buNone/>
            </a:pPr>
            <a:r>
              <a:rPr lang="tr-TR" dirty="0"/>
              <a:t>Eğer gözenek yok denebilecek kadar ihmal edilirse, yüksek yağ veya yüksek tuz içerikli gıdalar hariç, birçok gıda parçacığının katı yoğunluğu 1400-1600 kg/m² arasındadır.</a:t>
            </a:r>
          </a:p>
          <a:p>
            <a:pPr marL="0" indent="0" algn="just">
              <a:buNone/>
            </a:pPr>
            <a:endParaRPr lang="tr-TR" dirty="0"/>
          </a:p>
          <a:p>
            <a:pPr marL="0" indent="0" algn="just">
              <a:buNone/>
            </a:pPr>
            <a:r>
              <a:rPr lang="tr-TR" dirty="0"/>
              <a:t>Parçacık yoğunluğu gıda parçacıklarının içsel gözeneklerinin varlığını dikkate alır. Bu yoğunluk parçacığın gerçek kütlesinin gerçek hacmine oranı olarak ifade edilir.</a:t>
            </a:r>
          </a:p>
          <a:p>
            <a:endParaRPr lang="tr-TR" dirty="0"/>
          </a:p>
        </p:txBody>
      </p:sp>
    </p:spTree>
    <p:extLst>
      <p:ext uri="{BB962C8B-B14F-4D97-AF65-F5344CB8AC3E}">
        <p14:creationId xmlns:p14="http://schemas.microsoft.com/office/powerpoint/2010/main" val="875756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947738" y="548680"/>
                <a:ext cx="10291762" cy="5616624"/>
              </a:xfrm>
            </p:spPr>
            <p:txBody>
              <a:bodyPr>
                <a:normAutofit/>
              </a:bodyPr>
              <a:lstStyle/>
              <a:p>
                <a:pPr marL="0" indent="0" algn="just">
                  <a:buNone/>
                </a:pPr>
                <a:r>
                  <a:rPr lang="tr-TR" dirty="0">
                    <a:solidFill>
                      <a:schemeClr val="tx1"/>
                    </a:solidFill>
                  </a:rPr>
                  <a:t>Yığın yoğunluğu bir birim yatak hacmi kaplayan parçacıkların kütlesi olarak ifade edilir. Bu ölçüm parçacıklar arasındaki boşlukları dikkate almaktadır. Gıda maddelerindeki boşlukları açıklamak için katı materyal yer almadığı hacim olarak ifade edilen </a:t>
                </a:r>
                <a:r>
                  <a:rPr lang="tr-TR" dirty="0" err="1">
                    <a:solidFill>
                      <a:schemeClr val="tx1"/>
                    </a:solidFill>
                  </a:rPr>
                  <a:t>porozite</a:t>
                </a:r>
                <a:r>
                  <a:rPr lang="tr-TR" dirty="0">
                    <a:solidFill>
                      <a:schemeClr val="tx1"/>
                    </a:solidFill>
                  </a:rPr>
                  <a:t> belirlemektir. Dolayısıyla,</a:t>
                </a:r>
              </a:p>
              <a:p>
                <a:pPr marL="0" indent="0" algn="just">
                  <a:buNone/>
                </a:pPr>
                <a:endParaRPr lang="tr-TR" dirty="0">
                  <a:solidFill>
                    <a:schemeClr val="tx1"/>
                  </a:solidFill>
                </a:endParaRPr>
              </a:p>
              <a:p>
                <a:pPr marL="0" indent="0" algn="ctr">
                  <a:buNone/>
                </a:pPr>
                <a:r>
                  <a:rPr lang="tr-TR" dirty="0" err="1">
                    <a:solidFill>
                      <a:schemeClr val="tx1"/>
                    </a:solidFill>
                  </a:rPr>
                  <a:t>Porozite</a:t>
                </a:r>
                <a:r>
                  <a:rPr lang="tr-TR" dirty="0">
                    <a:solidFill>
                      <a:schemeClr val="tx1"/>
                    </a:solidFill>
                  </a:rPr>
                  <a:t>= 1 –</a:t>
                </a:r>
                <a14:m>
                  <m:oMath xmlns:m="http://schemas.openxmlformats.org/officeDocument/2006/math">
                    <m:r>
                      <a:rPr lang="tr-TR" i="1">
                        <a:solidFill>
                          <a:schemeClr val="tx1"/>
                        </a:solidFill>
                        <a:latin typeface="Cambria Math"/>
                      </a:rPr>
                      <m:t>  </m:t>
                    </m:r>
                    <m:f>
                      <m:fPr>
                        <m:ctrlPr>
                          <a:rPr lang="tr-TR" i="1">
                            <a:solidFill>
                              <a:schemeClr val="tx1"/>
                            </a:solidFill>
                            <a:latin typeface="Cambria Math" panose="02040503050406030204" pitchFamily="18" charset="0"/>
                          </a:rPr>
                        </m:ctrlPr>
                      </m:fPr>
                      <m:num>
                        <m:r>
                          <m:rPr>
                            <m:sty m:val="p"/>
                          </m:rPr>
                          <a:rPr lang="tr-TR">
                            <a:solidFill>
                              <a:schemeClr val="tx1"/>
                            </a:solidFill>
                            <a:latin typeface="Cambria Math"/>
                          </a:rPr>
                          <m:t>Y</m:t>
                        </m:r>
                        <m:r>
                          <a:rPr lang="tr-TR">
                            <a:solidFill>
                              <a:schemeClr val="tx1"/>
                            </a:solidFill>
                            <a:latin typeface="Cambria Math"/>
                          </a:rPr>
                          <m:t>ığı</m:t>
                        </m:r>
                        <m:r>
                          <m:rPr>
                            <m:sty m:val="p"/>
                          </m:rPr>
                          <a:rPr lang="tr-TR">
                            <a:solidFill>
                              <a:schemeClr val="tx1"/>
                            </a:solidFill>
                            <a:latin typeface="Cambria Math"/>
                          </a:rPr>
                          <m:t>n</m:t>
                        </m:r>
                        <m:r>
                          <a:rPr lang="tr-TR">
                            <a:solidFill>
                              <a:schemeClr val="tx1"/>
                            </a:solidFill>
                            <a:latin typeface="Cambria Math"/>
                          </a:rPr>
                          <m:t> </m:t>
                        </m:r>
                        <m:r>
                          <m:rPr>
                            <m:sty m:val="p"/>
                          </m:rPr>
                          <a:rPr lang="tr-TR">
                            <a:solidFill>
                              <a:schemeClr val="tx1"/>
                            </a:solidFill>
                            <a:latin typeface="Cambria Math"/>
                          </a:rPr>
                          <m:t>yo</m:t>
                        </m:r>
                        <m:r>
                          <a:rPr lang="tr-TR">
                            <a:solidFill>
                              <a:schemeClr val="tx1"/>
                            </a:solidFill>
                            <a:latin typeface="Cambria Math"/>
                          </a:rPr>
                          <m:t>ğ</m:t>
                        </m:r>
                        <m:r>
                          <m:rPr>
                            <m:sty m:val="p"/>
                          </m:rPr>
                          <a:rPr lang="tr-TR">
                            <a:solidFill>
                              <a:schemeClr val="tx1"/>
                            </a:solidFill>
                            <a:latin typeface="Cambria Math"/>
                          </a:rPr>
                          <m:t>unlu</m:t>
                        </m:r>
                        <m:r>
                          <a:rPr lang="tr-TR">
                            <a:solidFill>
                              <a:schemeClr val="tx1"/>
                            </a:solidFill>
                            <a:latin typeface="Cambria Math"/>
                          </a:rPr>
                          <m:t>ğ</m:t>
                        </m:r>
                        <m:r>
                          <m:rPr>
                            <m:sty m:val="p"/>
                          </m:rPr>
                          <a:rPr lang="tr-TR">
                            <a:solidFill>
                              <a:schemeClr val="tx1"/>
                            </a:solidFill>
                            <a:latin typeface="Cambria Math"/>
                          </a:rPr>
                          <m:t>u</m:t>
                        </m:r>
                      </m:num>
                      <m:den>
                        <m:r>
                          <m:rPr>
                            <m:sty m:val="p"/>
                          </m:rPr>
                          <a:rPr lang="tr-TR">
                            <a:solidFill>
                              <a:schemeClr val="tx1"/>
                            </a:solidFill>
                            <a:latin typeface="Cambria Math"/>
                          </a:rPr>
                          <m:t>Cismin</m:t>
                        </m:r>
                        <m:r>
                          <a:rPr lang="tr-TR">
                            <a:solidFill>
                              <a:schemeClr val="tx1"/>
                            </a:solidFill>
                            <a:latin typeface="Cambria Math"/>
                          </a:rPr>
                          <m:t> </m:t>
                        </m:r>
                        <m:r>
                          <m:rPr>
                            <m:sty m:val="p"/>
                          </m:rPr>
                          <a:rPr lang="tr-TR">
                            <a:solidFill>
                              <a:schemeClr val="tx1"/>
                            </a:solidFill>
                            <a:latin typeface="Cambria Math"/>
                          </a:rPr>
                          <m:t>yo</m:t>
                        </m:r>
                        <m:r>
                          <a:rPr lang="tr-TR">
                            <a:solidFill>
                              <a:schemeClr val="tx1"/>
                            </a:solidFill>
                            <a:latin typeface="Cambria Math"/>
                          </a:rPr>
                          <m:t>ğ</m:t>
                        </m:r>
                        <m:r>
                          <m:rPr>
                            <m:sty m:val="p"/>
                          </m:rPr>
                          <a:rPr lang="tr-TR">
                            <a:solidFill>
                              <a:schemeClr val="tx1"/>
                            </a:solidFill>
                            <a:latin typeface="Cambria Math"/>
                          </a:rPr>
                          <m:t>unlu</m:t>
                        </m:r>
                        <m:r>
                          <a:rPr lang="tr-TR">
                            <a:solidFill>
                              <a:schemeClr val="tx1"/>
                            </a:solidFill>
                            <a:latin typeface="Cambria Math"/>
                          </a:rPr>
                          <m:t>ğ</m:t>
                        </m:r>
                        <m:r>
                          <m:rPr>
                            <m:sty m:val="p"/>
                          </m:rPr>
                          <a:rPr lang="tr-TR">
                            <a:solidFill>
                              <a:schemeClr val="tx1"/>
                            </a:solidFill>
                            <a:latin typeface="Cambria Math"/>
                          </a:rPr>
                          <m:t>u</m:t>
                        </m:r>
                      </m:den>
                    </m:f>
                  </m:oMath>
                </a14:m>
                <a:r>
                  <a:rPr lang="tr-TR" dirty="0">
                    <a:solidFill>
                      <a:schemeClr val="tx1"/>
                    </a:solidFill>
                  </a:rPr>
                  <a:t>                   </a:t>
                </a:r>
              </a:p>
              <a:p>
                <a:pPr marL="0" indent="0">
                  <a:buNone/>
                </a:pPr>
                <a:endParaRPr lang="tr-TR" dirty="0">
                  <a:solidFill>
                    <a:schemeClr val="tx1"/>
                  </a:solidFill>
                </a:endParaRPr>
              </a:p>
              <a:p>
                <a:pPr marL="0" indent="0">
                  <a:buNone/>
                </a:pPr>
                <a:r>
                  <a:rPr lang="tr-TR" dirty="0">
                    <a:solidFill>
                      <a:schemeClr val="tx1"/>
                    </a:solidFill>
                  </a:rPr>
                  <a:t>Parçacıklar arası </a:t>
                </a:r>
                <a:r>
                  <a:rPr lang="tr-TR" dirty="0" err="1">
                    <a:solidFill>
                      <a:schemeClr val="tx1"/>
                    </a:solidFill>
                  </a:rPr>
                  <a:t>porozite</a:t>
                </a:r>
                <a:r>
                  <a:rPr lang="tr-TR" dirty="0">
                    <a:solidFill>
                      <a:schemeClr val="tx1"/>
                    </a:solidFill>
                  </a:rPr>
                  <a:t> aşağıdaki gibi ifade edilmektedir:</a:t>
                </a:r>
              </a:p>
              <a:p>
                <a:pPr marL="0" indent="0" algn="ctr">
                  <a:buNone/>
                </a:pPr>
                <a:endParaRPr lang="tr-TR" dirty="0">
                  <a:solidFill>
                    <a:schemeClr val="tx1"/>
                  </a:solidFill>
                </a:endParaRPr>
              </a:p>
              <a:p>
                <a:pPr marL="0" indent="0" algn="ctr">
                  <a:buNone/>
                </a:pPr>
                <a:r>
                  <a:rPr lang="tr-TR" dirty="0">
                    <a:solidFill>
                      <a:schemeClr val="tx1"/>
                    </a:solidFill>
                  </a:rPr>
                  <a:t>Partiküller arası </a:t>
                </a:r>
                <a:r>
                  <a:rPr lang="tr-TR" dirty="0" err="1">
                    <a:solidFill>
                      <a:schemeClr val="tx1"/>
                    </a:solidFill>
                  </a:rPr>
                  <a:t>porozite</a:t>
                </a:r>
                <a:r>
                  <a:rPr lang="tr-TR" dirty="0">
                    <a:solidFill>
                      <a:schemeClr val="tx1"/>
                    </a:solidFill>
                  </a:rPr>
                  <a:t> = 1 –  </a:t>
                </a:r>
                <a14:m>
                  <m:oMath xmlns:m="http://schemas.openxmlformats.org/officeDocument/2006/math">
                    <m:f>
                      <m:fPr>
                        <m:ctrlPr>
                          <a:rPr lang="tr-TR" i="1">
                            <a:solidFill>
                              <a:schemeClr val="tx1"/>
                            </a:solidFill>
                            <a:latin typeface="Cambria Math" panose="02040503050406030204" pitchFamily="18" charset="0"/>
                          </a:rPr>
                        </m:ctrlPr>
                      </m:fPr>
                      <m:num>
                        <m:r>
                          <m:rPr>
                            <m:sty m:val="p"/>
                          </m:rPr>
                          <a:rPr lang="tr-TR">
                            <a:solidFill>
                              <a:schemeClr val="tx1"/>
                            </a:solidFill>
                            <a:latin typeface="Cambria Math"/>
                          </a:rPr>
                          <m:t>Y</m:t>
                        </m:r>
                        <m:r>
                          <a:rPr lang="tr-TR">
                            <a:solidFill>
                              <a:schemeClr val="tx1"/>
                            </a:solidFill>
                            <a:latin typeface="Cambria Math"/>
                          </a:rPr>
                          <m:t>ığı</m:t>
                        </m:r>
                        <m:r>
                          <m:rPr>
                            <m:sty m:val="p"/>
                          </m:rPr>
                          <a:rPr lang="tr-TR">
                            <a:solidFill>
                              <a:schemeClr val="tx1"/>
                            </a:solidFill>
                            <a:latin typeface="Cambria Math"/>
                          </a:rPr>
                          <m:t>n</m:t>
                        </m:r>
                        <m:r>
                          <a:rPr lang="tr-TR">
                            <a:solidFill>
                              <a:schemeClr val="tx1"/>
                            </a:solidFill>
                            <a:latin typeface="Cambria Math"/>
                          </a:rPr>
                          <m:t> </m:t>
                        </m:r>
                        <m:r>
                          <m:rPr>
                            <m:sty m:val="p"/>
                          </m:rPr>
                          <a:rPr lang="tr-TR">
                            <a:solidFill>
                              <a:schemeClr val="tx1"/>
                            </a:solidFill>
                            <a:latin typeface="Cambria Math"/>
                          </a:rPr>
                          <m:t>yo</m:t>
                        </m:r>
                        <m:r>
                          <a:rPr lang="tr-TR">
                            <a:solidFill>
                              <a:schemeClr val="tx1"/>
                            </a:solidFill>
                            <a:latin typeface="Cambria Math"/>
                          </a:rPr>
                          <m:t>ğ</m:t>
                        </m:r>
                        <m:r>
                          <m:rPr>
                            <m:sty m:val="p"/>
                          </m:rPr>
                          <a:rPr lang="tr-TR">
                            <a:solidFill>
                              <a:schemeClr val="tx1"/>
                            </a:solidFill>
                            <a:latin typeface="Cambria Math"/>
                          </a:rPr>
                          <m:t>unlu</m:t>
                        </m:r>
                        <m:r>
                          <a:rPr lang="tr-TR">
                            <a:solidFill>
                              <a:schemeClr val="tx1"/>
                            </a:solidFill>
                            <a:latin typeface="Cambria Math"/>
                          </a:rPr>
                          <m:t>ğ</m:t>
                        </m:r>
                        <m:r>
                          <m:rPr>
                            <m:sty m:val="p"/>
                          </m:rPr>
                          <a:rPr lang="tr-TR">
                            <a:solidFill>
                              <a:schemeClr val="tx1"/>
                            </a:solidFill>
                            <a:latin typeface="Cambria Math"/>
                          </a:rPr>
                          <m:t>u</m:t>
                        </m:r>
                      </m:num>
                      <m:den>
                        <m:r>
                          <m:rPr>
                            <m:sty m:val="p"/>
                          </m:rPr>
                          <a:rPr lang="tr-TR">
                            <a:solidFill>
                              <a:schemeClr val="tx1"/>
                            </a:solidFill>
                            <a:latin typeface="Cambria Math"/>
                          </a:rPr>
                          <m:t>Partik</m:t>
                        </m:r>
                        <m:r>
                          <a:rPr lang="tr-TR">
                            <a:solidFill>
                              <a:schemeClr val="tx1"/>
                            </a:solidFill>
                            <a:latin typeface="Cambria Math"/>
                          </a:rPr>
                          <m:t>ü</m:t>
                        </m:r>
                        <m:r>
                          <m:rPr>
                            <m:sty m:val="p"/>
                          </m:rPr>
                          <a:rPr lang="tr-TR">
                            <a:solidFill>
                              <a:schemeClr val="tx1"/>
                            </a:solidFill>
                            <a:latin typeface="Cambria Math"/>
                          </a:rPr>
                          <m:t>l</m:t>
                        </m:r>
                        <m:r>
                          <a:rPr lang="tr-TR">
                            <a:solidFill>
                              <a:schemeClr val="tx1"/>
                            </a:solidFill>
                            <a:latin typeface="Cambria Math"/>
                          </a:rPr>
                          <m:t> </m:t>
                        </m:r>
                        <m:r>
                          <m:rPr>
                            <m:sty m:val="p"/>
                          </m:rPr>
                          <a:rPr lang="tr-TR">
                            <a:solidFill>
                              <a:schemeClr val="tx1"/>
                            </a:solidFill>
                            <a:latin typeface="Cambria Math"/>
                          </a:rPr>
                          <m:t>yo</m:t>
                        </m:r>
                        <m:r>
                          <a:rPr lang="tr-TR">
                            <a:solidFill>
                              <a:schemeClr val="tx1"/>
                            </a:solidFill>
                            <a:latin typeface="Cambria Math"/>
                          </a:rPr>
                          <m:t>ğ</m:t>
                        </m:r>
                        <m:r>
                          <m:rPr>
                            <m:sty m:val="p"/>
                          </m:rPr>
                          <a:rPr lang="tr-TR">
                            <a:solidFill>
                              <a:schemeClr val="tx1"/>
                            </a:solidFill>
                            <a:latin typeface="Cambria Math"/>
                          </a:rPr>
                          <m:t>unlu</m:t>
                        </m:r>
                        <m:r>
                          <a:rPr lang="tr-TR">
                            <a:solidFill>
                              <a:schemeClr val="tx1"/>
                            </a:solidFill>
                            <a:latin typeface="Cambria Math"/>
                          </a:rPr>
                          <m:t>ğ</m:t>
                        </m:r>
                        <m:r>
                          <m:rPr>
                            <m:sty m:val="p"/>
                          </m:rPr>
                          <a:rPr lang="tr-TR">
                            <a:solidFill>
                              <a:schemeClr val="tx1"/>
                            </a:solidFill>
                            <a:latin typeface="Cambria Math"/>
                          </a:rPr>
                          <m:t>u</m:t>
                        </m:r>
                      </m:den>
                    </m:f>
                  </m:oMath>
                </a14:m>
                <a:r>
                  <a:rPr lang="tr-TR" dirty="0">
                    <a:solidFill>
                      <a:schemeClr val="tx1"/>
                    </a:solidFill>
                  </a:rPr>
                  <a:t>         </a:t>
                </a:r>
              </a:p>
              <a:p>
                <a:endParaRPr lang="tr-TR" dirty="0"/>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947738" y="548680"/>
                <a:ext cx="10291762" cy="5616624"/>
              </a:xfrm>
              <a:blipFill>
                <a:blip r:embed="rId2"/>
                <a:stretch>
                  <a:fillRect l="-1184" t="-1737" r="-1184"/>
                </a:stretch>
              </a:blipFill>
            </p:spPr>
            <p:txBody>
              <a:bodyPr/>
              <a:lstStyle/>
              <a:p>
                <a:r>
                  <a:rPr lang="tr-TR">
                    <a:noFill/>
                  </a:rPr>
                  <a:t> </a:t>
                </a:r>
              </a:p>
            </p:txBody>
          </p:sp>
        </mc:Fallback>
      </mc:AlternateContent>
    </p:spTree>
    <p:extLst>
      <p:ext uri="{BB962C8B-B14F-4D97-AF65-F5344CB8AC3E}">
        <p14:creationId xmlns:p14="http://schemas.microsoft.com/office/powerpoint/2010/main" val="415989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199" y="476672"/>
            <a:ext cx="10277475" cy="5688632"/>
          </a:xfrm>
        </p:spPr>
        <p:txBody>
          <a:bodyPr>
            <a:normAutofit/>
          </a:bodyPr>
          <a:lstStyle/>
          <a:p>
            <a:pPr marL="0" indent="0" algn="just">
              <a:buNone/>
            </a:pPr>
            <a:r>
              <a:rPr lang="tr-TR" dirty="0"/>
              <a:t>Bir gıdanın katı yoğunluğu:</a:t>
            </a:r>
          </a:p>
          <a:p>
            <a:pPr marL="0" indent="0" algn="just">
              <a:buNone/>
            </a:pPr>
            <a:endParaRPr lang="tr-TR" dirty="0"/>
          </a:p>
          <a:p>
            <a:pPr marL="0" indent="0" algn="ctr">
              <a:buNone/>
            </a:pPr>
            <a:r>
              <a:rPr lang="tr-TR" dirty="0"/>
              <a:t>p=1/∑(m</a:t>
            </a:r>
            <a:r>
              <a:rPr lang="tr-TR" baseline="-25000" dirty="0"/>
              <a:t>i</a:t>
            </a:r>
            <a:r>
              <a:rPr lang="tr-TR" dirty="0"/>
              <a:t>/p</a:t>
            </a:r>
            <a:r>
              <a:rPr lang="tr-TR" baseline="-25000" dirty="0"/>
              <a:t>i</a:t>
            </a:r>
            <a:r>
              <a:rPr lang="tr-TR" dirty="0"/>
              <a:t>)                  </a:t>
            </a:r>
          </a:p>
          <a:p>
            <a:pPr marL="0" indent="0" algn="just">
              <a:buNone/>
            </a:pPr>
            <a:r>
              <a:rPr lang="tr-TR" dirty="0"/>
              <a:t>burada:</a:t>
            </a:r>
          </a:p>
          <a:p>
            <a:pPr marL="0" indent="0" algn="just">
              <a:buNone/>
            </a:pPr>
            <a:r>
              <a:rPr lang="tr-TR" dirty="0"/>
              <a:t>m</a:t>
            </a:r>
            <a:r>
              <a:rPr lang="tr-TR" baseline="-25000" dirty="0"/>
              <a:t>1</a:t>
            </a:r>
            <a:r>
              <a:rPr lang="tr-TR" dirty="0"/>
              <a:t> = gıda bileşenlerinin kütlesel oranı </a:t>
            </a:r>
          </a:p>
          <a:p>
            <a:pPr marL="0" indent="0" algn="just">
              <a:buNone/>
            </a:pPr>
            <a:r>
              <a:rPr lang="tr-TR" dirty="0"/>
              <a:t>p</a:t>
            </a:r>
            <a:r>
              <a:rPr lang="tr-TR" baseline="-25000" dirty="0"/>
              <a:t>1</a:t>
            </a:r>
            <a:r>
              <a:rPr lang="tr-TR" dirty="0"/>
              <a:t> =gıda bileşenlerinin bireysel yoğunluğu</a:t>
            </a:r>
          </a:p>
          <a:p>
            <a:pPr marL="0" indent="0" algn="just">
              <a:buNone/>
            </a:pPr>
            <a:endParaRPr lang="tr-TR" dirty="0"/>
          </a:p>
          <a:p>
            <a:pPr marL="0" indent="0" algn="just">
              <a:buNone/>
            </a:pPr>
            <a:r>
              <a:rPr lang="tr-TR" dirty="0"/>
              <a:t>Bu eşitlik, yüksek nem içeriğine sahip ve toplu </a:t>
            </a:r>
            <a:r>
              <a:rPr lang="tr-TR" dirty="0" err="1"/>
              <a:t>porozitenin</a:t>
            </a:r>
            <a:r>
              <a:rPr lang="tr-TR" dirty="0"/>
              <a:t> sıfır olduğu herhangi bir gıda için uygulanabilir. İfadeden elde edilen yoğunluk, bireysel ürün bileşenleri için verilen ifadeler esas alınarak sıcaklığın fonksiyonudur.</a:t>
            </a:r>
          </a:p>
          <a:p>
            <a:pPr algn="just"/>
            <a:endParaRPr lang="tr-TR" dirty="0"/>
          </a:p>
        </p:txBody>
      </p:sp>
    </p:spTree>
    <p:extLst>
      <p:ext uri="{BB962C8B-B14F-4D97-AF65-F5344CB8AC3E}">
        <p14:creationId xmlns:p14="http://schemas.microsoft.com/office/powerpoint/2010/main" val="11965648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1349</Words>
  <Application>Microsoft Office PowerPoint</Application>
  <PresentationFormat>Geniş ekran</PresentationFormat>
  <Paragraphs>69</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Calibri Light</vt:lpstr>
      <vt:lpstr>Cambria Math</vt:lpstr>
      <vt:lpstr>Verdana</vt:lpstr>
      <vt:lpstr>Office Teması</vt:lpstr>
      <vt:lpstr>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vt:lpstr>
      <vt:lpstr>PowerPoint Sunusu</vt:lpstr>
      <vt:lpstr>Şekil 2</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dc:title>
  <dc:creator>Birce Mercanoglu Taban</dc:creator>
  <cp:lastModifiedBy>Birce Mercanoglu Taban</cp:lastModifiedBy>
  <cp:revision>1</cp:revision>
  <dcterms:created xsi:type="dcterms:W3CDTF">2021-11-28T10:53:57Z</dcterms:created>
  <dcterms:modified xsi:type="dcterms:W3CDTF">2021-11-28T10:56:09Z</dcterms:modified>
</cp:coreProperties>
</file>