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4" d="100"/>
          <a:sy n="84" d="100"/>
        </p:scale>
        <p:origin x="-1392" y="-6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F3B02A6B-1BE0-4DE9-B1F2-DA7C79FE2C8D}" type="datetimeFigureOut">
              <a:rPr lang="tr-TR" smtClean="0"/>
              <a:t>19.5.2020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A729FA79-2816-4108-8AE7-DF35324EAB5D}"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F3B02A6B-1BE0-4DE9-B1F2-DA7C79FE2C8D}" type="datetimeFigureOut">
              <a:rPr lang="tr-TR" smtClean="0"/>
              <a:t>19.5.2020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A729FA79-2816-4108-8AE7-DF35324EAB5D}"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F3B02A6B-1BE0-4DE9-B1F2-DA7C79FE2C8D}" type="datetimeFigureOut">
              <a:rPr lang="tr-TR" smtClean="0"/>
              <a:t>19.5.2020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A729FA79-2816-4108-8AE7-DF35324EAB5D}" type="slidenum">
              <a:rPr lang="tr-TR" smtClean="0"/>
              <a:t>‹#›</a:t>
            </a:fld>
            <a:endParaRPr lang="tr-T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 1 column" type="tx">
  <p:cSld name="Title + 1 column">
    <p:spTree>
      <p:nvGrpSpPr>
        <p:cNvPr id="1" name="Shape 19"/>
        <p:cNvGrpSpPr/>
        <p:nvPr/>
      </p:nvGrpSpPr>
      <p:grpSpPr>
        <a:xfrm>
          <a:off x="0" y="0"/>
          <a:ext cx="0" cy="0"/>
          <a:chOff x="0" y="0"/>
          <a:chExt cx="0" cy="0"/>
        </a:xfrm>
      </p:grpSpPr>
      <p:sp>
        <p:nvSpPr>
          <p:cNvPr id="20" name="Google Shape;20;p5"/>
          <p:cNvSpPr txBox="1">
            <a:spLocks noGrp="1"/>
          </p:cNvSpPr>
          <p:nvPr>
            <p:ph type="title"/>
          </p:nvPr>
        </p:nvSpPr>
        <p:spPr>
          <a:xfrm>
            <a:off x="1887900" y="579433"/>
            <a:ext cx="5368200" cy="1143200"/>
          </a:xfrm>
          <a:prstGeom prst="rect">
            <a:avLst/>
          </a:prstGeom>
        </p:spPr>
        <p:txBody>
          <a:bodyPr spcFirstLastPara="1" wrap="square" lIns="91425" tIns="91425" rIns="91425" bIns="91425" anchor="b" anchorCtr="0">
            <a:noAutofit/>
          </a:bodyPr>
          <a:lstStyle>
            <a:lvl1pPr lvl="0">
              <a:spcBef>
                <a:spcPts val="0"/>
              </a:spcBef>
              <a:spcAft>
                <a:spcPts val="0"/>
              </a:spcAft>
              <a:buSzPts val="2400"/>
              <a:buNone/>
              <a:defRPr/>
            </a:lvl1pPr>
            <a:lvl2pPr lvl="1">
              <a:spcBef>
                <a:spcPts val="0"/>
              </a:spcBef>
              <a:spcAft>
                <a:spcPts val="0"/>
              </a:spcAft>
              <a:buSzPts val="2400"/>
              <a:buNone/>
              <a:defRPr/>
            </a:lvl2pPr>
            <a:lvl3pPr lvl="2">
              <a:spcBef>
                <a:spcPts val="0"/>
              </a:spcBef>
              <a:spcAft>
                <a:spcPts val="0"/>
              </a:spcAft>
              <a:buSzPts val="2400"/>
              <a:buNone/>
              <a:defRPr/>
            </a:lvl3pPr>
            <a:lvl4pPr lvl="3">
              <a:spcBef>
                <a:spcPts val="0"/>
              </a:spcBef>
              <a:spcAft>
                <a:spcPts val="0"/>
              </a:spcAft>
              <a:buSzPts val="2400"/>
              <a:buNone/>
              <a:defRPr/>
            </a:lvl4pPr>
            <a:lvl5pPr lvl="4">
              <a:spcBef>
                <a:spcPts val="0"/>
              </a:spcBef>
              <a:spcAft>
                <a:spcPts val="0"/>
              </a:spcAft>
              <a:buSzPts val="2400"/>
              <a:buNone/>
              <a:defRPr/>
            </a:lvl5pPr>
            <a:lvl6pPr lvl="5">
              <a:spcBef>
                <a:spcPts val="0"/>
              </a:spcBef>
              <a:spcAft>
                <a:spcPts val="0"/>
              </a:spcAft>
              <a:buSzPts val="2400"/>
              <a:buNone/>
              <a:defRPr/>
            </a:lvl6pPr>
            <a:lvl7pPr lvl="6">
              <a:spcBef>
                <a:spcPts val="0"/>
              </a:spcBef>
              <a:spcAft>
                <a:spcPts val="0"/>
              </a:spcAft>
              <a:buSzPts val="2400"/>
              <a:buNone/>
              <a:defRPr/>
            </a:lvl7pPr>
            <a:lvl8pPr lvl="7">
              <a:spcBef>
                <a:spcPts val="0"/>
              </a:spcBef>
              <a:spcAft>
                <a:spcPts val="0"/>
              </a:spcAft>
              <a:buSzPts val="2400"/>
              <a:buNone/>
              <a:defRPr/>
            </a:lvl8pPr>
            <a:lvl9pPr lvl="8">
              <a:spcBef>
                <a:spcPts val="0"/>
              </a:spcBef>
              <a:spcAft>
                <a:spcPts val="0"/>
              </a:spcAft>
              <a:buSzPts val="2400"/>
              <a:buNone/>
              <a:defRPr/>
            </a:lvl9pPr>
          </a:lstStyle>
          <a:p>
            <a:endParaRPr/>
          </a:p>
        </p:txBody>
      </p:sp>
      <p:sp>
        <p:nvSpPr>
          <p:cNvPr id="21" name="Google Shape;21;p5"/>
          <p:cNvSpPr txBox="1">
            <a:spLocks noGrp="1"/>
          </p:cNvSpPr>
          <p:nvPr>
            <p:ph type="body" idx="1"/>
          </p:nvPr>
        </p:nvSpPr>
        <p:spPr>
          <a:xfrm>
            <a:off x="1224425" y="1970333"/>
            <a:ext cx="6695100" cy="4597600"/>
          </a:xfrm>
          <a:prstGeom prst="rect">
            <a:avLst/>
          </a:prstGeom>
        </p:spPr>
        <p:txBody>
          <a:bodyPr spcFirstLastPara="1" wrap="square" lIns="91425" tIns="91425" rIns="91425" bIns="91425" anchor="t" anchorCtr="0">
            <a:noAutofit/>
          </a:bodyPr>
          <a:lstStyle>
            <a:lvl1pPr marL="457200" lvl="0" indent="-381000">
              <a:spcBef>
                <a:spcPts val="600"/>
              </a:spcBef>
              <a:spcAft>
                <a:spcPts val="0"/>
              </a:spcAft>
              <a:buSzPts val="2400"/>
              <a:buChar char="✣"/>
              <a:defRPr/>
            </a:lvl1pPr>
            <a:lvl2pPr marL="914400" lvl="1" indent="-355600">
              <a:spcBef>
                <a:spcPts val="0"/>
              </a:spcBef>
              <a:spcAft>
                <a:spcPts val="0"/>
              </a:spcAft>
              <a:buSzPts val="2000"/>
              <a:buChar char="⨳"/>
              <a:defRPr/>
            </a:lvl2pPr>
            <a:lvl3pPr marL="1371600" lvl="2" indent="-355600">
              <a:spcBef>
                <a:spcPts val="0"/>
              </a:spcBef>
              <a:spcAft>
                <a:spcPts val="0"/>
              </a:spcAft>
              <a:buSzPts val="2000"/>
              <a:buChar char="■"/>
              <a:defRPr/>
            </a:lvl3pPr>
            <a:lvl4pPr marL="1828800" lvl="3" indent="-330200">
              <a:spcBef>
                <a:spcPts val="0"/>
              </a:spcBef>
              <a:spcAft>
                <a:spcPts val="0"/>
              </a:spcAft>
              <a:buSzPts val="1600"/>
              <a:buChar char="●"/>
              <a:defRPr/>
            </a:lvl4pPr>
            <a:lvl5pPr marL="2286000" lvl="4" indent="-330200">
              <a:spcBef>
                <a:spcPts val="0"/>
              </a:spcBef>
              <a:spcAft>
                <a:spcPts val="0"/>
              </a:spcAft>
              <a:buSzPts val="1600"/>
              <a:buChar char="○"/>
              <a:defRPr/>
            </a:lvl5pPr>
            <a:lvl6pPr marL="2743200" lvl="5" indent="-330200">
              <a:spcBef>
                <a:spcPts val="0"/>
              </a:spcBef>
              <a:spcAft>
                <a:spcPts val="0"/>
              </a:spcAft>
              <a:buSzPts val="1600"/>
              <a:buChar char="■"/>
              <a:defRPr/>
            </a:lvl6pPr>
            <a:lvl7pPr marL="3200400" lvl="6" indent="-330200">
              <a:spcBef>
                <a:spcPts val="0"/>
              </a:spcBef>
              <a:spcAft>
                <a:spcPts val="0"/>
              </a:spcAft>
              <a:buSzPts val="1600"/>
              <a:buChar char="●"/>
              <a:defRPr/>
            </a:lvl7pPr>
            <a:lvl8pPr marL="3657600" lvl="7" indent="-330200">
              <a:spcBef>
                <a:spcPts val="0"/>
              </a:spcBef>
              <a:spcAft>
                <a:spcPts val="0"/>
              </a:spcAft>
              <a:buSzPts val="1600"/>
              <a:buChar char="○"/>
              <a:defRPr/>
            </a:lvl8pPr>
            <a:lvl9pPr marL="4114800" lvl="8" indent="-330200">
              <a:spcBef>
                <a:spcPts val="0"/>
              </a:spcBef>
              <a:spcAft>
                <a:spcPts val="0"/>
              </a:spcAft>
              <a:buSzPts val="1600"/>
              <a:buChar char="■"/>
              <a:defRPr/>
            </a:lvl9pPr>
          </a:lstStyle>
          <a:p>
            <a:endParaRPr/>
          </a:p>
        </p:txBody>
      </p:sp>
      <p:sp>
        <p:nvSpPr>
          <p:cNvPr id="23" name="Google Shape;23;p5"/>
          <p:cNvSpPr txBox="1">
            <a:spLocks noGrp="1"/>
          </p:cNvSpPr>
          <p:nvPr>
            <p:ph type="sldNum" idx="12"/>
          </p:nvPr>
        </p:nvSpPr>
        <p:spPr>
          <a:xfrm>
            <a:off x="4297650" y="6333201"/>
            <a:ext cx="548700" cy="524800"/>
          </a:xfrm>
          <a:prstGeom prst="rect">
            <a:avLst/>
          </a:prstGeom>
        </p:spPr>
        <p:txBody>
          <a:bodyPr spcFirstLastPara="1" wrap="square" lIns="91425" tIns="91425" rIns="91425" bIns="91425" anchor="t"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ctr" rtl="0">
              <a:spcBef>
                <a:spcPts val="0"/>
              </a:spcBef>
              <a:spcAft>
                <a:spcPts val="0"/>
              </a:spcAft>
              <a:buNone/>
            </a:pPr>
            <a:fld id="{00000000-1234-1234-1234-123412341234}" type="slidenum">
              <a:rPr lang="en"/>
              <a:pPr marL="0" lvl="0" indent="0" algn="ctr" rtl="0">
                <a:spcBef>
                  <a:spcPts val="0"/>
                </a:spcBef>
                <a:spcAft>
                  <a:spcPts val="0"/>
                </a:spcAft>
                <a:buNone/>
              </a:pP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F3B02A6B-1BE0-4DE9-B1F2-DA7C79FE2C8D}" type="datetimeFigureOut">
              <a:rPr lang="tr-TR" smtClean="0"/>
              <a:t>19.5.2020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A729FA79-2816-4108-8AE7-DF35324EAB5D}"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F3B02A6B-1BE0-4DE9-B1F2-DA7C79FE2C8D}" type="datetimeFigureOut">
              <a:rPr lang="tr-TR" smtClean="0"/>
              <a:t>19.5.2020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A729FA79-2816-4108-8AE7-DF35324EAB5D}"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F3B02A6B-1BE0-4DE9-B1F2-DA7C79FE2C8D}" type="datetimeFigureOut">
              <a:rPr lang="tr-TR" smtClean="0"/>
              <a:t>19.5.2020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A729FA79-2816-4108-8AE7-DF35324EAB5D}"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F3B02A6B-1BE0-4DE9-B1F2-DA7C79FE2C8D}" type="datetimeFigureOut">
              <a:rPr lang="tr-TR" smtClean="0"/>
              <a:t>19.5.2020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A729FA79-2816-4108-8AE7-DF35324EAB5D}"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F3B02A6B-1BE0-4DE9-B1F2-DA7C79FE2C8D}" type="datetimeFigureOut">
              <a:rPr lang="tr-TR" smtClean="0"/>
              <a:t>19.5.2020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A729FA79-2816-4108-8AE7-DF35324EAB5D}"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F3B02A6B-1BE0-4DE9-B1F2-DA7C79FE2C8D}" type="datetimeFigureOut">
              <a:rPr lang="tr-TR" smtClean="0"/>
              <a:t>19.5.2020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A729FA79-2816-4108-8AE7-DF35324EAB5D}"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F3B02A6B-1BE0-4DE9-B1F2-DA7C79FE2C8D}" type="datetimeFigureOut">
              <a:rPr lang="tr-TR" smtClean="0"/>
              <a:t>19.5.2020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A729FA79-2816-4108-8AE7-DF35324EAB5D}"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F3B02A6B-1BE0-4DE9-B1F2-DA7C79FE2C8D}" type="datetimeFigureOut">
              <a:rPr lang="tr-TR" smtClean="0"/>
              <a:t>19.5.2020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A729FA79-2816-4108-8AE7-DF35324EAB5D}"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3B02A6B-1BE0-4DE9-B1F2-DA7C79FE2C8D}" type="datetimeFigureOut">
              <a:rPr lang="tr-TR" smtClean="0"/>
              <a:t>19.5.2020</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29FA79-2816-4108-8AE7-DF35324EAB5D}"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07704" y="260649"/>
            <a:ext cx="5368200" cy="672075"/>
          </a:xfrm>
        </p:spPr>
        <p:txBody>
          <a:bodyPr/>
          <a:lstStyle/>
          <a:p>
            <a:r>
              <a:rPr lang="tr-TR" sz="3600" dirty="0" err="1" smtClean="0">
                <a:latin typeface="Times New Roman" pitchFamily="18" charset="0"/>
                <a:cs typeface="Times New Roman" pitchFamily="18" charset="0"/>
              </a:rPr>
              <a:t>İKTİSADî</a:t>
            </a:r>
            <a:r>
              <a:rPr lang="tr-TR" sz="3600" dirty="0" smtClean="0">
                <a:latin typeface="Times New Roman" pitchFamily="18" charset="0"/>
                <a:cs typeface="Times New Roman" pitchFamily="18" charset="0"/>
              </a:rPr>
              <a:t> TARİH</a:t>
            </a:r>
            <a:endParaRPr lang="tr-TR" sz="3600" dirty="0"/>
          </a:p>
        </p:txBody>
      </p:sp>
      <p:sp>
        <p:nvSpPr>
          <p:cNvPr id="3" name="2 Metin Yer Tutucusu"/>
          <p:cNvSpPr>
            <a:spLocks noGrp="1"/>
          </p:cNvSpPr>
          <p:nvPr>
            <p:ph type="body" idx="1"/>
          </p:nvPr>
        </p:nvSpPr>
        <p:spPr>
          <a:xfrm>
            <a:off x="611560" y="740701"/>
            <a:ext cx="8064896" cy="5856651"/>
          </a:xfrm>
        </p:spPr>
        <p:txBody>
          <a:bodyPr/>
          <a:lstStyle/>
          <a:p>
            <a:pPr algn="ctr">
              <a:buNone/>
            </a:pPr>
            <a:r>
              <a:rPr lang="tr-TR" sz="1800" dirty="0" smtClean="0">
                <a:latin typeface="Times New Roman" pitchFamily="18" charset="0"/>
                <a:cs typeface="Times New Roman" pitchFamily="18" charset="0"/>
              </a:rPr>
              <a:t>Ortaçağ </a:t>
            </a:r>
            <a:r>
              <a:rPr lang="tr-TR" sz="1800" dirty="0" err="1" smtClean="0">
                <a:latin typeface="Times New Roman" pitchFamily="18" charset="0"/>
                <a:cs typeface="Times New Roman" pitchFamily="18" charset="0"/>
              </a:rPr>
              <a:t>Avrupasında</a:t>
            </a:r>
            <a:r>
              <a:rPr lang="tr-TR" sz="1800" dirty="0" smtClean="0">
                <a:latin typeface="Times New Roman" pitchFamily="18" charset="0"/>
                <a:cs typeface="Times New Roman" pitchFamily="18" charset="0"/>
              </a:rPr>
              <a:t> Ekonomik Gelişme –  Ticari Durum ve Teknikler </a:t>
            </a:r>
          </a:p>
          <a:p>
            <a:pPr algn="just">
              <a:buFontTx/>
              <a:buChar char="-"/>
            </a:pPr>
            <a:r>
              <a:rPr lang="tr-TR" sz="1800" dirty="0" smtClean="0">
                <a:latin typeface="Times New Roman" pitchFamily="18" charset="0"/>
                <a:cs typeface="Times New Roman" pitchFamily="18" charset="0"/>
              </a:rPr>
              <a:t>Ortaçağlar Avrupa’sında İtalya ile Doğu Akdeniz (</a:t>
            </a:r>
            <a:r>
              <a:rPr lang="tr-TR" sz="1800" dirty="0" err="1" smtClean="0">
                <a:latin typeface="Times New Roman" pitchFamily="18" charset="0"/>
                <a:cs typeface="Times New Roman" pitchFamily="18" charset="0"/>
              </a:rPr>
              <a:t>Levant</a:t>
            </a:r>
            <a:r>
              <a:rPr lang="tr-TR" sz="1800" dirty="0" smtClean="0">
                <a:latin typeface="Times New Roman" pitchFamily="18" charset="0"/>
                <a:cs typeface="Times New Roman" pitchFamily="18" charset="0"/>
              </a:rPr>
              <a:t>) arasındaki ticaret ve bağlantılar önemliydi. </a:t>
            </a:r>
          </a:p>
          <a:p>
            <a:pPr algn="just">
              <a:buFontTx/>
              <a:buChar char="-"/>
            </a:pPr>
            <a:r>
              <a:rPr lang="tr-TR" sz="1800" dirty="0" err="1" smtClean="0">
                <a:latin typeface="Times New Roman" pitchFamily="18" charset="0"/>
                <a:cs typeface="Times New Roman" pitchFamily="18" charset="0"/>
              </a:rPr>
              <a:t>Cenova</a:t>
            </a:r>
            <a:r>
              <a:rPr lang="tr-TR" sz="1800" dirty="0" smtClean="0">
                <a:latin typeface="Times New Roman" pitchFamily="18" charset="0"/>
                <a:cs typeface="Times New Roman" pitchFamily="18" charset="0"/>
              </a:rPr>
              <a:t>, </a:t>
            </a:r>
            <a:r>
              <a:rPr lang="tr-TR" sz="1800" dirty="0" err="1" smtClean="0">
                <a:latin typeface="Times New Roman" pitchFamily="18" charset="0"/>
                <a:cs typeface="Times New Roman" pitchFamily="18" charset="0"/>
              </a:rPr>
              <a:t>Piza</a:t>
            </a:r>
            <a:r>
              <a:rPr lang="tr-TR" sz="1800" dirty="0" smtClean="0">
                <a:latin typeface="Times New Roman" pitchFamily="18" charset="0"/>
                <a:cs typeface="Times New Roman" pitchFamily="18" charset="0"/>
              </a:rPr>
              <a:t> gibi şehirler Müslüman Arapları Korsika ve Sardunya’dan çıkardı. Daha sonra </a:t>
            </a:r>
            <a:r>
              <a:rPr lang="tr-TR" sz="1800" dirty="0" err="1" smtClean="0">
                <a:latin typeface="Times New Roman" pitchFamily="18" charset="0"/>
                <a:cs typeface="Times New Roman" pitchFamily="18" charset="0"/>
              </a:rPr>
              <a:t>Cenova</a:t>
            </a:r>
            <a:r>
              <a:rPr lang="tr-TR" sz="1800" dirty="0" smtClean="0">
                <a:latin typeface="Times New Roman" pitchFamily="18" charset="0"/>
                <a:cs typeface="Times New Roman" pitchFamily="18" charset="0"/>
              </a:rPr>
              <a:t> </a:t>
            </a:r>
            <a:r>
              <a:rPr lang="tr-TR" sz="1800" dirty="0" err="1" smtClean="0">
                <a:latin typeface="Times New Roman" pitchFamily="18" charset="0"/>
                <a:cs typeface="Times New Roman" pitchFamily="18" charset="0"/>
              </a:rPr>
              <a:t>Pisa’yı</a:t>
            </a:r>
            <a:r>
              <a:rPr lang="tr-TR" sz="1800" dirty="0" smtClean="0">
                <a:latin typeface="Times New Roman" pitchFamily="18" charset="0"/>
                <a:cs typeface="Times New Roman" pitchFamily="18" charset="0"/>
              </a:rPr>
              <a:t> yenip doğu Akdeniz’de hakimiyet için Venedik ile çekişmeye başladı. İtalyanlar Bizans ve Selçuklu topraklarında koloniler/yerleşimler kurmak, ticari ayrıcalıklar/imtiyazlar elde etmek için rekabet </a:t>
            </a:r>
            <a:r>
              <a:rPr lang="tr-TR" sz="1800" dirty="0" err="1" smtClean="0">
                <a:latin typeface="Times New Roman" pitchFamily="18" charset="0"/>
                <a:cs typeface="Times New Roman" pitchFamily="18" charset="0"/>
              </a:rPr>
              <a:t>halindelerdi</a:t>
            </a:r>
            <a:r>
              <a:rPr lang="tr-TR" sz="1800" dirty="0" smtClean="0">
                <a:latin typeface="Times New Roman" pitchFamily="18" charset="0"/>
                <a:cs typeface="Times New Roman" pitchFamily="18" charset="0"/>
              </a:rPr>
              <a:t>. </a:t>
            </a:r>
          </a:p>
          <a:p>
            <a:pPr algn="just">
              <a:buFontTx/>
              <a:buChar char="-"/>
            </a:pPr>
            <a:r>
              <a:rPr lang="tr-TR" sz="1800" dirty="0" smtClean="0">
                <a:latin typeface="Times New Roman" pitchFamily="18" charset="0"/>
                <a:cs typeface="Times New Roman" pitchFamily="18" charset="0"/>
              </a:rPr>
              <a:t>Akdeniz havzasında İtalyan şehirleri çekişirken Avrupa’nın kuzeyindeki ticarette de canlanma vardı. Baltık ve İskandinav bölgesinde Alman ticaret şehirleri önem kazanmaya başladı. Bu şehirler 1367’de Danimarka kralının tehditlerine karşı birleşerek Hansa Birliği’ni (</a:t>
            </a:r>
            <a:r>
              <a:rPr lang="tr-TR" sz="1800" dirty="0" err="1" smtClean="0">
                <a:latin typeface="Times New Roman" pitchFamily="18" charset="0"/>
                <a:cs typeface="Times New Roman" pitchFamily="18" charset="0"/>
              </a:rPr>
              <a:t>Hanseatic</a:t>
            </a:r>
            <a:r>
              <a:rPr lang="tr-TR" sz="1800" dirty="0" smtClean="0">
                <a:latin typeface="Times New Roman" pitchFamily="18" charset="0"/>
                <a:cs typeface="Times New Roman" pitchFamily="18" charset="0"/>
              </a:rPr>
              <a:t> </a:t>
            </a:r>
            <a:r>
              <a:rPr lang="tr-TR" sz="1800" dirty="0" err="1" smtClean="0">
                <a:latin typeface="Times New Roman" pitchFamily="18" charset="0"/>
                <a:cs typeface="Times New Roman" pitchFamily="18" charset="0"/>
              </a:rPr>
              <a:t>League</a:t>
            </a:r>
            <a:r>
              <a:rPr lang="tr-TR" sz="1800" dirty="0" smtClean="0">
                <a:latin typeface="Times New Roman" pitchFamily="18" charset="0"/>
                <a:cs typeface="Times New Roman" pitchFamily="18" charset="0"/>
              </a:rPr>
              <a:t>) kurdu. Kuzey Avrupa’da Alman tacirler ticaretin gelişmesinde önemli rol oynadı. </a:t>
            </a:r>
          </a:p>
        </p:txBody>
      </p:sp>
      <p:sp>
        <p:nvSpPr>
          <p:cNvPr id="4" name="3 Slayt Numarası Yer Tutucusu"/>
          <p:cNvSpPr>
            <a:spLocks noGrp="1"/>
          </p:cNvSpPr>
          <p:nvPr>
            <p:ph type="sldNum" idx="12"/>
          </p:nvPr>
        </p:nvSpPr>
        <p:spPr/>
        <p:txBody>
          <a:bodyPr/>
          <a:lstStyle/>
          <a:p>
            <a:pPr marL="0" lvl="0" indent="0" algn="ctr" rtl="0">
              <a:spcBef>
                <a:spcPts val="0"/>
              </a:spcBef>
              <a:spcAft>
                <a:spcPts val="0"/>
              </a:spcAft>
              <a:buNone/>
            </a:pPr>
            <a:fld id="{00000000-1234-1234-1234-123412341234}" type="slidenum">
              <a:rPr lang="en" smtClean="0"/>
              <a:pPr marL="0" lvl="0" indent="0" algn="ctr" rtl="0">
                <a:spcBef>
                  <a:spcPts val="0"/>
                </a:spcBef>
                <a:spcAft>
                  <a:spcPts val="0"/>
                </a:spcAft>
                <a:buNone/>
              </a:pPr>
              <a:t>1</a:t>
            </a:fld>
            <a:endParaRPr lang="en"/>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07704" y="260649"/>
            <a:ext cx="5368200" cy="672075"/>
          </a:xfrm>
        </p:spPr>
        <p:txBody>
          <a:bodyPr/>
          <a:lstStyle/>
          <a:p>
            <a:r>
              <a:rPr lang="tr-TR" sz="3600" dirty="0" err="1" smtClean="0">
                <a:latin typeface="Times New Roman" pitchFamily="18" charset="0"/>
                <a:cs typeface="Times New Roman" pitchFamily="18" charset="0"/>
              </a:rPr>
              <a:t>İKTİSADî</a:t>
            </a:r>
            <a:r>
              <a:rPr lang="tr-TR" sz="3600" dirty="0" smtClean="0">
                <a:latin typeface="Times New Roman" pitchFamily="18" charset="0"/>
                <a:cs typeface="Times New Roman" pitchFamily="18" charset="0"/>
              </a:rPr>
              <a:t> TARİH</a:t>
            </a:r>
            <a:endParaRPr lang="tr-TR" sz="3600" dirty="0"/>
          </a:p>
        </p:txBody>
      </p:sp>
      <p:sp>
        <p:nvSpPr>
          <p:cNvPr id="3" name="2 Metin Yer Tutucusu"/>
          <p:cNvSpPr>
            <a:spLocks noGrp="1"/>
          </p:cNvSpPr>
          <p:nvPr>
            <p:ph type="body" idx="1"/>
          </p:nvPr>
        </p:nvSpPr>
        <p:spPr>
          <a:xfrm>
            <a:off x="611560" y="740701"/>
            <a:ext cx="8064896" cy="5856651"/>
          </a:xfrm>
        </p:spPr>
        <p:txBody>
          <a:bodyPr/>
          <a:lstStyle/>
          <a:p>
            <a:pPr algn="ctr">
              <a:buNone/>
            </a:pPr>
            <a:r>
              <a:rPr lang="tr-TR" sz="1800" dirty="0" smtClean="0">
                <a:latin typeface="Times New Roman" pitchFamily="18" charset="0"/>
                <a:cs typeface="Times New Roman" pitchFamily="18" charset="0"/>
              </a:rPr>
              <a:t>Ortaçağ </a:t>
            </a:r>
            <a:r>
              <a:rPr lang="tr-TR" sz="1800" dirty="0" err="1" smtClean="0">
                <a:latin typeface="Times New Roman" pitchFamily="18" charset="0"/>
                <a:cs typeface="Times New Roman" pitchFamily="18" charset="0"/>
              </a:rPr>
              <a:t>Avrupasında</a:t>
            </a:r>
            <a:r>
              <a:rPr lang="tr-TR" sz="1800" dirty="0" smtClean="0">
                <a:latin typeface="Times New Roman" pitchFamily="18" charset="0"/>
                <a:cs typeface="Times New Roman" pitchFamily="18" charset="0"/>
              </a:rPr>
              <a:t> Ekonomik Gelişme – Endüstriyel Teknoloji ve Mekanik Gücün Başlangıcı </a:t>
            </a:r>
          </a:p>
          <a:p>
            <a:pPr algn="just">
              <a:buFontTx/>
              <a:buChar char="-"/>
            </a:pPr>
            <a:endParaRPr lang="tr-TR" sz="1700" dirty="0" smtClean="0">
              <a:latin typeface="Times New Roman" pitchFamily="18" charset="0"/>
              <a:cs typeface="Times New Roman" pitchFamily="18" charset="0"/>
            </a:endParaRPr>
          </a:p>
          <a:p>
            <a:pPr algn="just">
              <a:buFontTx/>
              <a:buChar char="-"/>
            </a:pPr>
            <a:r>
              <a:rPr lang="tr-TR" sz="1700" dirty="0" smtClean="0">
                <a:latin typeface="Times New Roman" pitchFamily="18" charset="0"/>
                <a:cs typeface="Times New Roman" pitchFamily="18" charset="0"/>
              </a:rPr>
              <a:t>Dokumacılık dışında </a:t>
            </a:r>
            <a:r>
              <a:rPr lang="tr-TR" sz="1700" dirty="0" err="1" smtClean="0">
                <a:latin typeface="Times New Roman" pitchFamily="18" charset="0"/>
                <a:cs typeface="Times New Roman" pitchFamily="18" charset="0"/>
              </a:rPr>
              <a:t>metalurji</a:t>
            </a:r>
            <a:r>
              <a:rPr lang="tr-TR" sz="1700" dirty="0" smtClean="0">
                <a:latin typeface="Times New Roman" pitchFamily="18" charset="0"/>
                <a:cs typeface="Times New Roman" pitchFamily="18" charset="0"/>
              </a:rPr>
              <a:t> alanındaki gelişmeler ekonomik gelişme bakımından önemliydi. Antik Çağ’da demir eşya ve objeler günlük kullanımda pek yaygınlaşamayacak kadar pahalıydı. Genellikle silah imalinde kullanılıyordu. Hatta bakır ve bronz da sıradan insanların kullanımında pek yer almıyordu. Ortaçağlarda ise demir en ucuz metal haline geldi ve silahların ve zırhların yanı sıra çeşitli araç gereçlerde de kullanıldı. Demirin ucuzlamasında, üretiminde kullanılan körükler ve büyük çekiçlerin kullanımı ve bunların su gücü yardımıyla kullanılması önemliydi. </a:t>
            </a:r>
          </a:p>
          <a:p>
            <a:pPr algn="just">
              <a:buFontTx/>
              <a:buChar char="-"/>
            </a:pPr>
            <a:endParaRPr lang="tr-TR" sz="1700" dirty="0" smtClean="0">
              <a:latin typeface="Times New Roman" pitchFamily="18" charset="0"/>
              <a:cs typeface="Times New Roman" pitchFamily="18" charset="0"/>
            </a:endParaRPr>
          </a:p>
        </p:txBody>
      </p:sp>
      <p:sp>
        <p:nvSpPr>
          <p:cNvPr id="4" name="3 Slayt Numarası Yer Tutucusu"/>
          <p:cNvSpPr>
            <a:spLocks noGrp="1"/>
          </p:cNvSpPr>
          <p:nvPr>
            <p:ph type="sldNum" idx="12"/>
          </p:nvPr>
        </p:nvSpPr>
        <p:spPr/>
        <p:txBody>
          <a:bodyPr/>
          <a:lstStyle/>
          <a:p>
            <a:pPr marL="0" lvl="0" indent="0" algn="ctr" rtl="0">
              <a:spcBef>
                <a:spcPts val="0"/>
              </a:spcBef>
              <a:spcAft>
                <a:spcPts val="0"/>
              </a:spcAft>
              <a:buNone/>
            </a:pPr>
            <a:fld id="{00000000-1234-1234-1234-123412341234}" type="slidenum">
              <a:rPr lang="en" smtClean="0"/>
              <a:pPr marL="0" lvl="0" indent="0" algn="ctr" rtl="0">
                <a:spcBef>
                  <a:spcPts val="0"/>
                </a:spcBef>
                <a:spcAft>
                  <a:spcPts val="0"/>
                </a:spcAft>
                <a:buNone/>
              </a:pPr>
              <a:t>10</a:t>
            </a:fld>
            <a:endParaRPr lang="en"/>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07704" y="260649"/>
            <a:ext cx="5368200" cy="672075"/>
          </a:xfrm>
        </p:spPr>
        <p:txBody>
          <a:bodyPr/>
          <a:lstStyle/>
          <a:p>
            <a:r>
              <a:rPr lang="tr-TR" sz="3600" dirty="0" err="1" smtClean="0">
                <a:latin typeface="Times New Roman" pitchFamily="18" charset="0"/>
                <a:cs typeface="Times New Roman" pitchFamily="18" charset="0"/>
              </a:rPr>
              <a:t>İKTİSADî</a:t>
            </a:r>
            <a:r>
              <a:rPr lang="tr-TR" sz="3600" dirty="0" smtClean="0">
                <a:latin typeface="Times New Roman" pitchFamily="18" charset="0"/>
                <a:cs typeface="Times New Roman" pitchFamily="18" charset="0"/>
              </a:rPr>
              <a:t> TARİH</a:t>
            </a:r>
            <a:endParaRPr lang="tr-TR" sz="3600" dirty="0"/>
          </a:p>
        </p:txBody>
      </p:sp>
      <p:sp>
        <p:nvSpPr>
          <p:cNvPr id="3" name="2 Metin Yer Tutucusu"/>
          <p:cNvSpPr>
            <a:spLocks noGrp="1"/>
          </p:cNvSpPr>
          <p:nvPr>
            <p:ph type="body" idx="1"/>
          </p:nvPr>
        </p:nvSpPr>
        <p:spPr>
          <a:xfrm>
            <a:off x="611560" y="740701"/>
            <a:ext cx="8064896" cy="5856651"/>
          </a:xfrm>
        </p:spPr>
        <p:txBody>
          <a:bodyPr/>
          <a:lstStyle/>
          <a:p>
            <a:pPr algn="ctr">
              <a:buNone/>
            </a:pPr>
            <a:r>
              <a:rPr lang="tr-TR" sz="1700" dirty="0" smtClean="0">
                <a:latin typeface="Times New Roman" pitchFamily="18" charset="0"/>
                <a:cs typeface="Times New Roman" pitchFamily="18" charset="0"/>
              </a:rPr>
              <a:t>Ortaçağ </a:t>
            </a:r>
            <a:r>
              <a:rPr lang="tr-TR" sz="1700" dirty="0" err="1" smtClean="0">
                <a:latin typeface="Times New Roman" pitchFamily="18" charset="0"/>
                <a:cs typeface="Times New Roman" pitchFamily="18" charset="0"/>
              </a:rPr>
              <a:t>Avrupasında</a:t>
            </a:r>
            <a:r>
              <a:rPr lang="tr-TR" sz="1700" dirty="0" smtClean="0">
                <a:latin typeface="Times New Roman" pitchFamily="18" charset="0"/>
                <a:cs typeface="Times New Roman" pitchFamily="18" charset="0"/>
              </a:rPr>
              <a:t> Ekonomik Gelişme – Endüstriyel Teknoloji ve Mekanik Gücün Başlangıcı </a:t>
            </a:r>
          </a:p>
          <a:p>
            <a:pPr algn="just">
              <a:buNone/>
            </a:pPr>
            <a:endParaRPr lang="tr-TR" sz="1700" dirty="0" smtClean="0">
              <a:latin typeface="Times New Roman" pitchFamily="18" charset="0"/>
              <a:cs typeface="Times New Roman" pitchFamily="18" charset="0"/>
            </a:endParaRPr>
          </a:p>
          <a:p>
            <a:pPr algn="just">
              <a:buFontTx/>
              <a:buChar char="-"/>
            </a:pPr>
            <a:r>
              <a:rPr lang="tr-TR" sz="1700" dirty="0" smtClean="0">
                <a:latin typeface="Times New Roman" pitchFamily="18" charset="0"/>
                <a:cs typeface="Times New Roman" pitchFamily="18" charset="0"/>
              </a:rPr>
              <a:t>Ortaçağlarda artan üretim ve daha gelişmiş teknoloji üzerinde düşünülürken “tüketici talebi” mutlaka dikkate alınmalıdır. Köylüler, serfler ve zanaatkârlar kendi (kaliteli) üretim araçlarına sahip olduklarında ve kişisel refahları kendi çabalarına bağlı olduğunda bu durum onları sahip olabilecekleri en kaliteli/en iyi araçları satın almaya itmiştir. Saban, nal, koşum takımları ve yük arabalarındaki metal parçalar ya da tahta yerine metalden yapılmış alet edevatın kullanımı hep bu durumun göstergesidir. </a:t>
            </a:r>
          </a:p>
          <a:p>
            <a:pPr algn="just">
              <a:buFontTx/>
              <a:buChar char="-"/>
            </a:pPr>
            <a:endParaRPr lang="tr-TR" sz="1700" dirty="0" smtClean="0">
              <a:latin typeface="Times New Roman" pitchFamily="18" charset="0"/>
              <a:cs typeface="Times New Roman" pitchFamily="18" charset="0"/>
            </a:endParaRPr>
          </a:p>
          <a:p>
            <a:pPr algn="just">
              <a:buFontTx/>
              <a:buChar char="-"/>
            </a:pPr>
            <a:r>
              <a:rPr lang="tr-TR" sz="1700" dirty="0" smtClean="0">
                <a:latin typeface="Times New Roman" pitchFamily="18" charset="0"/>
                <a:cs typeface="Times New Roman" pitchFamily="18" charset="0"/>
              </a:rPr>
              <a:t>İngilizcede </a:t>
            </a:r>
            <a:r>
              <a:rPr lang="tr-TR" sz="1700" dirty="0" err="1" smtClean="0">
                <a:latin typeface="Times New Roman" pitchFamily="18" charset="0"/>
                <a:cs typeface="Times New Roman" pitchFamily="18" charset="0"/>
              </a:rPr>
              <a:t>Smith</a:t>
            </a:r>
            <a:r>
              <a:rPr lang="tr-TR" sz="1700" dirty="0" smtClean="0">
                <a:latin typeface="Times New Roman" pitchFamily="18" charset="0"/>
                <a:cs typeface="Times New Roman" pitchFamily="18" charset="0"/>
              </a:rPr>
              <a:t> ya da Almancada </a:t>
            </a:r>
            <a:r>
              <a:rPr lang="tr-TR" sz="1700" dirty="0" err="1" smtClean="0">
                <a:latin typeface="Times New Roman" pitchFamily="18" charset="0"/>
                <a:cs typeface="Times New Roman" pitchFamily="18" charset="0"/>
              </a:rPr>
              <a:t>Schmidt</a:t>
            </a:r>
            <a:r>
              <a:rPr lang="tr-TR" sz="1700" dirty="0" smtClean="0">
                <a:latin typeface="Times New Roman" pitchFamily="18" charset="0"/>
                <a:cs typeface="Times New Roman" pitchFamily="18" charset="0"/>
              </a:rPr>
              <a:t> (demirci) isminin yaygınlığı metal işleri ile uğraşan kişi/usta sayısının çokluğunun (dolayısıyla metal ürünlere olan talebin fazlalığının) göstergesi olarak düşünülebilir. Keza </a:t>
            </a:r>
            <a:r>
              <a:rPr lang="tr-TR" sz="1700" dirty="0" err="1" smtClean="0">
                <a:latin typeface="Times New Roman" pitchFamily="18" charset="0"/>
                <a:cs typeface="Times New Roman" pitchFamily="18" charset="0"/>
              </a:rPr>
              <a:t>Goldsmith</a:t>
            </a:r>
            <a:r>
              <a:rPr lang="tr-TR" sz="1700" dirty="0" smtClean="0">
                <a:latin typeface="Times New Roman" pitchFamily="18" charset="0"/>
                <a:cs typeface="Times New Roman" pitchFamily="18" charset="0"/>
              </a:rPr>
              <a:t>, </a:t>
            </a:r>
            <a:r>
              <a:rPr lang="tr-TR" sz="1700" dirty="0" err="1" smtClean="0">
                <a:latin typeface="Times New Roman" pitchFamily="18" charset="0"/>
                <a:cs typeface="Times New Roman" pitchFamily="18" charset="0"/>
              </a:rPr>
              <a:t>Silversmith</a:t>
            </a:r>
            <a:r>
              <a:rPr lang="tr-TR" sz="1700" dirty="0" smtClean="0">
                <a:latin typeface="Times New Roman" pitchFamily="18" charset="0"/>
                <a:cs typeface="Times New Roman" pitchFamily="18" charset="0"/>
              </a:rPr>
              <a:t>, </a:t>
            </a:r>
            <a:r>
              <a:rPr lang="tr-TR" sz="1700" dirty="0" err="1" smtClean="0">
                <a:latin typeface="Times New Roman" pitchFamily="18" charset="0"/>
                <a:cs typeface="Times New Roman" pitchFamily="18" charset="0"/>
              </a:rPr>
              <a:t>Coppersmith</a:t>
            </a:r>
            <a:r>
              <a:rPr lang="tr-TR" sz="1700" dirty="0" smtClean="0">
                <a:latin typeface="Times New Roman" pitchFamily="18" charset="0"/>
                <a:cs typeface="Times New Roman" pitchFamily="18" charset="0"/>
              </a:rPr>
              <a:t> isimleri de yakın/benzer örnekler olarak düşünülebilir. </a:t>
            </a:r>
          </a:p>
          <a:p>
            <a:pPr algn="just">
              <a:buNone/>
            </a:pPr>
            <a:endParaRPr lang="tr-TR" sz="1700" dirty="0" smtClean="0">
              <a:latin typeface="Times New Roman" pitchFamily="18" charset="0"/>
              <a:cs typeface="Times New Roman" pitchFamily="18" charset="0"/>
            </a:endParaRPr>
          </a:p>
          <a:p>
            <a:pPr algn="just">
              <a:buFontTx/>
              <a:buChar char="-"/>
            </a:pPr>
            <a:endParaRPr lang="tr-TR" sz="1700" dirty="0" smtClean="0">
              <a:latin typeface="Times New Roman" pitchFamily="18" charset="0"/>
              <a:cs typeface="Times New Roman" pitchFamily="18" charset="0"/>
            </a:endParaRPr>
          </a:p>
        </p:txBody>
      </p:sp>
      <p:sp>
        <p:nvSpPr>
          <p:cNvPr id="4" name="3 Slayt Numarası Yer Tutucusu"/>
          <p:cNvSpPr>
            <a:spLocks noGrp="1"/>
          </p:cNvSpPr>
          <p:nvPr>
            <p:ph type="sldNum" idx="12"/>
          </p:nvPr>
        </p:nvSpPr>
        <p:spPr/>
        <p:txBody>
          <a:bodyPr/>
          <a:lstStyle/>
          <a:p>
            <a:pPr marL="0" lvl="0" indent="0" algn="ctr" rtl="0">
              <a:spcBef>
                <a:spcPts val="0"/>
              </a:spcBef>
              <a:spcAft>
                <a:spcPts val="0"/>
              </a:spcAft>
              <a:buNone/>
            </a:pPr>
            <a:fld id="{00000000-1234-1234-1234-123412341234}" type="slidenum">
              <a:rPr lang="en" smtClean="0"/>
              <a:pPr marL="0" lvl="0" indent="0" algn="ctr" rtl="0">
                <a:spcBef>
                  <a:spcPts val="0"/>
                </a:spcBef>
                <a:spcAft>
                  <a:spcPts val="0"/>
                </a:spcAft>
                <a:buNone/>
              </a:pPr>
              <a:t>11</a:t>
            </a:fld>
            <a:endParaRPr lang="en"/>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07704" y="260649"/>
            <a:ext cx="5368200" cy="672075"/>
          </a:xfrm>
        </p:spPr>
        <p:txBody>
          <a:bodyPr/>
          <a:lstStyle/>
          <a:p>
            <a:r>
              <a:rPr lang="tr-TR" sz="3600" dirty="0" err="1" smtClean="0">
                <a:latin typeface="Times New Roman" pitchFamily="18" charset="0"/>
                <a:cs typeface="Times New Roman" pitchFamily="18" charset="0"/>
              </a:rPr>
              <a:t>İKTİSADî</a:t>
            </a:r>
            <a:r>
              <a:rPr lang="tr-TR" sz="3600" dirty="0" smtClean="0">
                <a:latin typeface="Times New Roman" pitchFamily="18" charset="0"/>
                <a:cs typeface="Times New Roman" pitchFamily="18" charset="0"/>
              </a:rPr>
              <a:t> TARİH</a:t>
            </a:r>
            <a:endParaRPr lang="tr-TR" sz="3600" dirty="0"/>
          </a:p>
        </p:txBody>
      </p:sp>
      <p:sp>
        <p:nvSpPr>
          <p:cNvPr id="3" name="2 Metin Yer Tutucusu"/>
          <p:cNvSpPr>
            <a:spLocks noGrp="1"/>
          </p:cNvSpPr>
          <p:nvPr>
            <p:ph type="body" idx="1"/>
          </p:nvPr>
        </p:nvSpPr>
        <p:spPr>
          <a:xfrm>
            <a:off x="611560" y="644692"/>
            <a:ext cx="8064896" cy="5952661"/>
          </a:xfrm>
        </p:spPr>
        <p:txBody>
          <a:bodyPr/>
          <a:lstStyle/>
          <a:p>
            <a:pPr algn="ctr">
              <a:buNone/>
            </a:pPr>
            <a:r>
              <a:rPr lang="tr-TR" sz="1700" dirty="0" smtClean="0">
                <a:latin typeface="Times New Roman" pitchFamily="18" charset="0"/>
                <a:cs typeface="Times New Roman" pitchFamily="18" charset="0"/>
              </a:rPr>
              <a:t>Ortaçağ </a:t>
            </a:r>
            <a:r>
              <a:rPr lang="tr-TR" sz="1700" dirty="0" err="1" smtClean="0">
                <a:latin typeface="Times New Roman" pitchFamily="18" charset="0"/>
                <a:cs typeface="Times New Roman" pitchFamily="18" charset="0"/>
              </a:rPr>
              <a:t>Avrupasında</a:t>
            </a:r>
            <a:r>
              <a:rPr lang="tr-TR" sz="1700" dirty="0" smtClean="0">
                <a:latin typeface="Times New Roman" pitchFamily="18" charset="0"/>
                <a:cs typeface="Times New Roman" pitchFamily="18" charset="0"/>
              </a:rPr>
              <a:t> Ekonomik Gelişme – Endüstriyel Teknoloji ve Mekanik Gücün Başlangıcı </a:t>
            </a:r>
          </a:p>
          <a:p>
            <a:pPr algn="just">
              <a:buFontTx/>
              <a:buChar char="-"/>
            </a:pPr>
            <a:r>
              <a:rPr lang="tr-TR" sz="1700" dirty="0" smtClean="0">
                <a:latin typeface="Times New Roman" pitchFamily="18" charset="0"/>
                <a:cs typeface="Times New Roman" pitchFamily="18" charset="0"/>
              </a:rPr>
              <a:t>Ortaçağlarda pratik amaçlar için yapılan yenilikler önemliydi. Gözlük, mekanik saat gibi kullanışlı yenilikler Ortaçağ tamircilerinin eseriydi. Kendileri için ya da acil bazı ihtiyaçlar için getirilen bu yenilikler emeğin verimliliğinin artmasına da katkı sağlıyordu. </a:t>
            </a:r>
            <a:r>
              <a:rPr lang="tr-TR" sz="1700" dirty="0" err="1" smtClean="0">
                <a:latin typeface="Times New Roman" pitchFamily="18" charset="0"/>
                <a:cs typeface="Times New Roman" pitchFamily="18" charset="0"/>
              </a:rPr>
              <a:t>Usturlab</a:t>
            </a:r>
            <a:r>
              <a:rPr lang="tr-TR" sz="1700" dirty="0" smtClean="0">
                <a:latin typeface="Times New Roman" pitchFamily="18" charset="0"/>
                <a:cs typeface="Times New Roman" pitchFamily="18" charset="0"/>
              </a:rPr>
              <a:t>, pusula, barut, ateşli silahlar… hepsi Ortaçağ buluşları ya da yenilikleriydi. Sabun imalatı yaygınlaştı; kağıt imalatı, portatif matbaa, değirmen/çark mekanizmaları ve bunların imal edildiği ahşap işlerindeki (</a:t>
            </a:r>
            <a:r>
              <a:rPr lang="tr-TR" sz="1700" dirty="0" err="1" smtClean="0">
                <a:latin typeface="Times New Roman" pitchFamily="18" charset="0"/>
                <a:cs typeface="Times New Roman" pitchFamily="18" charset="0"/>
              </a:rPr>
              <a:t>millwork</a:t>
            </a:r>
            <a:r>
              <a:rPr lang="tr-TR" sz="1700" dirty="0" smtClean="0">
                <a:latin typeface="Times New Roman" pitchFamily="18" charset="0"/>
                <a:cs typeface="Times New Roman" pitchFamily="18" charset="0"/>
              </a:rPr>
              <a:t>) gelişmeler Ortaçağların pek de durağan bir dönem olmadığını gösterebilir. </a:t>
            </a:r>
          </a:p>
          <a:p>
            <a:pPr algn="just">
              <a:buFontTx/>
              <a:buChar char="-"/>
            </a:pPr>
            <a:r>
              <a:rPr lang="tr-TR" sz="1700" dirty="0" smtClean="0">
                <a:latin typeface="Times New Roman" pitchFamily="18" charset="0"/>
                <a:cs typeface="Times New Roman" pitchFamily="18" charset="0"/>
              </a:rPr>
              <a:t>Yatay su çarkları çok eskiden beri kullanımdaydı. Roma İmparatorluğu döneminde köle işgücünün bolluğu sebebiyle emekten tasarruf sağlayıcı aletlere pek ihtiyaç duyulmuyordu. Ama Avrupa’da Roma’dan sonra 6-10. yüzyıllar arasında bu anlayış değişmiş olmalıdır. Çünkü 1086’da Fatih William İngiltere’nin sahip olduğu kaynakların bir sayımını yaptırdığında (o dönemde Avrupa’nın ekonomik ve teknik yönden en ileri ülkesi kesinlikle olmayan) ülkede yaklaşık 3000 köyde 5624 su değirmeni mevcuttu.</a:t>
            </a:r>
          </a:p>
        </p:txBody>
      </p:sp>
      <p:sp>
        <p:nvSpPr>
          <p:cNvPr id="4" name="3 Slayt Numarası Yer Tutucusu"/>
          <p:cNvSpPr>
            <a:spLocks noGrp="1"/>
          </p:cNvSpPr>
          <p:nvPr>
            <p:ph type="sldNum" idx="12"/>
          </p:nvPr>
        </p:nvSpPr>
        <p:spPr/>
        <p:txBody>
          <a:bodyPr/>
          <a:lstStyle/>
          <a:p>
            <a:pPr marL="0" lvl="0" indent="0" algn="ctr" rtl="0">
              <a:spcBef>
                <a:spcPts val="0"/>
              </a:spcBef>
              <a:spcAft>
                <a:spcPts val="0"/>
              </a:spcAft>
              <a:buNone/>
            </a:pPr>
            <a:fld id="{00000000-1234-1234-1234-123412341234}" type="slidenum">
              <a:rPr lang="en" smtClean="0"/>
              <a:pPr marL="0" lvl="0" indent="0" algn="ctr" rtl="0">
                <a:spcBef>
                  <a:spcPts val="0"/>
                </a:spcBef>
                <a:spcAft>
                  <a:spcPts val="0"/>
                </a:spcAft>
                <a:buNone/>
              </a:pPr>
              <a:t>12</a:t>
            </a:fld>
            <a:endParaRPr lang="en"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07704" y="260649"/>
            <a:ext cx="5368200" cy="672075"/>
          </a:xfrm>
        </p:spPr>
        <p:txBody>
          <a:bodyPr/>
          <a:lstStyle/>
          <a:p>
            <a:r>
              <a:rPr lang="tr-TR" sz="3600" dirty="0" err="1" smtClean="0">
                <a:latin typeface="Times New Roman" pitchFamily="18" charset="0"/>
                <a:cs typeface="Times New Roman" pitchFamily="18" charset="0"/>
              </a:rPr>
              <a:t>İKTİSADî</a:t>
            </a:r>
            <a:r>
              <a:rPr lang="tr-TR" sz="3600" dirty="0" smtClean="0">
                <a:latin typeface="Times New Roman" pitchFamily="18" charset="0"/>
                <a:cs typeface="Times New Roman" pitchFamily="18" charset="0"/>
              </a:rPr>
              <a:t> TARİH</a:t>
            </a:r>
            <a:endParaRPr lang="tr-TR" sz="3600" dirty="0"/>
          </a:p>
        </p:txBody>
      </p:sp>
      <p:sp>
        <p:nvSpPr>
          <p:cNvPr id="3" name="2 Metin Yer Tutucusu"/>
          <p:cNvSpPr>
            <a:spLocks noGrp="1"/>
          </p:cNvSpPr>
          <p:nvPr>
            <p:ph type="body" idx="1"/>
          </p:nvPr>
        </p:nvSpPr>
        <p:spPr>
          <a:xfrm>
            <a:off x="611560" y="644692"/>
            <a:ext cx="8064896" cy="5952661"/>
          </a:xfrm>
        </p:spPr>
        <p:txBody>
          <a:bodyPr/>
          <a:lstStyle/>
          <a:p>
            <a:pPr algn="ctr">
              <a:buNone/>
            </a:pPr>
            <a:r>
              <a:rPr lang="tr-TR" sz="1700" dirty="0" smtClean="0">
                <a:latin typeface="Times New Roman" pitchFamily="18" charset="0"/>
                <a:cs typeface="Times New Roman" pitchFamily="18" charset="0"/>
              </a:rPr>
              <a:t>Ortaçağ </a:t>
            </a:r>
            <a:r>
              <a:rPr lang="tr-TR" sz="1700" dirty="0" err="1" smtClean="0">
                <a:latin typeface="Times New Roman" pitchFamily="18" charset="0"/>
                <a:cs typeface="Times New Roman" pitchFamily="18" charset="0"/>
              </a:rPr>
              <a:t>Avrupasında</a:t>
            </a:r>
            <a:r>
              <a:rPr lang="tr-TR" sz="1700" dirty="0" smtClean="0">
                <a:latin typeface="Times New Roman" pitchFamily="18" charset="0"/>
                <a:cs typeface="Times New Roman" pitchFamily="18" charset="0"/>
              </a:rPr>
              <a:t> Ekonomik Gelişme – Endüstriyel Teknoloji ve Mekanik Gücün Başlangıcı </a:t>
            </a:r>
          </a:p>
          <a:p>
            <a:pPr algn="just">
              <a:buFontTx/>
              <a:buChar char="-"/>
            </a:pPr>
            <a:r>
              <a:rPr lang="tr-TR" sz="1700" dirty="0" smtClean="0">
                <a:latin typeface="Times New Roman" pitchFamily="18" charset="0"/>
                <a:cs typeface="Times New Roman" pitchFamily="18" charset="0"/>
              </a:rPr>
              <a:t>Ortaçağlarda kullanılan değirmenler yatay değirmenlere göre daha güçlü ve daha ayrıntılı idi. Dikey değirmenler ve çark sistemleri sadece tahıl öğütmekte değil tahılları ezmek, başka ürünlerle karıştırmak, kağıt hamuru yapmak, kumaş imal etmek, kereste ve taşları kesmek, körükleri ve büyük çekiçleri hareket ettirmek gibi çok çeşitli işlerde de kullanılıyordu. </a:t>
            </a:r>
          </a:p>
          <a:p>
            <a:pPr algn="just">
              <a:buFontTx/>
              <a:buChar char="-"/>
            </a:pPr>
            <a:r>
              <a:rPr lang="tr-TR" sz="1700" dirty="0" smtClean="0">
                <a:latin typeface="Times New Roman" pitchFamily="18" charset="0"/>
                <a:cs typeface="Times New Roman" pitchFamily="18" charset="0"/>
              </a:rPr>
              <a:t> Ancak su gücüne dayalı çarkların sürekli su akışına bağlı olmak gibi kısıtları da vardı ve bu yüzden kurak yerlerde kullanışlı olmuyordu. Kuzey Avrupa gibi imkan olan yerlerde rüzgar gücünden faydalanılıyor ve yel değirmenleri özellikle Hollanda gibi denizden arazi kazanılan bölgelerde arazilerden su çekmek (drenaj) işinde pompaları hareket </a:t>
            </a:r>
            <a:r>
              <a:rPr lang="tr-TR" sz="1700" dirty="0" err="1" smtClean="0">
                <a:latin typeface="Times New Roman" pitchFamily="18" charset="0"/>
                <a:cs typeface="Times New Roman" pitchFamily="18" charset="0"/>
              </a:rPr>
              <a:t>etttirmekte</a:t>
            </a:r>
            <a:r>
              <a:rPr lang="tr-TR" sz="1700" dirty="0" smtClean="0">
                <a:latin typeface="Times New Roman" pitchFamily="18" charset="0"/>
                <a:cs typeface="Times New Roman" pitchFamily="18" charset="0"/>
              </a:rPr>
              <a:t>  kullanılıyordu. </a:t>
            </a:r>
          </a:p>
          <a:p>
            <a:pPr algn="just">
              <a:buFontTx/>
              <a:buChar char="-"/>
            </a:pPr>
            <a:r>
              <a:rPr lang="tr-TR" sz="1700" dirty="0" smtClean="0">
                <a:latin typeface="Times New Roman" pitchFamily="18" charset="0"/>
                <a:cs typeface="Times New Roman" pitchFamily="18" charset="0"/>
              </a:rPr>
              <a:t>Çarklardaki aktarım  ve karmaşık dişli mekanizmaları saat imalatında da kullanıldı. 12. yüzyılda su gücü ile çalışan saatler ortaya çıktı; 13. yüzyılda mekanik saatler ve 14. yüzyılda Avrupa’da şehir saatleri (saat kuleleri) görülmeye başlandı.  </a:t>
            </a:r>
          </a:p>
        </p:txBody>
      </p:sp>
      <p:sp>
        <p:nvSpPr>
          <p:cNvPr id="4" name="3 Slayt Numarası Yer Tutucusu"/>
          <p:cNvSpPr>
            <a:spLocks noGrp="1"/>
          </p:cNvSpPr>
          <p:nvPr>
            <p:ph type="sldNum" idx="12"/>
          </p:nvPr>
        </p:nvSpPr>
        <p:spPr/>
        <p:txBody>
          <a:bodyPr/>
          <a:lstStyle/>
          <a:p>
            <a:pPr marL="0" lvl="0" indent="0" algn="ctr" rtl="0">
              <a:spcBef>
                <a:spcPts val="0"/>
              </a:spcBef>
              <a:spcAft>
                <a:spcPts val="0"/>
              </a:spcAft>
              <a:buNone/>
            </a:pPr>
            <a:fld id="{00000000-1234-1234-1234-123412341234}" type="slidenum">
              <a:rPr lang="en" smtClean="0"/>
              <a:pPr marL="0" lvl="0" indent="0" algn="ctr" rtl="0">
                <a:spcBef>
                  <a:spcPts val="0"/>
                </a:spcBef>
                <a:spcAft>
                  <a:spcPts val="0"/>
                </a:spcAft>
                <a:buNone/>
              </a:pPr>
              <a:t>13</a:t>
            </a:fld>
            <a:endParaRPr lang="en"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07704" y="260649"/>
            <a:ext cx="5368200" cy="672075"/>
          </a:xfrm>
        </p:spPr>
        <p:txBody>
          <a:bodyPr/>
          <a:lstStyle/>
          <a:p>
            <a:r>
              <a:rPr lang="tr-TR" sz="3600" dirty="0" err="1" smtClean="0">
                <a:latin typeface="Times New Roman" pitchFamily="18" charset="0"/>
                <a:cs typeface="Times New Roman" pitchFamily="18" charset="0"/>
              </a:rPr>
              <a:t>İKTİSADî</a:t>
            </a:r>
            <a:r>
              <a:rPr lang="tr-TR" sz="3600" dirty="0" smtClean="0">
                <a:latin typeface="Times New Roman" pitchFamily="18" charset="0"/>
                <a:cs typeface="Times New Roman" pitchFamily="18" charset="0"/>
              </a:rPr>
              <a:t> TARİH</a:t>
            </a:r>
            <a:endParaRPr lang="tr-TR" sz="3600" dirty="0"/>
          </a:p>
        </p:txBody>
      </p:sp>
      <p:sp>
        <p:nvSpPr>
          <p:cNvPr id="3" name="2 Metin Yer Tutucusu"/>
          <p:cNvSpPr>
            <a:spLocks noGrp="1"/>
          </p:cNvSpPr>
          <p:nvPr>
            <p:ph type="body" idx="1"/>
          </p:nvPr>
        </p:nvSpPr>
        <p:spPr>
          <a:xfrm>
            <a:off x="611560" y="644692"/>
            <a:ext cx="8064896" cy="5952661"/>
          </a:xfrm>
        </p:spPr>
        <p:txBody>
          <a:bodyPr/>
          <a:lstStyle/>
          <a:p>
            <a:pPr algn="ctr">
              <a:buNone/>
            </a:pPr>
            <a:r>
              <a:rPr lang="tr-TR" sz="1700" dirty="0" smtClean="0">
                <a:latin typeface="Times New Roman" pitchFamily="18" charset="0"/>
                <a:cs typeface="Times New Roman" pitchFamily="18" charset="0"/>
              </a:rPr>
              <a:t>Ortaçağ </a:t>
            </a:r>
            <a:r>
              <a:rPr lang="tr-TR" sz="1700" dirty="0" err="1" smtClean="0">
                <a:latin typeface="Times New Roman" pitchFamily="18" charset="0"/>
                <a:cs typeface="Times New Roman" pitchFamily="18" charset="0"/>
              </a:rPr>
              <a:t>Avrupasında</a:t>
            </a:r>
            <a:r>
              <a:rPr lang="tr-TR" sz="1700" dirty="0" smtClean="0">
                <a:latin typeface="Times New Roman" pitchFamily="18" charset="0"/>
                <a:cs typeface="Times New Roman" pitchFamily="18" charset="0"/>
              </a:rPr>
              <a:t> Ekonomik Gelişme – Endüstriyel Teknoloji ve Mekanik Gücün Başlangıcı </a:t>
            </a:r>
          </a:p>
          <a:p>
            <a:pPr algn="just">
              <a:buFontTx/>
              <a:buChar char="-"/>
            </a:pPr>
            <a:r>
              <a:rPr lang="tr-TR" sz="1700" dirty="0" smtClean="0">
                <a:latin typeface="Times New Roman" pitchFamily="18" charset="0"/>
                <a:cs typeface="Times New Roman" pitchFamily="18" charset="0"/>
              </a:rPr>
              <a:t>Değirmenlerin ve saatlerin katkısı: </a:t>
            </a:r>
          </a:p>
          <a:p>
            <a:pPr algn="just">
              <a:buFontTx/>
              <a:buChar char="-"/>
            </a:pPr>
            <a:r>
              <a:rPr lang="tr-TR" sz="1700" dirty="0" smtClean="0">
                <a:latin typeface="Times New Roman" pitchFamily="18" charset="0"/>
                <a:cs typeface="Times New Roman" pitchFamily="18" charset="0"/>
              </a:rPr>
              <a:t>Değirmencilik ve saat ile ilgili gelişmeler Ortaçağlarda bir zihniyet değişikliğine işaret eden yolda önemli olmuş görünmektedir: Değirmenler işgücünden tasarruf sağlamış, üretimi artırmış ve daha önce imkansız ya da çok zor görünen işleri olanaklı hale getirmişti. Saatler ise insanlardaki zaman bilincini artırdı ve insan eylemlerine daha fazla düzenlilik ve dakiklik getirdi: </a:t>
            </a:r>
            <a:r>
              <a:rPr lang="tr-TR" sz="1700" dirty="0" err="1" smtClean="0">
                <a:latin typeface="Times New Roman" pitchFamily="18" charset="0"/>
                <a:cs typeface="Times New Roman" pitchFamily="18" charset="0"/>
              </a:rPr>
              <a:t>Cenova’da</a:t>
            </a:r>
            <a:r>
              <a:rPr lang="tr-TR" sz="1700" dirty="0" smtClean="0">
                <a:latin typeface="Times New Roman" pitchFamily="18" charset="0"/>
                <a:cs typeface="Times New Roman" pitchFamily="18" charset="0"/>
              </a:rPr>
              <a:t> iş sözleşmelerine sadece tarih değil imzalamanın “gerçek zamanı” da yazılmaya başlandı; bu gelişme “vakit nakittir” deyişinin habercisidir. </a:t>
            </a:r>
          </a:p>
          <a:p>
            <a:pPr algn="just">
              <a:buFontTx/>
              <a:buChar char="-"/>
            </a:pPr>
            <a:r>
              <a:rPr lang="tr-TR" sz="1700" dirty="0" smtClean="0">
                <a:latin typeface="Times New Roman" pitchFamily="18" charset="0"/>
                <a:cs typeface="Times New Roman" pitchFamily="18" charset="0"/>
              </a:rPr>
              <a:t>Hepsi birden ele alındığında bütün bu gelişmeler Ortaçağ zihniyetinde bir değişimi, maddi dünyaya karşı daha farklı bir bakışa geçişi beraberinde getirdi: Doğa anlaşılmaz/esrarlı olmaktan çıkmaya, insan meleklerin ve şeytanın bir oyuncağı/piyonu olarak düşünülmemeye başladı. Doğanın anlaşılabilir bir düzeni, kendi kanunları olabileceğine dair sonraki dönemin düşüncelerinin temelleri oluşmaktaydı. </a:t>
            </a:r>
          </a:p>
        </p:txBody>
      </p:sp>
      <p:sp>
        <p:nvSpPr>
          <p:cNvPr id="4" name="3 Slayt Numarası Yer Tutucusu"/>
          <p:cNvSpPr>
            <a:spLocks noGrp="1"/>
          </p:cNvSpPr>
          <p:nvPr>
            <p:ph type="sldNum" idx="12"/>
          </p:nvPr>
        </p:nvSpPr>
        <p:spPr/>
        <p:txBody>
          <a:bodyPr/>
          <a:lstStyle/>
          <a:p>
            <a:pPr marL="0" lvl="0" indent="0" algn="ctr" rtl="0">
              <a:spcBef>
                <a:spcPts val="0"/>
              </a:spcBef>
              <a:spcAft>
                <a:spcPts val="0"/>
              </a:spcAft>
              <a:buNone/>
            </a:pPr>
            <a:fld id="{00000000-1234-1234-1234-123412341234}" type="slidenum">
              <a:rPr lang="en" smtClean="0"/>
              <a:pPr marL="0" lvl="0" indent="0" algn="ctr" rtl="0">
                <a:spcBef>
                  <a:spcPts val="0"/>
                </a:spcBef>
                <a:spcAft>
                  <a:spcPts val="0"/>
                </a:spcAft>
                <a:buNone/>
              </a:pPr>
              <a:t>14</a:t>
            </a:fld>
            <a:endParaRPr lang="en"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07704" y="260649"/>
            <a:ext cx="5368200" cy="672075"/>
          </a:xfrm>
        </p:spPr>
        <p:txBody>
          <a:bodyPr/>
          <a:lstStyle/>
          <a:p>
            <a:r>
              <a:rPr lang="tr-TR" sz="3600" dirty="0" err="1" smtClean="0">
                <a:latin typeface="Times New Roman" pitchFamily="18" charset="0"/>
                <a:cs typeface="Times New Roman" pitchFamily="18" charset="0"/>
              </a:rPr>
              <a:t>İKTİSADî</a:t>
            </a:r>
            <a:r>
              <a:rPr lang="tr-TR" sz="3600" dirty="0" smtClean="0">
                <a:latin typeface="Times New Roman" pitchFamily="18" charset="0"/>
                <a:cs typeface="Times New Roman" pitchFamily="18" charset="0"/>
              </a:rPr>
              <a:t> TARİH</a:t>
            </a:r>
            <a:endParaRPr lang="tr-TR" sz="3600" dirty="0"/>
          </a:p>
        </p:txBody>
      </p:sp>
      <p:sp>
        <p:nvSpPr>
          <p:cNvPr id="3" name="2 Metin Yer Tutucusu"/>
          <p:cNvSpPr>
            <a:spLocks noGrp="1"/>
          </p:cNvSpPr>
          <p:nvPr>
            <p:ph type="body" idx="1"/>
          </p:nvPr>
        </p:nvSpPr>
        <p:spPr>
          <a:xfrm>
            <a:off x="611560" y="644692"/>
            <a:ext cx="8064896" cy="5952661"/>
          </a:xfrm>
        </p:spPr>
        <p:txBody>
          <a:bodyPr/>
          <a:lstStyle/>
          <a:p>
            <a:pPr algn="ctr">
              <a:buNone/>
            </a:pPr>
            <a:r>
              <a:rPr lang="tr-TR" sz="1700" dirty="0" smtClean="0">
                <a:latin typeface="Times New Roman" pitchFamily="18" charset="0"/>
                <a:cs typeface="Times New Roman" pitchFamily="18" charset="0"/>
              </a:rPr>
              <a:t>Ortaçağ </a:t>
            </a:r>
            <a:r>
              <a:rPr lang="tr-TR" sz="1700" dirty="0" err="1" smtClean="0">
                <a:latin typeface="Times New Roman" pitchFamily="18" charset="0"/>
                <a:cs typeface="Times New Roman" pitchFamily="18" charset="0"/>
              </a:rPr>
              <a:t>Avrupasında</a:t>
            </a:r>
            <a:r>
              <a:rPr lang="tr-TR" sz="1700" dirty="0" smtClean="0">
                <a:latin typeface="Times New Roman" pitchFamily="18" charset="0"/>
                <a:cs typeface="Times New Roman" pitchFamily="18" charset="0"/>
              </a:rPr>
              <a:t> Ekonomik Gelişme – Endüstriyel Teknoloji ve Mekanik Gücün Başlangıcı </a:t>
            </a:r>
          </a:p>
          <a:p>
            <a:pPr algn="just">
              <a:buFontTx/>
              <a:buChar char="-"/>
            </a:pPr>
            <a:endParaRPr lang="tr-TR" sz="1700" dirty="0" smtClean="0">
              <a:latin typeface="Times New Roman" pitchFamily="18" charset="0"/>
              <a:cs typeface="Times New Roman" pitchFamily="18" charset="0"/>
            </a:endParaRPr>
          </a:p>
          <a:p>
            <a:pPr algn="just">
              <a:buFontTx/>
              <a:buChar char="-"/>
            </a:pPr>
            <a:r>
              <a:rPr lang="tr-TR" sz="1700" dirty="0" smtClean="0">
                <a:latin typeface="Times New Roman" pitchFamily="18" charset="0"/>
                <a:cs typeface="Times New Roman" pitchFamily="18" charset="0"/>
              </a:rPr>
              <a:t>14. yüzyılda Fransız bilim adamı Nicole </a:t>
            </a:r>
            <a:r>
              <a:rPr lang="tr-TR" sz="1700" dirty="0" err="1" smtClean="0">
                <a:latin typeface="Times New Roman" pitchFamily="18" charset="0"/>
                <a:cs typeface="Times New Roman" pitchFamily="18" charset="0"/>
              </a:rPr>
              <a:t>Oresme</a:t>
            </a:r>
            <a:r>
              <a:rPr lang="tr-TR" sz="1700" dirty="0" smtClean="0">
                <a:latin typeface="Times New Roman" pitchFamily="18" charset="0"/>
                <a:cs typeface="Times New Roman" pitchFamily="18" charset="0"/>
              </a:rPr>
              <a:t> (1325-1382), evreni bir tür mekanik “saat” tasarımına benzetti.  </a:t>
            </a:r>
          </a:p>
          <a:p>
            <a:pPr algn="just">
              <a:buFontTx/>
              <a:buChar char="-"/>
            </a:pPr>
            <a:r>
              <a:rPr lang="tr-TR" sz="1700" dirty="0" smtClean="0">
                <a:latin typeface="Times New Roman" pitchFamily="18" charset="0"/>
                <a:cs typeface="Times New Roman" pitchFamily="18" charset="0"/>
              </a:rPr>
              <a:t>Daha önce 13. yüzyılda ise İngiliz bilim adamı </a:t>
            </a:r>
            <a:r>
              <a:rPr lang="tr-TR" sz="1700" dirty="0" err="1" smtClean="0">
                <a:latin typeface="Times New Roman" pitchFamily="18" charset="0"/>
                <a:cs typeface="Times New Roman" pitchFamily="18" charset="0"/>
              </a:rPr>
              <a:t>Roger</a:t>
            </a:r>
            <a:r>
              <a:rPr lang="tr-TR" sz="1700" dirty="0" smtClean="0">
                <a:latin typeface="Times New Roman" pitchFamily="18" charset="0"/>
                <a:cs typeface="Times New Roman" pitchFamily="18" charset="0"/>
              </a:rPr>
              <a:t> Bacon (1214-1292) deneysel </a:t>
            </a:r>
            <a:r>
              <a:rPr lang="tr-TR" sz="1700" dirty="0" err="1" smtClean="0">
                <a:latin typeface="Times New Roman" pitchFamily="18" charset="0"/>
                <a:cs typeface="Times New Roman" pitchFamily="18" charset="0"/>
              </a:rPr>
              <a:t>metod</a:t>
            </a:r>
            <a:r>
              <a:rPr lang="tr-TR" sz="1700" dirty="0" smtClean="0">
                <a:latin typeface="Times New Roman" pitchFamily="18" charset="0"/>
                <a:cs typeface="Times New Roman" pitchFamily="18" charset="0"/>
              </a:rPr>
              <a:t> ve bilimin gelecekte getirebileceklerini çok önceden bilmişti: “makineler bizim kürekçiler olmaksızın yelken açmamıza, arabaların hayvanlar olmaksızın çekilmesine imkan verecek…uçmak için ve denizlerin ve nehirlerin derinliklerinde hareket edebilen makineler [olacak]…”. </a:t>
            </a:r>
          </a:p>
          <a:p>
            <a:pPr algn="just">
              <a:buFontTx/>
              <a:buChar char="-"/>
            </a:pPr>
            <a:endParaRPr lang="tr-TR" sz="1700" dirty="0" smtClean="0">
              <a:latin typeface="Times New Roman" pitchFamily="18" charset="0"/>
              <a:cs typeface="Times New Roman" pitchFamily="18" charset="0"/>
            </a:endParaRPr>
          </a:p>
          <a:p>
            <a:pPr algn="just">
              <a:buFontTx/>
              <a:buChar char="-"/>
            </a:pPr>
            <a:r>
              <a:rPr lang="tr-TR" sz="1700" dirty="0" smtClean="0">
                <a:latin typeface="Times New Roman" pitchFamily="18" charset="0"/>
                <a:cs typeface="Times New Roman" pitchFamily="18" charset="0"/>
              </a:rPr>
              <a:t>[Not: Ortaçağlardaki değişmeyi anlayabilmek için ortaçağlara ilişkin tarım, imalat, ticaret ve </a:t>
            </a:r>
            <a:r>
              <a:rPr lang="tr-TR" sz="1700" dirty="0" err="1" smtClean="0">
                <a:latin typeface="Times New Roman" pitchFamily="18" charset="0"/>
                <a:cs typeface="Times New Roman" pitchFamily="18" charset="0"/>
              </a:rPr>
              <a:t>zanaatlarde</a:t>
            </a:r>
            <a:r>
              <a:rPr lang="tr-TR" sz="1700" dirty="0" smtClean="0">
                <a:latin typeface="Times New Roman" pitchFamily="18" charset="0"/>
                <a:cs typeface="Times New Roman" pitchFamily="18" charset="0"/>
              </a:rPr>
              <a:t> meydana gelen değişmeleri hızlıca zihninizden geçiriniz. 5-15. yüzyıllar arasında Batı Avrupa bütün bu alanlarda önemli değişmeler geçirmiştir.]</a:t>
            </a:r>
          </a:p>
        </p:txBody>
      </p:sp>
      <p:sp>
        <p:nvSpPr>
          <p:cNvPr id="4" name="3 Slayt Numarası Yer Tutucusu"/>
          <p:cNvSpPr>
            <a:spLocks noGrp="1"/>
          </p:cNvSpPr>
          <p:nvPr>
            <p:ph type="sldNum" idx="12"/>
          </p:nvPr>
        </p:nvSpPr>
        <p:spPr/>
        <p:txBody>
          <a:bodyPr/>
          <a:lstStyle/>
          <a:p>
            <a:pPr marL="0" lvl="0" indent="0" algn="ctr" rtl="0">
              <a:spcBef>
                <a:spcPts val="0"/>
              </a:spcBef>
              <a:spcAft>
                <a:spcPts val="0"/>
              </a:spcAft>
              <a:buNone/>
            </a:pPr>
            <a:fld id="{00000000-1234-1234-1234-123412341234}" type="slidenum">
              <a:rPr lang="en" smtClean="0"/>
              <a:pPr marL="0" lvl="0" indent="0" algn="ctr" rtl="0">
                <a:spcBef>
                  <a:spcPts val="0"/>
                </a:spcBef>
                <a:spcAft>
                  <a:spcPts val="0"/>
                </a:spcAft>
                <a:buNone/>
              </a:pPr>
              <a:t>15</a:t>
            </a:fld>
            <a:endParaRPr lang="en"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07704" y="260649"/>
            <a:ext cx="5368200" cy="672075"/>
          </a:xfrm>
        </p:spPr>
        <p:txBody>
          <a:bodyPr/>
          <a:lstStyle/>
          <a:p>
            <a:r>
              <a:rPr lang="tr-TR" sz="3600" dirty="0" err="1" smtClean="0">
                <a:latin typeface="Times New Roman" pitchFamily="18" charset="0"/>
                <a:cs typeface="Times New Roman" pitchFamily="18" charset="0"/>
              </a:rPr>
              <a:t>İKTİSADî</a:t>
            </a:r>
            <a:r>
              <a:rPr lang="tr-TR" sz="3600" dirty="0" smtClean="0">
                <a:latin typeface="Times New Roman" pitchFamily="18" charset="0"/>
                <a:cs typeface="Times New Roman" pitchFamily="18" charset="0"/>
              </a:rPr>
              <a:t> TARİH</a:t>
            </a:r>
            <a:endParaRPr lang="tr-TR" sz="3600" dirty="0"/>
          </a:p>
        </p:txBody>
      </p:sp>
      <p:sp>
        <p:nvSpPr>
          <p:cNvPr id="3" name="2 Metin Yer Tutucusu"/>
          <p:cNvSpPr>
            <a:spLocks noGrp="1"/>
          </p:cNvSpPr>
          <p:nvPr>
            <p:ph type="body" idx="1"/>
          </p:nvPr>
        </p:nvSpPr>
        <p:spPr>
          <a:xfrm>
            <a:off x="611560" y="644692"/>
            <a:ext cx="8064896" cy="5952661"/>
          </a:xfrm>
        </p:spPr>
        <p:txBody>
          <a:bodyPr/>
          <a:lstStyle/>
          <a:p>
            <a:pPr algn="ctr">
              <a:buFontTx/>
              <a:buChar char="-"/>
            </a:pPr>
            <a:r>
              <a:rPr lang="tr-TR" sz="1800" dirty="0" smtClean="0">
                <a:latin typeface="Times New Roman" pitchFamily="18" charset="0"/>
                <a:cs typeface="Times New Roman" pitchFamily="18" charset="0"/>
              </a:rPr>
              <a:t>Ortaçağ </a:t>
            </a:r>
            <a:r>
              <a:rPr lang="tr-TR" sz="1800" dirty="0" err="1" smtClean="0">
                <a:latin typeface="Times New Roman" pitchFamily="18" charset="0"/>
                <a:cs typeface="Times New Roman" pitchFamily="18" charset="0"/>
              </a:rPr>
              <a:t>Avrupasında</a:t>
            </a:r>
            <a:r>
              <a:rPr lang="tr-TR" sz="1800" dirty="0" smtClean="0">
                <a:latin typeface="Times New Roman" pitchFamily="18" charset="0"/>
                <a:cs typeface="Times New Roman" pitchFamily="18" charset="0"/>
              </a:rPr>
              <a:t> Ekonomik Gelişme </a:t>
            </a:r>
          </a:p>
          <a:p>
            <a:pPr algn="ctr">
              <a:buFontTx/>
              <a:buChar char="-"/>
            </a:pPr>
            <a:endParaRPr lang="tr-TR" sz="1800" dirty="0" smtClean="0">
              <a:latin typeface="Times New Roman" pitchFamily="18" charset="0"/>
              <a:cs typeface="Times New Roman" pitchFamily="18" charset="0"/>
            </a:endParaRPr>
          </a:p>
          <a:p>
            <a:pPr algn="ctr">
              <a:buNone/>
            </a:pPr>
            <a:r>
              <a:rPr lang="tr-TR" sz="2000" dirty="0" smtClean="0">
                <a:latin typeface="Times New Roman" pitchFamily="18" charset="0"/>
                <a:cs typeface="Times New Roman" pitchFamily="18" charset="0"/>
              </a:rPr>
              <a:t>Özetle söylenirse, 9-14. yüzyıllar arasındaki dönemde Batı Avrupa’da: </a:t>
            </a:r>
          </a:p>
          <a:p>
            <a:pPr>
              <a:buNone/>
            </a:pPr>
            <a:r>
              <a:rPr lang="tr-TR" sz="2000" dirty="0" smtClean="0">
                <a:latin typeface="Times New Roman" pitchFamily="18" charset="0"/>
                <a:cs typeface="Times New Roman" pitchFamily="18" charset="0"/>
              </a:rPr>
              <a:t>- 	Siyasi otorite yeniden sağlandı</a:t>
            </a:r>
          </a:p>
          <a:p>
            <a:pPr>
              <a:buFontTx/>
              <a:buChar char="-"/>
            </a:pPr>
            <a:r>
              <a:rPr lang="tr-TR" sz="2000" dirty="0" smtClean="0">
                <a:latin typeface="Times New Roman" pitchFamily="18" charset="0"/>
                <a:cs typeface="Times New Roman" pitchFamily="18" charset="0"/>
              </a:rPr>
              <a:t>Para arzı ve ekonomide parasallaşma seviyesi arttı </a:t>
            </a:r>
          </a:p>
          <a:p>
            <a:pPr>
              <a:buFontTx/>
              <a:buChar char="-"/>
            </a:pPr>
            <a:r>
              <a:rPr lang="tr-TR" sz="2000" dirty="0" smtClean="0">
                <a:latin typeface="Times New Roman" pitchFamily="18" charset="0"/>
                <a:cs typeface="Times New Roman" pitchFamily="18" charset="0"/>
              </a:rPr>
              <a:t>Nüfus arttı </a:t>
            </a:r>
            <a:endParaRPr lang="en-GB" sz="2000" dirty="0" smtClean="0">
              <a:latin typeface="Times New Roman" pitchFamily="18" charset="0"/>
              <a:cs typeface="Times New Roman" pitchFamily="18" charset="0"/>
            </a:endParaRPr>
          </a:p>
          <a:p>
            <a:pPr>
              <a:buFontTx/>
              <a:buChar char="-"/>
            </a:pPr>
            <a:r>
              <a:rPr lang="tr-TR" sz="2000" dirty="0" smtClean="0">
                <a:latin typeface="Times New Roman" pitchFamily="18" charset="0"/>
                <a:cs typeface="Times New Roman" pitchFamily="18" charset="0"/>
              </a:rPr>
              <a:t>Şehirler yeniden kalabalıklaştı </a:t>
            </a:r>
          </a:p>
          <a:p>
            <a:pPr>
              <a:buFontTx/>
              <a:buChar char="-"/>
            </a:pPr>
            <a:r>
              <a:rPr lang="tr-TR" sz="2000" dirty="0" smtClean="0">
                <a:latin typeface="Times New Roman" pitchFamily="18" charset="0"/>
                <a:cs typeface="Times New Roman" pitchFamily="18" charset="0"/>
              </a:rPr>
              <a:t>İşbölümü gelişti </a:t>
            </a:r>
          </a:p>
          <a:p>
            <a:pPr>
              <a:buNone/>
            </a:pPr>
            <a:r>
              <a:rPr lang="tr-TR" sz="2000" dirty="0" smtClean="0">
                <a:latin typeface="Times New Roman" pitchFamily="18" charset="0"/>
                <a:cs typeface="Times New Roman" pitchFamily="18" charset="0"/>
              </a:rPr>
              <a:t>	</a:t>
            </a:r>
          </a:p>
          <a:p>
            <a:pPr>
              <a:buNone/>
            </a:pPr>
            <a:r>
              <a:rPr lang="tr-TR" sz="2000" dirty="0" smtClean="0">
                <a:latin typeface="Times New Roman" pitchFamily="18" charset="0"/>
                <a:cs typeface="Times New Roman" pitchFamily="18" charset="0"/>
              </a:rPr>
              <a:t>	ve bütün bu unsurlar karşılıklı etkileşim içindeydi. </a:t>
            </a:r>
            <a:endParaRPr lang="en-GB" sz="2000" dirty="0" smtClean="0">
              <a:latin typeface="Times New Roman" pitchFamily="18" charset="0"/>
              <a:cs typeface="Times New Roman" pitchFamily="18" charset="0"/>
            </a:endParaRPr>
          </a:p>
          <a:p>
            <a:pPr algn="ctr">
              <a:buFontTx/>
              <a:buChar char="-"/>
            </a:pPr>
            <a:endParaRPr lang="tr-TR" sz="1800" dirty="0" smtClean="0">
              <a:latin typeface="Times New Roman" pitchFamily="18" charset="0"/>
              <a:cs typeface="Times New Roman" pitchFamily="18" charset="0"/>
            </a:endParaRPr>
          </a:p>
        </p:txBody>
      </p:sp>
      <p:sp>
        <p:nvSpPr>
          <p:cNvPr id="4" name="3 Slayt Numarası Yer Tutucusu"/>
          <p:cNvSpPr>
            <a:spLocks noGrp="1"/>
          </p:cNvSpPr>
          <p:nvPr>
            <p:ph type="sldNum" idx="12"/>
          </p:nvPr>
        </p:nvSpPr>
        <p:spPr/>
        <p:txBody>
          <a:bodyPr/>
          <a:lstStyle/>
          <a:p>
            <a:pPr marL="0" lvl="0" indent="0" algn="ctr" rtl="0">
              <a:spcBef>
                <a:spcPts val="0"/>
              </a:spcBef>
              <a:spcAft>
                <a:spcPts val="0"/>
              </a:spcAft>
              <a:buNone/>
            </a:pPr>
            <a:fld id="{00000000-1234-1234-1234-123412341234}" type="slidenum">
              <a:rPr lang="en" smtClean="0"/>
              <a:pPr marL="0" lvl="0" indent="0" algn="ctr" rtl="0">
                <a:spcBef>
                  <a:spcPts val="0"/>
                </a:spcBef>
                <a:spcAft>
                  <a:spcPts val="0"/>
                </a:spcAft>
                <a:buNone/>
              </a:pPr>
              <a:t>16</a:t>
            </a:fld>
            <a:endParaRPr lang="en"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07704" y="260649"/>
            <a:ext cx="5368200" cy="672075"/>
          </a:xfrm>
        </p:spPr>
        <p:txBody>
          <a:bodyPr/>
          <a:lstStyle/>
          <a:p>
            <a:r>
              <a:rPr lang="tr-TR" sz="3600" dirty="0" err="1" smtClean="0">
                <a:latin typeface="Times New Roman" pitchFamily="18" charset="0"/>
                <a:cs typeface="Times New Roman" pitchFamily="18" charset="0"/>
              </a:rPr>
              <a:t>İKTİSADî</a:t>
            </a:r>
            <a:r>
              <a:rPr lang="tr-TR" sz="3600" dirty="0" smtClean="0">
                <a:latin typeface="Times New Roman" pitchFamily="18" charset="0"/>
                <a:cs typeface="Times New Roman" pitchFamily="18" charset="0"/>
              </a:rPr>
              <a:t> TARİH</a:t>
            </a:r>
            <a:endParaRPr lang="tr-TR" sz="3600" dirty="0"/>
          </a:p>
        </p:txBody>
      </p:sp>
      <p:sp>
        <p:nvSpPr>
          <p:cNvPr id="3" name="2 Metin Yer Tutucusu"/>
          <p:cNvSpPr>
            <a:spLocks noGrp="1"/>
          </p:cNvSpPr>
          <p:nvPr>
            <p:ph type="body" idx="1"/>
          </p:nvPr>
        </p:nvSpPr>
        <p:spPr>
          <a:xfrm>
            <a:off x="611560" y="740701"/>
            <a:ext cx="8064896" cy="5856651"/>
          </a:xfrm>
        </p:spPr>
        <p:txBody>
          <a:bodyPr/>
          <a:lstStyle/>
          <a:p>
            <a:pPr algn="ctr">
              <a:buNone/>
            </a:pPr>
            <a:r>
              <a:rPr lang="tr-TR" sz="1700" dirty="0" smtClean="0">
                <a:latin typeface="Times New Roman" pitchFamily="18" charset="0"/>
                <a:cs typeface="Times New Roman" pitchFamily="18" charset="0"/>
              </a:rPr>
              <a:t>Ortaçağ </a:t>
            </a:r>
            <a:r>
              <a:rPr lang="tr-TR" sz="1700" dirty="0" err="1" smtClean="0">
                <a:latin typeface="Times New Roman" pitchFamily="18" charset="0"/>
                <a:cs typeface="Times New Roman" pitchFamily="18" charset="0"/>
              </a:rPr>
              <a:t>Avrupasında</a:t>
            </a:r>
            <a:r>
              <a:rPr lang="tr-TR" sz="1700" dirty="0" smtClean="0">
                <a:latin typeface="Times New Roman" pitchFamily="18" charset="0"/>
                <a:cs typeface="Times New Roman" pitchFamily="18" charset="0"/>
              </a:rPr>
              <a:t> Ekonomik Gelişme –  Ticari Durum ve Teknikler </a:t>
            </a:r>
          </a:p>
          <a:p>
            <a:pPr algn="just">
              <a:buFontTx/>
              <a:buChar char="-"/>
            </a:pPr>
            <a:r>
              <a:rPr lang="tr-TR" sz="1700" dirty="0" smtClean="0">
                <a:latin typeface="Times New Roman" pitchFamily="18" charset="0"/>
                <a:cs typeface="Times New Roman" pitchFamily="18" charset="0"/>
              </a:rPr>
              <a:t>12. yüzyıl gibi erken bir tarihte belirli bir üründe bölgesel uzmanlaşma Ortaçağ ekonomisinin bir özeliği olmaya başladı. Örneğin Bordeaux bölgesi şarap üretiminde, Flaman bölgesi yün üretiminde (ham yünü İngiltere’den sağlıyordu), Baltık bölgesi tahıl üretiminde (ki talep şehirleşmiş Hollanda-Belçika bölgesinden gelmekteydi) uzmanlaşmıştı. Genel bir rota olarak, Avrupa’nın güneyinde üretilen tuz ve şarap kuzeye, kuzeyde üretilen kurutulmuş ve tuzlanmış balık da güneye gönderiliyordu. </a:t>
            </a:r>
          </a:p>
          <a:p>
            <a:pPr algn="just">
              <a:buFontTx/>
              <a:buChar char="-"/>
            </a:pPr>
            <a:r>
              <a:rPr lang="tr-TR" sz="1700" dirty="0" smtClean="0">
                <a:latin typeface="Times New Roman" pitchFamily="18" charset="0"/>
                <a:cs typeface="Times New Roman" pitchFamily="18" charset="0"/>
              </a:rPr>
              <a:t>Kara yolu ile ticaret deniz yoluna göre çok pahalı idi. Özellikle 14. yüzyıl başlarında gemi dizayn tekniklerindeki gelişmelere kadar Akdeniz ile Kuzey Denizi arasındaki rota tehlikeliydi ve kârlı değildi. Dolayısıyla kara yolu ile ulaşım pahalı olsa da kuzey ve güney Avrupa arasındaki kara yolu (Alp geçitleri) oldukça işlek durumdaydı. Yolun güney ucunda </a:t>
            </a:r>
            <a:r>
              <a:rPr lang="tr-TR" sz="1700" dirty="0" err="1" smtClean="0">
                <a:latin typeface="Times New Roman" pitchFamily="18" charset="0"/>
                <a:cs typeface="Times New Roman" pitchFamily="18" charset="0"/>
              </a:rPr>
              <a:t>Lombardiya</a:t>
            </a:r>
            <a:r>
              <a:rPr lang="tr-TR" sz="1700" dirty="0" smtClean="0">
                <a:latin typeface="Times New Roman" pitchFamily="18" charset="0"/>
                <a:cs typeface="Times New Roman" pitchFamily="18" charset="0"/>
              </a:rPr>
              <a:t> ovası, </a:t>
            </a:r>
            <a:r>
              <a:rPr lang="tr-TR" sz="1700" dirty="0" err="1" smtClean="0">
                <a:latin typeface="Times New Roman" pitchFamily="18" charset="0"/>
                <a:cs typeface="Times New Roman" pitchFamily="18" charset="0"/>
              </a:rPr>
              <a:t>Milan</a:t>
            </a:r>
            <a:r>
              <a:rPr lang="tr-TR" sz="1700" dirty="0" smtClean="0">
                <a:latin typeface="Times New Roman" pitchFamily="18" charset="0"/>
                <a:cs typeface="Times New Roman" pitchFamily="18" charset="0"/>
              </a:rPr>
              <a:t> ve </a:t>
            </a:r>
            <a:r>
              <a:rPr lang="tr-TR" sz="1700" dirty="0" err="1" smtClean="0">
                <a:latin typeface="Times New Roman" pitchFamily="18" charset="0"/>
                <a:cs typeface="Times New Roman" pitchFamily="18" charset="0"/>
              </a:rPr>
              <a:t>Verona</a:t>
            </a:r>
            <a:r>
              <a:rPr lang="tr-TR" sz="1700" dirty="0" smtClean="0">
                <a:latin typeface="Times New Roman" pitchFamily="18" charset="0"/>
                <a:cs typeface="Times New Roman" pitchFamily="18" charset="0"/>
              </a:rPr>
              <a:t> bulunuyordu. Kuzey yönünde ise Viyana, </a:t>
            </a:r>
            <a:r>
              <a:rPr lang="tr-TR" sz="1700" dirty="0" err="1" smtClean="0">
                <a:latin typeface="Times New Roman" pitchFamily="18" charset="0"/>
                <a:cs typeface="Times New Roman" pitchFamily="18" charset="0"/>
              </a:rPr>
              <a:t>Krakow</a:t>
            </a:r>
            <a:r>
              <a:rPr lang="tr-TR" sz="1700" dirty="0" smtClean="0">
                <a:latin typeface="Times New Roman" pitchFamily="18" charset="0"/>
                <a:cs typeface="Times New Roman" pitchFamily="18" charset="0"/>
              </a:rPr>
              <a:t>, </a:t>
            </a:r>
            <a:r>
              <a:rPr lang="tr-TR" sz="1700" dirty="0" err="1" smtClean="0">
                <a:latin typeface="Times New Roman" pitchFamily="18" charset="0"/>
                <a:cs typeface="Times New Roman" pitchFamily="18" charset="0"/>
              </a:rPr>
              <a:t>Lübeck</a:t>
            </a:r>
            <a:r>
              <a:rPr lang="tr-TR" sz="1700" dirty="0" smtClean="0">
                <a:latin typeface="Times New Roman" pitchFamily="18" charset="0"/>
                <a:cs typeface="Times New Roman" pitchFamily="18" charset="0"/>
              </a:rPr>
              <a:t>, Hamburg, </a:t>
            </a:r>
            <a:r>
              <a:rPr lang="tr-TR" sz="1700" dirty="0" err="1" smtClean="0">
                <a:latin typeface="Times New Roman" pitchFamily="18" charset="0"/>
                <a:cs typeface="Times New Roman" pitchFamily="18" charset="0"/>
              </a:rPr>
              <a:t>Bruges</a:t>
            </a:r>
            <a:r>
              <a:rPr lang="tr-TR" sz="1700" dirty="0" smtClean="0">
                <a:latin typeface="Times New Roman" pitchFamily="18" charset="0"/>
                <a:cs typeface="Times New Roman" pitchFamily="18" charset="0"/>
              </a:rPr>
              <a:t> gibi değişik güzergâhlar vardı. Leipzig, Frankfurt ve </a:t>
            </a:r>
            <a:r>
              <a:rPr lang="tr-TR" sz="1700" dirty="0" err="1" smtClean="0">
                <a:latin typeface="Times New Roman" pitchFamily="18" charset="0"/>
                <a:cs typeface="Times New Roman" pitchFamily="18" charset="0"/>
              </a:rPr>
              <a:t>Champagne</a:t>
            </a:r>
            <a:r>
              <a:rPr lang="tr-TR" sz="1700" dirty="0" smtClean="0">
                <a:latin typeface="Times New Roman" pitchFamily="18" charset="0"/>
                <a:cs typeface="Times New Roman" pitchFamily="18" charset="0"/>
              </a:rPr>
              <a:t> bölgeleri ise önemli fuar merkezleri idi. </a:t>
            </a:r>
          </a:p>
        </p:txBody>
      </p:sp>
      <p:sp>
        <p:nvSpPr>
          <p:cNvPr id="4" name="3 Slayt Numarası Yer Tutucusu"/>
          <p:cNvSpPr>
            <a:spLocks noGrp="1"/>
          </p:cNvSpPr>
          <p:nvPr>
            <p:ph type="sldNum" idx="12"/>
          </p:nvPr>
        </p:nvSpPr>
        <p:spPr/>
        <p:txBody>
          <a:bodyPr/>
          <a:lstStyle/>
          <a:p>
            <a:pPr marL="0" lvl="0" indent="0" algn="ctr" rtl="0">
              <a:spcBef>
                <a:spcPts val="0"/>
              </a:spcBef>
              <a:spcAft>
                <a:spcPts val="0"/>
              </a:spcAft>
              <a:buNone/>
            </a:pPr>
            <a:fld id="{00000000-1234-1234-1234-123412341234}" type="slidenum">
              <a:rPr lang="en" smtClean="0"/>
              <a:pPr marL="0" lvl="0" indent="0" algn="ctr" rtl="0">
                <a:spcBef>
                  <a:spcPts val="0"/>
                </a:spcBef>
                <a:spcAft>
                  <a:spcPts val="0"/>
                </a:spcAft>
                <a:buNone/>
              </a:pPr>
              <a:t>2</a:t>
            </a:fld>
            <a:endParaRPr lang="en"/>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07704" y="260649"/>
            <a:ext cx="5368200" cy="672075"/>
          </a:xfrm>
        </p:spPr>
        <p:txBody>
          <a:bodyPr/>
          <a:lstStyle/>
          <a:p>
            <a:r>
              <a:rPr lang="tr-TR" sz="3600" dirty="0" err="1" smtClean="0">
                <a:latin typeface="Times New Roman" pitchFamily="18" charset="0"/>
                <a:cs typeface="Times New Roman" pitchFamily="18" charset="0"/>
              </a:rPr>
              <a:t>İKTİSADî</a:t>
            </a:r>
            <a:r>
              <a:rPr lang="tr-TR" sz="3600" dirty="0" smtClean="0">
                <a:latin typeface="Times New Roman" pitchFamily="18" charset="0"/>
                <a:cs typeface="Times New Roman" pitchFamily="18" charset="0"/>
              </a:rPr>
              <a:t> TARİH</a:t>
            </a:r>
            <a:endParaRPr lang="tr-TR" sz="3600" dirty="0"/>
          </a:p>
        </p:txBody>
      </p:sp>
      <p:sp>
        <p:nvSpPr>
          <p:cNvPr id="3" name="2 Metin Yer Tutucusu"/>
          <p:cNvSpPr>
            <a:spLocks noGrp="1"/>
          </p:cNvSpPr>
          <p:nvPr>
            <p:ph type="body" idx="1"/>
          </p:nvPr>
        </p:nvSpPr>
        <p:spPr>
          <a:xfrm>
            <a:off x="611560" y="740701"/>
            <a:ext cx="8064896" cy="5856651"/>
          </a:xfrm>
        </p:spPr>
        <p:txBody>
          <a:bodyPr/>
          <a:lstStyle/>
          <a:p>
            <a:pPr algn="ctr">
              <a:buNone/>
            </a:pPr>
            <a:r>
              <a:rPr lang="tr-TR" sz="1700" dirty="0" smtClean="0">
                <a:latin typeface="Times New Roman" pitchFamily="18" charset="0"/>
                <a:cs typeface="Times New Roman" pitchFamily="18" charset="0"/>
              </a:rPr>
              <a:t>Ortaçağ </a:t>
            </a:r>
            <a:r>
              <a:rPr lang="tr-TR" sz="1700" dirty="0" err="1" smtClean="0">
                <a:latin typeface="Times New Roman" pitchFamily="18" charset="0"/>
                <a:cs typeface="Times New Roman" pitchFamily="18" charset="0"/>
              </a:rPr>
              <a:t>Avrupasında</a:t>
            </a:r>
            <a:r>
              <a:rPr lang="tr-TR" sz="1700" dirty="0" smtClean="0">
                <a:latin typeface="Times New Roman" pitchFamily="18" charset="0"/>
                <a:cs typeface="Times New Roman" pitchFamily="18" charset="0"/>
              </a:rPr>
              <a:t> Ekonomik Gelişme –  Ticari Durum ve Teknikler </a:t>
            </a:r>
          </a:p>
          <a:p>
            <a:pPr algn="just">
              <a:buFontTx/>
              <a:buChar char="-"/>
            </a:pPr>
            <a:r>
              <a:rPr lang="tr-TR" sz="1700" dirty="0" err="1" smtClean="0">
                <a:latin typeface="Times New Roman" pitchFamily="18" charset="0"/>
                <a:cs typeface="Times New Roman" pitchFamily="18" charset="0"/>
              </a:rPr>
              <a:t>Champagne</a:t>
            </a:r>
            <a:r>
              <a:rPr lang="tr-TR" sz="1700" dirty="0" smtClean="0">
                <a:latin typeface="Times New Roman" pitchFamily="18" charset="0"/>
                <a:cs typeface="Times New Roman" pitchFamily="18" charset="0"/>
              </a:rPr>
              <a:t> fuarları 12. yüzyılda doğmuştur. </a:t>
            </a:r>
            <a:r>
              <a:rPr lang="tr-TR" sz="1700" dirty="0" err="1" smtClean="0">
                <a:latin typeface="Times New Roman" pitchFamily="18" charset="0"/>
                <a:cs typeface="Times New Roman" pitchFamily="18" charset="0"/>
              </a:rPr>
              <a:t>Champagne</a:t>
            </a:r>
            <a:r>
              <a:rPr lang="tr-TR" sz="1700" dirty="0" smtClean="0">
                <a:latin typeface="Times New Roman" pitchFamily="18" charset="0"/>
                <a:cs typeface="Times New Roman" pitchFamily="18" charset="0"/>
              </a:rPr>
              <a:t> kontlarının himayesinde kuzeyden ve güneyden gelen tacirlerin buluşma bölgesiydi. Burada Avrupa’nın çek çeşitli bölgelerinden gelen tacirler arasında çeşitli ticari işlemler ve teknikler gelişmiştir: örneğin “fuar mektupları” (</a:t>
            </a:r>
            <a:r>
              <a:rPr lang="tr-TR" sz="1700" dirty="0" err="1" smtClean="0">
                <a:latin typeface="Times New Roman" pitchFamily="18" charset="0"/>
                <a:cs typeface="Times New Roman" pitchFamily="18" charset="0"/>
              </a:rPr>
              <a:t>letters</a:t>
            </a:r>
            <a:r>
              <a:rPr lang="tr-TR" sz="1700" dirty="0" smtClean="0">
                <a:latin typeface="Times New Roman" pitchFamily="18" charset="0"/>
                <a:cs typeface="Times New Roman" pitchFamily="18" charset="0"/>
              </a:rPr>
              <a:t> of </a:t>
            </a:r>
            <a:r>
              <a:rPr lang="tr-TR" sz="1700" dirty="0" err="1" smtClean="0">
                <a:latin typeface="Times New Roman" pitchFamily="18" charset="0"/>
                <a:cs typeface="Times New Roman" pitchFamily="18" charset="0"/>
              </a:rPr>
              <a:t>fair</a:t>
            </a:r>
            <a:r>
              <a:rPr lang="tr-TR" sz="1700" dirty="0" smtClean="0">
                <a:latin typeface="Times New Roman" pitchFamily="18" charset="0"/>
                <a:cs typeface="Times New Roman" pitchFamily="18" charset="0"/>
              </a:rPr>
              <a:t>) denen bir tür ticaret/kredi belgesi ve ticaret mahkemelerinin ilk örnekleri gibi. Buralar ticaret merkezi olarak geriledikten sonra uzun süreler bile finansal merkezler olarak hizmet vermeye devam etmiştir. </a:t>
            </a:r>
          </a:p>
          <a:p>
            <a:pPr algn="just">
              <a:buFontTx/>
              <a:buChar char="-"/>
            </a:pPr>
            <a:r>
              <a:rPr lang="tr-TR" sz="1700" dirty="0" smtClean="0">
                <a:latin typeface="Times New Roman" pitchFamily="18" charset="0"/>
                <a:cs typeface="Times New Roman" pitchFamily="18" charset="0"/>
              </a:rPr>
              <a:t> Ticari ortaklıkların erken bir türü olan </a:t>
            </a:r>
            <a:r>
              <a:rPr lang="tr-TR" sz="1700" i="1" dirty="0" err="1" smtClean="0">
                <a:latin typeface="Times New Roman" pitchFamily="18" charset="0"/>
                <a:cs typeface="Times New Roman" pitchFamily="18" charset="0"/>
              </a:rPr>
              <a:t>commenda</a:t>
            </a:r>
            <a:r>
              <a:rPr lang="tr-TR" sz="1700" dirty="0" smtClean="0">
                <a:latin typeface="Times New Roman" pitchFamily="18" charset="0"/>
                <a:cs typeface="Times New Roman" pitchFamily="18" charset="0"/>
              </a:rPr>
              <a:t> bu dönemlerin bir ürünü idi. Tek başına ticaret yapmaya ekonomik gücü yetmeyen tacirler birleşerek </a:t>
            </a:r>
            <a:r>
              <a:rPr lang="tr-TR" sz="1700" dirty="0" err="1" smtClean="0">
                <a:latin typeface="Times New Roman" pitchFamily="18" charset="0"/>
                <a:cs typeface="Times New Roman" pitchFamily="18" charset="0"/>
              </a:rPr>
              <a:t>kisi</a:t>
            </a:r>
            <a:r>
              <a:rPr lang="tr-TR" sz="1700" dirty="0" smtClean="0">
                <a:latin typeface="Times New Roman" pitchFamily="18" charset="0"/>
                <a:cs typeface="Times New Roman" pitchFamily="18" charset="0"/>
              </a:rPr>
              <a:t> emeğini kimi sermayesini koymak suretiyle bir </a:t>
            </a:r>
            <a:r>
              <a:rPr lang="tr-TR" sz="1700" i="1" dirty="0" smtClean="0">
                <a:latin typeface="Times New Roman" pitchFamily="18" charset="0"/>
                <a:cs typeface="Times New Roman" pitchFamily="18" charset="0"/>
              </a:rPr>
              <a:t>ortaklık</a:t>
            </a:r>
            <a:r>
              <a:rPr lang="tr-TR" sz="1700" dirty="0" smtClean="0">
                <a:latin typeface="Times New Roman" pitchFamily="18" charset="0"/>
                <a:cs typeface="Times New Roman" pitchFamily="18" charset="0"/>
              </a:rPr>
              <a:t> kuruyorlar ve ticari faaliyet sonucunda gerçekleşen kârı paylaşıyorlardı. Faaliyete ilişkin kararları birlikte alabiliyorlar ya da “yerleşik” olan (seyahat etmeyen) tacir ortağı yerine karar alabiliyordu. Dini bir kurum (manastır, yetimhane) ya da zengin dullar gibi </a:t>
            </a:r>
            <a:r>
              <a:rPr lang="tr-TR" sz="1700" dirty="0" err="1" smtClean="0">
                <a:latin typeface="Times New Roman" pitchFamily="18" charset="0"/>
                <a:cs typeface="Times New Roman" pitchFamily="18" charset="0"/>
              </a:rPr>
              <a:t>kişler</a:t>
            </a:r>
            <a:r>
              <a:rPr lang="tr-TR" sz="1700" dirty="0" smtClean="0">
                <a:latin typeface="Times New Roman" pitchFamily="18" charset="0"/>
                <a:cs typeface="Times New Roman" pitchFamily="18" charset="0"/>
              </a:rPr>
              <a:t> de ticarete bu şekilde ortaklıklarla (sermaye koyarak) katılabiliyordu (örneğin 12. yüzyıl </a:t>
            </a:r>
            <a:r>
              <a:rPr lang="tr-TR" sz="1700" dirty="0" err="1" smtClean="0">
                <a:latin typeface="Times New Roman" pitchFamily="18" charset="0"/>
                <a:cs typeface="Times New Roman" pitchFamily="18" charset="0"/>
              </a:rPr>
              <a:t>Cenova’sı</a:t>
            </a:r>
            <a:r>
              <a:rPr lang="tr-TR" sz="1700" dirty="0" smtClean="0">
                <a:latin typeface="Times New Roman" pitchFamily="18" charset="0"/>
                <a:cs typeface="Times New Roman" pitchFamily="18" charset="0"/>
              </a:rPr>
              <a:t> gibi). </a:t>
            </a:r>
          </a:p>
        </p:txBody>
      </p:sp>
      <p:sp>
        <p:nvSpPr>
          <p:cNvPr id="4" name="3 Slayt Numarası Yer Tutucusu"/>
          <p:cNvSpPr>
            <a:spLocks noGrp="1"/>
          </p:cNvSpPr>
          <p:nvPr>
            <p:ph type="sldNum" idx="12"/>
          </p:nvPr>
        </p:nvSpPr>
        <p:spPr/>
        <p:txBody>
          <a:bodyPr/>
          <a:lstStyle/>
          <a:p>
            <a:pPr marL="0" lvl="0" indent="0" algn="ctr" rtl="0">
              <a:spcBef>
                <a:spcPts val="0"/>
              </a:spcBef>
              <a:spcAft>
                <a:spcPts val="0"/>
              </a:spcAft>
              <a:buNone/>
            </a:pPr>
            <a:fld id="{00000000-1234-1234-1234-123412341234}" type="slidenum">
              <a:rPr lang="en" smtClean="0"/>
              <a:pPr marL="0" lvl="0" indent="0" algn="ctr" rtl="0">
                <a:spcBef>
                  <a:spcPts val="0"/>
                </a:spcBef>
                <a:spcAft>
                  <a:spcPts val="0"/>
                </a:spcAft>
                <a:buNone/>
              </a:pPr>
              <a:t>3</a:t>
            </a:fld>
            <a:endParaRPr lang="en"/>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07704" y="260649"/>
            <a:ext cx="5368200" cy="672075"/>
          </a:xfrm>
        </p:spPr>
        <p:txBody>
          <a:bodyPr/>
          <a:lstStyle/>
          <a:p>
            <a:r>
              <a:rPr lang="tr-TR" sz="3600" dirty="0" err="1" smtClean="0">
                <a:latin typeface="Times New Roman" pitchFamily="18" charset="0"/>
                <a:cs typeface="Times New Roman" pitchFamily="18" charset="0"/>
              </a:rPr>
              <a:t>İKTİSADî</a:t>
            </a:r>
            <a:r>
              <a:rPr lang="tr-TR" sz="3600" dirty="0" smtClean="0">
                <a:latin typeface="Times New Roman" pitchFamily="18" charset="0"/>
                <a:cs typeface="Times New Roman" pitchFamily="18" charset="0"/>
              </a:rPr>
              <a:t> TARİH</a:t>
            </a:r>
            <a:endParaRPr lang="tr-TR" sz="3600" dirty="0"/>
          </a:p>
        </p:txBody>
      </p:sp>
      <p:sp>
        <p:nvSpPr>
          <p:cNvPr id="3" name="2 Metin Yer Tutucusu"/>
          <p:cNvSpPr>
            <a:spLocks noGrp="1"/>
          </p:cNvSpPr>
          <p:nvPr>
            <p:ph type="body" idx="1"/>
          </p:nvPr>
        </p:nvSpPr>
        <p:spPr>
          <a:xfrm>
            <a:off x="611560" y="740701"/>
            <a:ext cx="8064896" cy="5856651"/>
          </a:xfrm>
        </p:spPr>
        <p:txBody>
          <a:bodyPr/>
          <a:lstStyle/>
          <a:p>
            <a:pPr algn="ctr">
              <a:buNone/>
            </a:pPr>
            <a:r>
              <a:rPr lang="tr-TR" sz="1700" dirty="0" smtClean="0">
                <a:latin typeface="Times New Roman" pitchFamily="18" charset="0"/>
                <a:cs typeface="Times New Roman" pitchFamily="18" charset="0"/>
              </a:rPr>
              <a:t>Ortaçağ </a:t>
            </a:r>
            <a:r>
              <a:rPr lang="tr-TR" sz="1700" dirty="0" err="1" smtClean="0">
                <a:latin typeface="Times New Roman" pitchFamily="18" charset="0"/>
                <a:cs typeface="Times New Roman" pitchFamily="18" charset="0"/>
              </a:rPr>
              <a:t>Avrupasında</a:t>
            </a:r>
            <a:r>
              <a:rPr lang="tr-TR" sz="1700" dirty="0" smtClean="0">
                <a:latin typeface="Times New Roman" pitchFamily="18" charset="0"/>
                <a:cs typeface="Times New Roman" pitchFamily="18" charset="0"/>
              </a:rPr>
              <a:t> Ekonomik Gelişme –  Ticari Durum ve Teknikler </a:t>
            </a:r>
          </a:p>
          <a:p>
            <a:pPr algn="just">
              <a:buFontTx/>
              <a:buChar char="-"/>
            </a:pPr>
            <a:endParaRPr lang="tr-TR" sz="1800" dirty="0" smtClean="0">
              <a:latin typeface="Times New Roman" pitchFamily="18" charset="0"/>
              <a:cs typeface="Times New Roman" pitchFamily="18" charset="0"/>
            </a:endParaRPr>
          </a:p>
          <a:p>
            <a:pPr algn="just">
              <a:buFontTx/>
              <a:buChar char="-"/>
            </a:pPr>
            <a:r>
              <a:rPr lang="tr-TR" sz="1800" dirty="0" smtClean="0">
                <a:latin typeface="Times New Roman" pitchFamily="18" charset="0"/>
                <a:cs typeface="Times New Roman" pitchFamily="18" charset="0"/>
              </a:rPr>
              <a:t>-Ticaret hacmi genişledikçe ve ticari uygulamalar standartlaştıkça </a:t>
            </a:r>
            <a:r>
              <a:rPr lang="tr-TR" sz="1800" i="1" dirty="0" err="1" smtClean="0">
                <a:latin typeface="Times New Roman" pitchFamily="18" charset="0"/>
                <a:cs typeface="Times New Roman" pitchFamily="18" charset="0"/>
              </a:rPr>
              <a:t>commenda</a:t>
            </a:r>
            <a:r>
              <a:rPr lang="tr-TR" sz="1800" dirty="0" err="1" smtClean="0">
                <a:latin typeface="Times New Roman" pitchFamily="18" charset="0"/>
                <a:cs typeface="Times New Roman" pitchFamily="18" charset="0"/>
              </a:rPr>
              <a:t>ya</a:t>
            </a:r>
            <a:r>
              <a:rPr lang="tr-TR" sz="1800" dirty="0" smtClean="0">
                <a:latin typeface="Times New Roman" pitchFamily="18" charset="0"/>
                <a:cs typeface="Times New Roman" pitchFamily="18" charset="0"/>
              </a:rPr>
              <a:t> rakip bir başka iş organizasyonu olan </a:t>
            </a:r>
            <a:r>
              <a:rPr lang="tr-TR" sz="1800" i="1" dirty="0" err="1" smtClean="0">
                <a:latin typeface="Times New Roman" pitchFamily="18" charset="0"/>
                <a:cs typeface="Times New Roman" pitchFamily="18" charset="0"/>
              </a:rPr>
              <a:t>vera</a:t>
            </a:r>
            <a:r>
              <a:rPr lang="tr-TR" sz="1800" i="1" dirty="0" smtClean="0">
                <a:latin typeface="Times New Roman" pitchFamily="18" charset="0"/>
                <a:cs typeface="Times New Roman" pitchFamily="18" charset="0"/>
              </a:rPr>
              <a:t> </a:t>
            </a:r>
            <a:r>
              <a:rPr lang="tr-TR" sz="1800" i="1" dirty="0" err="1" smtClean="0">
                <a:latin typeface="Times New Roman" pitchFamily="18" charset="0"/>
                <a:cs typeface="Times New Roman" pitchFamily="18" charset="0"/>
              </a:rPr>
              <a:t>societa</a:t>
            </a:r>
            <a:r>
              <a:rPr lang="tr-TR" sz="1800" dirty="0" smtClean="0">
                <a:latin typeface="Times New Roman" pitchFamily="18" charset="0"/>
                <a:cs typeface="Times New Roman" pitchFamily="18" charset="0"/>
              </a:rPr>
              <a:t> (okunuşu </a:t>
            </a:r>
            <a:r>
              <a:rPr lang="tr-TR" sz="1800" i="1" dirty="0" err="1" smtClean="0">
                <a:latin typeface="Times New Roman" pitchFamily="18" charset="0"/>
                <a:cs typeface="Times New Roman" pitchFamily="18" charset="0"/>
              </a:rPr>
              <a:t>vera</a:t>
            </a:r>
            <a:r>
              <a:rPr lang="tr-TR" sz="1800" i="1" dirty="0" smtClean="0">
                <a:latin typeface="Times New Roman" pitchFamily="18" charset="0"/>
                <a:cs typeface="Times New Roman" pitchFamily="18" charset="0"/>
              </a:rPr>
              <a:t> </a:t>
            </a:r>
            <a:r>
              <a:rPr lang="tr-TR" sz="1800" i="1" dirty="0" err="1" smtClean="0">
                <a:latin typeface="Times New Roman" pitchFamily="18" charset="0"/>
                <a:cs typeface="Times New Roman" pitchFamily="18" charset="0"/>
              </a:rPr>
              <a:t>soçeta</a:t>
            </a:r>
            <a:r>
              <a:rPr lang="tr-TR" sz="1800" dirty="0" smtClean="0">
                <a:latin typeface="Times New Roman" pitchFamily="18" charset="0"/>
                <a:cs typeface="Times New Roman" pitchFamily="18" charset="0"/>
              </a:rPr>
              <a:t>) doğdu. Bu “şirket” tipinde çok sayıda ortak vardı ve Avrupa’da pek çok şehirde faaliyet göstermekteydi. Bu tip organizasyonun önde gelen temsilcileri İtalyanlardı. Floransa, </a:t>
            </a:r>
            <a:r>
              <a:rPr lang="tr-TR" sz="1800" dirty="0" err="1" smtClean="0">
                <a:latin typeface="Times New Roman" pitchFamily="18" charset="0"/>
                <a:cs typeface="Times New Roman" pitchFamily="18" charset="0"/>
              </a:rPr>
              <a:t>Siena</a:t>
            </a:r>
            <a:r>
              <a:rPr lang="tr-TR" sz="1800" dirty="0" smtClean="0">
                <a:latin typeface="Times New Roman" pitchFamily="18" charset="0"/>
                <a:cs typeface="Times New Roman" pitchFamily="18" charset="0"/>
              </a:rPr>
              <a:t>, Venedik, </a:t>
            </a:r>
            <a:r>
              <a:rPr lang="tr-TR" sz="1800" dirty="0" err="1" smtClean="0">
                <a:latin typeface="Times New Roman" pitchFamily="18" charset="0"/>
                <a:cs typeface="Times New Roman" pitchFamily="18" charset="0"/>
              </a:rPr>
              <a:t>Milan</a:t>
            </a:r>
            <a:r>
              <a:rPr lang="tr-TR" sz="1800" dirty="0" smtClean="0">
                <a:latin typeface="Times New Roman" pitchFamily="18" charset="0"/>
                <a:cs typeface="Times New Roman" pitchFamily="18" charset="0"/>
              </a:rPr>
              <a:t> gibi bir merkezden </a:t>
            </a:r>
            <a:r>
              <a:rPr lang="tr-TR" sz="1800" dirty="0" err="1" smtClean="0">
                <a:latin typeface="Times New Roman" pitchFamily="18" charset="0"/>
                <a:cs typeface="Times New Roman" pitchFamily="18" charset="0"/>
              </a:rPr>
              <a:t>Bruges</a:t>
            </a:r>
            <a:r>
              <a:rPr lang="tr-TR" sz="1800" dirty="0" smtClean="0">
                <a:latin typeface="Times New Roman" pitchFamily="18" charset="0"/>
                <a:cs typeface="Times New Roman" pitchFamily="18" charset="0"/>
              </a:rPr>
              <a:t>, Londra, Paris, Cenevre ve diğer şehirlerde şubeler işletmekteydiler. Ticari işlemler kadar bankacılıkla da uğraşan bu şirketlerin en önemlileri Floransalı </a:t>
            </a:r>
            <a:r>
              <a:rPr lang="tr-TR" sz="1800" dirty="0" err="1" smtClean="0">
                <a:latin typeface="Times New Roman" pitchFamily="18" charset="0"/>
                <a:cs typeface="Times New Roman" pitchFamily="18" charset="0"/>
              </a:rPr>
              <a:t>Bardi</a:t>
            </a:r>
            <a:r>
              <a:rPr lang="tr-TR" sz="1800" dirty="0" smtClean="0">
                <a:latin typeface="Times New Roman" pitchFamily="18" charset="0"/>
                <a:cs typeface="Times New Roman" pitchFamily="18" charset="0"/>
              </a:rPr>
              <a:t> ve </a:t>
            </a:r>
            <a:r>
              <a:rPr lang="tr-TR" sz="1800" dirty="0" err="1" smtClean="0">
                <a:latin typeface="Times New Roman" pitchFamily="18" charset="0"/>
                <a:cs typeface="Times New Roman" pitchFamily="18" charset="0"/>
              </a:rPr>
              <a:t>Peruzzi</a:t>
            </a:r>
            <a:r>
              <a:rPr lang="tr-TR" sz="1800" dirty="0" smtClean="0">
                <a:latin typeface="Times New Roman" pitchFamily="18" charset="0"/>
                <a:cs typeface="Times New Roman" pitchFamily="18" charset="0"/>
              </a:rPr>
              <a:t> (ailelerinin) şirketleridir. [17. yüzyılın şirketlerinden önce bunlar </a:t>
            </a:r>
            <a:r>
              <a:rPr lang="tr-TR" sz="1800" dirty="0" err="1" smtClean="0">
                <a:latin typeface="Times New Roman" pitchFamily="18" charset="0"/>
                <a:cs typeface="Times New Roman" pitchFamily="18" charset="0"/>
              </a:rPr>
              <a:t>dünaynın</a:t>
            </a:r>
            <a:r>
              <a:rPr lang="tr-TR" sz="1800" dirty="0" smtClean="0">
                <a:latin typeface="Times New Roman" pitchFamily="18" charset="0"/>
                <a:cs typeface="Times New Roman" pitchFamily="18" charset="0"/>
              </a:rPr>
              <a:t> en geniş/büyük iş organizasyonlarıydı] Bu tür şirketlerin kendi gemileri, yük arabaları, hayvan/yük katarları vardı ve bazıları maden sahibi ya da işleticisi olabiliyordu. </a:t>
            </a:r>
          </a:p>
        </p:txBody>
      </p:sp>
      <p:sp>
        <p:nvSpPr>
          <p:cNvPr id="4" name="3 Slayt Numarası Yer Tutucusu"/>
          <p:cNvSpPr>
            <a:spLocks noGrp="1"/>
          </p:cNvSpPr>
          <p:nvPr>
            <p:ph type="sldNum" idx="12"/>
          </p:nvPr>
        </p:nvSpPr>
        <p:spPr/>
        <p:txBody>
          <a:bodyPr/>
          <a:lstStyle/>
          <a:p>
            <a:pPr marL="0" lvl="0" indent="0" algn="ctr" rtl="0">
              <a:spcBef>
                <a:spcPts val="0"/>
              </a:spcBef>
              <a:spcAft>
                <a:spcPts val="0"/>
              </a:spcAft>
              <a:buNone/>
            </a:pPr>
            <a:fld id="{00000000-1234-1234-1234-123412341234}" type="slidenum">
              <a:rPr lang="en" smtClean="0"/>
              <a:pPr marL="0" lvl="0" indent="0" algn="ctr" rtl="0">
                <a:spcBef>
                  <a:spcPts val="0"/>
                </a:spcBef>
                <a:spcAft>
                  <a:spcPts val="0"/>
                </a:spcAft>
                <a:buNone/>
              </a:pPr>
              <a:t>4</a:t>
            </a:fld>
            <a:endParaRPr lang="en"/>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07704" y="260649"/>
            <a:ext cx="5368200" cy="672075"/>
          </a:xfrm>
        </p:spPr>
        <p:txBody>
          <a:bodyPr/>
          <a:lstStyle/>
          <a:p>
            <a:r>
              <a:rPr lang="tr-TR" sz="3600" smtClean="0">
                <a:latin typeface="Times New Roman" pitchFamily="18" charset="0"/>
                <a:cs typeface="Times New Roman" pitchFamily="18" charset="0"/>
              </a:rPr>
              <a:t>İKTİSADî TARİH</a:t>
            </a:r>
            <a:endParaRPr lang="tr-TR" sz="3600" dirty="0"/>
          </a:p>
        </p:txBody>
      </p:sp>
      <p:sp>
        <p:nvSpPr>
          <p:cNvPr id="3" name="2 Metin Yer Tutucusu"/>
          <p:cNvSpPr>
            <a:spLocks noGrp="1"/>
          </p:cNvSpPr>
          <p:nvPr>
            <p:ph type="body" idx="1"/>
          </p:nvPr>
        </p:nvSpPr>
        <p:spPr>
          <a:xfrm>
            <a:off x="611560" y="740701"/>
            <a:ext cx="8064896" cy="5856651"/>
          </a:xfrm>
        </p:spPr>
        <p:txBody>
          <a:bodyPr/>
          <a:lstStyle/>
          <a:p>
            <a:pPr algn="ctr">
              <a:buNone/>
            </a:pPr>
            <a:r>
              <a:rPr lang="tr-TR" sz="1700" dirty="0" smtClean="0">
                <a:latin typeface="Times New Roman" pitchFamily="18" charset="0"/>
                <a:cs typeface="Times New Roman" pitchFamily="18" charset="0"/>
              </a:rPr>
              <a:t>Ortaçağ </a:t>
            </a:r>
            <a:r>
              <a:rPr lang="tr-TR" sz="1700" dirty="0" err="1" smtClean="0">
                <a:latin typeface="Times New Roman" pitchFamily="18" charset="0"/>
                <a:cs typeface="Times New Roman" pitchFamily="18" charset="0"/>
              </a:rPr>
              <a:t>Avrupasında</a:t>
            </a:r>
            <a:r>
              <a:rPr lang="tr-TR" sz="1700" dirty="0" smtClean="0">
                <a:latin typeface="Times New Roman" pitchFamily="18" charset="0"/>
                <a:cs typeface="Times New Roman" pitchFamily="18" charset="0"/>
              </a:rPr>
              <a:t> Ekonomik Gelişme –  Ticari Durum ve Teknikler </a:t>
            </a:r>
          </a:p>
          <a:p>
            <a:pPr algn="just">
              <a:buFontTx/>
              <a:buChar char="-"/>
            </a:pPr>
            <a:endParaRPr lang="tr-TR" sz="1700" dirty="0" smtClean="0">
              <a:latin typeface="Times New Roman" pitchFamily="18" charset="0"/>
              <a:cs typeface="Times New Roman" pitchFamily="18" charset="0"/>
            </a:endParaRPr>
          </a:p>
          <a:p>
            <a:pPr algn="just">
              <a:buFontTx/>
              <a:buChar char="-"/>
            </a:pPr>
            <a:r>
              <a:rPr lang="tr-TR" sz="1700" dirty="0" smtClean="0">
                <a:latin typeface="Times New Roman" pitchFamily="18" charset="0"/>
                <a:cs typeface="Times New Roman" pitchFamily="18" charset="0"/>
              </a:rPr>
              <a:t>Daha küçük tacirler uzun mesafe ticaretinin risklerini yayıcı başka araçlar kullanmaktaydı. Çok sayıda küçük tacir birlikte bir gemi kiralayabilirdi. Ya da bir girişimci bir gemiyi kiralayıp bunu çok sayıda küçük tacire kiralayabilirdi. Bu dönemde deniz ticareti ile ilgili kiralama, sigortalama ve </a:t>
            </a:r>
            <a:r>
              <a:rPr lang="tr-TR" sz="1700" dirty="0" err="1" smtClean="0">
                <a:latin typeface="Times New Roman" pitchFamily="18" charset="0"/>
                <a:cs typeface="Times New Roman" pitchFamily="18" charset="0"/>
              </a:rPr>
              <a:t>boçlanma</a:t>
            </a:r>
            <a:r>
              <a:rPr lang="tr-TR" sz="1700" dirty="0" smtClean="0">
                <a:latin typeface="Times New Roman" pitchFamily="18" charset="0"/>
                <a:cs typeface="Times New Roman" pitchFamily="18" charset="0"/>
              </a:rPr>
              <a:t> ilişkileri yaygınlaştı. </a:t>
            </a:r>
          </a:p>
          <a:p>
            <a:pPr algn="just">
              <a:buFontTx/>
              <a:buChar char="-"/>
            </a:pPr>
            <a:r>
              <a:rPr lang="tr-TR" sz="1700" dirty="0" smtClean="0">
                <a:latin typeface="Times New Roman" pitchFamily="18" charset="0"/>
                <a:cs typeface="Times New Roman" pitchFamily="18" charset="0"/>
              </a:rPr>
              <a:t>Bankacılık ve kredi Ortaçağ ticaretinin önemli parçaları idi. 12. yüzyılda Venedik ve </a:t>
            </a:r>
            <a:r>
              <a:rPr lang="tr-TR" sz="1700" dirty="0" err="1" smtClean="0">
                <a:latin typeface="Times New Roman" pitchFamily="18" charset="0"/>
                <a:cs typeface="Times New Roman" pitchFamily="18" charset="0"/>
              </a:rPr>
              <a:t>Cenova’da</a:t>
            </a:r>
            <a:r>
              <a:rPr lang="tr-TR" sz="1700" dirty="0" smtClean="0">
                <a:latin typeface="Times New Roman" pitchFamily="18" charset="0"/>
                <a:cs typeface="Times New Roman" pitchFamily="18" charset="0"/>
              </a:rPr>
              <a:t> basit mevduat bankaları görülmekteydi. Bunlar mevduatları koruma amaçlı kuruluşlar iken, kısa sürede sözlü talimat ile bir hesaptan diğerine para transferine imkan veren uygulamalar geçilmiştir. Sonra da bazı önemli müşterilere bankaya yatırdıklarından daha fazlasını çekme hakkı tanınmıştı; böylece yeni bir ödeme aracı yaratılmış oluyordu.  </a:t>
            </a:r>
          </a:p>
        </p:txBody>
      </p:sp>
      <p:sp>
        <p:nvSpPr>
          <p:cNvPr id="4" name="3 Slayt Numarası Yer Tutucusu"/>
          <p:cNvSpPr>
            <a:spLocks noGrp="1"/>
          </p:cNvSpPr>
          <p:nvPr>
            <p:ph type="sldNum" idx="12"/>
          </p:nvPr>
        </p:nvSpPr>
        <p:spPr/>
        <p:txBody>
          <a:bodyPr/>
          <a:lstStyle/>
          <a:p>
            <a:pPr marL="0" lvl="0" indent="0" algn="ctr" rtl="0">
              <a:spcBef>
                <a:spcPts val="0"/>
              </a:spcBef>
              <a:spcAft>
                <a:spcPts val="0"/>
              </a:spcAft>
              <a:buNone/>
            </a:pPr>
            <a:fld id="{00000000-1234-1234-1234-123412341234}" type="slidenum">
              <a:rPr lang="en" smtClean="0"/>
              <a:pPr marL="0" lvl="0" indent="0" algn="ctr" rtl="0">
                <a:spcBef>
                  <a:spcPts val="0"/>
                </a:spcBef>
                <a:spcAft>
                  <a:spcPts val="0"/>
                </a:spcAft>
                <a:buNone/>
              </a:pPr>
              <a:t>5</a:t>
            </a:fld>
            <a:endParaRPr lang="en"/>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07704" y="260649"/>
            <a:ext cx="5368200" cy="672075"/>
          </a:xfrm>
        </p:spPr>
        <p:txBody>
          <a:bodyPr/>
          <a:lstStyle/>
          <a:p>
            <a:r>
              <a:rPr lang="tr-TR" sz="3600" dirty="0" err="1" smtClean="0">
                <a:latin typeface="Times New Roman" pitchFamily="18" charset="0"/>
                <a:cs typeface="Times New Roman" pitchFamily="18" charset="0"/>
              </a:rPr>
              <a:t>İKTİSADî</a:t>
            </a:r>
            <a:r>
              <a:rPr lang="tr-TR" sz="3600" dirty="0" smtClean="0">
                <a:latin typeface="Times New Roman" pitchFamily="18" charset="0"/>
                <a:cs typeface="Times New Roman" pitchFamily="18" charset="0"/>
              </a:rPr>
              <a:t> TARİH</a:t>
            </a:r>
            <a:endParaRPr lang="tr-TR" sz="3600" dirty="0"/>
          </a:p>
        </p:txBody>
      </p:sp>
      <p:sp>
        <p:nvSpPr>
          <p:cNvPr id="3" name="2 Metin Yer Tutucusu"/>
          <p:cNvSpPr>
            <a:spLocks noGrp="1"/>
          </p:cNvSpPr>
          <p:nvPr>
            <p:ph type="body" idx="1"/>
          </p:nvPr>
        </p:nvSpPr>
        <p:spPr>
          <a:xfrm>
            <a:off x="611560" y="740701"/>
            <a:ext cx="8064896" cy="5856651"/>
          </a:xfrm>
        </p:spPr>
        <p:txBody>
          <a:bodyPr/>
          <a:lstStyle/>
          <a:p>
            <a:pPr algn="ctr">
              <a:buNone/>
            </a:pPr>
            <a:r>
              <a:rPr lang="tr-TR" sz="1700" dirty="0" smtClean="0">
                <a:latin typeface="Times New Roman" pitchFamily="18" charset="0"/>
                <a:cs typeface="Times New Roman" pitchFamily="18" charset="0"/>
              </a:rPr>
              <a:t>Ortaçağ </a:t>
            </a:r>
            <a:r>
              <a:rPr lang="tr-TR" sz="1700" dirty="0" err="1" smtClean="0">
                <a:latin typeface="Times New Roman" pitchFamily="18" charset="0"/>
                <a:cs typeface="Times New Roman" pitchFamily="18" charset="0"/>
              </a:rPr>
              <a:t>Avrupasında</a:t>
            </a:r>
            <a:r>
              <a:rPr lang="tr-TR" sz="1700" dirty="0" smtClean="0">
                <a:latin typeface="Times New Roman" pitchFamily="18" charset="0"/>
                <a:cs typeface="Times New Roman" pitchFamily="18" charset="0"/>
              </a:rPr>
              <a:t> Ekonomik Gelişme –  Ticari Durum ve Teknikler </a:t>
            </a:r>
          </a:p>
          <a:p>
            <a:pPr algn="just">
              <a:buFontTx/>
              <a:buChar char="-"/>
            </a:pPr>
            <a:endParaRPr lang="tr-TR" sz="1700" dirty="0" smtClean="0">
              <a:latin typeface="Times New Roman" pitchFamily="18" charset="0"/>
              <a:cs typeface="Times New Roman" pitchFamily="18" charset="0"/>
            </a:endParaRPr>
          </a:p>
          <a:p>
            <a:pPr algn="just">
              <a:buFontTx/>
              <a:buChar char="-"/>
            </a:pPr>
            <a:r>
              <a:rPr lang="tr-TR" sz="1700" dirty="0" smtClean="0">
                <a:latin typeface="Times New Roman" pitchFamily="18" charset="0"/>
                <a:cs typeface="Times New Roman" pitchFamily="18" charset="0"/>
              </a:rPr>
              <a:t>Bankerler uzun mesafe ticaretini kolaylaştırmak için poliçe/kambiyo senedi gibi belgeleri alıp satıyorlardı. Çünkü tacirlerin yanlarında para taşımaları pek güvenli değildi. Fuarlarda da tacirler arasındaki alacak-verecek konuları nakit ile değil, </a:t>
            </a:r>
            <a:r>
              <a:rPr lang="tr-TR" sz="1700" dirty="0" err="1" smtClean="0">
                <a:latin typeface="Times New Roman" pitchFamily="18" charset="0"/>
                <a:cs typeface="Times New Roman" pitchFamily="18" charset="0"/>
              </a:rPr>
              <a:t>letters</a:t>
            </a:r>
            <a:r>
              <a:rPr lang="tr-TR" sz="1700" dirty="0" smtClean="0">
                <a:latin typeface="Times New Roman" pitchFamily="18" charset="0"/>
                <a:cs typeface="Times New Roman" pitchFamily="18" charset="0"/>
              </a:rPr>
              <a:t> of </a:t>
            </a:r>
            <a:r>
              <a:rPr lang="tr-TR" sz="1700" dirty="0" err="1" smtClean="0">
                <a:latin typeface="Times New Roman" pitchFamily="18" charset="0"/>
                <a:cs typeface="Times New Roman" pitchFamily="18" charset="0"/>
              </a:rPr>
              <a:t>fair</a:t>
            </a:r>
            <a:r>
              <a:rPr lang="tr-TR" sz="1700" dirty="0" smtClean="0">
                <a:latin typeface="Times New Roman" pitchFamily="18" charset="0"/>
                <a:cs typeface="Times New Roman" pitchFamily="18" charset="0"/>
              </a:rPr>
              <a:t> (fuar mektupları/belgeleri) denen bir tür poliçe ile sağlanıyordu. </a:t>
            </a:r>
          </a:p>
          <a:p>
            <a:pPr algn="just">
              <a:buFontTx/>
              <a:buChar char="-"/>
            </a:pPr>
            <a:r>
              <a:rPr lang="tr-TR" sz="1700" dirty="0" smtClean="0">
                <a:latin typeface="Times New Roman" pitchFamily="18" charset="0"/>
                <a:cs typeface="Times New Roman" pitchFamily="18" charset="0"/>
              </a:rPr>
              <a:t> Tacirlerin krediye bağlı olmalarının bir gerekçesi güvence ise bir diğeri de tedavüldeki sikkelerin çeşitliliği ve karmaşıklığıydı. Bunların değiş tokuşu için özel bilgi gerekliydi: sikkelerin metal içerikleri/birbirlerine göre değerleri nedir sorusunun cevabını bankerler biliyor ve bu hizmeti sunuyorlardı. </a:t>
            </a:r>
          </a:p>
          <a:p>
            <a:pPr algn="just">
              <a:buFontTx/>
              <a:buChar char="-"/>
            </a:pPr>
            <a:r>
              <a:rPr lang="tr-TR" sz="1700" dirty="0" smtClean="0">
                <a:latin typeface="Times New Roman" pitchFamily="18" charset="0"/>
                <a:cs typeface="Times New Roman" pitchFamily="18" charset="0"/>
              </a:rPr>
              <a:t>13. yüzyıl ortalarında 1252’de Floransa florini (altın parası) ile herkes tarafından kabul gören istikrarlı bir para ortaya çıkmış oldu. </a:t>
            </a:r>
          </a:p>
        </p:txBody>
      </p:sp>
      <p:sp>
        <p:nvSpPr>
          <p:cNvPr id="4" name="3 Slayt Numarası Yer Tutucusu"/>
          <p:cNvSpPr>
            <a:spLocks noGrp="1"/>
          </p:cNvSpPr>
          <p:nvPr>
            <p:ph type="sldNum" idx="12"/>
          </p:nvPr>
        </p:nvSpPr>
        <p:spPr/>
        <p:txBody>
          <a:bodyPr/>
          <a:lstStyle/>
          <a:p>
            <a:pPr marL="0" lvl="0" indent="0" algn="ctr" rtl="0">
              <a:spcBef>
                <a:spcPts val="0"/>
              </a:spcBef>
              <a:spcAft>
                <a:spcPts val="0"/>
              </a:spcAft>
              <a:buNone/>
            </a:pPr>
            <a:fld id="{00000000-1234-1234-1234-123412341234}" type="slidenum">
              <a:rPr lang="en" smtClean="0"/>
              <a:pPr marL="0" lvl="0" indent="0" algn="ctr" rtl="0">
                <a:spcBef>
                  <a:spcPts val="0"/>
                </a:spcBef>
                <a:spcAft>
                  <a:spcPts val="0"/>
                </a:spcAft>
                <a:buNone/>
              </a:pPr>
              <a:t>6</a:t>
            </a:fld>
            <a:endParaRPr lang="en"/>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07704" y="260649"/>
            <a:ext cx="5368200" cy="672075"/>
          </a:xfrm>
        </p:spPr>
        <p:txBody>
          <a:bodyPr/>
          <a:lstStyle/>
          <a:p>
            <a:r>
              <a:rPr lang="tr-TR" sz="3600" dirty="0" err="1" smtClean="0">
                <a:latin typeface="Times New Roman" pitchFamily="18" charset="0"/>
                <a:cs typeface="Times New Roman" pitchFamily="18" charset="0"/>
              </a:rPr>
              <a:t>İKTİSADî</a:t>
            </a:r>
            <a:r>
              <a:rPr lang="tr-TR" sz="3600" dirty="0" smtClean="0">
                <a:latin typeface="Times New Roman" pitchFamily="18" charset="0"/>
                <a:cs typeface="Times New Roman" pitchFamily="18" charset="0"/>
              </a:rPr>
              <a:t> TARİH</a:t>
            </a:r>
            <a:endParaRPr lang="tr-TR" sz="3600" dirty="0"/>
          </a:p>
        </p:txBody>
      </p:sp>
      <p:sp>
        <p:nvSpPr>
          <p:cNvPr id="3" name="2 Metin Yer Tutucusu"/>
          <p:cNvSpPr>
            <a:spLocks noGrp="1"/>
          </p:cNvSpPr>
          <p:nvPr>
            <p:ph type="body" idx="1"/>
          </p:nvPr>
        </p:nvSpPr>
        <p:spPr>
          <a:xfrm>
            <a:off x="611560" y="740701"/>
            <a:ext cx="8064896" cy="5856651"/>
          </a:xfrm>
        </p:spPr>
        <p:txBody>
          <a:bodyPr/>
          <a:lstStyle/>
          <a:p>
            <a:pPr algn="ctr">
              <a:buNone/>
            </a:pPr>
            <a:r>
              <a:rPr lang="tr-TR" sz="1700" dirty="0" smtClean="0">
                <a:latin typeface="Times New Roman" pitchFamily="18" charset="0"/>
                <a:cs typeface="Times New Roman" pitchFamily="18" charset="0"/>
              </a:rPr>
              <a:t>Ortaçağ </a:t>
            </a:r>
            <a:r>
              <a:rPr lang="tr-TR" sz="1700" dirty="0" err="1" smtClean="0">
                <a:latin typeface="Times New Roman" pitchFamily="18" charset="0"/>
                <a:cs typeface="Times New Roman" pitchFamily="18" charset="0"/>
              </a:rPr>
              <a:t>Avrupasında</a:t>
            </a:r>
            <a:r>
              <a:rPr lang="tr-TR" sz="1700" dirty="0" smtClean="0">
                <a:latin typeface="Times New Roman" pitchFamily="18" charset="0"/>
                <a:cs typeface="Times New Roman" pitchFamily="18" charset="0"/>
              </a:rPr>
              <a:t> Ekonomik Gelişme – Endüstriyel Teknoloji ve Mekanik Gücün Başlangıcı </a:t>
            </a:r>
          </a:p>
          <a:p>
            <a:pPr algn="just">
              <a:buFontTx/>
              <a:buChar char="-"/>
            </a:pPr>
            <a:endParaRPr lang="tr-TR" sz="1700" dirty="0" smtClean="0">
              <a:latin typeface="Times New Roman" pitchFamily="18" charset="0"/>
              <a:cs typeface="Times New Roman" pitchFamily="18" charset="0"/>
            </a:endParaRPr>
          </a:p>
          <a:p>
            <a:pPr algn="just">
              <a:buFontTx/>
              <a:buChar char="-"/>
            </a:pPr>
            <a:r>
              <a:rPr lang="tr-TR" sz="1700" dirty="0" smtClean="0">
                <a:latin typeface="Times New Roman" pitchFamily="18" charset="0"/>
                <a:cs typeface="Times New Roman" pitchFamily="18" charset="0"/>
              </a:rPr>
              <a:t>Tarım sektörünün üretim ve istihdam boyutlarıyla kıyaslanabilir olmasa da imalat ortaçağların önemli bir sektörü idi. </a:t>
            </a:r>
          </a:p>
          <a:p>
            <a:pPr algn="just">
              <a:buFontTx/>
              <a:buChar char="-"/>
            </a:pPr>
            <a:endParaRPr lang="tr-TR" sz="1700" dirty="0" smtClean="0">
              <a:latin typeface="Times New Roman" pitchFamily="18" charset="0"/>
              <a:cs typeface="Times New Roman" pitchFamily="18" charset="0"/>
            </a:endParaRPr>
          </a:p>
          <a:p>
            <a:pPr algn="just">
              <a:buFontTx/>
              <a:buChar char="-"/>
            </a:pPr>
            <a:r>
              <a:rPr lang="tr-TR" sz="1700" dirty="0" smtClean="0">
                <a:latin typeface="Times New Roman" pitchFamily="18" charset="0"/>
                <a:cs typeface="Times New Roman" pitchFamily="18" charset="0"/>
              </a:rPr>
              <a:t>En büyük ve yaygın imalat dalı dokumacılıktı. Hemen her yerde görülmekle birlikte 11. yüzyıldan itibaren Avrupa’da bazı bölgeler (</a:t>
            </a:r>
            <a:r>
              <a:rPr lang="tr-TR" sz="1700" dirty="0" err="1" smtClean="0">
                <a:latin typeface="Times New Roman" pitchFamily="18" charset="0"/>
                <a:cs typeface="Times New Roman" pitchFamily="18" charset="0"/>
              </a:rPr>
              <a:t>Flander</a:t>
            </a:r>
            <a:r>
              <a:rPr lang="tr-TR" sz="1700" dirty="0" smtClean="0">
                <a:latin typeface="Times New Roman" pitchFamily="18" charset="0"/>
                <a:cs typeface="Times New Roman" pitchFamily="18" charset="0"/>
              </a:rPr>
              <a:t>, Belçika, kuzey Fransa, kuzey İtalya, </a:t>
            </a:r>
            <a:r>
              <a:rPr lang="tr-TR" sz="1700" dirty="0" err="1" smtClean="0">
                <a:latin typeface="Times New Roman" pitchFamily="18" charset="0"/>
                <a:cs typeface="Times New Roman" pitchFamily="18" charset="0"/>
              </a:rPr>
              <a:t>Toskana</a:t>
            </a:r>
            <a:r>
              <a:rPr lang="tr-TR" sz="1700" dirty="0" smtClean="0">
                <a:latin typeface="Times New Roman" pitchFamily="18" charset="0"/>
                <a:cs typeface="Times New Roman" pitchFamily="18" charset="0"/>
              </a:rPr>
              <a:t>) kumaş üretiminde uzmanlaştı. Ayrıca güney ve doğu İngiltere ve güney Fransa’da da önemli bir uğraş idi. Dokumacılığın hammaddesi yün daha sonra keten idi. İpek ve pamuk üretimi ise İtalya ve İspanya gibi bölgelerde görülmekteydi. </a:t>
            </a:r>
          </a:p>
        </p:txBody>
      </p:sp>
      <p:sp>
        <p:nvSpPr>
          <p:cNvPr id="4" name="3 Slayt Numarası Yer Tutucusu"/>
          <p:cNvSpPr>
            <a:spLocks noGrp="1"/>
          </p:cNvSpPr>
          <p:nvPr>
            <p:ph type="sldNum" idx="12"/>
          </p:nvPr>
        </p:nvSpPr>
        <p:spPr/>
        <p:txBody>
          <a:bodyPr/>
          <a:lstStyle/>
          <a:p>
            <a:pPr marL="0" lvl="0" indent="0" algn="ctr" rtl="0">
              <a:spcBef>
                <a:spcPts val="0"/>
              </a:spcBef>
              <a:spcAft>
                <a:spcPts val="0"/>
              </a:spcAft>
              <a:buNone/>
            </a:pPr>
            <a:fld id="{00000000-1234-1234-1234-123412341234}" type="slidenum">
              <a:rPr lang="en" smtClean="0"/>
              <a:pPr marL="0" lvl="0" indent="0" algn="ctr" rtl="0">
                <a:spcBef>
                  <a:spcPts val="0"/>
                </a:spcBef>
                <a:spcAft>
                  <a:spcPts val="0"/>
                </a:spcAft>
                <a:buNone/>
              </a:pPr>
              <a:t>7</a:t>
            </a:fld>
            <a:endParaRPr lang="en"/>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07704" y="260649"/>
            <a:ext cx="5368200" cy="672075"/>
          </a:xfrm>
        </p:spPr>
        <p:txBody>
          <a:bodyPr/>
          <a:lstStyle/>
          <a:p>
            <a:r>
              <a:rPr lang="tr-TR" sz="3600" dirty="0" err="1" smtClean="0">
                <a:latin typeface="Times New Roman" pitchFamily="18" charset="0"/>
                <a:cs typeface="Times New Roman" pitchFamily="18" charset="0"/>
              </a:rPr>
              <a:t>İKTİSADî</a:t>
            </a:r>
            <a:r>
              <a:rPr lang="tr-TR" sz="3600" dirty="0" smtClean="0">
                <a:latin typeface="Times New Roman" pitchFamily="18" charset="0"/>
                <a:cs typeface="Times New Roman" pitchFamily="18" charset="0"/>
              </a:rPr>
              <a:t> TARİH</a:t>
            </a:r>
            <a:endParaRPr lang="tr-TR" sz="3600" dirty="0"/>
          </a:p>
        </p:txBody>
      </p:sp>
      <p:sp>
        <p:nvSpPr>
          <p:cNvPr id="3" name="2 Metin Yer Tutucusu"/>
          <p:cNvSpPr>
            <a:spLocks noGrp="1"/>
          </p:cNvSpPr>
          <p:nvPr>
            <p:ph type="body" idx="1"/>
          </p:nvPr>
        </p:nvSpPr>
        <p:spPr>
          <a:xfrm>
            <a:off x="611560" y="740701"/>
            <a:ext cx="8064896" cy="5856651"/>
          </a:xfrm>
        </p:spPr>
        <p:txBody>
          <a:bodyPr/>
          <a:lstStyle/>
          <a:p>
            <a:pPr algn="ctr">
              <a:buNone/>
            </a:pPr>
            <a:r>
              <a:rPr lang="tr-TR" sz="1700" dirty="0" smtClean="0">
                <a:latin typeface="Times New Roman" pitchFamily="18" charset="0"/>
                <a:cs typeface="Times New Roman" pitchFamily="18" charset="0"/>
              </a:rPr>
              <a:t>Ortaçağ </a:t>
            </a:r>
            <a:r>
              <a:rPr lang="tr-TR" sz="1700" dirty="0" err="1" smtClean="0">
                <a:latin typeface="Times New Roman" pitchFamily="18" charset="0"/>
                <a:cs typeface="Times New Roman" pitchFamily="18" charset="0"/>
              </a:rPr>
              <a:t>Avrupasında</a:t>
            </a:r>
            <a:r>
              <a:rPr lang="tr-TR" sz="1700" dirty="0" smtClean="0">
                <a:latin typeface="Times New Roman" pitchFamily="18" charset="0"/>
                <a:cs typeface="Times New Roman" pitchFamily="18" charset="0"/>
              </a:rPr>
              <a:t> Ekonomik Gelişme – Endüstriyel Teknoloji ve Mekanik Gücün Başlangıcı </a:t>
            </a:r>
          </a:p>
          <a:p>
            <a:pPr algn="just">
              <a:buFontTx/>
              <a:buChar char="-"/>
            </a:pPr>
            <a:r>
              <a:rPr lang="tr-TR" sz="1700" dirty="0" smtClean="0">
                <a:latin typeface="Times New Roman" pitchFamily="18" charset="0"/>
                <a:cs typeface="Times New Roman" pitchFamily="18" charset="0"/>
              </a:rPr>
              <a:t>İmalat sanayinde lonca örgütlenmesi olmakla birlikte (kumaş boyacıları, kesiciler, dokumacılar gibi) imalatta baskın olan unsur (dokuma hammaddelerini satın alan ve nihai ürünü satan) tacirler idi. Bu tacirler (ki girişimci olarak nitelendirilebilirler), hammaddeyi ve bazen yarı-bitirilmiş ürünü iş için gerekli alet-edevat ile birlikte kendi evlerinde veya dükkanlarında işleyen üreticilere/köylülere (üreticilere) dağıtıyor, bir müddet sonra nihai ürünü onlardan toplayarak satışa sunuyorlardı. İlk olarak </a:t>
            </a:r>
            <a:r>
              <a:rPr lang="tr-TR" sz="1700" dirty="0" err="1" smtClean="0">
                <a:latin typeface="Times New Roman" pitchFamily="18" charset="0"/>
                <a:cs typeface="Times New Roman" pitchFamily="18" charset="0"/>
              </a:rPr>
              <a:t>Flandre</a:t>
            </a:r>
            <a:r>
              <a:rPr lang="tr-TR" sz="1700" dirty="0" smtClean="0">
                <a:latin typeface="Times New Roman" pitchFamily="18" charset="0"/>
                <a:cs typeface="Times New Roman" pitchFamily="18" charset="0"/>
              </a:rPr>
              <a:t> ve İngiltere’de </a:t>
            </a:r>
            <a:r>
              <a:rPr lang="tr-TR" sz="1700" dirty="0" err="1" smtClean="0">
                <a:latin typeface="Times New Roman" pitchFamily="18" charset="0"/>
                <a:cs typeface="Times New Roman" pitchFamily="18" charset="0"/>
              </a:rPr>
              <a:t>putting</a:t>
            </a:r>
            <a:r>
              <a:rPr lang="tr-TR" sz="1700" dirty="0" smtClean="0">
                <a:latin typeface="Times New Roman" pitchFamily="18" charset="0"/>
                <a:cs typeface="Times New Roman" pitchFamily="18" charset="0"/>
              </a:rPr>
              <a:t>-</a:t>
            </a:r>
            <a:r>
              <a:rPr lang="tr-TR" sz="1700" dirty="0" err="1" smtClean="0">
                <a:latin typeface="Times New Roman" pitchFamily="18" charset="0"/>
                <a:cs typeface="Times New Roman" pitchFamily="18" charset="0"/>
              </a:rPr>
              <a:t>out</a:t>
            </a:r>
            <a:r>
              <a:rPr lang="tr-TR" sz="1700" dirty="0" smtClean="0">
                <a:latin typeface="Times New Roman" pitchFamily="18" charset="0"/>
                <a:cs typeface="Times New Roman" pitchFamily="18" charset="0"/>
              </a:rPr>
              <a:t> (parça başı üretim) denen bu imalat tarzı görülmeye başlandı. </a:t>
            </a:r>
          </a:p>
          <a:p>
            <a:pPr algn="just">
              <a:buFontTx/>
              <a:buChar char="-"/>
            </a:pPr>
            <a:r>
              <a:rPr lang="tr-TR" sz="1700" dirty="0" smtClean="0">
                <a:latin typeface="Times New Roman" pitchFamily="18" charset="0"/>
                <a:cs typeface="Times New Roman" pitchFamily="18" charset="0"/>
              </a:rPr>
              <a:t>Zanaatkârlar ve (kırsal alanlara iş verildiği takdirde) köylüler dükkânlarında ya da evlerinde çalışarak tacir tarafından verilmiş olan siparişi önceden belirlenmiş olan teslim zamanına yetiştirmek için üretim yapıyordu. Üretip teslim ettikleri “parça başına” ücret alıyorlardı. Bu tür bir gelir imkanı özellikle köylü aileler için oldukça önemli bir fırsat yaratmıştı. </a:t>
            </a:r>
          </a:p>
        </p:txBody>
      </p:sp>
      <p:sp>
        <p:nvSpPr>
          <p:cNvPr id="4" name="3 Slayt Numarası Yer Tutucusu"/>
          <p:cNvSpPr>
            <a:spLocks noGrp="1"/>
          </p:cNvSpPr>
          <p:nvPr>
            <p:ph type="sldNum" idx="12"/>
          </p:nvPr>
        </p:nvSpPr>
        <p:spPr/>
        <p:txBody>
          <a:bodyPr/>
          <a:lstStyle/>
          <a:p>
            <a:pPr marL="0" lvl="0" indent="0" algn="ctr" rtl="0">
              <a:spcBef>
                <a:spcPts val="0"/>
              </a:spcBef>
              <a:spcAft>
                <a:spcPts val="0"/>
              </a:spcAft>
              <a:buNone/>
            </a:pPr>
            <a:fld id="{00000000-1234-1234-1234-123412341234}" type="slidenum">
              <a:rPr lang="en" smtClean="0"/>
              <a:pPr marL="0" lvl="0" indent="0" algn="ctr" rtl="0">
                <a:spcBef>
                  <a:spcPts val="0"/>
                </a:spcBef>
                <a:spcAft>
                  <a:spcPts val="0"/>
                </a:spcAft>
                <a:buNone/>
              </a:pPr>
              <a:t>8</a:t>
            </a:fld>
            <a:endParaRPr lang="en"/>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07704" y="260649"/>
            <a:ext cx="5368200" cy="672075"/>
          </a:xfrm>
        </p:spPr>
        <p:txBody>
          <a:bodyPr/>
          <a:lstStyle/>
          <a:p>
            <a:r>
              <a:rPr lang="tr-TR" sz="3600" dirty="0" err="1" smtClean="0">
                <a:latin typeface="Times New Roman" pitchFamily="18" charset="0"/>
                <a:cs typeface="Times New Roman" pitchFamily="18" charset="0"/>
              </a:rPr>
              <a:t>İKTİSADî</a:t>
            </a:r>
            <a:r>
              <a:rPr lang="tr-TR" sz="3600" dirty="0" smtClean="0">
                <a:latin typeface="Times New Roman" pitchFamily="18" charset="0"/>
                <a:cs typeface="Times New Roman" pitchFamily="18" charset="0"/>
              </a:rPr>
              <a:t> TARİH</a:t>
            </a:r>
            <a:endParaRPr lang="tr-TR" sz="3600" dirty="0"/>
          </a:p>
        </p:txBody>
      </p:sp>
      <p:sp>
        <p:nvSpPr>
          <p:cNvPr id="3" name="2 Metin Yer Tutucusu"/>
          <p:cNvSpPr>
            <a:spLocks noGrp="1"/>
          </p:cNvSpPr>
          <p:nvPr>
            <p:ph type="body" idx="1"/>
          </p:nvPr>
        </p:nvSpPr>
        <p:spPr>
          <a:xfrm>
            <a:off x="611560" y="740701"/>
            <a:ext cx="8064896" cy="5856651"/>
          </a:xfrm>
        </p:spPr>
        <p:txBody>
          <a:bodyPr/>
          <a:lstStyle/>
          <a:p>
            <a:pPr algn="ctr">
              <a:buNone/>
            </a:pPr>
            <a:r>
              <a:rPr lang="tr-TR" sz="1700" dirty="0" smtClean="0">
                <a:latin typeface="Times New Roman" pitchFamily="18" charset="0"/>
                <a:cs typeface="Times New Roman" pitchFamily="18" charset="0"/>
              </a:rPr>
              <a:t>Ortaçağ </a:t>
            </a:r>
            <a:r>
              <a:rPr lang="tr-TR" sz="1700" dirty="0" err="1" smtClean="0">
                <a:latin typeface="Times New Roman" pitchFamily="18" charset="0"/>
                <a:cs typeface="Times New Roman" pitchFamily="18" charset="0"/>
              </a:rPr>
              <a:t>Avrupasında</a:t>
            </a:r>
            <a:r>
              <a:rPr lang="tr-TR" sz="1700" dirty="0" smtClean="0">
                <a:latin typeface="Times New Roman" pitchFamily="18" charset="0"/>
                <a:cs typeface="Times New Roman" pitchFamily="18" charset="0"/>
              </a:rPr>
              <a:t> Ekonomik Gelişme – Endüstriyel Teknoloji ve Mekanik Gücün Başlangıcı </a:t>
            </a:r>
          </a:p>
          <a:p>
            <a:pPr algn="just">
              <a:buFontTx/>
              <a:buChar char="-"/>
            </a:pPr>
            <a:endParaRPr lang="tr-TR" sz="1700" dirty="0" smtClean="0">
              <a:latin typeface="Times New Roman" pitchFamily="18" charset="0"/>
              <a:cs typeface="Times New Roman" pitchFamily="18" charset="0"/>
            </a:endParaRPr>
          </a:p>
          <a:p>
            <a:pPr algn="just">
              <a:buFontTx/>
              <a:buChar char="-"/>
            </a:pPr>
            <a:r>
              <a:rPr lang="tr-TR" sz="1700" dirty="0" err="1" smtClean="0">
                <a:latin typeface="Times New Roman" pitchFamily="18" charset="0"/>
                <a:cs typeface="Times New Roman" pitchFamily="18" charset="0"/>
              </a:rPr>
              <a:t>Putting</a:t>
            </a:r>
            <a:r>
              <a:rPr lang="tr-TR" sz="1700" dirty="0" smtClean="0">
                <a:latin typeface="Times New Roman" pitchFamily="18" charset="0"/>
                <a:cs typeface="Times New Roman" pitchFamily="18" charset="0"/>
              </a:rPr>
              <a:t>-</a:t>
            </a:r>
            <a:r>
              <a:rPr lang="tr-TR" sz="1700" dirty="0" err="1" smtClean="0">
                <a:latin typeface="Times New Roman" pitchFamily="18" charset="0"/>
                <a:cs typeface="Times New Roman" pitchFamily="18" charset="0"/>
              </a:rPr>
              <a:t>out</a:t>
            </a:r>
            <a:r>
              <a:rPr lang="tr-TR" sz="1700" dirty="0" smtClean="0">
                <a:latin typeface="Times New Roman" pitchFamily="18" charset="0"/>
                <a:cs typeface="Times New Roman" pitchFamily="18" charset="0"/>
              </a:rPr>
              <a:t> tarzı imalat yapan zanaatkârlar genellikle evlerde ya da dükkânlarda çalışıyorlar ancak İtalya’da bu tür imalat bir nezaretçinin gözetiminde dükkânlarda ya da üreticilerin ir araya getirildiği barakalarda yapılıyor (erken dönem imalathaneler). Emeğin verimliliği Antik Çağa göre artmış durumdaydı; çünkü pedal ile güç verilen dokuma tezgahı, çıkrık ve su gücü ile çalışan sıkılaştırma değirmeni gibi aletler kullanıma girmişti. Bu türden aletler 13. yüzyıl başlarında Avrupa’da yaygın kullanımdaydı ve üretim maliyetlerini ve işgücü ihtiyacını azaltmıştı (emekten tasarruf sağlayan yenilikler).  </a:t>
            </a:r>
          </a:p>
        </p:txBody>
      </p:sp>
      <p:sp>
        <p:nvSpPr>
          <p:cNvPr id="4" name="3 Slayt Numarası Yer Tutucusu"/>
          <p:cNvSpPr>
            <a:spLocks noGrp="1"/>
          </p:cNvSpPr>
          <p:nvPr>
            <p:ph type="sldNum" idx="12"/>
          </p:nvPr>
        </p:nvSpPr>
        <p:spPr/>
        <p:txBody>
          <a:bodyPr/>
          <a:lstStyle/>
          <a:p>
            <a:pPr marL="0" lvl="0" indent="0" algn="ctr" rtl="0">
              <a:spcBef>
                <a:spcPts val="0"/>
              </a:spcBef>
              <a:spcAft>
                <a:spcPts val="0"/>
              </a:spcAft>
              <a:buNone/>
            </a:pPr>
            <a:fld id="{00000000-1234-1234-1234-123412341234}" type="slidenum">
              <a:rPr lang="en" smtClean="0"/>
              <a:pPr marL="0" lvl="0" indent="0" algn="ctr" rtl="0">
                <a:spcBef>
                  <a:spcPts val="0"/>
                </a:spcBef>
                <a:spcAft>
                  <a:spcPts val="0"/>
                </a:spcAft>
                <a:buNone/>
              </a:pPr>
              <a:t>9</a:t>
            </a:fld>
            <a:endParaRPr lang="en"/>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2062</Words>
  <Application>Microsoft Office PowerPoint</Application>
  <PresentationFormat>Ekran Gösterisi (4:3)</PresentationFormat>
  <Paragraphs>100</Paragraphs>
  <Slides>16</Slides>
  <Notes>0</Notes>
  <HiddenSlides>0</HiddenSlides>
  <MMClips>0</MMClips>
  <ScaleCrop>false</ScaleCrop>
  <HeadingPairs>
    <vt:vector size="4" baseType="variant">
      <vt:variant>
        <vt:lpstr>Tema</vt:lpstr>
      </vt:variant>
      <vt:variant>
        <vt:i4>1</vt:i4>
      </vt:variant>
      <vt:variant>
        <vt:lpstr>Slayt Başlıkları</vt:lpstr>
      </vt:variant>
      <vt:variant>
        <vt:i4>16</vt:i4>
      </vt:variant>
    </vt:vector>
  </HeadingPairs>
  <TitlesOfParts>
    <vt:vector size="17" baseType="lpstr">
      <vt:lpstr>Ofis Teması</vt:lpstr>
      <vt:lpstr>İKTİSADî TARİH</vt:lpstr>
      <vt:lpstr>İKTİSADî TARİH</vt:lpstr>
      <vt:lpstr>İKTİSADî TARİH</vt:lpstr>
      <vt:lpstr>İKTİSADî TARİH</vt:lpstr>
      <vt:lpstr>İKTİSADî TARİH</vt:lpstr>
      <vt:lpstr>İKTİSADî TARİH</vt:lpstr>
      <vt:lpstr>İKTİSADî TARİH</vt:lpstr>
      <vt:lpstr>İKTİSADî TARİH</vt:lpstr>
      <vt:lpstr>İKTİSADî TARİH</vt:lpstr>
      <vt:lpstr>İKTİSADî TARİH</vt:lpstr>
      <vt:lpstr>İKTİSADî TARİH</vt:lpstr>
      <vt:lpstr>İKTİSADî TARİH</vt:lpstr>
      <vt:lpstr>İKTİSADî TARİH</vt:lpstr>
      <vt:lpstr>İKTİSADî TARİH</vt:lpstr>
      <vt:lpstr>İKTİSADî TARİH</vt:lpstr>
      <vt:lpstr>İKTİSADî TARİH</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İKTİSADî TARİH</dc:title>
  <dc:creator>MURAT BASKICI</dc:creator>
  <cp:lastModifiedBy>MURAT BASKICI</cp:lastModifiedBy>
  <cp:revision>1</cp:revision>
  <dcterms:created xsi:type="dcterms:W3CDTF">2020-05-19T19:34:51Z</dcterms:created>
  <dcterms:modified xsi:type="dcterms:W3CDTF">2020-05-19T19:35:26Z</dcterms:modified>
</cp:coreProperties>
</file>