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697" r:id="rId2"/>
    <p:sldId id="700" r:id="rId3"/>
    <p:sldId id="701" r:id="rId4"/>
    <p:sldId id="702" r:id="rId5"/>
    <p:sldId id="703" r:id="rId6"/>
    <p:sldId id="704" r:id="rId7"/>
    <p:sldId id="70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896544"/>
          </a:xfrm>
        </p:spPr>
        <p:txBody>
          <a:bodyPr>
            <a:normAutofit lnSpcReduction="10000"/>
          </a:bodyPr>
          <a:lstStyle/>
          <a:p>
            <a:r>
              <a:rPr lang="tr-TR" sz="2800" b="1" dirty="0" smtClean="0">
                <a:solidFill>
                  <a:schemeClr val="bg1"/>
                </a:solidFill>
              </a:rPr>
              <a:t>Ada, (BMDHS</a:t>
            </a:r>
            <a:r>
              <a:rPr lang="tr-TR" sz="2800" b="1" dirty="0">
                <a:solidFill>
                  <a:schemeClr val="bg1"/>
                </a:solidFill>
              </a:rPr>
              <a:t>, m. 121)</a:t>
            </a:r>
            <a:endParaRPr lang="tr-TR" sz="30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sz="3000" b="1" dirty="0" smtClean="0">
                <a:solidFill>
                  <a:schemeClr val="bg1">
                    <a:lumMod val="95000"/>
                  </a:schemeClr>
                </a:solidFill>
              </a:rPr>
              <a:t>Dört yanı deniz ile çevrili </a:t>
            </a:r>
            <a:r>
              <a:rPr lang="tr-TR" sz="3000" dirty="0" smtClean="0">
                <a:solidFill>
                  <a:schemeClr val="bg1">
                    <a:lumMod val="95000"/>
                  </a:schemeClr>
                </a:solidFill>
              </a:rPr>
              <a:t>kara parçası</a:t>
            </a:r>
          </a:p>
          <a:p>
            <a:endParaRPr lang="tr-TR" sz="3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sz="3000" dirty="0" smtClean="0">
                <a:solidFill>
                  <a:schemeClr val="accent1">
                    <a:lumMod val="75000"/>
                  </a:schemeClr>
                </a:solidFill>
              </a:rPr>
              <a:t>Suların denize doğru en çok çekildiği anda </a:t>
            </a:r>
            <a:r>
              <a:rPr lang="tr-TR" sz="3000" b="1" dirty="0" smtClean="0">
                <a:solidFill>
                  <a:schemeClr val="accent1">
                    <a:lumMod val="75000"/>
                  </a:schemeClr>
                </a:solidFill>
              </a:rPr>
              <a:t>su yüzeyinde kalan kara parçası</a:t>
            </a:r>
          </a:p>
          <a:p>
            <a:endParaRPr lang="tr-TR" sz="3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3000" b="1" dirty="0" smtClean="0">
                <a:solidFill>
                  <a:schemeClr val="tx2">
                    <a:lumMod val="75000"/>
                  </a:schemeClr>
                </a:solidFill>
              </a:rPr>
              <a:t>İnsan yerleşimi</a:t>
            </a:r>
            <a:r>
              <a:rPr lang="tr-TR" sz="3000" dirty="0" smtClean="0">
                <a:solidFill>
                  <a:schemeClr val="tx2">
                    <a:lumMod val="75000"/>
                  </a:schemeClr>
                </a:solidFill>
              </a:rPr>
              <a:t> veya </a:t>
            </a:r>
            <a:r>
              <a:rPr lang="tr-TR" sz="3000" b="1" dirty="0" smtClean="0">
                <a:solidFill>
                  <a:schemeClr val="tx2">
                    <a:lumMod val="75000"/>
                  </a:schemeClr>
                </a:solidFill>
              </a:rPr>
              <a:t>kendi ekonomik hayatı</a:t>
            </a:r>
            <a:r>
              <a:rPr lang="tr-TR" sz="3000" dirty="0" smtClean="0">
                <a:solidFill>
                  <a:schemeClr val="tx2">
                    <a:lumMod val="75000"/>
                  </a:schemeClr>
                </a:solidFill>
              </a:rPr>
              <a:t>na sahip olmayan kayalıklar</a:t>
            </a:r>
          </a:p>
          <a:p>
            <a:pPr lvl="1"/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</a:rPr>
              <a:t>Münhasır ekonomik bölge</a:t>
            </a:r>
            <a:r>
              <a:rPr lang="tr-TR" sz="2600" dirty="0" smtClean="0">
                <a:solidFill>
                  <a:schemeClr val="tx2">
                    <a:lumMod val="75000"/>
                  </a:schemeClr>
                </a:solidFill>
              </a:rPr>
              <a:t> veya</a:t>
            </a:r>
          </a:p>
          <a:p>
            <a:pPr lvl="1"/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</a:rPr>
              <a:t>Kıta sahanlığı</a:t>
            </a:r>
            <a:r>
              <a:rPr lang="tr-TR" sz="2600" dirty="0" smtClean="0">
                <a:solidFill>
                  <a:schemeClr val="tx2">
                    <a:lumMod val="75000"/>
                  </a:schemeClr>
                </a:solidFill>
              </a:rPr>
              <a:t>na sahip olamaz.</a:t>
            </a:r>
            <a:endParaRPr lang="tr-TR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11.HAFTA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ADALAR ve TAKIMADALAR</a:t>
            </a:r>
            <a:br>
              <a:rPr lang="tr-TR" b="1" dirty="0" smtClean="0">
                <a:solidFill>
                  <a:schemeClr val="bg1"/>
                </a:solidFill>
              </a:rPr>
            </a:br>
            <a:endParaRPr lang="tr-TR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951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TAKIMADA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46 </a:t>
            </a:r>
            <a:r>
              <a:rPr lang="tr-TR" sz="2700" b="1" dirty="0" err="1" smtClean="0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.)</a:t>
            </a:r>
            <a:endParaRPr lang="tr-TR" sz="27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20216"/>
            <a:ext cx="8229600" cy="382906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BMDHS, m. 46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bg1"/>
                </a:solidFill>
              </a:rPr>
              <a:t>	Takımada devleti,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tamamıyla bir veya daha fazla takımadadan oluşan</a:t>
            </a:r>
            <a:r>
              <a:rPr lang="tr-TR" dirty="0" smtClean="0">
                <a:solidFill>
                  <a:schemeClr val="bg1"/>
                </a:solidFill>
              </a:rPr>
              <a:t> ve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başka adaları da içine alabilen</a:t>
            </a:r>
            <a:r>
              <a:rPr lang="tr-TR" dirty="0" smtClean="0">
                <a:solidFill>
                  <a:schemeClr val="bg1"/>
                </a:solidFill>
              </a:rPr>
              <a:t> devlet demektir.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/>
                </a:solidFill>
              </a:rPr>
              <a:t>Örnek: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Yunanistan </a:t>
            </a:r>
            <a:r>
              <a:rPr lang="tr-TR" dirty="0" smtClean="0">
                <a:solidFill>
                  <a:schemeClr val="bg1"/>
                </a:solidFill>
              </a:rPr>
              <a:t>takımada devleti değildir.</a:t>
            </a:r>
          </a:p>
        </p:txBody>
      </p:sp>
    </p:spTree>
    <p:extLst>
      <p:ext uri="{BB962C8B-B14F-4D97-AF65-F5344CB8AC3E}">
        <p14:creationId xmlns:p14="http://schemas.microsoft.com/office/powerpoint/2010/main" val="861570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7091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BMDHS, m. 47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Takımadanın en dışındaki adalarının ve takımadanın resiflerinin en dışarıdaki noktalarını birleştiren hat takımada esas hatlarını oluşturur.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TAKIMADA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46 </a:t>
            </a:r>
            <a:r>
              <a:rPr lang="tr-TR" sz="2700" b="1" dirty="0" err="1" smtClean="0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.)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934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78112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spc="-4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Esas hatların her birinin uzunluğu  </a:t>
            </a:r>
            <a:r>
              <a:rPr lang="tr-TR" sz="3000" b="1" spc="-4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 fazla 100 mil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Bazı hatlar,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toplam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hat sayısının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%3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’ünü geçmeyecek şekilde,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en fazla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125 mil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Esas hatların içinde kalan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suların yüzölçümü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karaların yüzölçümünün 9 katı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nı geçemez. </a:t>
            </a:r>
          </a:p>
          <a:p>
            <a:pPr lvl="2"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TAKIMADA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46 </a:t>
            </a:r>
            <a:r>
              <a:rPr lang="tr-TR" sz="2700" b="1" dirty="0" err="1" smtClean="0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.)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531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Esas hatlar içinde kalan sular </a:t>
            </a: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takımada suları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olarak adlandırılır.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Takımada devleti, takımada suları üzerinde,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deniz tabanı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toprak altı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ve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hava sahası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da dahil olmak üzere egemenliğe sahiptir. </a:t>
            </a:r>
          </a:p>
          <a:p>
            <a:endParaRPr lang="tr-T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TAKIMADA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sz="2700" b="1" dirty="0" smtClean="0">
                <a:solidFill>
                  <a:schemeClr val="bg1"/>
                </a:solidFill>
              </a:rPr>
              <a:t>(BMDHS, m. 46 </a:t>
            </a:r>
            <a:r>
              <a:rPr lang="tr-TR" sz="2700" b="1" dirty="0" err="1" smtClean="0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.)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0545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TAKIMADA SULARININ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Diğer devletlerin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zararsız geçiş hakkı 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vardır.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Takımada devleti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Açık deniz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ya da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münhasır ekonomik bölgeleri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birbirine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bağlayan takımada suları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İlgili alanlara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bitişik karasuları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	içinde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ulaşım yolları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tespit ederek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	diğer devletlere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 takımada geçişi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sağlayabilir. </a:t>
            </a:r>
          </a:p>
        </p:txBody>
      </p:sp>
    </p:spTree>
    <p:extLst>
      <p:ext uri="{BB962C8B-B14F-4D97-AF65-F5344CB8AC3E}">
        <p14:creationId xmlns:p14="http://schemas.microsoft.com/office/powerpoint/2010/main" val="23493670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Komşu devletler takımada sularında </a:t>
            </a:r>
          </a:p>
          <a:p>
            <a:pPr lvl="1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Önceden belirlenmiş, geleneksel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avlanma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haklarından, </a:t>
            </a:r>
          </a:p>
          <a:p>
            <a:pPr lvl="1"/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Halihazırda yerleştirilmiş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denizaltı kabloları ve boru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lardan,</a:t>
            </a:r>
          </a:p>
          <a:p>
            <a:pPr lvl="1">
              <a:buNone/>
            </a:pPr>
            <a:r>
              <a:rPr lang="tr-TR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yararlanmayı sürdürebilir. </a:t>
            </a:r>
          </a:p>
          <a:p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TAKIMADA SULARININ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525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3780</TotalTime>
  <Words>283</Words>
  <Application>Microsoft Office PowerPoint</Application>
  <PresentationFormat>Ekran Gösterisi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11.HAFTA  ADALAR ve TAKIMADALAR </vt:lpstr>
      <vt:lpstr>TAKIMADA (BMDHS, m. 46 vd.)</vt:lpstr>
      <vt:lpstr>TAKIMADA (BMDHS, m. 46 vd.)</vt:lpstr>
      <vt:lpstr>TAKIMADA (BMDHS, m. 46 vd.)</vt:lpstr>
      <vt:lpstr>TAKIMADA (BMDHS, m. 46 vd.)</vt:lpstr>
      <vt:lpstr>TAKIMADA SULARININ HUKUKİ REJİMİ</vt:lpstr>
      <vt:lpstr>TAKIMADA SULARININ HUKUKİ REJİMİ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2020-01-30T10:55:56Z</dcterms:modified>
</cp:coreProperties>
</file>