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9"/>
  </p:notesMasterIdLst>
  <p:sldIdLst>
    <p:sldId id="697" r:id="rId2"/>
    <p:sldId id="700" r:id="rId3"/>
    <p:sldId id="701" r:id="rId4"/>
    <p:sldId id="702" r:id="rId5"/>
    <p:sldId id="703" r:id="rId6"/>
    <p:sldId id="704" r:id="rId7"/>
    <p:sldId id="705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B09"/>
    <a:srgbClr val="D6A418"/>
    <a:srgbClr val="C4982A"/>
    <a:srgbClr val="B584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29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71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77555-F900-492F-989D-CDEC03A6849E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5A0B5-9944-4599-A698-F8229697947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670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ransition spd="slow">
    <p:randomBar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56792"/>
            <a:ext cx="8435280" cy="4896544"/>
          </a:xfrm>
        </p:spPr>
        <p:txBody>
          <a:bodyPr>
            <a:normAutofit lnSpcReduction="10000"/>
          </a:bodyPr>
          <a:lstStyle/>
          <a:p>
            <a:r>
              <a:rPr lang="tr-TR" sz="2800" b="1" dirty="0" smtClean="0">
                <a:solidFill>
                  <a:schemeClr val="bg1"/>
                </a:solidFill>
              </a:rPr>
              <a:t>Ada, (BMDHS</a:t>
            </a:r>
            <a:r>
              <a:rPr lang="tr-TR" sz="2800" b="1" dirty="0">
                <a:solidFill>
                  <a:schemeClr val="bg1"/>
                </a:solidFill>
              </a:rPr>
              <a:t>, m. 121)</a:t>
            </a:r>
            <a:endParaRPr lang="tr-TR" sz="3000" b="1" dirty="0" smtClean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tr-TR" sz="3000" b="1" dirty="0" smtClean="0">
                <a:solidFill>
                  <a:schemeClr val="bg1">
                    <a:lumMod val="95000"/>
                  </a:schemeClr>
                </a:solidFill>
              </a:rPr>
              <a:t>Dört yanı deniz ile çevrili </a:t>
            </a:r>
            <a:r>
              <a:rPr lang="tr-TR" sz="3000" dirty="0" smtClean="0">
                <a:solidFill>
                  <a:schemeClr val="bg1">
                    <a:lumMod val="95000"/>
                  </a:schemeClr>
                </a:solidFill>
              </a:rPr>
              <a:t>kara parçası</a:t>
            </a:r>
          </a:p>
          <a:p>
            <a:endParaRPr lang="tr-TR" sz="3000" dirty="0" smtClean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tr-TR" sz="3000" dirty="0" smtClean="0">
                <a:solidFill>
                  <a:schemeClr val="accent1">
                    <a:lumMod val="75000"/>
                  </a:schemeClr>
                </a:solidFill>
              </a:rPr>
              <a:t>Suların denize doğru en çok çekildiği anda </a:t>
            </a:r>
            <a:r>
              <a:rPr lang="tr-TR" sz="3000" b="1" dirty="0" smtClean="0">
                <a:solidFill>
                  <a:schemeClr val="accent1">
                    <a:lumMod val="75000"/>
                  </a:schemeClr>
                </a:solidFill>
              </a:rPr>
              <a:t>su yüzeyinde kalan kara parçası</a:t>
            </a:r>
          </a:p>
          <a:p>
            <a:endParaRPr lang="tr-TR" sz="30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tr-TR" sz="3000" b="1" dirty="0" smtClean="0">
                <a:solidFill>
                  <a:schemeClr val="tx2">
                    <a:lumMod val="75000"/>
                  </a:schemeClr>
                </a:solidFill>
              </a:rPr>
              <a:t>İnsan yerleşimi</a:t>
            </a:r>
            <a:r>
              <a:rPr lang="tr-TR" sz="3000" dirty="0" smtClean="0">
                <a:solidFill>
                  <a:schemeClr val="tx2">
                    <a:lumMod val="75000"/>
                  </a:schemeClr>
                </a:solidFill>
              </a:rPr>
              <a:t> veya </a:t>
            </a:r>
            <a:r>
              <a:rPr lang="tr-TR" sz="3000" b="1" dirty="0" smtClean="0">
                <a:solidFill>
                  <a:schemeClr val="tx2">
                    <a:lumMod val="75000"/>
                  </a:schemeClr>
                </a:solidFill>
              </a:rPr>
              <a:t>kendi ekonomik hayatı</a:t>
            </a:r>
            <a:r>
              <a:rPr lang="tr-TR" sz="3000" dirty="0" smtClean="0">
                <a:solidFill>
                  <a:schemeClr val="tx2">
                    <a:lumMod val="75000"/>
                  </a:schemeClr>
                </a:solidFill>
              </a:rPr>
              <a:t>na sahip olmayan kayalıklar</a:t>
            </a:r>
          </a:p>
          <a:p>
            <a:pPr lvl="1"/>
            <a:r>
              <a:rPr lang="tr-TR" sz="2600" b="1" dirty="0" smtClean="0">
                <a:solidFill>
                  <a:schemeClr val="tx2">
                    <a:lumMod val="75000"/>
                  </a:schemeClr>
                </a:solidFill>
              </a:rPr>
              <a:t>Münhasır ekonomik bölge</a:t>
            </a:r>
            <a:r>
              <a:rPr lang="tr-TR" sz="2600" dirty="0" smtClean="0">
                <a:solidFill>
                  <a:schemeClr val="tx2">
                    <a:lumMod val="75000"/>
                  </a:schemeClr>
                </a:solidFill>
              </a:rPr>
              <a:t> veya</a:t>
            </a:r>
          </a:p>
          <a:p>
            <a:pPr lvl="1"/>
            <a:r>
              <a:rPr lang="tr-TR" sz="2600" b="1" dirty="0" smtClean="0">
                <a:solidFill>
                  <a:schemeClr val="tx2">
                    <a:lumMod val="75000"/>
                  </a:schemeClr>
                </a:solidFill>
              </a:rPr>
              <a:t>Kıta sahanlığı</a:t>
            </a:r>
            <a:r>
              <a:rPr lang="tr-TR" sz="2600" dirty="0" smtClean="0">
                <a:solidFill>
                  <a:schemeClr val="tx2">
                    <a:lumMod val="75000"/>
                  </a:schemeClr>
                </a:solidFill>
              </a:rPr>
              <a:t>na sahip olamaz.</a:t>
            </a:r>
            <a:endParaRPr lang="tr-TR" sz="2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11.HAFTA </a:t>
            </a:r>
            <a:br>
              <a:rPr lang="tr-TR" b="1" dirty="0" smtClean="0">
                <a:solidFill>
                  <a:schemeClr val="bg1"/>
                </a:solidFill>
              </a:rPr>
            </a:br>
            <a:r>
              <a:rPr lang="tr-TR" b="1" dirty="0" smtClean="0">
                <a:solidFill>
                  <a:schemeClr val="bg1"/>
                </a:solidFill>
              </a:rPr>
              <a:t>ADALAR ve TAKIMADALAR</a:t>
            </a:r>
            <a:br>
              <a:rPr lang="tr-TR" b="1" dirty="0" smtClean="0">
                <a:solidFill>
                  <a:schemeClr val="bg1"/>
                </a:solidFill>
              </a:rPr>
            </a:br>
            <a:endParaRPr lang="tr-TR" sz="27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879518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TAKIMADA</a:t>
            </a:r>
            <a:br>
              <a:rPr lang="tr-TR" b="1" dirty="0" smtClean="0">
                <a:solidFill>
                  <a:schemeClr val="bg1"/>
                </a:solidFill>
              </a:rPr>
            </a:br>
            <a:r>
              <a:rPr lang="tr-TR" sz="2700" b="1" dirty="0" smtClean="0">
                <a:solidFill>
                  <a:schemeClr val="bg1"/>
                </a:solidFill>
              </a:rPr>
              <a:t>(BMDHS, m. 46 </a:t>
            </a:r>
            <a:r>
              <a:rPr lang="tr-TR" sz="2700" b="1" dirty="0" err="1" smtClean="0">
                <a:solidFill>
                  <a:schemeClr val="bg1"/>
                </a:solidFill>
              </a:rPr>
              <a:t>vd</a:t>
            </a:r>
            <a:r>
              <a:rPr lang="tr-TR" sz="2700" b="1" dirty="0" smtClean="0">
                <a:solidFill>
                  <a:schemeClr val="bg1"/>
                </a:solidFill>
              </a:rPr>
              <a:t>.)</a:t>
            </a:r>
            <a:endParaRPr lang="tr-TR" sz="2700" b="1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120216"/>
            <a:ext cx="8229600" cy="3829064"/>
          </a:xfrm>
        </p:spPr>
        <p:txBody>
          <a:bodyPr>
            <a:normAutofit lnSpcReduction="10000"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sz="33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BMDHS, m. 46</a:t>
            </a:r>
          </a:p>
          <a:p>
            <a:pPr>
              <a:spcBef>
                <a:spcPts val="1200"/>
              </a:spcBef>
              <a:spcAft>
                <a:spcPts val="1200"/>
              </a:spcAft>
              <a:buNone/>
            </a:pPr>
            <a:r>
              <a:rPr lang="tr-TR" dirty="0" smtClean="0">
                <a:solidFill>
                  <a:schemeClr val="bg1"/>
                </a:solidFill>
              </a:rPr>
              <a:t>	Takımada devleti, 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tamamıyla bir veya daha fazla takımadadan oluşan</a:t>
            </a:r>
            <a:r>
              <a:rPr lang="tr-TR" dirty="0" smtClean="0">
                <a:solidFill>
                  <a:schemeClr val="bg1"/>
                </a:solidFill>
              </a:rPr>
              <a:t> ve 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başka adaları da içine alabilen</a:t>
            </a:r>
            <a:r>
              <a:rPr lang="tr-TR" dirty="0" smtClean="0">
                <a:solidFill>
                  <a:schemeClr val="bg1"/>
                </a:solidFill>
              </a:rPr>
              <a:t> devlet demektir.</a:t>
            </a:r>
          </a:p>
          <a:p>
            <a:pPr>
              <a:spcBef>
                <a:spcPts val="1200"/>
              </a:spcBef>
              <a:spcAft>
                <a:spcPts val="1200"/>
              </a:spcAft>
              <a:buNone/>
            </a:pPr>
            <a:endParaRPr lang="tr-TR" dirty="0" smtClean="0">
              <a:solidFill>
                <a:schemeClr val="bg1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bg1"/>
                </a:solidFill>
              </a:rPr>
              <a:t>Örnek: 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Yunanistan </a:t>
            </a:r>
            <a:r>
              <a:rPr lang="tr-TR" dirty="0" smtClean="0">
                <a:solidFill>
                  <a:schemeClr val="bg1"/>
                </a:solidFill>
              </a:rPr>
              <a:t>takımada devleti değildir.</a:t>
            </a:r>
          </a:p>
        </p:txBody>
      </p:sp>
    </p:spTree>
    <p:extLst>
      <p:ext uri="{BB962C8B-B14F-4D97-AF65-F5344CB8AC3E}">
        <p14:creationId xmlns:p14="http://schemas.microsoft.com/office/powerpoint/2010/main" val="8615701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88232"/>
            <a:ext cx="8229600" cy="470912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BMDHS, m. 47</a:t>
            </a:r>
          </a:p>
          <a:p>
            <a:pPr>
              <a:spcBef>
                <a:spcPts val="1200"/>
              </a:spcBef>
              <a:spcAft>
                <a:spcPts val="1200"/>
              </a:spcAft>
              <a:buNone/>
            </a:pPr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	</a:t>
            </a: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Takımadanın en dışındaki adalarının ve takımadanın resiflerinin en dışarıdaki noktalarını birleştiren hat takımada esas hatlarını oluşturur.</a:t>
            </a:r>
            <a:endParaRPr lang="tr-T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TAKIMADA</a:t>
            </a:r>
            <a:br>
              <a:rPr lang="tr-TR" b="1" dirty="0" smtClean="0">
                <a:solidFill>
                  <a:schemeClr val="bg1"/>
                </a:solidFill>
              </a:rPr>
            </a:br>
            <a:r>
              <a:rPr lang="tr-TR" sz="2700" b="1" dirty="0" smtClean="0">
                <a:solidFill>
                  <a:schemeClr val="bg1"/>
                </a:solidFill>
              </a:rPr>
              <a:t>(BMDHS, m. 46 </a:t>
            </a:r>
            <a:r>
              <a:rPr lang="tr-TR" sz="2700" b="1" dirty="0" err="1" smtClean="0">
                <a:solidFill>
                  <a:schemeClr val="bg1"/>
                </a:solidFill>
              </a:rPr>
              <a:t>vd</a:t>
            </a:r>
            <a:r>
              <a:rPr lang="tr-TR" sz="2700" b="1" dirty="0" smtClean="0">
                <a:solidFill>
                  <a:schemeClr val="bg1"/>
                </a:solidFill>
              </a:rPr>
              <a:t>.)</a:t>
            </a:r>
            <a:endParaRPr lang="tr-TR" sz="27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99340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16224"/>
            <a:ext cx="8229600" cy="4781128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3000" spc="-4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Esas hatların her birinin uzunluğu  </a:t>
            </a:r>
            <a:r>
              <a:rPr lang="tr-TR" sz="3000" b="1" spc="-4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en fazla 100 mil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tr-TR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Bazı hatlar, 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toplam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hat sayısının 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%3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’ünü geçmeyecek şekilde, 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en fazla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125 mil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tr-TR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Esas hatların içinde kalan </a:t>
            </a:r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suların yüzölçümü</a:t>
            </a: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karaların yüzölçümünün 9 katı</a:t>
            </a: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nı geçemez. </a:t>
            </a:r>
          </a:p>
          <a:p>
            <a:pPr lvl="2">
              <a:buNone/>
            </a:pPr>
            <a:endParaRPr lang="tr-TR" dirty="0" smtClean="0">
              <a:solidFill>
                <a:schemeClr val="bg1"/>
              </a:solidFill>
            </a:endParaRPr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TAKIMADA</a:t>
            </a:r>
            <a:br>
              <a:rPr lang="tr-TR" b="1" dirty="0" smtClean="0">
                <a:solidFill>
                  <a:schemeClr val="bg1"/>
                </a:solidFill>
              </a:rPr>
            </a:br>
            <a:r>
              <a:rPr lang="tr-TR" sz="2700" b="1" dirty="0" smtClean="0">
                <a:solidFill>
                  <a:schemeClr val="bg1"/>
                </a:solidFill>
              </a:rPr>
              <a:t>(BMDHS, m. 46 </a:t>
            </a:r>
            <a:r>
              <a:rPr lang="tr-TR" sz="2700" b="1" dirty="0" err="1" smtClean="0">
                <a:solidFill>
                  <a:schemeClr val="bg1"/>
                </a:solidFill>
              </a:rPr>
              <a:t>vd</a:t>
            </a:r>
            <a:r>
              <a:rPr lang="tr-TR" sz="2700" b="1" dirty="0" smtClean="0">
                <a:solidFill>
                  <a:schemeClr val="bg1"/>
                </a:solidFill>
              </a:rPr>
              <a:t>.)</a:t>
            </a:r>
            <a:endParaRPr lang="tr-TR" sz="27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525313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Esas hatlar içinde kalan sular </a:t>
            </a:r>
            <a:r>
              <a:rPr lang="tr-TR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takımada suları</a:t>
            </a:r>
            <a:r>
              <a:rPr lang="tr-TR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olarak adlandırılır.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tr-TR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Takımada devleti, takımada suları üzerinde, </a:t>
            </a:r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deniz tabanı</a:t>
            </a: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toprak altı </a:t>
            </a: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ve </a:t>
            </a:r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hava sahası</a:t>
            </a: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 da dahil olmak üzere egemenliğe sahiptir. </a:t>
            </a:r>
          </a:p>
          <a:p>
            <a:endParaRPr lang="tr-TR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TAKIMADA</a:t>
            </a:r>
            <a:br>
              <a:rPr lang="tr-TR" b="1" dirty="0" smtClean="0">
                <a:solidFill>
                  <a:schemeClr val="bg1"/>
                </a:solidFill>
              </a:rPr>
            </a:br>
            <a:r>
              <a:rPr lang="tr-TR" sz="2700" b="1" dirty="0" smtClean="0">
                <a:solidFill>
                  <a:schemeClr val="bg1"/>
                </a:solidFill>
              </a:rPr>
              <a:t>(BMDHS, m. 46 </a:t>
            </a:r>
            <a:r>
              <a:rPr lang="tr-TR" sz="2700" b="1" dirty="0" err="1" smtClean="0">
                <a:solidFill>
                  <a:schemeClr val="bg1"/>
                </a:solidFill>
              </a:rPr>
              <a:t>vd</a:t>
            </a:r>
            <a:r>
              <a:rPr lang="tr-TR" sz="2700" b="1" dirty="0" smtClean="0">
                <a:solidFill>
                  <a:schemeClr val="bg1"/>
                </a:solidFill>
              </a:rPr>
              <a:t>.)</a:t>
            </a:r>
            <a:endParaRPr lang="tr-TR" sz="27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05456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TAKIMADA SULARININ HUKUKİ REJİMİ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Diğer devletlerin </a:t>
            </a:r>
            <a:r>
              <a:rPr lang="tr-TR" b="1" dirty="0" smtClean="0">
                <a:solidFill>
                  <a:schemeClr val="bg1">
                    <a:lumMod val="85000"/>
                  </a:schemeClr>
                </a:solidFill>
              </a:rPr>
              <a:t>zararsız geçiş hakkı </a:t>
            </a: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vardır.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Takımada devleti 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Açık deniz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 ya da 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münhasır ekonomik bölgeleri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birbirine 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bağlayan takımada suları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,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İlgili alanlara 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bitişik karasuları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None/>
            </a:pP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	içinde </a:t>
            </a:r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ulaşım yolları </a:t>
            </a: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tespit ederek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None/>
            </a:pP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	diğer devletlere</a:t>
            </a:r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 takımada geçişi </a:t>
            </a: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sağlayabilir. </a:t>
            </a:r>
          </a:p>
        </p:txBody>
      </p:sp>
    </p:spTree>
    <p:extLst>
      <p:ext uri="{BB962C8B-B14F-4D97-AF65-F5344CB8AC3E}">
        <p14:creationId xmlns:p14="http://schemas.microsoft.com/office/powerpoint/2010/main" val="234936708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Komşu devletler takımada sularında </a:t>
            </a:r>
          </a:p>
          <a:p>
            <a:pPr lvl="1"/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Önceden belirlenmiş, geleneksel </a:t>
            </a:r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avlanma </a:t>
            </a: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haklarından, </a:t>
            </a:r>
          </a:p>
          <a:p>
            <a:pPr lvl="1"/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Halihazırda yerleştirilmiş </a:t>
            </a:r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denizaltı kabloları ve boru</a:t>
            </a: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lardan,</a:t>
            </a:r>
          </a:p>
          <a:p>
            <a:pPr lvl="1">
              <a:buNone/>
            </a:pPr>
            <a:r>
              <a:rPr lang="tr-TR" sz="32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yararlanmayı sürdürebilir. </a:t>
            </a:r>
          </a:p>
          <a:p>
            <a:endParaRPr lang="tr-TR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TAKIMADA SULARININ HUKUKİ REJİMİ</a:t>
            </a:r>
            <a:endParaRPr lang="tr-TR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685251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3780</TotalTime>
  <Words>283</Words>
  <Application>Microsoft Office PowerPoint</Application>
  <PresentationFormat>Ekran Gösterisi (4:3)</PresentationFormat>
  <Paragraphs>40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0" baseType="lpstr">
      <vt:lpstr>Arial</vt:lpstr>
      <vt:lpstr>Calibri</vt:lpstr>
      <vt:lpstr>Ofis Teması</vt:lpstr>
      <vt:lpstr>11.HAFTA  ADALAR ve TAKIMADALAR </vt:lpstr>
      <vt:lpstr>TAKIMADA (BMDHS, m. 46 vd.)</vt:lpstr>
      <vt:lpstr>TAKIMADA (BMDHS, m. 46 vd.)</vt:lpstr>
      <vt:lpstr>TAKIMADA (BMDHS, m. 46 vd.)</vt:lpstr>
      <vt:lpstr>TAKIMADA (BMDHS, m. 46 vd.)</vt:lpstr>
      <vt:lpstr>TAKIMADA SULARININ HUKUKİ REJİMİ</vt:lpstr>
      <vt:lpstr>TAKIMADA SULARININ HUKUKİ REJİMİ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milletlerarası kamu hukuku</dc:title>
  <dc:creator>Erkan AKDOĞAN</dc:creator>
  <cp:lastModifiedBy>Hakem</cp:lastModifiedBy>
  <cp:revision>438</cp:revision>
  <dcterms:modified xsi:type="dcterms:W3CDTF">2020-01-30T10:55:56Z</dcterms:modified>
</cp:coreProperties>
</file>