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65" r:id="rId2"/>
    <p:sldId id="271" r:id="rId3"/>
    <p:sldId id="270" r:id="rId4"/>
    <p:sldId id="266" r:id="rId5"/>
    <p:sldId id="267" r:id="rId6"/>
    <p:sldId id="272" r:id="rId7"/>
    <p:sldId id="268" r:id="rId8"/>
    <p:sldId id="269" r:id="rId9"/>
  </p:sldIdLst>
  <p:sldSz cx="12192000" cy="6858000"/>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71CA785-E918-47DD-9616-63A43D8A766E}" type="datetimeFigureOut">
              <a:rPr lang="tr-TR" smtClean="0"/>
              <a:t>9.4.2018</a:t>
            </a:fld>
            <a:endParaRPr lang="tr-TR"/>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DA2749B3-6D7C-4C58-8EFF-B656DBC5CC1D}" type="slidenum">
              <a:rPr lang="tr-TR" smtClean="0"/>
              <a:t>‹#›</a:t>
            </a:fld>
            <a:endParaRPr lang="tr-TR"/>
          </a:p>
        </p:txBody>
      </p:sp>
    </p:spTree>
    <p:extLst>
      <p:ext uri="{BB962C8B-B14F-4D97-AF65-F5344CB8AC3E}">
        <p14:creationId xmlns:p14="http://schemas.microsoft.com/office/powerpoint/2010/main" val="39439239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598506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2222082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4055492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480411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680263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677221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016A5741-FD75-41E4-8BEF-99A87A1C0DCA}" type="datetimeFigureOut">
              <a:rPr lang="tr-TR" smtClean="0"/>
              <a:t>9.4.2018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958053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16A5741-FD75-41E4-8BEF-99A87A1C0DCA}" type="datetimeFigureOut">
              <a:rPr lang="tr-TR" smtClean="0"/>
              <a:t>9.4.2018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613306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A5741-FD75-41E4-8BEF-99A87A1C0DCA}" type="datetimeFigureOut">
              <a:rPr lang="tr-TR" smtClean="0"/>
              <a:t>9.4.2018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187718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2507156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292646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6A5741-FD75-41E4-8BEF-99A87A1C0DCA}" type="datetimeFigureOut">
              <a:rPr lang="tr-TR" smtClean="0"/>
              <a:t>9.4.2018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9ABAD8-6A65-4194-8A34-DF75246C9517}" type="slidenum">
              <a:rPr lang="tr-TR" smtClean="0"/>
              <a:t>‹#›</a:t>
            </a:fld>
            <a:endParaRPr lang="tr-TR"/>
          </a:p>
        </p:txBody>
      </p:sp>
    </p:spTree>
    <p:extLst>
      <p:ext uri="{BB962C8B-B14F-4D97-AF65-F5344CB8AC3E}">
        <p14:creationId xmlns:p14="http://schemas.microsoft.com/office/powerpoint/2010/main" val="1961918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0816" y="2089163"/>
            <a:ext cx="7841672" cy="1754326"/>
          </a:xfrm>
          <a:prstGeom prst="rect">
            <a:avLst/>
          </a:prstGeom>
        </p:spPr>
        <p:txBody>
          <a:bodyPr wrap="square">
            <a:spAutoFit/>
          </a:bodyPr>
          <a:lstStyle/>
          <a:p>
            <a:r>
              <a:rPr lang="en-US" dirty="0" smtClean="0"/>
              <a:t>Capacity factor (k) </a:t>
            </a:r>
            <a:endParaRPr lang="tr-TR" dirty="0" smtClean="0"/>
          </a:p>
          <a:p>
            <a:r>
              <a:rPr lang="en-US" dirty="0" smtClean="0"/>
              <a:t>Theory of HPLC retention based on the adsorption from solutions can help to establish the relationships of measurable retention values (VR, </a:t>
            </a:r>
            <a:r>
              <a:rPr lang="en-US" dirty="0" err="1" smtClean="0"/>
              <a:t>tR</a:t>
            </a:r>
            <a:r>
              <a:rPr lang="en-US" dirty="0" smtClean="0"/>
              <a:t>, and k’) with the thermodynamic parameters, such as adsorption equilibrium constant (K), or free Gibbs energy ( ∆G ). </a:t>
            </a:r>
            <a:endParaRPr lang="tr-TR" dirty="0" smtClean="0"/>
          </a:p>
          <a:p>
            <a:endParaRPr lang="tr-TR" dirty="0"/>
          </a:p>
        </p:txBody>
      </p:sp>
    </p:spTree>
    <p:extLst>
      <p:ext uri="{BB962C8B-B14F-4D97-AF65-F5344CB8AC3E}">
        <p14:creationId xmlns:p14="http://schemas.microsoft.com/office/powerpoint/2010/main" val="1277855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62300" y="2762935"/>
            <a:ext cx="6096000" cy="646331"/>
          </a:xfrm>
          <a:prstGeom prst="rect">
            <a:avLst/>
          </a:prstGeom>
        </p:spPr>
        <p:txBody>
          <a:bodyPr>
            <a:spAutoFit/>
          </a:bodyPr>
          <a:lstStyle/>
          <a:p>
            <a:r>
              <a:rPr lang="en-US"/>
              <a:t>Capacity factor is the ratio of the reduced retention volume to the dead volume:</a:t>
            </a:r>
            <a:endParaRPr lang="tr-TR" dirty="0"/>
          </a:p>
        </p:txBody>
      </p:sp>
    </p:spTree>
    <p:extLst>
      <p:ext uri="{BB962C8B-B14F-4D97-AF65-F5344CB8AC3E}">
        <p14:creationId xmlns:p14="http://schemas.microsoft.com/office/powerpoint/2010/main" val="115014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883492" y="2358736"/>
            <a:ext cx="3701808" cy="2098964"/>
          </a:xfrm>
          <a:prstGeom prst="rect">
            <a:avLst/>
          </a:prstGeom>
        </p:spPr>
      </p:pic>
    </p:spTree>
    <p:extLst>
      <p:ext uri="{BB962C8B-B14F-4D97-AF65-F5344CB8AC3E}">
        <p14:creationId xmlns:p14="http://schemas.microsoft.com/office/powerpoint/2010/main" val="2194616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853056" y="1018310"/>
            <a:ext cx="4763927" cy="3627578"/>
          </a:xfrm>
          <a:prstGeom prst="rect">
            <a:avLst/>
          </a:prstGeom>
        </p:spPr>
      </p:pic>
    </p:spTree>
    <p:extLst>
      <p:ext uri="{BB962C8B-B14F-4D97-AF65-F5344CB8AC3E}">
        <p14:creationId xmlns:p14="http://schemas.microsoft.com/office/powerpoint/2010/main" val="327939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7999" y="1859340"/>
            <a:ext cx="7384473" cy="2585323"/>
          </a:xfrm>
          <a:prstGeom prst="rect">
            <a:avLst/>
          </a:prstGeom>
        </p:spPr>
        <p:txBody>
          <a:bodyPr wrap="square">
            <a:spAutoFit/>
          </a:bodyPr>
          <a:lstStyle/>
          <a:p>
            <a:r>
              <a:rPr lang="en-US" dirty="0" smtClean="0"/>
              <a:t>The retention volume can be defined as the volume of mobile phase required to elute a substance from the chromatography column. </a:t>
            </a:r>
            <a:endParaRPr lang="tr-TR" dirty="0" smtClean="0"/>
          </a:p>
          <a:p>
            <a:r>
              <a:rPr lang="en-US" dirty="0" err="1" smtClean="0"/>
              <a:t>Vr</a:t>
            </a:r>
            <a:r>
              <a:rPr lang="en-US" dirty="0" smtClean="0"/>
              <a:t> = </a:t>
            </a:r>
            <a:r>
              <a:rPr lang="en-US" dirty="0" err="1" smtClean="0"/>
              <a:t>Vm</a:t>
            </a:r>
            <a:r>
              <a:rPr lang="en-US" dirty="0" smtClean="0"/>
              <a:t> - KD </a:t>
            </a:r>
            <a:r>
              <a:rPr lang="en-US" dirty="0" err="1" smtClean="0"/>
              <a:t>Vs</a:t>
            </a:r>
            <a:r>
              <a:rPr lang="en-US" dirty="0" smtClean="0"/>
              <a:t> </a:t>
            </a:r>
            <a:endParaRPr lang="tr-TR" dirty="0" smtClean="0"/>
          </a:p>
          <a:p>
            <a:r>
              <a:rPr lang="en-US" dirty="0" smtClean="0"/>
              <a:t>where </a:t>
            </a:r>
            <a:r>
              <a:rPr lang="en-US" dirty="0" err="1" smtClean="0"/>
              <a:t>Vm</a:t>
            </a:r>
            <a:r>
              <a:rPr lang="en-US" dirty="0" smtClean="0"/>
              <a:t> = void volume and KD = distribution coefficient and </a:t>
            </a:r>
            <a:r>
              <a:rPr lang="en-US" dirty="0" err="1" smtClean="0"/>
              <a:t>Vs</a:t>
            </a:r>
            <a:r>
              <a:rPr lang="en-US" dirty="0" smtClean="0"/>
              <a:t> = stationary phase volume. Dead volume or void volume is the total volume of the liquid phase in the chromatographic column. Void Volume can be calculated as the following equation </a:t>
            </a:r>
            <a:endParaRPr lang="tr-TR" dirty="0" smtClean="0"/>
          </a:p>
          <a:p>
            <a:endParaRPr lang="tr-TR" dirty="0"/>
          </a:p>
          <a:p>
            <a:endParaRPr lang="tr-TR" dirty="0" smtClean="0"/>
          </a:p>
        </p:txBody>
      </p:sp>
      <p:pic>
        <p:nvPicPr>
          <p:cNvPr id="3" name="Picture 2"/>
          <p:cNvPicPr>
            <a:picLocks noChangeAspect="1"/>
          </p:cNvPicPr>
          <p:nvPr/>
        </p:nvPicPr>
        <p:blipFill>
          <a:blip r:embed="rId2"/>
          <a:stretch>
            <a:fillRect/>
          </a:stretch>
        </p:blipFill>
        <p:spPr>
          <a:xfrm>
            <a:off x="5351393" y="3705999"/>
            <a:ext cx="2358661" cy="608092"/>
          </a:xfrm>
          <a:prstGeom prst="rect">
            <a:avLst/>
          </a:prstGeom>
        </p:spPr>
      </p:pic>
    </p:spTree>
    <p:extLst>
      <p:ext uri="{BB962C8B-B14F-4D97-AF65-F5344CB8AC3E}">
        <p14:creationId xmlns:p14="http://schemas.microsoft.com/office/powerpoint/2010/main" val="4133497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59727" y="2700727"/>
            <a:ext cx="6096000" cy="1477328"/>
          </a:xfrm>
          <a:prstGeom prst="rect">
            <a:avLst/>
          </a:prstGeom>
        </p:spPr>
        <p:txBody>
          <a:bodyPr>
            <a:spAutoFit/>
          </a:bodyPr>
          <a:lstStyle/>
          <a:p>
            <a:r>
              <a:rPr lang="en-US" dirty="0"/>
              <a:t>where: r = radius of column [cm] = constant, ratio of circumference to diameter of a circle L = length of column [cm] f = fraction of column volume that is not taken up by stationary phase but available for mobile phase; default value for f = 0.7 (for </a:t>
            </a:r>
            <a:r>
              <a:rPr lang="en-US" dirty="0" err="1"/>
              <a:t>Hypersil</a:t>
            </a:r>
            <a:r>
              <a:rPr lang="en-US" dirty="0"/>
              <a:t>)</a:t>
            </a:r>
            <a:endParaRPr lang="tr-TR" dirty="0"/>
          </a:p>
        </p:txBody>
      </p:sp>
    </p:spTree>
    <p:extLst>
      <p:ext uri="{BB962C8B-B14F-4D97-AF65-F5344CB8AC3E}">
        <p14:creationId xmlns:p14="http://schemas.microsoft.com/office/powerpoint/2010/main" val="1161303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75163" y="1668749"/>
            <a:ext cx="7155873" cy="2862322"/>
          </a:xfrm>
          <a:prstGeom prst="rect">
            <a:avLst/>
          </a:prstGeom>
        </p:spPr>
        <p:txBody>
          <a:bodyPr wrap="square">
            <a:spAutoFit/>
          </a:bodyPr>
          <a:lstStyle/>
          <a:p>
            <a:r>
              <a:rPr lang="en-US" dirty="0" smtClean="0"/>
              <a:t>Resolution </a:t>
            </a:r>
            <a:endParaRPr lang="tr-TR" dirty="0" smtClean="0"/>
          </a:p>
          <a:p>
            <a:r>
              <a:rPr lang="en-US" dirty="0" smtClean="0"/>
              <a:t>Selectivity and resolution </a:t>
            </a:r>
            <a:endParaRPr lang="tr-TR" dirty="0" smtClean="0"/>
          </a:p>
          <a:p>
            <a:endParaRPr lang="tr-TR" dirty="0"/>
          </a:p>
          <a:p>
            <a:r>
              <a:rPr lang="en-US" dirty="0" smtClean="0"/>
              <a:t>Until now, retention and efficiency was discussed separately, but both of these parameters are affecting the separation of the mixture. Retention is developing the separation, and  band broadening  is destructing it. Selectivity is the ratio of the capacity factors of both peaks, or the ratio of its adjusted retention times. Selectivity represents the separation power of particular adsorbent to the mixture of these particular components (Figure 3).</a:t>
            </a:r>
            <a:endParaRPr lang="tr-TR" dirty="0"/>
          </a:p>
        </p:txBody>
      </p:sp>
    </p:spTree>
    <p:extLst>
      <p:ext uri="{BB962C8B-B14F-4D97-AF65-F5344CB8AC3E}">
        <p14:creationId xmlns:p14="http://schemas.microsoft.com/office/powerpoint/2010/main" val="1342163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436993" y="1088045"/>
            <a:ext cx="2416367" cy="1000527"/>
          </a:xfrm>
          <a:prstGeom prst="rect">
            <a:avLst/>
          </a:prstGeom>
        </p:spPr>
      </p:pic>
      <p:sp>
        <p:nvSpPr>
          <p:cNvPr id="5" name="Rectangle 4"/>
          <p:cNvSpPr/>
          <p:nvPr/>
        </p:nvSpPr>
        <p:spPr>
          <a:xfrm>
            <a:off x="2476501" y="2403084"/>
            <a:ext cx="7540336" cy="2585323"/>
          </a:xfrm>
          <a:prstGeom prst="rect">
            <a:avLst/>
          </a:prstGeom>
        </p:spPr>
        <p:txBody>
          <a:bodyPr wrap="square">
            <a:spAutoFit/>
          </a:bodyPr>
          <a:lstStyle/>
          <a:p>
            <a:r>
              <a:rPr lang="en-US" dirty="0" smtClean="0"/>
              <a:t>This parameter is independent of the column efficiency; it only depends on the nature of the components, eluent type, eluent composition, and adsorbent  surface chemistry. In general, if the selectivity of two components is equal to 1, then there is no way to separate them by improving the column efficiency. Resolution is the parameter describing the separation power of the complete chromatographic system relative to the particular components of the mixture. By convention, resolution (R) is expressed as the ratio of the distance between two peak maxima to the mean value of the peak width at the base line:</a:t>
            </a:r>
            <a:endParaRPr lang="tr-TR" dirty="0"/>
          </a:p>
        </p:txBody>
      </p:sp>
    </p:spTree>
    <p:extLst>
      <p:ext uri="{BB962C8B-B14F-4D97-AF65-F5344CB8AC3E}">
        <p14:creationId xmlns:p14="http://schemas.microsoft.com/office/powerpoint/2010/main" val="4056361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231</Words>
  <Application>Microsoft Office PowerPoint</Application>
  <PresentationFormat>Widescreen</PresentationFormat>
  <Paragraphs>12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kullanicii</cp:lastModifiedBy>
  <cp:revision>8</cp:revision>
  <cp:lastPrinted>2018-04-05T06:07:13Z</cp:lastPrinted>
  <dcterms:created xsi:type="dcterms:W3CDTF">2018-03-19T08:00:07Z</dcterms:created>
  <dcterms:modified xsi:type="dcterms:W3CDTF">2018-04-09T10:58:13Z</dcterms:modified>
</cp:coreProperties>
</file>