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  <p:sldMasterId id="2147483678" r:id="rId2"/>
  </p:sldMasterIdLst>
  <p:sldIdLst>
    <p:sldId id="268" r:id="rId3"/>
    <p:sldId id="257" r:id="rId4"/>
    <p:sldId id="278" r:id="rId5"/>
    <p:sldId id="327" r:id="rId6"/>
    <p:sldId id="25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0" autoAdjust="0"/>
    <p:restoredTop sz="94660"/>
  </p:normalViewPr>
  <p:slideViewPr>
    <p:cSldViewPr>
      <p:cViewPr varScale="1">
        <p:scale>
          <a:sx n="107" d="100"/>
          <a:sy n="107" d="100"/>
        </p:scale>
        <p:origin x="1686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4" indent="0" algn="ctr">
              <a:buNone/>
              <a:defRPr sz="1500"/>
            </a:lvl2pPr>
            <a:lvl3pPr marL="685807" indent="0" algn="ctr">
              <a:buNone/>
              <a:defRPr sz="1350"/>
            </a:lvl3pPr>
            <a:lvl4pPr marL="1028711" indent="0" algn="ctr">
              <a:buNone/>
              <a:defRPr sz="1200"/>
            </a:lvl4pPr>
            <a:lvl5pPr marL="1371615" indent="0" algn="ctr">
              <a:buNone/>
              <a:defRPr sz="1200"/>
            </a:lvl5pPr>
            <a:lvl6pPr marL="1714519" indent="0" algn="ctr">
              <a:buNone/>
              <a:defRPr sz="1200"/>
            </a:lvl6pPr>
            <a:lvl7pPr marL="2057423" indent="0" algn="ctr">
              <a:buNone/>
              <a:defRPr sz="1200"/>
            </a:lvl7pPr>
            <a:lvl8pPr marL="2400326" indent="0" algn="ctr">
              <a:buNone/>
              <a:defRPr sz="1200"/>
            </a:lvl8pPr>
            <a:lvl9pPr marL="274323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171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31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363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4" indent="0" algn="ctr">
              <a:buNone/>
              <a:defRPr sz="1500"/>
            </a:lvl2pPr>
            <a:lvl3pPr marL="685807" indent="0" algn="ctr">
              <a:buNone/>
              <a:defRPr sz="1350"/>
            </a:lvl3pPr>
            <a:lvl4pPr marL="1028711" indent="0" algn="ctr">
              <a:buNone/>
              <a:defRPr sz="1200"/>
            </a:lvl4pPr>
            <a:lvl5pPr marL="1371615" indent="0" algn="ctr">
              <a:buNone/>
              <a:defRPr sz="1200"/>
            </a:lvl5pPr>
            <a:lvl6pPr marL="1714519" indent="0" algn="ctr">
              <a:buNone/>
              <a:defRPr sz="1200"/>
            </a:lvl6pPr>
            <a:lvl7pPr marL="2057423" indent="0" algn="ctr">
              <a:buNone/>
              <a:defRPr sz="1200"/>
            </a:lvl7pPr>
            <a:lvl8pPr marL="2400326" indent="0" algn="ctr">
              <a:buNone/>
              <a:defRPr sz="1200"/>
            </a:lvl8pPr>
            <a:lvl9pPr marL="274323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649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022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066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058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4" indent="0">
              <a:buNone/>
              <a:defRPr sz="1500" b="1"/>
            </a:lvl2pPr>
            <a:lvl3pPr marL="685807" indent="0">
              <a:buNone/>
              <a:defRPr sz="1350" b="1"/>
            </a:lvl3pPr>
            <a:lvl4pPr marL="1028711" indent="0">
              <a:buNone/>
              <a:defRPr sz="1200" b="1"/>
            </a:lvl4pPr>
            <a:lvl5pPr marL="1371615" indent="0">
              <a:buNone/>
              <a:defRPr sz="1200" b="1"/>
            </a:lvl5pPr>
            <a:lvl6pPr marL="1714519" indent="0">
              <a:buNone/>
              <a:defRPr sz="1200" b="1"/>
            </a:lvl6pPr>
            <a:lvl7pPr marL="2057423" indent="0">
              <a:buNone/>
              <a:defRPr sz="1200" b="1"/>
            </a:lvl7pPr>
            <a:lvl8pPr marL="2400326" indent="0">
              <a:buNone/>
              <a:defRPr sz="1200" b="1"/>
            </a:lvl8pPr>
            <a:lvl9pPr marL="274323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4" indent="0">
              <a:buNone/>
              <a:defRPr sz="1500" b="1"/>
            </a:lvl2pPr>
            <a:lvl3pPr marL="685807" indent="0">
              <a:buNone/>
              <a:defRPr sz="1350" b="1"/>
            </a:lvl3pPr>
            <a:lvl4pPr marL="1028711" indent="0">
              <a:buNone/>
              <a:defRPr sz="1200" b="1"/>
            </a:lvl4pPr>
            <a:lvl5pPr marL="1371615" indent="0">
              <a:buNone/>
              <a:defRPr sz="1200" b="1"/>
            </a:lvl5pPr>
            <a:lvl6pPr marL="1714519" indent="0">
              <a:buNone/>
              <a:defRPr sz="1200" b="1"/>
            </a:lvl6pPr>
            <a:lvl7pPr marL="2057423" indent="0">
              <a:buNone/>
              <a:defRPr sz="1200" b="1"/>
            </a:lvl7pPr>
            <a:lvl8pPr marL="2400326" indent="0">
              <a:buNone/>
              <a:defRPr sz="1200" b="1"/>
            </a:lvl8pPr>
            <a:lvl9pPr marL="274323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73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359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045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4" indent="0">
              <a:buNone/>
              <a:defRPr sz="1050"/>
            </a:lvl2pPr>
            <a:lvl3pPr marL="685807" indent="0">
              <a:buNone/>
              <a:defRPr sz="900"/>
            </a:lvl3pPr>
            <a:lvl4pPr marL="1028711" indent="0">
              <a:buNone/>
              <a:defRPr sz="750"/>
            </a:lvl4pPr>
            <a:lvl5pPr marL="1371615" indent="0">
              <a:buNone/>
              <a:defRPr sz="750"/>
            </a:lvl5pPr>
            <a:lvl6pPr marL="1714519" indent="0">
              <a:buNone/>
              <a:defRPr sz="750"/>
            </a:lvl6pPr>
            <a:lvl7pPr marL="2057423" indent="0">
              <a:buNone/>
              <a:defRPr sz="750"/>
            </a:lvl7pPr>
            <a:lvl8pPr marL="2400326" indent="0">
              <a:buNone/>
              <a:defRPr sz="750"/>
            </a:lvl8pPr>
            <a:lvl9pPr marL="274323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973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1513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4" indent="0">
              <a:buNone/>
              <a:defRPr sz="2100"/>
            </a:lvl2pPr>
            <a:lvl3pPr marL="685807" indent="0">
              <a:buNone/>
              <a:defRPr sz="1800"/>
            </a:lvl3pPr>
            <a:lvl4pPr marL="1028711" indent="0">
              <a:buNone/>
              <a:defRPr sz="1500"/>
            </a:lvl4pPr>
            <a:lvl5pPr marL="1371615" indent="0">
              <a:buNone/>
              <a:defRPr sz="1500"/>
            </a:lvl5pPr>
            <a:lvl6pPr marL="1714519" indent="0">
              <a:buNone/>
              <a:defRPr sz="1500"/>
            </a:lvl6pPr>
            <a:lvl7pPr marL="2057423" indent="0">
              <a:buNone/>
              <a:defRPr sz="1500"/>
            </a:lvl7pPr>
            <a:lvl8pPr marL="2400326" indent="0">
              <a:buNone/>
              <a:defRPr sz="1500"/>
            </a:lvl8pPr>
            <a:lvl9pPr marL="274323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4" indent="0">
              <a:buNone/>
              <a:defRPr sz="1050"/>
            </a:lvl2pPr>
            <a:lvl3pPr marL="685807" indent="0">
              <a:buNone/>
              <a:defRPr sz="900"/>
            </a:lvl3pPr>
            <a:lvl4pPr marL="1028711" indent="0">
              <a:buNone/>
              <a:defRPr sz="750"/>
            </a:lvl4pPr>
            <a:lvl5pPr marL="1371615" indent="0">
              <a:buNone/>
              <a:defRPr sz="750"/>
            </a:lvl5pPr>
            <a:lvl6pPr marL="1714519" indent="0">
              <a:buNone/>
              <a:defRPr sz="750"/>
            </a:lvl6pPr>
            <a:lvl7pPr marL="2057423" indent="0">
              <a:buNone/>
              <a:defRPr sz="750"/>
            </a:lvl7pPr>
            <a:lvl8pPr marL="2400326" indent="0">
              <a:buNone/>
              <a:defRPr sz="750"/>
            </a:lvl8pPr>
            <a:lvl9pPr marL="274323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199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38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64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761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715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4" indent="0">
              <a:buNone/>
              <a:defRPr sz="1500" b="1"/>
            </a:lvl2pPr>
            <a:lvl3pPr marL="685807" indent="0">
              <a:buNone/>
              <a:defRPr sz="1350" b="1"/>
            </a:lvl3pPr>
            <a:lvl4pPr marL="1028711" indent="0">
              <a:buNone/>
              <a:defRPr sz="1200" b="1"/>
            </a:lvl4pPr>
            <a:lvl5pPr marL="1371615" indent="0">
              <a:buNone/>
              <a:defRPr sz="1200" b="1"/>
            </a:lvl5pPr>
            <a:lvl6pPr marL="1714519" indent="0">
              <a:buNone/>
              <a:defRPr sz="1200" b="1"/>
            </a:lvl6pPr>
            <a:lvl7pPr marL="2057423" indent="0">
              <a:buNone/>
              <a:defRPr sz="1200" b="1"/>
            </a:lvl7pPr>
            <a:lvl8pPr marL="2400326" indent="0">
              <a:buNone/>
              <a:defRPr sz="1200" b="1"/>
            </a:lvl8pPr>
            <a:lvl9pPr marL="274323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4" indent="0">
              <a:buNone/>
              <a:defRPr sz="1500" b="1"/>
            </a:lvl2pPr>
            <a:lvl3pPr marL="685807" indent="0">
              <a:buNone/>
              <a:defRPr sz="1350" b="1"/>
            </a:lvl3pPr>
            <a:lvl4pPr marL="1028711" indent="0">
              <a:buNone/>
              <a:defRPr sz="1200" b="1"/>
            </a:lvl4pPr>
            <a:lvl5pPr marL="1371615" indent="0">
              <a:buNone/>
              <a:defRPr sz="1200" b="1"/>
            </a:lvl5pPr>
            <a:lvl6pPr marL="1714519" indent="0">
              <a:buNone/>
              <a:defRPr sz="1200" b="1"/>
            </a:lvl6pPr>
            <a:lvl7pPr marL="2057423" indent="0">
              <a:buNone/>
              <a:defRPr sz="1200" b="1"/>
            </a:lvl7pPr>
            <a:lvl8pPr marL="2400326" indent="0">
              <a:buNone/>
              <a:defRPr sz="1200" b="1"/>
            </a:lvl8pPr>
            <a:lvl9pPr marL="274323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17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988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55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4" indent="0">
              <a:buNone/>
              <a:defRPr sz="1050"/>
            </a:lvl2pPr>
            <a:lvl3pPr marL="685807" indent="0">
              <a:buNone/>
              <a:defRPr sz="900"/>
            </a:lvl3pPr>
            <a:lvl4pPr marL="1028711" indent="0">
              <a:buNone/>
              <a:defRPr sz="750"/>
            </a:lvl4pPr>
            <a:lvl5pPr marL="1371615" indent="0">
              <a:buNone/>
              <a:defRPr sz="750"/>
            </a:lvl5pPr>
            <a:lvl6pPr marL="1714519" indent="0">
              <a:buNone/>
              <a:defRPr sz="750"/>
            </a:lvl6pPr>
            <a:lvl7pPr marL="2057423" indent="0">
              <a:buNone/>
              <a:defRPr sz="750"/>
            </a:lvl7pPr>
            <a:lvl8pPr marL="2400326" indent="0">
              <a:buNone/>
              <a:defRPr sz="750"/>
            </a:lvl8pPr>
            <a:lvl9pPr marL="274323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868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4" indent="0">
              <a:buNone/>
              <a:defRPr sz="2100"/>
            </a:lvl2pPr>
            <a:lvl3pPr marL="685807" indent="0">
              <a:buNone/>
              <a:defRPr sz="1800"/>
            </a:lvl3pPr>
            <a:lvl4pPr marL="1028711" indent="0">
              <a:buNone/>
              <a:defRPr sz="1500"/>
            </a:lvl4pPr>
            <a:lvl5pPr marL="1371615" indent="0">
              <a:buNone/>
              <a:defRPr sz="1500"/>
            </a:lvl5pPr>
            <a:lvl6pPr marL="1714519" indent="0">
              <a:buNone/>
              <a:defRPr sz="1500"/>
            </a:lvl6pPr>
            <a:lvl7pPr marL="2057423" indent="0">
              <a:buNone/>
              <a:defRPr sz="1500"/>
            </a:lvl7pPr>
            <a:lvl8pPr marL="2400326" indent="0">
              <a:buNone/>
              <a:defRPr sz="1500"/>
            </a:lvl8pPr>
            <a:lvl9pPr marL="274323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4" indent="0">
              <a:buNone/>
              <a:defRPr sz="1050"/>
            </a:lvl2pPr>
            <a:lvl3pPr marL="685807" indent="0">
              <a:buNone/>
              <a:defRPr sz="900"/>
            </a:lvl3pPr>
            <a:lvl4pPr marL="1028711" indent="0">
              <a:buNone/>
              <a:defRPr sz="750"/>
            </a:lvl4pPr>
            <a:lvl5pPr marL="1371615" indent="0">
              <a:buNone/>
              <a:defRPr sz="750"/>
            </a:lvl5pPr>
            <a:lvl6pPr marL="1714519" indent="0">
              <a:buNone/>
              <a:defRPr sz="750"/>
            </a:lvl6pPr>
            <a:lvl7pPr marL="2057423" indent="0">
              <a:buNone/>
              <a:defRPr sz="750"/>
            </a:lvl7pPr>
            <a:lvl8pPr marL="2400326" indent="0">
              <a:buNone/>
              <a:defRPr sz="750"/>
            </a:lvl8pPr>
            <a:lvl9pPr marL="274323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24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tr-T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842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68580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2" indent="-171452" algn="l" defTabSz="68580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5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9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63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67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71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75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78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82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4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7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1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5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19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23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26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30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rtl="0"/>
              <a:t>8/1/2024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tr-TR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lang="tr-TR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rtl="0"/>
              <a:t>‹#›</a:t>
            </a:fld>
            <a:endParaRPr lang="tr-TR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58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2" indent="-171452" algn="l" defTabSz="68580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5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9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63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67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71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75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78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82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4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7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1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5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19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23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26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30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77103"/>
            <a:ext cx="9144000" cy="6680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sz="5644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AVRUPA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/>
              <a:t>Dr. Öğr. Üyesi Merve Altundal Öncü</a:t>
            </a:r>
          </a:p>
        </p:txBody>
      </p:sp>
    </p:spTree>
    <p:extLst>
      <p:ext uri="{BB962C8B-B14F-4D97-AF65-F5344CB8AC3E}">
        <p14:creationId xmlns:p14="http://schemas.microsoft.com/office/powerpoint/2010/main" val="153267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9755" y="655501"/>
            <a:ext cx="4186475" cy="557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3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175585" y="922871"/>
            <a:ext cx="3815068" cy="405689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337739" indent="-326879" algn="l" rtl="0">
              <a:spcBef>
                <a:spcPts val="86"/>
              </a:spcBef>
              <a:buClr>
                <a:srgbClr val="98C723"/>
              </a:buClr>
              <a:buSzPct val="80000"/>
              <a:buFont typeface="Cambria"/>
              <a:buChar char="⦿"/>
              <a:tabLst>
                <a:tab pos="337739" algn="l"/>
              </a:tabLst>
            </a:pPr>
            <a:r>
              <a:rPr sz="2565" spc="-171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En</a:t>
            </a:r>
            <a:r>
              <a:rPr sz="2565" spc="-192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spc="-167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Büyük</a:t>
            </a:r>
            <a:r>
              <a:rPr sz="2565" spc="-192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spc="-86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Göl:</a:t>
            </a:r>
            <a:r>
              <a:rPr sz="2565" spc="-192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spc="77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Ladoga</a:t>
            </a:r>
            <a:endParaRPr sz="2565" dirty="0">
              <a:solidFill>
                <a:prstClr val="black">
                  <a:lumMod val="95000"/>
                  <a:lumOff val="5000"/>
                </a:prstClr>
              </a:solidFill>
              <a:latin typeface="Verdana"/>
              <a:ea typeface="+mn-e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4548" y="1485628"/>
            <a:ext cx="6711392" cy="478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01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144960" y="860969"/>
            <a:ext cx="3765656" cy="405689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337739" indent="-326879" algn="l" rtl="0">
              <a:spcBef>
                <a:spcPts val="86"/>
              </a:spcBef>
              <a:buClr>
                <a:srgbClr val="98C723"/>
              </a:buClr>
              <a:buSzPct val="80000"/>
              <a:buFont typeface="Cambria"/>
              <a:buChar char="⦿"/>
              <a:tabLst>
                <a:tab pos="337739" algn="l"/>
              </a:tabLst>
            </a:pPr>
            <a:r>
              <a:rPr sz="2565" spc="-171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En</a:t>
            </a:r>
            <a:r>
              <a:rPr sz="2565" spc="-184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spc="-167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Büyük</a:t>
            </a:r>
            <a:r>
              <a:rPr sz="2565" spc="-184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spc="-167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Nehir:</a:t>
            </a:r>
            <a:r>
              <a:rPr sz="2565" spc="-184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spc="43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Volga</a:t>
            </a:r>
            <a:endParaRPr sz="2565" dirty="0">
              <a:solidFill>
                <a:prstClr val="black">
                  <a:lumMod val="95000"/>
                  <a:lumOff val="5000"/>
                </a:prstClr>
              </a:solidFill>
              <a:latin typeface="Verdana"/>
              <a:ea typeface="+mn-e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4887" y="1394406"/>
            <a:ext cx="4830247" cy="483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99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175585" y="799721"/>
            <a:ext cx="6690214" cy="800413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337196" marR="4344" indent="-326879" algn="l" rtl="0">
              <a:spcBef>
                <a:spcPts val="86"/>
              </a:spcBef>
              <a:buClr>
                <a:srgbClr val="98C723"/>
              </a:buClr>
              <a:buSzPct val="80000"/>
              <a:buFont typeface="Cambria"/>
              <a:buChar char="⦿"/>
              <a:tabLst>
                <a:tab pos="338825" algn="l"/>
              </a:tabLst>
            </a:pPr>
            <a:r>
              <a:rPr sz="2565" spc="-171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En</a:t>
            </a:r>
            <a:r>
              <a:rPr sz="2565" spc="-184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spc="-145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Yüksek</a:t>
            </a:r>
            <a:r>
              <a:rPr sz="2565" spc="-180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spc="-77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Volkanik</a:t>
            </a:r>
            <a:r>
              <a:rPr sz="2565" spc="-184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spc="-60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Dağ:</a:t>
            </a:r>
            <a:r>
              <a:rPr sz="2565" spc="-174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spc="-77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Etna</a:t>
            </a:r>
            <a:r>
              <a:rPr sz="2565" spc="-180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spc="-9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Yanardağı 	</a:t>
            </a:r>
            <a:r>
              <a:rPr sz="2565" spc="-222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(3.340</a:t>
            </a:r>
            <a:r>
              <a:rPr sz="2565" spc="-188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spc="-21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m)</a:t>
            </a:r>
            <a:endParaRPr sz="2565" dirty="0">
              <a:solidFill>
                <a:prstClr val="black">
                  <a:lumMod val="95000"/>
                  <a:lumOff val="5000"/>
                </a:prstClr>
              </a:solidFill>
              <a:latin typeface="Verdana"/>
              <a:ea typeface="+mn-e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12743" y="1744962"/>
            <a:ext cx="7769142" cy="4613267"/>
            <a:chOff x="833513" y="1812036"/>
            <a:chExt cx="9085580" cy="539496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74855" y="4267200"/>
              <a:ext cx="4443983" cy="293979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3513" y="1812036"/>
              <a:ext cx="6039611" cy="45369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4901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122806" y="860969"/>
            <a:ext cx="6566413" cy="800413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337196" marR="4344" indent="-326879" algn="l" rtl="0">
              <a:spcBef>
                <a:spcPts val="86"/>
              </a:spcBef>
              <a:buClr>
                <a:srgbClr val="98C723"/>
              </a:buClr>
              <a:buSzPct val="80000"/>
              <a:buFont typeface="Cambria"/>
              <a:buChar char="⦿"/>
              <a:tabLst>
                <a:tab pos="338825" algn="l"/>
              </a:tabLst>
            </a:pPr>
            <a:r>
              <a:rPr sz="2565" spc="-171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En</a:t>
            </a:r>
            <a:r>
              <a:rPr sz="2565" spc="-133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spc="-145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Yüksek</a:t>
            </a:r>
            <a:r>
              <a:rPr sz="2565" spc="-133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Çağlayan:</a:t>
            </a:r>
            <a:r>
              <a:rPr sz="2565" spc="-137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Gavarnie</a:t>
            </a:r>
            <a:r>
              <a:rPr sz="2565" spc="-133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spc="-103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(Fransa) 	</a:t>
            </a:r>
            <a:r>
              <a:rPr sz="2565" spc="-38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421m.</a:t>
            </a:r>
            <a:endParaRPr sz="2565" dirty="0">
              <a:solidFill>
                <a:prstClr val="black">
                  <a:lumMod val="95000"/>
                  <a:lumOff val="5000"/>
                </a:prstClr>
              </a:solidFill>
              <a:latin typeface="Verdana"/>
              <a:ea typeface="+mn-e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16346" y="1825758"/>
            <a:ext cx="7642082" cy="4532905"/>
            <a:chOff x="954671" y="1906523"/>
            <a:chExt cx="8936990" cy="530098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4671" y="1906523"/>
              <a:ext cx="6096000" cy="406679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51283" y="4430267"/>
              <a:ext cx="4040123" cy="27767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0503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0240" y="854709"/>
            <a:ext cx="7084059" cy="4361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 algn="just">
              <a:lnSpc>
                <a:spcPct val="100000"/>
              </a:lnSpc>
              <a:spcBef>
                <a:spcPts val="100"/>
              </a:spcBef>
              <a:buClr>
                <a:srgbClr val="A9A47B"/>
              </a:buClr>
              <a:buFont typeface="Arial MT"/>
              <a:buChar char="•"/>
              <a:tabLst>
                <a:tab pos="241300" algn="l"/>
              </a:tabLst>
            </a:pP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Avrupa</a:t>
            </a:r>
            <a:r>
              <a:rPr sz="1800" spc="13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kıtası,</a:t>
            </a:r>
            <a:r>
              <a:rPr sz="1800" spc="1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Asya’nın</a:t>
            </a:r>
            <a:r>
              <a:rPr sz="1800" spc="13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batıya</a:t>
            </a:r>
            <a:r>
              <a:rPr sz="1800" spc="13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doğru</a:t>
            </a:r>
            <a:r>
              <a:rPr sz="1800" spc="13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uzanan</a:t>
            </a:r>
            <a:r>
              <a:rPr sz="1800" spc="14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bir</a:t>
            </a:r>
            <a:r>
              <a:rPr sz="1800" spc="1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parçası</a:t>
            </a:r>
            <a:r>
              <a:rPr sz="1800" spc="13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olup,</a:t>
            </a:r>
            <a:r>
              <a:rPr sz="1800" spc="1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eski</a:t>
            </a:r>
            <a:r>
              <a:rPr sz="1800" spc="13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E2B1F"/>
                </a:solidFill>
                <a:latin typeface="Calibri"/>
                <a:cs typeface="Calibri"/>
              </a:rPr>
              <a:t>dünya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karaları</a:t>
            </a:r>
            <a:r>
              <a:rPr sz="1800" spc="36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üzerinde</a:t>
            </a:r>
            <a:r>
              <a:rPr sz="1800" spc="37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yer</a:t>
            </a:r>
            <a:r>
              <a:rPr sz="1800" spc="36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alır.</a:t>
            </a:r>
            <a:r>
              <a:rPr sz="1800" spc="36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Okyanusya’nın</a:t>
            </a:r>
            <a:r>
              <a:rPr sz="1800" spc="36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ardından</a:t>
            </a:r>
            <a:r>
              <a:rPr sz="1800" spc="37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dünyanın</a:t>
            </a:r>
            <a:r>
              <a:rPr sz="1800" spc="37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en</a:t>
            </a:r>
            <a:r>
              <a:rPr sz="1800" spc="37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E2B1F"/>
                </a:solidFill>
                <a:latin typeface="Calibri"/>
                <a:cs typeface="Calibri"/>
              </a:rPr>
              <a:t>küçük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kıtası</a:t>
            </a:r>
            <a:r>
              <a:rPr sz="1800" spc="-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olma</a:t>
            </a:r>
            <a:r>
              <a:rPr sz="1800" spc="-2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E2B1F"/>
                </a:solidFill>
                <a:latin typeface="Calibri"/>
                <a:cs typeface="Calibri"/>
              </a:rPr>
              <a:t>özelliği</a:t>
            </a:r>
            <a:r>
              <a:rPr sz="1800" spc="-2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E2B1F"/>
                </a:solidFill>
                <a:latin typeface="Calibri"/>
                <a:cs typeface="Calibri"/>
              </a:rPr>
              <a:t>taşır.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25"/>
              </a:spcBef>
              <a:buClr>
                <a:srgbClr val="A9A47B"/>
              </a:buClr>
              <a:buFont typeface="Arial MT"/>
              <a:buChar char="•"/>
            </a:pPr>
            <a:endParaRPr sz="1800">
              <a:latin typeface="Calibri"/>
              <a:cs typeface="Calibri"/>
            </a:endParaRPr>
          </a:p>
          <a:p>
            <a:pPr marL="241300" marR="5715" indent="-228600" algn="just">
              <a:lnSpc>
                <a:spcPct val="100000"/>
              </a:lnSpc>
              <a:spcBef>
                <a:spcPts val="5"/>
              </a:spcBef>
              <a:buClr>
                <a:srgbClr val="A9A47B"/>
              </a:buClr>
              <a:buFont typeface="Arial MT"/>
              <a:buChar char="•"/>
              <a:tabLst>
                <a:tab pos="241300" algn="l"/>
              </a:tabLst>
            </a:pP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Avrupa</a:t>
            </a:r>
            <a:r>
              <a:rPr sz="1800" spc="5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kıtası</a:t>
            </a:r>
            <a:r>
              <a:rPr sz="1800" spc="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çok</a:t>
            </a:r>
            <a:r>
              <a:rPr sz="1800" spc="4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parçalı</a:t>
            </a:r>
            <a:r>
              <a:rPr sz="1800" spc="3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bir</a:t>
            </a:r>
            <a:r>
              <a:rPr sz="1800" spc="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görünüme</a:t>
            </a:r>
            <a:r>
              <a:rPr sz="1800" spc="5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E2B1F"/>
                </a:solidFill>
                <a:latin typeface="Calibri"/>
                <a:cs typeface="Calibri"/>
              </a:rPr>
              <a:t>sahiptir.</a:t>
            </a:r>
            <a:r>
              <a:rPr sz="1800" spc="4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Okyanus</a:t>
            </a:r>
            <a:r>
              <a:rPr sz="1800" spc="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1800" spc="4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denizler</a:t>
            </a:r>
            <a:r>
              <a:rPr sz="1800" spc="5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2E2B1F"/>
                </a:solidFill>
                <a:latin typeface="Calibri"/>
                <a:cs typeface="Calibri"/>
              </a:rPr>
              <a:t>kara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içlerine</a:t>
            </a:r>
            <a:r>
              <a:rPr sz="1800" spc="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2E2B1F"/>
                </a:solidFill>
                <a:latin typeface="Calibri"/>
                <a:cs typeface="Calibri"/>
              </a:rPr>
              <a:t>sokulmuşlardır.</a:t>
            </a:r>
            <a:r>
              <a:rPr sz="1800" spc="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Bu</a:t>
            </a:r>
            <a:r>
              <a:rPr sz="18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nedenle</a:t>
            </a:r>
            <a:r>
              <a:rPr sz="1800" spc="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özellikle</a:t>
            </a:r>
            <a:r>
              <a:rPr sz="1800" spc="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Batı </a:t>
            </a:r>
            <a:r>
              <a:rPr sz="1800" spc="-10" dirty="0">
                <a:solidFill>
                  <a:srgbClr val="2E2B1F"/>
                </a:solidFill>
                <a:latin typeface="Calibri"/>
                <a:cs typeface="Calibri"/>
              </a:rPr>
              <a:t>Avrupa’da</a:t>
            </a:r>
            <a:r>
              <a:rPr sz="1800" spc="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hemen</a:t>
            </a:r>
            <a:r>
              <a:rPr sz="1800" spc="4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E2B1F"/>
                </a:solidFill>
                <a:latin typeface="Calibri"/>
                <a:cs typeface="Calibri"/>
              </a:rPr>
              <a:t>hiçbir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yerin</a:t>
            </a:r>
            <a:r>
              <a:rPr sz="1800" spc="-5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denizden</a:t>
            </a:r>
            <a:r>
              <a:rPr sz="1800" spc="-5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uzaklığı</a:t>
            </a:r>
            <a:r>
              <a:rPr sz="1800" spc="-6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500</a:t>
            </a:r>
            <a:r>
              <a:rPr sz="1800" spc="-5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km’yi</a:t>
            </a:r>
            <a:r>
              <a:rPr sz="1800" spc="-6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E2B1F"/>
                </a:solidFill>
                <a:latin typeface="Calibri"/>
                <a:cs typeface="Calibri"/>
              </a:rPr>
              <a:t>geçmez.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25"/>
              </a:spcBef>
              <a:buClr>
                <a:srgbClr val="A9A47B"/>
              </a:buClr>
              <a:buFont typeface="Arial MT"/>
              <a:buChar char="•"/>
            </a:pPr>
            <a:endParaRPr sz="1800">
              <a:latin typeface="Calibri"/>
              <a:cs typeface="Calibri"/>
            </a:endParaRPr>
          </a:p>
          <a:p>
            <a:pPr marL="241300" marR="5080" indent="-228600" algn="just">
              <a:lnSpc>
                <a:spcPct val="100000"/>
              </a:lnSpc>
              <a:buClr>
                <a:srgbClr val="A9A47B"/>
              </a:buClr>
              <a:buFont typeface="Arial MT"/>
              <a:buChar char="•"/>
              <a:tabLst>
                <a:tab pos="241300" algn="l"/>
              </a:tabLst>
            </a:pP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Kıyılarının</a:t>
            </a:r>
            <a:r>
              <a:rPr sz="1800" spc="114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uzunluğu</a:t>
            </a:r>
            <a:r>
              <a:rPr sz="1800" spc="12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38.000</a:t>
            </a:r>
            <a:r>
              <a:rPr sz="1800" spc="1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km’yi</a:t>
            </a:r>
            <a:r>
              <a:rPr sz="1800" spc="114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bulan</a:t>
            </a:r>
            <a:r>
              <a:rPr sz="1800" spc="13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kıtada</a:t>
            </a:r>
            <a:r>
              <a:rPr sz="1800" spc="13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denizlere</a:t>
            </a:r>
            <a:r>
              <a:rPr sz="1800" spc="12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1800" spc="114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E2B1F"/>
                </a:solidFill>
                <a:latin typeface="Calibri"/>
                <a:cs typeface="Calibri"/>
              </a:rPr>
              <a:t>okyanuslara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doğru</a:t>
            </a:r>
            <a:r>
              <a:rPr sz="1800" spc="175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sokulmuş</a:t>
            </a:r>
            <a:r>
              <a:rPr sz="1800" spc="185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pek</a:t>
            </a:r>
            <a:r>
              <a:rPr sz="1800" spc="175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çok</a:t>
            </a:r>
            <a:r>
              <a:rPr sz="1800" spc="185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yarımada</a:t>
            </a:r>
            <a:r>
              <a:rPr sz="1800" spc="180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mevcuttur.</a:t>
            </a:r>
            <a:r>
              <a:rPr sz="1800" spc="185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Bunların</a:t>
            </a:r>
            <a:r>
              <a:rPr sz="1800" spc="185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spc="-10" dirty="0">
                <a:solidFill>
                  <a:srgbClr val="2E2B1F"/>
                </a:solidFill>
                <a:latin typeface="Calibri"/>
                <a:cs typeface="Calibri"/>
              </a:rPr>
              <a:t>başlıcaları,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Akdeniz’den</a:t>
            </a:r>
            <a:r>
              <a:rPr sz="1800" spc="130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batıya</a:t>
            </a:r>
            <a:r>
              <a:rPr sz="1800" spc="125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doğru</a:t>
            </a:r>
            <a:r>
              <a:rPr sz="1800" spc="125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İber,</a:t>
            </a:r>
            <a:r>
              <a:rPr sz="1800" spc="120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İtalya</a:t>
            </a:r>
            <a:r>
              <a:rPr sz="1800" spc="125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1800" spc="125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Balkan</a:t>
            </a:r>
            <a:r>
              <a:rPr sz="1800" spc="130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yarımadaları,</a:t>
            </a:r>
            <a:r>
              <a:rPr sz="1800" spc="125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spc="-10" dirty="0">
                <a:solidFill>
                  <a:srgbClr val="2E2B1F"/>
                </a:solidFill>
                <a:latin typeface="Calibri"/>
                <a:cs typeface="Calibri"/>
              </a:rPr>
              <a:t>Atlas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okyanusunda</a:t>
            </a:r>
            <a:r>
              <a:rPr sz="1800" spc="90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İskandinav</a:t>
            </a:r>
            <a:r>
              <a:rPr sz="1800" spc="85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yarımadası,</a:t>
            </a:r>
            <a:r>
              <a:rPr sz="1800" spc="85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Baltık</a:t>
            </a:r>
            <a:r>
              <a:rPr sz="1800" spc="85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1800" spc="90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Kuzey</a:t>
            </a:r>
            <a:r>
              <a:rPr sz="1800" spc="85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denizi</a:t>
            </a:r>
            <a:r>
              <a:rPr sz="1800" spc="90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spc="-10" dirty="0">
                <a:solidFill>
                  <a:srgbClr val="2E2B1F"/>
                </a:solidFill>
                <a:latin typeface="Calibri"/>
                <a:cs typeface="Calibri"/>
              </a:rPr>
              <a:t>arasında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Jutland</a:t>
            </a:r>
            <a:r>
              <a:rPr sz="1800" spc="3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(Danimarka)</a:t>
            </a:r>
            <a:r>
              <a:rPr sz="1800" spc="33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yarımadasıdır.</a:t>
            </a:r>
            <a:r>
              <a:rPr sz="1800" spc="32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Ayrıca</a:t>
            </a:r>
            <a:r>
              <a:rPr sz="1800" spc="33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kıtayı</a:t>
            </a:r>
            <a:r>
              <a:rPr sz="1800" spc="32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üç</a:t>
            </a:r>
            <a:r>
              <a:rPr sz="1800" spc="33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yönden</a:t>
            </a:r>
            <a:r>
              <a:rPr sz="1800" spc="3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E2B1F"/>
                </a:solidFill>
                <a:latin typeface="Calibri"/>
                <a:cs typeface="Calibri"/>
              </a:rPr>
              <a:t>çevreleyen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denizlerde</a:t>
            </a:r>
            <a:r>
              <a:rPr sz="1800" spc="125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çok</a:t>
            </a:r>
            <a:r>
              <a:rPr sz="1800" spc="125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sayıda</a:t>
            </a:r>
            <a:r>
              <a:rPr sz="1800" spc="130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ada</a:t>
            </a:r>
            <a:r>
              <a:rPr sz="1800" spc="130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bulunur.</a:t>
            </a:r>
            <a:r>
              <a:rPr sz="1800" spc="130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Büyük</a:t>
            </a:r>
            <a:r>
              <a:rPr sz="1800" spc="125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adalar</a:t>
            </a:r>
            <a:r>
              <a:rPr sz="1800" spc="125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Britanya,</a:t>
            </a:r>
            <a:r>
              <a:rPr sz="1800" spc="130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spc="-10" dirty="0">
                <a:solidFill>
                  <a:srgbClr val="2E2B1F"/>
                </a:solidFill>
                <a:latin typeface="Calibri"/>
                <a:cs typeface="Calibri"/>
              </a:rPr>
              <a:t>İrlanda,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İzlanda,</a:t>
            </a:r>
            <a:r>
              <a:rPr sz="1800" spc="-3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Blear</a:t>
            </a:r>
            <a:r>
              <a:rPr sz="1800" spc="-4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adaları,</a:t>
            </a:r>
            <a:r>
              <a:rPr sz="1800" spc="-2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E2B1F"/>
                </a:solidFill>
                <a:latin typeface="Calibri"/>
                <a:cs typeface="Calibri"/>
              </a:rPr>
              <a:t>Sardinya,</a:t>
            </a:r>
            <a:r>
              <a:rPr sz="1800" spc="-5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E2B1F"/>
                </a:solidFill>
                <a:latin typeface="Calibri"/>
                <a:cs typeface="Calibri"/>
              </a:rPr>
              <a:t>Korsika,</a:t>
            </a:r>
            <a:r>
              <a:rPr sz="1800" spc="-2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Sicilya</a:t>
            </a:r>
            <a:r>
              <a:rPr sz="1800" spc="-3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1800" spc="-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E2B1F"/>
                </a:solidFill>
                <a:latin typeface="Calibri"/>
                <a:cs typeface="Calibri"/>
              </a:rPr>
              <a:t>Girit’tir.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b="1" spc="-114" dirty="0">
                <a:latin typeface="Cambria"/>
                <a:cs typeface="Cambria"/>
              </a:rPr>
              <a:t>Yararlanılan</a:t>
            </a:r>
            <a:r>
              <a:rPr b="1" spc="-95" dirty="0">
                <a:latin typeface="Cambria"/>
                <a:cs typeface="Cambria"/>
              </a:rPr>
              <a:t> </a:t>
            </a:r>
            <a:r>
              <a:rPr b="1" spc="-105" dirty="0">
                <a:latin typeface="Cambria"/>
                <a:cs typeface="Cambria"/>
              </a:rPr>
              <a:t>Kaynak:</a:t>
            </a:r>
            <a:r>
              <a:rPr b="1" spc="-95" dirty="0">
                <a:latin typeface="Cambria"/>
                <a:cs typeface="Cambria"/>
              </a:rPr>
              <a:t> </a:t>
            </a:r>
            <a:r>
              <a:rPr spc="-95" dirty="0"/>
              <a:t>Gümüş,</a:t>
            </a:r>
            <a:r>
              <a:rPr spc="-100" dirty="0"/>
              <a:t> </a:t>
            </a:r>
            <a:r>
              <a:rPr spc="-50" dirty="0"/>
              <a:t>E.</a:t>
            </a:r>
            <a:r>
              <a:rPr spc="-95" dirty="0"/>
              <a:t> </a:t>
            </a:r>
            <a:r>
              <a:rPr spc="-80" dirty="0"/>
              <a:t>2005.</a:t>
            </a:r>
            <a:r>
              <a:rPr spc="-100" dirty="0"/>
              <a:t> </a:t>
            </a:r>
            <a:r>
              <a:rPr i="1" spc="-105" dirty="0">
                <a:latin typeface="Cambria"/>
                <a:cs typeface="Cambria"/>
              </a:rPr>
              <a:t>Avrupa</a:t>
            </a:r>
            <a:r>
              <a:rPr i="1" spc="-90" dirty="0">
                <a:latin typeface="Cambria"/>
                <a:cs typeface="Cambria"/>
              </a:rPr>
              <a:t> </a:t>
            </a:r>
            <a:r>
              <a:rPr i="1" spc="-100" dirty="0">
                <a:latin typeface="Cambria"/>
                <a:cs typeface="Cambria"/>
              </a:rPr>
              <a:t>Kıtası.</a:t>
            </a:r>
            <a:r>
              <a:rPr i="1" spc="-105" dirty="0">
                <a:latin typeface="Cambria"/>
                <a:cs typeface="Cambria"/>
              </a:rPr>
              <a:t> </a:t>
            </a:r>
            <a:r>
              <a:rPr spc="-95" dirty="0"/>
              <a:t>Gümüş, </a:t>
            </a:r>
            <a:r>
              <a:rPr spc="-50" dirty="0"/>
              <a:t>E.</a:t>
            </a:r>
            <a:r>
              <a:rPr spc="-95" dirty="0"/>
              <a:t> </a:t>
            </a:r>
            <a:r>
              <a:rPr spc="-75" dirty="0"/>
              <a:t>ve</a:t>
            </a:r>
            <a:r>
              <a:rPr spc="-90" dirty="0"/>
              <a:t> </a:t>
            </a:r>
            <a:r>
              <a:rPr spc="-95" dirty="0"/>
              <a:t>Güçlü, </a:t>
            </a:r>
            <a:r>
              <a:rPr spc="-120" dirty="0"/>
              <a:t>Y.</a:t>
            </a:r>
            <a:r>
              <a:rPr spc="-100" dirty="0"/>
              <a:t> </a:t>
            </a:r>
            <a:r>
              <a:rPr spc="-95" dirty="0"/>
              <a:t>(Ed). </a:t>
            </a:r>
            <a:r>
              <a:rPr spc="-90" dirty="0"/>
              <a:t>Kıtalar</a:t>
            </a:r>
            <a:r>
              <a:rPr spc="-105" dirty="0"/>
              <a:t> </a:t>
            </a:r>
            <a:r>
              <a:rPr spc="-60" dirty="0"/>
              <a:t>ve</a:t>
            </a:r>
            <a:r>
              <a:rPr spc="-85" dirty="0"/>
              <a:t> </a:t>
            </a:r>
            <a:r>
              <a:rPr spc="-105" dirty="0"/>
              <a:t>Ülkeler</a:t>
            </a:r>
            <a:r>
              <a:rPr spc="-90" dirty="0"/>
              <a:t> </a:t>
            </a:r>
            <a:r>
              <a:rPr spc="-65" dirty="0"/>
              <a:t>Coğrafyası.</a:t>
            </a:r>
          </a:p>
          <a:p>
            <a:pPr marL="12700">
              <a:lnSpc>
                <a:spcPct val="100000"/>
              </a:lnSpc>
            </a:pPr>
            <a:r>
              <a:rPr spc="-95" dirty="0"/>
              <a:t>95-</a:t>
            </a:r>
            <a:r>
              <a:rPr spc="-45" dirty="0"/>
              <a:t>150,LisansYayıncılık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175585" y="1090330"/>
            <a:ext cx="6817276" cy="4611164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338825" indent="-327965" algn="l" rtl="0">
              <a:spcBef>
                <a:spcPts val="81"/>
              </a:spcBef>
              <a:buClr>
                <a:srgbClr val="98C723"/>
              </a:buClr>
              <a:buSzPct val="78846"/>
              <a:buFont typeface="Cambria"/>
              <a:buChar char="⦿"/>
              <a:tabLst>
                <a:tab pos="338825" algn="l"/>
              </a:tabLst>
            </a:pPr>
            <a:r>
              <a:rPr sz="2223" spc="-43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Yüzölçümü</a:t>
            </a:r>
            <a:r>
              <a:rPr sz="2223" spc="-150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223" spc="-60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Bakımından</a:t>
            </a:r>
            <a:r>
              <a:rPr sz="2223" spc="-141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En</a:t>
            </a:r>
            <a:r>
              <a:rPr sz="2223" spc="-145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223" spc="-141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Büyük </a:t>
            </a:r>
            <a:r>
              <a:rPr sz="2223" spc="-171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Ülke:</a:t>
            </a:r>
            <a:r>
              <a:rPr sz="2223" spc="-141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223" spc="-9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Ukrayna</a:t>
            </a:r>
            <a:endParaRPr sz="2223" dirty="0">
              <a:solidFill>
                <a:prstClr val="black">
                  <a:lumMod val="95000"/>
                  <a:lumOff val="5000"/>
                </a:prstClr>
              </a:solidFill>
              <a:latin typeface="Verdana"/>
              <a:ea typeface="+mn-ea"/>
              <a:cs typeface="Verdana"/>
            </a:endParaRPr>
          </a:p>
          <a:p>
            <a:pPr marL="338825" indent="-327965" algn="l" rtl="0">
              <a:spcBef>
                <a:spcPts val="2360"/>
              </a:spcBef>
              <a:buClr>
                <a:srgbClr val="98C723"/>
              </a:buClr>
              <a:buSzPct val="78846"/>
              <a:buFont typeface="Cambria"/>
              <a:buChar char="⦿"/>
              <a:tabLst>
                <a:tab pos="338825" algn="l"/>
              </a:tabLst>
            </a:pPr>
            <a:r>
              <a:rPr sz="2223" spc="-43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Yüzölçümü</a:t>
            </a:r>
            <a:r>
              <a:rPr sz="2223" spc="-150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223" spc="-60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Bakımından</a:t>
            </a:r>
            <a:r>
              <a:rPr sz="2223" spc="-137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223" spc="-141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En </a:t>
            </a:r>
            <a:r>
              <a:rPr sz="2223" spc="-56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Küçük</a:t>
            </a:r>
            <a:r>
              <a:rPr sz="2223" spc="-137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223" spc="-171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Ülke:</a:t>
            </a:r>
            <a:r>
              <a:rPr sz="2223" spc="-141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223" spc="-9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Vatikan</a:t>
            </a:r>
            <a:endParaRPr sz="2223" dirty="0">
              <a:solidFill>
                <a:prstClr val="black">
                  <a:lumMod val="95000"/>
                  <a:lumOff val="5000"/>
                </a:prstClr>
              </a:solidFill>
              <a:latin typeface="Verdana"/>
              <a:ea typeface="+mn-ea"/>
              <a:cs typeface="Verdana"/>
            </a:endParaRPr>
          </a:p>
          <a:p>
            <a:pPr marL="338825" indent="-327965" algn="l" rtl="0">
              <a:spcBef>
                <a:spcPts val="2360"/>
              </a:spcBef>
              <a:buClr>
                <a:srgbClr val="98C723"/>
              </a:buClr>
              <a:buSzPct val="78846"/>
              <a:buFont typeface="Cambria"/>
              <a:buChar char="⦿"/>
              <a:tabLst>
                <a:tab pos="338825" algn="l"/>
              </a:tabLst>
            </a:pPr>
            <a:r>
              <a:rPr sz="2223" spc="-120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Nüfus</a:t>
            </a:r>
            <a:r>
              <a:rPr sz="2223" spc="-141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223" spc="-60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Bakımından</a:t>
            </a:r>
            <a:r>
              <a:rPr sz="2223" spc="-137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223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en</a:t>
            </a:r>
            <a:r>
              <a:rPr sz="2223" spc="-137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223" spc="-73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büyük</a:t>
            </a:r>
            <a:r>
              <a:rPr sz="2223" spc="-137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223" spc="-171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Ülke:</a:t>
            </a:r>
            <a:r>
              <a:rPr sz="2223" spc="-137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223" spc="-9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Almanya</a:t>
            </a:r>
            <a:endParaRPr sz="2223" dirty="0">
              <a:solidFill>
                <a:prstClr val="black">
                  <a:lumMod val="95000"/>
                  <a:lumOff val="5000"/>
                </a:prstClr>
              </a:solidFill>
              <a:latin typeface="Verdana"/>
              <a:ea typeface="+mn-ea"/>
              <a:cs typeface="Verdana"/>
            </a:endParaRPr>
          </a:p>
          <a:p>
            <a:pPr marL="338825" indent="-327965" algn="l" rtl="0">
              <a:spcBef>
                <a:spcPts val="2360"/>
              </a:spcBef>
              <a:buClr>
                <a:srgbClr val="98C723"/>
              </a:buClr>
              <a:buSzPct val="78846"/>
              <a:buFont typeface="Cambria"/>
              <a:buChar char="⦿"/>
              <a:tabLst>
                <a:tab pos="338825" algn="l"/>
              </a:tabLst>
            </a:pPr>
            <a:r>
              <a:rPr sz="2223" spc="-120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Nüfus</a:t>
            </a:r>
            <a:r>
              <a:rPr sz="2223" spc="-150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223" spc="-60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Bakımından</a:t>
            </a:r>
            <a:r>
              <a:rPr sz="2223" spc="-150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223" spc="-141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En</a:t>
            </a:r>
            <a:r>
              <a:rPr sz="2223" spc="-145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223" spc="-56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Küçük</a:t>
            </a:r>
            <a:r>
              <a:rPr sz="2223" spc="-150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223" spc="-171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Ülke:</a:t>
            </a:r>
            <a:r>
              <a:rPr sz="2223" spc="-150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223" spc="-9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Vatikan</a:t>
            </a:r>
            <a:endParaRPr sz="2223" dirty="0">
              <a:solidFill>
                <a:prstClr val="black">
                  <a:lumMod val="95000"/>
                  <a:lumOff val="5000"/>
                </a:prstClr>
              </a:solidFill>
              <a:latin typeface="Verdana"/>
              <a:ea typeface="+mn-ea"/>
              <a:cs typeface="Verdana"/>
            </a:endParaRPr>
          </a:p>
          <a:p>
            <a:pPr marL="338825" marR="86878" indent="-328508" algn="l" rtl="0">
              <a:lnSpc>
                <a:spcPct val="150000"/>
              </a:lnSpc>
              <a:spcBef>
                <a:spcPts val="1026"/>
              </a:spcBef>
              <a:buClr>
                <a:srgbClr val="98C723"/>
              </a:buClr>
              <a:buSzPct val="78846"/>
              <a:buFont typeface="Cambria"/>
              <a:buChar char="⦿"/>
              <a:tabLst>
                <a:tab pos="338825" algn="l"/>
              </a:tabLst>
            </a:pPr>
            <a:r>
              <a:rPr sz="2223" spc="-120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Nüfus</a:t>
            </a:r>
            <a:r>
              <a:rPr sz="2223" spc="-141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223" spc="-26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Yoğunluğu</a:t>
            </a:r>
            <a:r>
              <a:rPr sz="2223" spc="-133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223" spc="-141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En</a:t>
            </a:r>
            <a:r>
              <a:rPr sz="2223" spc="-133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223" spc="-120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Yüksek</a:t>
            </a:r>
            <a:r>
              <a:rPr sz="2223" spc="-133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223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Olan</a:t>
            </a:r>
            <a:r>
              <a:rPr sz="2223" spc="-133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223" spc="-171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Ülke:</a:t>
            </a:r>
            <a:r>
              <a:rPr sz="2223" spc="-133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223" spc="34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Monako </a:t>
            </a:r>
            <a:r>
              <a:rPr sz="2223" spc="-111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Prensliği</a:t>
            </a:r>
            <a:r>
              <a:rPr sz="2223" spc="-120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223" spc="-196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(15.000</a:t>
            </a:r>
            <a:r>
              <a:rPr sz="2223" spc="-150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223" spc="-107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kişi/km²)</a:t>
            </a:r>
            <a:endParaRPr sz="2223" dirty="0">
              <a:solidFill>
                <a:prstClr val="black">
                  <a:lumMod val="95000"/>
                  <a:lumOff val="5000"/>
                </a:prstClr>
              </a:solidFill>
              <a:latin typeface="Verdana"/>
              <a:ea typeface="+mn-ea"/>
              <a:cs typeface="Verdana"/>
            </a:endParaRPr>
          </a:p>
          <a:p>
            <a:pPr marL="338825" marR="4344" indent="-328508" algn="l" rtl="0">
              <a:lnSpc>
                <a:spcPct val="150000"/>
              </a:lnSpc>
              <a:spcBef>
                <a:spcPts val="1026"/>
              </a:spcBef>
              <a:buClr>
                <a:srgbClr val="98C723"/>
              </a:buClr>
              <a:buSzPct val="78846"/>
              <a:buFont typeface="Cambria"/>
              <a:buChar char="⦿"/>
              <a:tabLst>
                <a:tab pos="338825" algn="l"/>
              </a:tabLst>
            </a:pPr>
            <a:r>
              <a:rPr sz="2223" spc="-120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Nüfus</a:t>
            </a:r>
            <a:r>
              <a:rPr sz="2223" spc="-141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223" spc="-26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Yoğunluğu</a:t>
            </a:r>
            <a:r>
              <a:rPr sz="2223" spc="-133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223" spc="-150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En</a:t>
            </a:r>
            <a:r>
              <a:rPr sz="2223" spc="-133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223" spc="-150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Düşük</a:t>
            </a:r>
            <a:r>
              <a:rPr sz="2223" spc="-133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223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Olan</a:t>
            </a:r>
            <a:r>
              <a:rPr sz="2223" spc="-133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223" spc="-167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Ülke:</a:t>
            </a:r>
            <a:r>
              <a:rPr sz="2223" spc="-145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223" spc="-64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İzlanda</a:t>
            </a:r>
            <a:r>
              <a:rPr sz="2223" spc="-141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223" spc="-21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(3 </a:t>
            </a:r>
            <a:r>
              <a:rPr sz="2223" spc="-120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kişi/km²)</a:t>
            </a:r>
            <a:endParaRPr sz="2223" dirty="0">
              <a:solidFill>
                <a:prstClr val="black">
                  <a:lumMod val="95000"/>
                  <a:lumOff val="5000"/>
                </a:prstClr>
              </a:solidFill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46378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1"/>
            <a:ext cx="4648200" cy="261461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81000"/>
            <a:ext cx="3733457" cy="248835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443" y="2628900"/>
            <a:ext cx="547668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56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0240" y="854709"/>
            <a:ext cx="7300595" cy="4141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 algn="just">
              <a:lnSpc>
                <a:spcPct val="100000"/>
              </a:lnSpc>
              <a:spcBef>
                <a:spcPts val="100"/>
              </a:spcBef>
              <a:buClr>
                <a:srgbClr val="A9A47B"/>
              </a:buClr>
              <a:buFont typeface="Arial MT"/>
              <a:buChar char="•"/>
              <a:tabLst>
                <a:tab pos="241300" algn="l"/>
              </a:tabLst>
            </a:pP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Avrupa</a:t>
            </a:r>
            <a:r>
              <a:rPr sz="1800" spc="70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kıtası</a:t>
            </a:r>
            <a:r>
              <a:rPr sz="1800" spc="70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bir</a:t>
            </a:r>
            <a:r>
              <a:rPr sz="1800" spc="60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bütün</a:t>
            </a:r>
            <a:r>
              <a:rPr sz="1800" spc="80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olarak</a:t>
            </a:r>
            <a:r>
              <a:rPr sz="1800" spc="60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fazla</a:t>
            </a:r>
            <a:r>
              <a:rPr sz="1800" spc="70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yüksek</a:t>
            </a:r>
            <a:r>
              <a:rPr sz="1800" spc="60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değildir.</a:t>
            </a:r>
            <a:r>
              <a:rPr sz="1800" spc="70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Nitekim</a:t>
            </a:r>
            <a:r>
              <a:rPr sz="1800" spc="75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800" spc="-10" dirty="0">
                <a:solidFill>
                  <a:srgbClr val="2E2B1F"/>
                </a:solidFill>
                <a:latin typeface="Calibri"/>
                <a:cs typeface="Calibri"/>
              </a:rPr>
              <a:t>ortalama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yükseltisi</a:t>
            </a:r>
            <a:r>
              <a:rPr sz="1800" spc="5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sadece</a:t>
            </a:r>
            <a:r>
              <a:rPr sz="1800" spc="6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330</a:t>
            </a:r>
            <a:r>
              <a:rPr sz="1800" spc="5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2E2B1F"/>
                </a:solidFill>
                <a:latin typeface="Calibri"/>
                <a:cs typeface="Calibri"/>
              </a:rPr>
              <a:t>km’dir.</a:t>
            </a:r>
            <a:r>
              <a:rPr sz="1800" spc="5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Yeryüzü</a:t>
            </a:r>
            <a:r>
              <a:rPr sz="1800" spc="6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şekilleri</a:t>
            </a:r>
            <a:r>
              <a:rPr sz="1800" spc="6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bakımından</a:t>
            </a:r>
            <a:r>
              <a:rPr sz="1800" spc="6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doğu</a:t>
            </a:r>
            <a:r>
              <a:rPr sz="1800" spc="6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1800" spc="6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E2B1F"/>
                </a:solidFill>
                <a:latin typeface="Calibri"/>
                <a:cs typeface="Calibri"/>
              </a:rPr>
              <a:t>kuzeyde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yeknesaklık,</a:t>
            </a:r>
            <a:r>
              <a:rPr sz="1800" spc="-6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batı</a:t>
            </a:r>
            <a:r>
              <a:rPr sz="1800" spc="-6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1800" spc="-5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güneyde</a:t>
            </a:r>
            <a:r>
              <a:rPr sz="1800" spc="-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çeşitlilik</a:t>
            </a:r>
            <a:r>
              <a:rPr sz="1800" spc="-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E2B1F"/>
                </a:solidFill>
                <a:latin typeface="Calibri"/>
                <a:cs typeface="Calibri"/>
              </a:rPr>
              <a:t>göze</a:t>
            </a:r>
            <a:r>
              <a:rPr sz="1800" spc="-5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E2B1F"/>
                </a:solidFill>
                <a:latin typeface="Calibri"/>
                <a:cs typeface="Calibri"/>
              </a:rPr>
              <a:t>çarpar.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25"/>
              </a:spcBef>
              <a:buClr>
                <a:srgbClr val="A9A47B"/>
              </a:buClr>
              <a:buFont typeface="Arial MT"/>
              <a:buChar char="•"/>
            </a:pP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"/>
              </a:spcBef>
              <a:buClr>
                <a:srgbClr val="A9A47B"/>
              </a:buClr>
              <a:buFont typeface="Arial MT"/>
              <a:buChar char="•"/>
              <a:tabLst>
                <a:tab pos="240665" algn="l"/>
              </a:tabLst>
            </a:pPr>
            <a:r>
              <a:rPr sz="1800" u="sng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Kıtanın</a:t>
            </a:r>
            <a:r>
              <a:rPr sz="1800" u="sng" spc="-40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kıvrım</a:t>
            </a:r>
            <a:r>
              <a:rPr sz="1800" u="sng" spc="-40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 </a:t>
            </a:r>
            <a:r>
              <a:rPr sz="1800" u="sng" spc="-10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sistemleri</a:t>
            </a:r>
            <a:r>
              <a:rPr sz="1800" u="sng" spc="-55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ve</a:t>
            </a:r>
            <a:r>
              <a:rPr sz="1800" u="sng" spc="-45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görüldükleri</a:t>
            </a:r>
            <a:r>
              <a:rPr sz="1800" u="sng" spc="-35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 </a:t>
            </a:r>
            <a:r>
              <a:rPr sz="1800" u="sng" spc="-10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kesimler</a:t>
            </a:r>
            <a:r>
              <a:rPr sz="1800" u="sng" spc="-50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 </a:t>
            </a:r>
            <a:r>
              <a:rPr sz="1800" u="sng" spc="-10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şunlardır:</a:t>
            </a:r>
            <a:endParaRPr sz="1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430"/>
              </a:spcBef>
              <a:buClr>
                <a:srgbClr val="A9A47B"/>
              </a:buClr>
              <a:buFont typeface="Wingdings"/>
              <a:buChar char=""/>
              <a:tabLst>
                <a:tab pos="241300" algn="l"/>
              </a:tabLst>
            </a:pPr>
            <a:r>
              <a:rPr sz="1800" spc="-10" dirty="0">
                <a:solidFill>
                  <a:srgbClr val="2E2B1F"/>
                </a:solidFill>
                <a:latin typeface="Calibri"/>
                <a:cs typeface="Calibri"/>
              </a:rPr>
              <a:t>Kaledonya</a:t>
            </a:r>
            <a:r>
              <a:rPr sz="1800" spc="-7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Kıvrımları</a:t>
            </a:r>
            <a:r>
              <a:rPr sz="1800" spc="-6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(Kıtanın</a:t>
            </a:r>
            <a:r>
              <a:rPr sz="1800" spc="-5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E2B1F"/>
                </a:solidFill>
                <a:latin typeface="Calibri"/>
                <a:cs typeface="Calibri"/>
              </a:rPr>
              <a:t>Kuzey</a:t>
            </a:r>
            <a:r>
              <a:rPr sz="1800" spc="-7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1800" spc="-8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E2B1F"/>
                </a:solidFill>
                <a:latin typeface="Calibri"/>
                <a:cs typeface="Calibri"/>
              </a:rPr>
              <a:t>Kuzeybatısında)</a:t>
            </a:r>
            <a:endParaRPr sz="1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430"/>
              </a:spcBef>
              <a:buClr>
                <a:srgbClr val="A9A47B"/>
              </a:buClr>
              <a:buFont typeface="Wingdings"/>
              <a:buChar char=""/>
              <a:tabLst>
                <a:tab pos="241300" algn="l"/>
              </a:tabLst>
            </a:pP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Hersiniyen</a:t>
            </a:r>
            <a:r>
              <a:rPr sz="1800" spc="-4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Kıvrımları</a:t>
            </a:r>
            <a:r>
              <a:rPr sz="1800" spc="-6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(Kıtanın</a:t>
            </a:r>
            <a:r>
              <a:rPr sz="1800" spc="-4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Batı</a:t>
            </a:r>
            <a:r>
              <a:rPr sz="1800" spc="-7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1800" spc="-7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Orta</a:t>
            </a:r>
            <a:r>
              <a:rPr sz="1800" spc="-6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E2B1F"/>
                </a:solidFill>
                <a:latin typeface="Calibri"/>
                <a:cs typeface="Calibri"/>
              </a:rPr>
              <a:t>Kesiminde)</a:t>
            </a:r>
            <a:endParaRPr sz="1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434"/>
              </a:spcBef>
              <a:buClr>
                <a:srgbClr val="A9A47B"/>
              </a:buClr>
              <a:buFont typeface="Wingdings"/>
              <a:buChar char=""/>
              <a:tabLst>
                <a:tab pos="241300" algn="l"/>
              </a:tabLst>
            </a:pP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Alp</a:t>
            </a:r>
            <a:r>
              <a:rPr sz="1800" spc="-4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Kıvrımları</a:t>
            </a:r>
            <a:r>
              <a:rPr sz="1800" spc="-2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(Güney</a:t>
            </a:r>
            <a:r>
              <a:rPr sz="1800" spc="-3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E2B1F"/>
                </a:solidFill>
                <a:latin typeface="Calibri"/>
                <a:cs typeface="Calibri"/>
              </a:rPr>
              <a:t>Avrupa’da)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25"/>
              </a:spcBef>
            </a:pP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"/>
              </a:spcBef>
              <a:buClr>
                <a:srgbClr val="A9A47B"/>
              </a:buClr>
              <a:buFont typeface="Arial MT"/>
              <a:buChar char="•"/>
              <a:tabLst>
                <a:tab pos="240665" algn="l"/>
              </a:tabLst>
            </a:pPr>
            <a:r>
              <a:rPr sz="1800" u="sng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Düzlük</a:t>
            </a:r>
            <a:r>
              <a:rPr sz="1800" u="sng" spc="-25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alanlar</a:t>
            </a:r>
            <a:r>
              <a:rPr sz="1800" u="sng" spc="-45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ve</a:t>
            </a:r>
            <a:r>
              <a:rPr sz="1800" u="sng" spc="-40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bulundukları</a:t>
            </a:r>
            <a:r>
              <a:rPr sz="1800" u="sng" spc="-20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yerler</a:t>
            </a:r>
            <a:r>
              <a:rPr sz="1800" u="sng" spc="-40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ise</a:t>
            </a:r>
            <a:r>
              <a:rPr sz="1800" u="sng" spc="-25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şöyle</a:t>
            </a:r>
            <a:r>
              <a:rPr sz="1800" u="sng" spc="-40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 </a:t>
            </a:r>
            <a:r>
              <a:rPr sz="1800" u="sng" spc="-10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sıralanabilir:</a:t>
            </a:r>
            <a:endParaRPr sz="1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434"/>
              </a:spcBef>
              <a:buClr>
                <a:srgbClr val="A9A47B"/>
              </a:buClr>
              <a:buFont typeface="Wingdings"/>
              <a:buChar char=""/>
              <a:tabLst>
                <a:tab pos="241300" algn="l"/>
              </a:tabLst>
            </a:pP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Eski</a:t>
            </a:r>
            <a:r>
              <a:rPr sz="1800" spc="-7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Peneplen</a:t>
            </a:r>
            <a:r>
              <a:rPr sz="1800" spc="-3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1800" spc="-5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Platformlar</a:t>
            </a:r>
            <a:r>
              <a:rPr sz="1800" spc="-6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(Doğu</a:t>
            </a:r>
            <a:r>
              <a:rPr sz="1800" spc="-3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1800" spc="-5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E2B1F"/>
                </a:solidFill>
                <a:latin typeface="Calibri"/>
                <a:cs typeface="Calibri"/>
              </a:rPr>
              <a:t>Kuzeydoğu</a:t>
            </a:r>
            <a:r>
              <a:rPr sz="1800" spc="-5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E2B1F"/>
                </a:solidFill>
                <a:latin typeface="Calibri"/>
                <a:cs typeface="Calibri"/>
              </a:rPr>
              <a:t>Avrupa’da)</a:t>
            </a:r>
            <a:endParaRPr sz="1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430"/>
              </a:spcBef>
              <a:buClr>
                <a:srgbClr val="A9A47B"/>
              </a:buClr>
              <a:buFont typeface="Wingdings"/>
              <a:buChar char=""/>
              <a:tabLst>
                <a:tab pos="241300" algn="l"/>
              </a:tabLst>
            </a:pP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Çöküntü</a:t>
            </a:r>
            <a:r>
              <a:rPr sz="1800" spc="-5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E2B1F"/>
                </a:solidFill>
                <a:latin typeface="Calibri"/>
                <a:cs typeface="Calibri"/>
              </a:rPr>
              <a:t>Havzaları</a:t>
            </a:r>
            <a:r>
              <a:rPr sz="1800" spc="-7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(Orta</a:t>
            </a:r>
            <a:r>
              <a:rPr sz="1800" spc="-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E2B1F"/>
                </a:solidFill>
                <a:latin typeface="Calibri"/>
                <a:cs typeface="Calibri"/>
              </a:rPr>
              <a:t>Avrupa’da)</a:t>
            </a:r>
            <a:endParaRPr sz="1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430"/>
              </a:spcBef>
              <a:buClr>
                <a:srgbClr val="A9A47B"/>
              </a:buClr>
              <a:buFont typeface="Wingdings"/>
              <a:buChar char=""/>
              <a:tabLst>
                <a:tab pos="241300" algn="l"/>
              </a:tabLst>
            </a:pP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Alüvyal</a:t>
            </a:r>
            <a:r>
              <a:rPr sz="1800" spc="-4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Birikim</a:t>
            </a:r>
            <a:r>
              <a:rPr sz="1800" spc="-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Ovaları</a:t>
            </a:r>
            <a:r>
              <a:rPr sz="1800" spc="-5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(Alplerin</a:t>
            </a:r>
            <a:r>
              <a:rPr sz="18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Çevresindeki</a:t>
            </a:r>
            <a:r>
              <a:rPr sz="1800" spc="-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Çukur</a:t>
            </a:r>
            <a:r>
              <a:rPr sz="1800" spc="-3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Alanlar</a:t>
            </a:r>
            <a:r>
              <a:rPr sz="1800" spc="-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1800" spc="-5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E2B1F"/>
                </a:solidFill>
                <a:latin typeface="Calibri"/>
                <a:cs typeface="Calibri"/>
              </a:rPr>
              <a:t>Kıyılarda)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b="1" spc="-114" dirty="0">
                <a:latin typeface="Cambria"/>
                <a:cs typeface="Cambria"/>
              </a:rPr>
              <a:t>Yararlanılan</a:t>
            </a:r>
            <a:r>
              <a:rPr b="1" spc="-95" dirty="0">
                <a:latin typeface="Cambria"/>
                <a:cs typeface="Cambria"/>
              </a:rPr>
              <a:t> </a:t>
            </a:r>
            <a:r>
              <a:rPr b="1" spc="-105" dirty="0">
                <a:latin typeface="Cambria"/>
                <a:cs typeface="Cambria"/>
              </a:rPr>
              <a:t>Kaynak:</a:t>
            </a:r>
            <a:r>
              <a:rPr b="1" spc="-95" dirty="0">
                <a:latin typeface="Cambria"/>
                <a:cs typeface="Cambria"/>
              </a:rPr>
              <a:t> </a:t>
            </a:r>
            <a:r>
              <a:rPr spc="-95" dirty="0"/>
              <a:t>Gümüş,</a:t>
            </a:r>
            <a:r>
              <a:rPr spc="-100" dirty="0"/>
              <a:t> </a:t>
            </a:r>
            <a:r>
              <a:rPr spc="-50" dirty="0"/>
              <a:t>E.</a:t>
            </a:r>
            <a:r>
              <a:rPr spc="-95" dirty="0"/>
              <a:t> </a:t>
            </a:r>
            <a:r>
              <a:rPr spc="-80" dirty="0"/>
              <a:t>2005.</a:t>
            </a:r>
            <a:r>
              <a:rPr spc="-100" dirty="0"/>
              <a:t> </a:t>
            </a:r>
            <a:r>
              <a:rPr i="1" spc="-105" dirty="0">
                <a:latin typeface="Cambria"/>
                <a:cs typeface="Cambria"/>
              </a:rPr>
              <a:t>Avrupa</a:t>
            </a:r>
            <a:r>
              <a:rPr i="1" spc="-90" dirty="0">
                <a:latin typeface="Cambria"/>
                <a:cs typeface="Cambria"/>
              </a:rPr>
              <a:t> </a:t>
            </a:r>
            <a:r>
              <a:rPr i="1" spc="-100" dirty="0">
                <a:latin typeface="Cambria"/>
                <a:cs typeface="Cambria"/>
              </a:rPr>
              <a:t>Kıtası.</a:t>
            </a:r>
            <a:r>
              <a:rPr i="1" spc="-105" dirty="0">
                <a:latin typeface="Cambria"/>
                <a:cs typeface="Cambria"/>
              </a:rPr>
              <a:t> </a:t>
            </a:r>
            <a:r>
              <a:rPr spc="-95" dirty="0"/>
              <a:t>Gümüş, </a:t>
            </a:r>
            <a:r>
              <a:rPr spc="-50" dirty="0"/>
              <a:t>E.</a:t>
            </a:r>
            <a:r>
              <a:rPr spc="-95" dirty="0"/>
              <a:t> </a:t>
            </a:r>
            <a:r>
              <a:rPr spc="-75" dirty="0"/>
              <a:t>ve</a:t>
            </a:r>
            <a:r>
              <a:rPr spc="-90" dirty="0"/>
              <a:t> </a:t>
            </a:r>
            <a:r>
              <a:rPr spc="-95" dirty="0"/>
              <a:t>Güçlü, </a:t>
            </a:r>
            <a:r>
              <a:rPr spc="-120" dirty="0"/>
              <a:t>Y.</a:t>
            </a:r>
            <a:r>
              <a:rPr spc="-100" dirty="0"/>
              <a:t> </a:t>
            </a:r>
            <a:r>
              <a:rPr spc="-95" dirty="0"/>
              <a:t>(Ed). </a:t>
            </a:r>
            <a:r>
              <a:rPr spc="-90" dirty="0"/>
              <a:t>Kıtalar</a:t>
            </a:r>
            <a:r>
              <a:rPr spc="-105" dirty="0"/>
              <a:t> </a:t>
            </a:r>
            <a:r>
              <a:rPr spc="-60" dirty="0"/>
              <a:t>ve</a:t>
            </a:r>
            <a:r>
              <a:rPr spc="-85" dirty="0"/>
              <a:t> </a:t>
            </a:r>
            <a:r>
              <a:rPr spc="-105" dirty="0"/>
              <a:t>Ülkeler</a:t>
            </a:r>
            <a:r>
              <a:rPr spc="-90" dirty="0"/>
              <a:t> </a:t>
            </a:r>
            <a:r>
              <a:rPr spc="-65" dirty="0"/>
              <a:t>Coğrafyası.</a:t>
            </a:r>
          </a:p>
          <a:p>
            <a:pPr marL="12700">
              <a:lnSpc>
                <a:spcPct val="100000"/>
              </a:lnSpc>
            </a:pPr>
            <a:r>
              <a:rPr spc="-95" dirty="0"/>
              <a:t>95-</a:t>
            </a:r>
            <a:r>
              <a:rPr spc="-45" dirty="0"/>
              <a:t>150,LisansYayıncılık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175585" y="1046022"/>
            <a:ext cx="6343786" cy="800413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337196" marR="4344" indent="-326879" algn="l" rtl="0">
              <a:spcBef>
                <a:spcPts val="86"/>
              </a:spcBef>
              <a:buClr>
                <a:srgbClr val="98C723"/>
              </a:buClr>
              <a:buSzPct val="80000"/>
              <a:buFont typeface="Cambria"/>
              <a:buChar char="⦿"/>
              <a:tabLst>
                <a:tab pos="338825" algn="l"/>
              </a:tabLst>
            </a:pPr>
            <a:r>
              <a:rPr sz="2565" spc="-171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En</a:t>
            </a:r>
            <a:r>
              <a:rPr sz="2565" spc="-180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spc="-158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yüksek</a:t>
            </a:r>
            <a:r>
              <a:rPr sz="2565" spc="-174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spc="-154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noktası:</a:t>
            </a:r>
            <a:r>
              <a:rPr sz="2565" spc="-184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spc="-94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Kafkas</a:t>
            </a:r>
            <a:r>
              <a:rPr sz="2565" spc="-192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spc="-17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Dağlarındaki 	</a:t>
            </a:r>
            <a:r>
              <a:rPr sz="2565" spc="-180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Elbrus</a:t>
            </a:r>
            <a:r>
              <a:rPr sz="2565" spc="-171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spc="-265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Zirvesi:</a:t>
            </a:r>
            <a:r>
              <a:rPr sz="2565" spc="-180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spc="-231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5.642</a:t>
            </a:r>
            <a:r>
              <a:rPr sz="2565" spc="-180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spc="-43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m</a:t>
            </a:r>
            <a:endParaRPr sz="2565" dirty="0">
              <a:solidFill>
                <a:prstClr val="black">
                  <a:lumMod val="95000"/>
                  <a:lumOff val="5000"/>
                </a:prstClr>
              </a:solidFill>
              <a:latin typeface="Verdana"/>
              <a:ea typeface="+mn-e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7152" y="1998431"/>
            <a:ext cx="6205105" cy="418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18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175585" y="984120"/>
            <a:ext cx="6582160" cy="405689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337739" indent="-326879" algn="l" rtl="0">
              <a:spcBef>
                <a:spcPts val="86"/>
              </a:spcBef>
              <a:buClr>
                <a:srgbClr val="98C723"/>
              </a:buClr>
              <a:buSzPct val="80000"/>
              <a:buFont typeface="Cambria"/>
              <a:buChar char="⦿"/>
              <a:tabLst>
                <a:tab pos="337739" algn="l"/>
              </a:tabLst>
            </a:pPr>
            <a:r>
              <a:rPr sz="2565" spc="-171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En</a:t>
            </a:r>
            <a:r>
              <a:rPr sz="2565" spc="-184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spc="-167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Uzun</a:t>
            </a:r>
            <a:r>
              <a:rPr sz="2565" spc="-180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spc="-107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Sıradağlar:</a:t>
            </a:r>
            <a:r>
              <a:rPr sz="2565" spc="-184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spc="-56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Karpatlar</a:t>
            </a:r>
            <a:r>
              <a:rPr sz="2565" spc="-174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spc="-222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(1.300</a:t>
            </a:r>
            <a:r>
              <a:rPr sz="2565" spc="-184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spc="-77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km)</a:t>
            </a:r>
            <a:endParaRPr sz="2565" dirty="0">
              <a:solidFill>
                <a:prstClr val="black">
                  <a:lumMod val="95000"/>
                  <a:lumOff val="5000"/>
                </a:prstClr>
              </a:solidFill>
              <a:latin typeface="Verdana"/>
              <a:ea typeface="+mn-e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00401" y="1456306"/>
            <a:ext cx="7563348" cy="4902140"/>
            <a:chOff x="1052969" y="1474469"/>
            <a:chExt cx="8844915" cy="573278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70923" y="1474469"/>
              <a:ext cx="3644646" cy="278053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2969" y="3808476"/>
              <a:ext cx="3384041" cy="338480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87175" y="4133088"/>
              <a:ext cx="4910328" cy="30739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267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175585" y="799720"/>
            <a:ext cx="4978702" cy="405689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337739" indent="-326879" algn="l" rtl="0">
              <a:spcBef>
                <a:spcPts val="86"/>
              </a:spcBef>
              <a:buClr>
                <a:srgbClr val="98C723"/>
              </a:buClr>
              <a:buSzPct val="80000"/>
              <a:buFont typeface="Cambria"/>
              <a:buChar char="⦿"/>
              <a:tabLst>
                <a:tab pos="337739" algn="l"/>
              </a:tabLst>
            </a:pPr>
            <a:r>
              <a:rPr sz="2565" spc="-171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En</a:t>
            </a:r>
            <a:r>
              <a:rPr sz="2565" spc="-192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spc="-167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Büyük</a:t>
            </a:r>
            <a:r>
              <a:rPr sz="2565" spc="-196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Ada:</a:t>
            </a:r>
            <a:r>
              <a:rPr sz="2565" spc="-188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spc="-167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Büyük</a:t>
            </a:r>
            <a:r>
              <a:rPr sz="2565" spc="-196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spc="-64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Britanya</a:t>
            </a:r>
            <a:endParaRPr sz="2565" dirty="0">
              <a:solidFill>
                <a:prstClr val="black">
                  <a:lumMod val="95000"/>
                  <a:lumOff val="5000"/>
                </a:prstClr>
              </a:solidFill>
              <a:latin typeface="Verdana"/>
              <a:ea typeface="+mn-e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1249" y="1394406"/>
            <a:ext cx="6022660" cy="486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40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175585" y="984120"/>
            <a:ext cx="5625948" cy="405689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337739" indent="-326879" algn="l" rtl="0">
              <a:spcBef>
                <a:spcPts val="86"/>
              </a:spcBef>
              <a:buClr>
                <a:srgbClr val="98C723"/>
              </a:buClr>
              <a:buSzPct val="80000"/>
              <a:buFont typeface="Cambria"/>
              <a:buChar char="⦿"/>
              <a:tabLst>
                <a:tab pos="337739" algn="l"/>
              </a:tabLst>
            </a:pPr>
            <a:r>
              <a:rPr sz="2565" spc="-171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En</a:t>
            </a:r>
            <a:r>
              <a:rPr sz="2565" spc="-174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spc="-167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Büyük</a:t>
            </a:r>
            <a:r>
              <a:rPr sz="2565" spc="-171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spc="-51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Yarımada:</a:t>
            </a:r>
            <a:r>
              <a:rPr sz="2565" spc="-188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 </a:t>
            </a:r>
            <a:r>
              <a:rPr sz="2565" spc="-60" dirty="0">
                <a:solidFill>
                  <a:prstClr val="black">
                    <a:lumMod val="95000"/>
                    <a:lumOff val="5000"/>
                  </a:prstClr>
                </a:solidFill>
                <a:latin typeface="Verdana"/>
                <a:ea typeface="+mn-ea"/>
                <a:cs typeface="Verdana"/>
              </a:rPr>
              <a:t>İskandinavya</a:t>
            </a:r>
            <a:endParaRPr sz="2565" dirty="0">
              <a:solidFill>
                <a:prstClr val="black">
                  <a:lumMod val="95000"/>
                  <a:lumOff val="5000"/>
                </a:prstClr>
              </a:solidFill>
              <a:latin typeface="Verdana"/>
              <a:ea typeface="+mn-e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2100" y="1640708"/>
            <a:ext cx="6420781" cy="455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8823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</TotalTime>
  <Words>425</Words>
  <Application>Microsoft Office PowerPoint</Application>
  <PresentationFormat>Ekran Gösterisi (4:3)</PresentationFormat>
  <Paragraphs>36</Paragraphs>
  <Slides>14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14</vt:i4>
      </vt:variant>
    </vt:vector>
  </HeadingPairs>
  <TitlesOfParts>
    <vt:vector size="23" baseType="lpstr">
      <vt:lpstr>Arial</vt:lpstr>
      <vt:lpstr>Arial MT</vt:lpstr>
      <vt:lpstr>Calibri</vt:lpstr>
      <vt:lpstr>Calibri Light</vt:lpstr>
      <vt:lpstr>Cambria</vt:lpstr>
      <vt:lpstr>Verdana</vt:lpstr>
      <vt:lpstr>Wingdings</vt:lpstr>
      <vt:lpstr>1_Office Theme</vt:lpstr>
      <vt:lpstr>3_Office Theme</vt:lpstr>
      <vt:lpstr>AVRUPA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Kullanıcı</dc:creator>
  <cp:lastModifiedBy>merve altundal öncü</cp:lastModifiedBy>
  <cp:revision>19</cp:revision>
  <dcterms:created xsi:type="dcterms:W3CDTF">2024-02-05T07:23:11Z</dcterms:created>
  <dcterms:modified xsi:type="dcterms:W3CDTF">2024-08-01T07:03:15Z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2019-04-27T00:00:00Z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2024-02-05T00:00:00Z</vt:filetime>
  </property>
  <property fmtid="{D5CDD505-2E9C-101B-9397-08002B2CF9AE}" pid="5" name="Producer">
    <vt:lpwstr>Microsoft® PowerPoint® 2010</vt:lpwstr>
  </property>
</Properties>
</file>