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0499E-C485-46E7-872B-679FD659775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62DC-6718-4749-A800-34F57CA60B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02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62DC-6718-4749-A800-34F57CA60BD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16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62DC-6718-4749-A800-34F57CA60BD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0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0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3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8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63" y="1871131"/>
            <a:ext cx="1912337" cy="11495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400" b="1" dirty="0" smtClean="0"/>
              <a:t>COG 338 SİYASİ COĞRAFYA</a:t>
            </a:r>
            <a:endParaRPr lang="tr-TR" sz="2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Doç.Dr</a:t>
            </a:r>
            <a:r>
              <a:rPr lang="tr-TR" dirty="0" smtClean="0"/>
              <a:t>. Mutlu Yılmaz</a:t>
            </a:r>
          </a:p>
          <a:p>
            <a:r>
              <a:rPr lang="tr-TR" dirty="0" smtClean="0"/>
              <a:t>Anlara Üniversitesi Dil ve Tarih-Coğrafya Fakültesi</a:t>
            </a:r>
          </a:p>
          <a:p>
            <a:r>
              <a:rPr lang="tr-TR" dirty="0" smtClean="0"/>
              <a:t>Coğrafya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6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Jeostrateji hakkındaki tanımlar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Jeostrateji </a:t>
            </a:r>
            <a:r>
              <a:rPr lang="en-US" altLang="tr-TR" dirty="0">
                <a:solidFill>
                  <a:schemeClr val="tx1"/>
                </a:solidFill>
              </a:rPr>
              <a:t>- </a:t>
            </a:r>
            <a:r>
              <a:rPr lang="tr-TR" altLang="tr-TR" dirty="0">
                <a:solidFill>
                  <a:schemeClr val="tx1"/>
                </a:solidFill>
              </a:rPr>
              <a:t>coğrafi etmenlerin ülkelerin askeri stratejileri üzerindeki etkilerinin incelenmesidir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 Jeostrateji</a:t>
            </a:r>
            <a:r>
              <a:rPr lang="en-US" altLang="tr-TR" dirty="0">
                <a:solidFill>
                  <a:schemeClr val="tx1"/>
                </a:solidFill>
              </a:rPr>
              <a:t> - </a:t>
            </a:r>
            <a:r>
              <a:rPr lang="tr-TR" altLang="tr-TR" dirty="0">
                <a:solidFill>
                  <a:schemeClr val="tx1"/>
                </a:solidFill>
              </a:rPr>
              <a:t> bir devlet ülkesinin ve çevresinin üzerinde bulunduğu bölgenin coğrafi, hidrografik, met</a:t>
            </a:r>
            <a:r>
              <a:rPr lang="en-US" altLang="tr-TR" dirty="0">
                <a:solidFill>
                  <a:schemeClr val="tx1"/>
                </a:solidFill>
              </a:rPr>
              <a:t>e</a:t>
            </a:r>
            <a:r>
              <a:rPr lang="tr-TR" altLang="tr-TR" dirty="0" err="1">
                <a:solidFill>
                  <a:schemeClr val="tx1"/>
                </a:solidFill>
              </a:rPr>
              <a:t>orolojik</a:t>
            </a:r>
            <a:r>
              <a:rPr lang="tr-TR" altLang="tr-TR" dirty="0">
                <a:solidFill>
                  <a:schemeClr val="tx1"/>
                </a:solidFill>
              </a:rPr>
              <a:t> ve iklim özelliklerinden askeri harekatta stratejik komuta kademelerinin yararlanması bilimidir. </a:t>
            </a:r>
          </a:p>
          <a:p>
            <a:endParaRPr lang="en-US" altLang="tr-TR" dirty="0"/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Jeostrateji</a:t>
            </a:r>
            <a:r>
              <a:rPr lang="en-US" altLang="tr-TR" dirty="0">
                <a:solidFill>
                  <a:schemeClr val="tx1"/>
                </a:solidFill>
              </a:rPr>
              <a:t>- </a:t>
            </a:r>
            <a:r>
              <a:rPr lang="tr-TR" altLang="tr-TR" dirty="0">
                <a:solidFill>
                  <a:schemeClr val="tx1"/>
                </a:solidFill>
              </a:rPr>
              <a:t> ulusal siyasi hedeflere ulaşmak için büyük askeri kuvvetlerin nerede , nasıl ve ne zaman kullanılacağını düzenleme biçimidir.</a:t>
            </a:r>
            <a:endParaRPr lang="en-US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Jeostrateji </a:t>
            </a:r>
            <a:r>
              <a:rPr lang="en-US" altLang="tr-TR" dirty="0">
                <a:solidFill>
                  <a:schemeClr val="tx1"/>
                </a:solidFill>
              </a:rPr>
              <a:t>- </a:t>
            </a:r>
            <a:r>
              <a:rPr lang="tr-TR" altLang="tr-TR" dirty="0">
                <a:solidFill>
                  <a:schemeClr val="tx1"/>
                </a:solidFill>
              </a:rPr>
              <a:t>coğrafyanın askeri maksatlarla analiz edilmesi ve askeri harekatın coğrafyanın koşullarını dikkate alarak planlaması ve uygulanması bilimidir.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373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tr-TR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Jeostrateji, stratejik açıdan coğrafi </a:t>
            </a:r>
            <a:r>
              <a:rPr lang="tr-TR" dirty="0" smtClean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özelliklerin incelenerek sonuçlara </a:t>
            </a:r>
            <a:r>
              <a:rPr lang="tr-TR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ulaşılması, politik çıkarların </a:t>
            </a:r>
            <a:r>
              <a:rPr lang="tr-TR" dirty="0" smtClean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akılcı ve doğru bir biçimde yönetimidir. Bir başka </a:t>
            </a:r>
            <a:r>
              <a:rPr lang="tr-TR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deyişle stratejinin coğrafi gerçeklere dayanarak oluşturulması sanatıdır.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8" y="1947860"/>
            <a:ext cx="4572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09651" y="1685924"/>
            <a:ext cx="41719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 smtClean="0"/>
              <a:t>Dar </a:t>
            </a:r>
            <a:r>
              <a:rPr lang="tr-TR" altLang="tr-TR" sz="2400" dirty="0"/>
              <a:t>anlamda </a:t>
            </a:r>
            <a:r>
              <a:rPr lang="tr-TR" altLang="tr-TR" sz="2400" dirty="0" err="1"/>
              <a:t>jeostrateji</a:t>
            </a:r>
            <a:r>
              <a:rPr lang="tr-TR" altLang="tr-TR" sz="2400" dirty="0"/>
              <a:t> herhangi bir ülkeye yönelen düşman </a:t>
            </a:r>
            <a:r>
              <a:rPr lang="tr-TR" altLang="tr-TR" sz="2400" dirty="0" err="1"/>
              <a:t>teh</a:t>
            </a:r>
            <a:r>
              <a:rPr lang="en-US" altLang="tr-TR" sz="2400" dirty="0"/>
              <a:t>d</a:t>
            </a:r>
            <a:r>
              <a:rPr lang="tr-TR" altLang="tr-TR" sz="2400" dirty="0"/>
              <a:t>i</a:t>
            </a:r>
            <a:r>
              <a:rPr lang="en-US" altLang="tr-TR" sz="2400" dirty="0"/>
              <a:t>t</a:t>
            </a:r>
            <a:r>
              <a:rPr lang="tr-TR" altLang="tr-TR" sz="2400" dirty="0"/>
              <a:t>i ve ona karşı koyacak ülke silahlı kuvvetlerinin uygulayacağı savunma planıdır. </a:t>
            </a:r>
            <a:endParaRPr lang="en-US" altLang="tr-TR" sz="2400" dirty="0"/>
          </a:p>
          <a:p>
            <a:endParaRPr lang="en-US" altLang="tr-TR" sz="2400" dirty="0"/>
          </a:p>
          <a:p>
            <a:r>
              <a:rPr lang="en-US" altLang="tr-TR" sz="2400" dirty="0"/>
              <a:t>G</a:t>
            </a:r>
            <a:r>
              <a:rPr lang="tr-TR" altLang="tr-TR" sz="2400" dirty="0" err="1"/>
              <a:t>eniş</a:t>
            </a:r>
            <a:r>
              <a:rPr lang="tr-TR" altLang="tr-TR" sz="2400" dirty="0"/>
              <a:t> anlamda ise </a:t>
            </a:r>
            <a:r>
              <a:rPr lang="tr-TR" altLang="tr-TR" sz="2400" dirty="0" err="1"/>
              <a:t>jeostrateji</a:t>
            </a:r>
            <a:r>
              <a:rPr lang="tr-TR" altLang="tr-TR" sz="2400" dirty="0"/>
              <a:t> ülke doğal kaynakları , beşeri kaynakları , nüfusu, sanayisi ve ordunun büyüklüğünü ifade eder.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172" y="1891962"/>
            <a:ext cx="532882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ctrTitle"/>
          </p:nvPr>
        </p:nvSpPr>
        <p:spPr>
          <a:xfrm>
            <a:off x="2551611" y="3622767"/>
            <a:ext cx="6932023" cy="6444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600" dirty="0" smtClean="0">
                <a:solidFill>
                  <a:srgbClr val="002060"/>
                </a:solidFill>
              </a:rPr>
              <a:t>Strateji ve </a:t>
            </a:r>
            <a:r>
              <a:rPr lang="tr-TR" altLang="tr-TR" sz="3600" dirty="0" err="1" smtClean="0">
                <a:solidFill>
                  <a:srgbClr val="002060"/>
                </a:solidFill>
              </a:rPr>
              <a:t>Jeostrateji</a:t>
            </a:r>
            <a:r>
              <a:rPr lang="tr-TR" altLang="tr-TR" sz="3600" dirty="0">
                <a:solidFill>
                  <a:srgbClr val="002060"/>
                </a:solidFill>
              </a:rPr>
              <a:t> </a:t>
            </a:r>
            <a:r>
              <a:rPr lang="tr-TR" altLang="tr-TR" sz="3600" dirty="0" smtClean="0">
                <a:solidFill>
                  <a:srgbClr val="002060"/>
                </a:solidFill>
              </a:rPr>
              <a:t>Kavramları </a:t>
            </a:r>
            <a:endParaRPr lang="tr-TR" altLang="tr-TR" sz="3600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93" y="1638344"/>
            <a:ext cx="19082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1748" y="914400"/>
            <a:ext cx="39885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r>
              <a:rPr lang="tr-TR" sz="2000" dirty="0" smtClean="0"/>
              <a:t>Strateji, </a:t>
            </a:r>
            <a:r>
              <a:rPr lang="tr-TR" sz="2000" dirty="0"/>
              <a:t>Jeostrateji ve Jeopolitik kavramlarının tanımları kesin bir şekilde yapılamasa da en önemli özelliklerinin geleceğe ilişkin projeksiyonlar sunabilmeleri olduğu söylenebilir</a:t>
            </a:r>
            <a:r>
              <a:rPr lang="tr-TR" sz="2000" dirty="0" smtClean="0"/>
              <a:t>.</a:t>
            </a:r>
          </a:p>
          <a:p>
            <a:pPr algn="just"/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769" y="716960"/>
            <a:ext cx="2838450" cy="16097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68" y="4169278"/>
            <a:ext cx="2838450" cy="18775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768" y="2382006"/>
            <a:ext cx="2838451" cy="1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6617" y="1314993"/>
            <a:ext cx="97361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dirty="0">
                <a:solidFill>
                  <a:srgbClr val="002060"/>
                </a:solidFill>
              </a:rPr>
              <a:t>Strateji sözcüğünün kökeni </a:t>
            </a:r>
            <a:r>
              <a:rPr lang="tr-TR" altLang="tr-TR" sz="2000" dirty="0" smtClean="0">
                <a:solidFill>
                  <a:srgbClr val="002060"/>
                </a:solidFill>
              </a:rPr>
              <a:t>Eski Yunan’a kadar dayanır. </a:t>
            </a:r>
            <a:r>
              <a:rPr lang="tr-TR" sz="2000" b="1" dirty="0"/>
              <a:t>Yunanca</a:t>
            </a:r>
            <a:r>
              <a:rPr lang="tr-TR" sz="2000" dirty="0"/>
              <a:t> </a:t>
            </a:r>
            <a:r>
              <a:rPr lang="tr-TR" sz="2000" i="1" dirty="0" err="1"/>
              <a:t>stratēgía</a:t>
            </a:r>
            <a:r>
              <a:rPr lang="tr-TR" sz="2000" dirty="0"/>
              <a:t> </a:t>
            </a:r>
            <a:r>
              <a:rPr lang="el-GR" sz="2000" dirty="0"/>
              <a:t>  "</a:t>
            </a:r>
            <a:r>
              <a:rPr lang="tr-TR" sz="2000" dirty="0"/>
              <a:t>kumandanlık" sözcüğünden alıntıdır. Bu sözcük </a:t>
            </a:r>
            <a:r>
              <a:rPr lang="tr-TR" sz="2000" b="1" dirty="0"/>
              <a:t>Eski Yunanca</a:t>
            </a:r>
            <a:r>
              <a:rPr lang="tr-TR" sz="2000" dirty="0"/>
              <a:t> </a:t>
            </a:r>
            <a:r>
              <a:rPr lang="tr-TR" sz="2000" i="1" dirty="0" err="1"/>
              <a:t>stratēgós</a:t>
            </a:r>
            <a:r>
              <a:rPr lang="tr-TR" sz="2000" dirty="0"/>
              <a:t> </a:t>
            </a:r>
            <a:r>
              <a:rPr lang="el-GR" sz="2000" dirty="0"/>
              <a:t> "</a:t>
            </a:r>
            <a:r>
              <a:rPr lang="tr-TR" sz="2000" dirty="0"/>
              <a:t>kumandan, general" sözcüğünden türetilmiştir. </a:t>
            </a:r>
            <a:r>
              <a:rPr lang="tr-TR" sz="2000" b="1" dirty="0"/>
              <a:t>Yunanca</a:t>
            </a:r>
            <a:r>
              <a:rPr lang="tr-TR" sz="2000" dirty="0"/>
              <a:t> </a:t>
            </a:r>
            <a:r>
              <a:rPr lang="tr-TR" sz="2000" i="1" dirty="0" err="1"/>
              <a:t>stratós</a:t>
            </a:r>
            <a:r>
              <a:rPr lang="tr-TR" sz="2000" dirty="0"/>
              <a:t> </a:t>
            </a:r>
            <a:r>
              <a:rPr lang="el-GR" sz="2000" dirty="0"/>
              <a:t>  "</a:t>
            </a:r>
            <a:r>
              <a:rPr lang="tr-TR" sz="2000" dirty="0"/>
              <a:t>ordu" </a:t>
            </a:r>
            <a:r>
              <a:rPr lang="tr-TR" sz="2000" dirty="0" smtClean="0"/>
              <a:t>ve </a:t>
            </a:r>
            <a:r>
              <a:rPr lang="tr-TR" sz="2000" i="1" dirty="0" err="1" smtClean="0"/>
              <a:t>ágō</a:t>
            </a:r>
            <a:r>
              <a:rPr lang="tr-TR" sz="2000" dirty="0"/>
              <a:t> </a:t>
            </a:r>
            <a:r>
              <a:rPr lang="el-GR" sz="2000" dirty="0"/>
              <a:t> "</a:t>
            </a:r>
            <a:r>
              <a:rPr lang="tr-TR" sz="2000" dirty="0"/>
              <a:t>sürmek, </a:t>
            </a:r>
            <a:r>
              <a:rPr lang="tr-TR" sz="2000" dirty="0" err="1"/>
              <a:t>sevketmek</a:t>
            </a:r>
            <a:r>
              <a:rPr lang="tr-TR" sz="2000" dirty="0"/>
              <a:t>" sözcüklerinin bileşiğidir</a:t>
            </a:r>
            <a:r>
              <a:rPr lang="tr-TR" sz="2000" dirty="0" smtClean="0"/>
              <a:t>.</a:t>
            </a:r>
          </a:p>
          <a:p>
            <a:endParaRPr lang="tr-TR" altLang="tr-TR" sz="2000" dirty="0" smtClean="0">
              <a:solidFill>
                <a:srgbClr val="002060"/>
              </a:solidFill>
            </a:endParaRPr>
          </a:p>
          <a:p>
            <a:r>
              <a:rPr lang="tr-TR" altLang="tr-TR" sz="2000" dirty="0" smtClean="0"/>
              <a:t>MÖ 6 yüzyılda yaşamış </a:t>
            </a:r>
            <a:r>
              <a:rPr lang="tr-TR" altLang="tr-TR" sz="2000" dirty="0"/>
              <a:t>Çinli düşünür Sun </a:t>
            </a:r>
            <a:r>
              <a:rPr lang="tr-TR" altLang="tr-TR" sz="2000" dirty="0" err="1"/>
              <a:t>Tzu’nun</a:t>
            </a:r>
            <a:r>
              <a:rPr lang="tr-TR" altLang="tr-TR" sz="2000" dirty="0"/>
              <a:t> </a:t>
            </a:r>
            <a:r>
              <a:rPr lang="tr-TR" altLang="tr-TR" sz="2000" dirty="0" smtClean="0"/>
              <a:t>Savaş Sanatı adlı eseri insanlık tarihinin en eski ve üzerinde en fazla araştırma ve tartışma yapılan strateji eseridir. Bu esere </a:t>
            </a:r>
            <a:r>
              <a:rPr lang="tr-TR" altLang="tr-TR" sz="2000" dirty="0"/>
              <a:t>strateji kavramı hakkındaki düşünceleriyle </a:t>
            </a:r>
            <a:r>
              <a:rPr lang="tr-TR" altLang="tr-TR" sz="2000" dirty="0" smtClean="0"/>
              <a:t>başlıyor.</a:t>
            </a:r>
          </a:p>
          <a:p>
            <a:endParaRPr lang="tr-TR" altLang="tr-TR" sz="2000" dirty="0" smtClean="0"/>
          </a:p>
          <a:p>
            <a:r>
              <a:rPr lang="tr-TR" sz="2000" dirty="0" smtClean="0"/>
              <a:t>Türk Dil Kurumu Sözlüğünde ise sözcük  </a:t>
            </a:r>
            <a:r>
              <a:rPr lang="tr-TR" sz="2000" b="1" dirty="0"/>
              <a:t>Fransızca </a:t>
            </a:r>
            <a:r>
              <a:rPr lang="tr-TR" sz="2000" i="1" dirty="0" err="1"/>
              <a:t>stratégie</a:t>
            </a:r>
            <a:r>
              <a:rPr lang="tr-TR" sz="2000" dirty="0"/>
              <a:t> "ordu yönetme sanatı, </a:t>
            </a:r>
            <a:r>
              <a:rPr lang="tr-TR" sz="2000" dirty="0" err="1"/>
              <a:t>sevkülceyş</a:t>
            </a:r>
            <a:r>
              <a:rPr lang="tr-TR" sz="2000" dirty="0"/>
              <a:t>" sözcüğünden </a:t>
            </a:r>
            <a:r>
              <a:rPr lang="tr-TR" sz="2000" dirty="0" smtClean="0"/>
              <a:t>alıntı olduğunu belirtilmektedir. Sözlükte strateji kelimesi bir </a:t>
            </a:r>
            <a:r>
              <a:rPr lang="tr-TR" sz="2000" dirty="0"/>
              <a:t>ulusun veya uluslar topluluğunun, barış ve savaşta benimsenen politikalara destek vermek amacıyla politik, ekonomik, psikolojik ve askerî güçleri bir arada kullanma bilimi ve </a:t>
            </a:r>
            <a:r>
              <a:rPr lang="tr-TR" sz="2000" dirty="0" smtClean="0"/>
              <a:t>sanatı olarak tanımlanmaktadır. </a:t>
            </a:r>
            <a:endParaRPr lang="tr-TR" alt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51176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5990" y="801189"/>
            <a:ext cx="56692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dirty="0"/>
              <a:t>Askeri literatürde klasik anlamıyla strateji , bir savaşın kazanılması için savaş sırasındaki askeri harekatın dayandığı esaslardır </a:t>
            </a:r>
            <a:r>
              <a:rPr lang="tr-TR" altLang="tr-TR" sz="2000" dirty="0" smtClean="0"/>
              <a:t>.</a:t>
            </a:r>
          </a:p>
          <a:p>
            <a:endParaRPr lang="tr-TR" altLang="tr-TR" sz="2000" dirty="0" smtClean="0"/>
          </a:p>
          <a:p>
            <a:r>
              <a:rPr lang="tr-TR" altLang="tr-TR" sz="2000" dirty="0"/>
              <a:t>Günümüzde strateji kavramı </a:t>
            </a:r>
            <a:r>
              <a:rPr lang="tr-TR" altLang="tr-TR" sz="2000" dirty="0" err="1"/>
              <a:t>metodoloj</a:t>
            </a:r>
            <a:r>
              <a:rPr lang="en-US" altLang="tr-TR" sz="2000" dirty="0" err="1"/>
              <a:t>i</a:t>
            </a:r>
            <a:r>
              <a:rPr lang="tr-TR" altLang="tr-TR" sz="2000" dirty="0"/>
              <a:t> kavramıyla eş anlamlı olarak kabul </a:t>
            </a:r>
            <a:r>
              <a:rPr lang="tr-TR" altLang="tr-TR" sz="2000" dirty="0" smtClean="0"/>
              <a:t>edilebilir ve temel </a:t>
            </a:r>
            <a:r>
              <a:rPr lang="tr-TR" altLang="tr-TR" sz="2000" dirty="0"/>
              <a:t>yönetim  ve uygulanacak yollar olarak tanımlanabilir.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sz="2000" dirty="0"/>
          </a:p>
          <a:p>
            <a:r>
              <a:rPr lang="tr-TR" altLang="tr-TR" sz="2000" dirty="0"/>
              <a:t> </a:t>
            </a:r>
          </a:p>
          <a:p>
            <a:endParaRPr lang="tr-TR" altLang="tr-TR" i="1" dirty="0" smtClean="0">
              <a:solidFill>
                <a:srgbClr val="002060"/>
              </a:solidFill>
            </a:endParaRPr>
          </a:p>
          <a:p>
            <a:endParaRPr lang="tr-TR" altLang="tr-TR" i="1" dirty="0">
              <a:solidFill>
                <a:srgbClr val="002060"/>
              </a:solidFill>
            </a:endParaRPr>
          </a:p>
          <a:p>
            <a:endParaRPr lang="tr-TR" altLang="tr-TR" i="1" dirty="0" smtClean="0">
              <a:solidFill>
                <a:srgbClr val="002060"/>
              </a:solidFill>
            </a:endParaRPr>
          </a:p>
          <a:p>
            <a:endParaRPr lang="tr-TR" altLang="tr-TR" i="1" dirty="0">
              <a:solidFill>
                <a:srgbClr val="002060"/>
              </a:solidFill>
            </a:endParaRPr>
          </a:p>
          <a:p>
            <a:endParaRPr lang="tr-TR" altLang="tr-TR" i="1" dirty="0" smtClean="0">
              <a:solidFill>
                <a:srgbClr val="002060"/>
              </a:solidFill>
            </a:endParaRPr>
          </a:p>
          <a:p>
            <a:endParaRPr lang="tr-TR" altLang="tr-TR" i="1" dirty="0">
              <a:solidFill>
                <a:srgbClr val="002060"/>
              </a:solidFill>
            </a:endParaRPr>
          </a:p>
          <a:p>
            <a:endParaRPr lang="tr-TR" altLang="tr-TR" i="1" dirty="0" smtClean="0">
              <a:solidFill>
                <a:srgbClr val="002060"/>
              </a:solidFill>
            </a:endParaRPr>
          </a:p>
          <a:p>
            <a:endParaRPr lang="tr-TR" altLang="tr-TR" i="1" dirty="0">
              <a:solidFill>
                <a:srgbClr val="00206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tr-TR" altLang="tr-TR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33" y="1158240"/>
            <a:ext cx="4342312" cy="4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32114" y="1045029"/>
            <a:ext cx="43368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/>
              <a:t>Modern  stratejinin kurucularından biri </a:t>
            </a:r>
            <a:r>
              <a:rPr lang="tr-TR" dirty="0"/>
              <a:t>Carl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Clausewitz</a:t>
            </a:r>
            <a:r>
              <a:rPr lang="tr-TR" dirty="0"/>
              <a:t> </a:t>
            </a:r>
            <a:r>
              <a:rPr lang="en-US" altLang="tr-TR" i="1" dirty="0" smtClean="0"/>
              <a:t>S</a:t>
            </a:r>
            <a:r>
              <a:rPr lang="tr-TR" altLang="tr-TR" i="1" dirty="0" err="1"/>
              <a:t>avaş</a:t>
            </a:r>
            <a:r>
              <a:rPr lang="tr-TR" altLang="tr-TR" i="1" dirty="0"/>
              <a:t> Üzerine </a:t>
            </a:r>
            <a:r>
              <a:rPr lang="tr-TR" altLang="tr-TR" dirty="0"/>
              <a:t>eserinde stratejiyi  </a:t>
            </a:r>
            <a:r>
              <a:rPr lang="tr-TR" altLang="tr-TR" dirty="0" smtClean="0"/>
              <a:t>şu şekilde tanımlıyor </a:t>
            </a:r>
            <a:r>
              <a:rPr lang="tr-TR" altLang="tr-TR" b="1" i="1" dirty="0" smtClean="0">
                <a:solidFill>
                  <a:srgbClr val="002060"/>
                </a:solidFill>
              </a:rPr>
              <a:t>Strateji </a:t>
            </a:r>
            <a:r>
              <a:rPr lang="tr-TR" altLang="tr-TR" b="1" i="1" dirty="0">
                <a:solidFill>
                  <a:srgbClr val="002060"/>
                </a:solidFill>
              </a:rPr>
              <a:t>muharebenin savaşın amaçlarına hizmet edecek şekilde kullanılmasıdır. </a:t>
            </a:r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 smtClean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  <a:p>
            <a:endParaRPr lang="tr-TR" altLang="tr-TR" b="1" i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41" y="3263643"/>
            <a:ext cx="2216875" cy="22168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821297"/>
            <a:ext cx="5261201" cy="51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9766" y="956006"/>
            <a:ext cx="5802954" cy="1303867"/>
          </a:xfrm>
        </p:spPr>
        <p:txBody>
          <a:bodyPr>
            <a:noAutofit/>
          </a:bodyPr>
          <a:lstStyle/>
          <a:p>
            <a:r>
              <a:rPr lang="tr-TR" altLang="tr-TR" sz="3200" b="1" dirty="0" smtClean="0">
                <a:solidFill>
                  <a:schemeClr val="tx1"/>
                </a:solidFill>
                <a:latin typeface="+mn-lt"/>
              </a:rPr>
              <a:t>Strateji uzmanı  ile   </a:t>
            </a:r>
            <a:r>
              <a:rPr lang="tr-TR" altLang="tr-TR" sz="3200" b="1" dirty="0">
                <a:solidFill>
                  <a:schemeClr val="tx1"/>
                </a:solidFill>
                <a:latin typeface="+mn-lt"/>
              </a:rPr>
              <a:t>falcı </a:t>
            </a:r>
            <a:r>
              <a:rPr lang="tr-TR" altLang="tr-TR" sz="3200" b="1" dirty="0" smtClean="0">
                <a:solidFill>
                  <a:schemeClr val="tx1"/>
                </a:solidFill>
                <a:latin typeface="+mn-lt"/>
              </a:rPr>
              <a:t> arasındaki fark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altLang="tr-TR" dirty="0" smtClean="0"/>
              <a:t>Falcı  </a:t>
            </a:r>
            <a:r>
              <a:rPr lang="en-US" altLang="tr-TR" dirty="0"/>
              <a:t>“</a:t>
            </a:r>
            <a:r>
              <a:rPr lang="tr-TR" altLang="tr-TR" dirty="0"/>
              <a:t>yarın yağmur yağacak </a:t>
            </a:r>
            <a:r>
              <a:rPr lang="en-US" altLang="tr-TR" dirty="0"/>
              <a:t>”</a:t>
            </a:r>
            <a:endParaRPr lang="tr-TR" altLang="tr-TR" dirty="0"/>
          </a:p>
          <a:p>
            <a:pPr marL="0" indent="0">
              <a:buNone/>
            </a:pPr>
            <a:r>
              <a:rPr lang="tr-TR" altLang="tr-TR" dirty="0" err="1"/>
              <a:t>Stratej</a:t>
            </a:r>
            <a:r>
              <a:rPr lang="tr-TR" altLang="tr-TR" dirty="0"/>
              <a:t>  </a:t>
            </a:r>
            <a:r>
              <a:rPr lang="en-US" altLang="tr-TR" dirty="0"/>
              <a:t>“</a:t>
            </a:r>
            <a:r>
              <a:rPr lang="tr-TR" altLang="tr-TR" dirty="0"/>
              <a:t>yarın yağmur yağabilir </a:t>
            </a:r>
            <a:r>
              <a:rPr lang="en-US" altLang="tr-TR" dirty="0"/>
              <a:t>”</a:t>
            </a:r>
            <a:endParaRPr lang="tr-TR" altLang="tr-TR" dirty="0"/>
          </a:p>
          <a:p>
            <a:pPr marL="0" indent="0">
              <a:buNone/>
            </a:pPr>
            <a:r>
              <a:rPr lang="tr-TR" altLang="tr-TR" dirty="0"/>
              <a:t>Falcıya göre yağmur </a:t>
            </a:r>
            <a:r>
              <a:rPr lang="tr-TR" altLang="tr-TR" dirty="0" smtClean="0"/>
              <a:t>% </a:t>
            </a:r>
            <a:r>
              <a:rPr lang="en-US" altLang="tr-TR" dirty="0"/>
              <a:t>100</a:t>
            </a:r>
            <a:r>
              <a:rPr lang="tr-TR" altLang="tr-TR" dirty="0"/>
              <a:t> yağacaktır ama </a:t>
            </a:r>
            <a:r>
              <a:rPr lang="tr-TR" altLang="tr-TR" dirty="0" smtClean="0"/>
              <a:t>bir strateji uzmanı toplamış olduğu verilere göre (meteorolojik veriler) değerlendirme yapar ve yağmur yağma ihtimalini ortaya koyar. Verdiği oran elindeki verilenin bilimsel yollarla değerlendirilmesi sonucu ortaya çıkar. </a:t>
            </a:r>
            <a:endParaRPr lang="en-US" alt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7901" y="3756501"/>
            <a:ext cx="1714500" cy="23812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928187"/>
            <a:ext cx="4554583" cy="26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6983" y="855341"/>
            <a:ext cx="5373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altLang="tr-TR" dirty="0" smtClean="0"/>
          </a:p>
          <a:p>
            <a:r>
              <a:rPr lang="tr-TR" altLang="tr-TR" b="1" u="sng" dirty="0" smtClean="0"/>
              <a:t>Stratejik </a:t>
            </a:r>
            <a:r>
              <a:rPr lang="tr-TR" altLang="tr-TR" b="1" u="sng" dirty="0"/>
              <a:t>başarı elde edebilme bazı koşullara </a:t>
            </a:r>
            <a:r>
              <a:rPr lang="tr-TR" altLang="tr-TR" b="1" u="sng" dirty="0" smtClean="0"/>
              <a:t>bağlıdır</a:t>
            </a:r>
            <a:r>
              <a:rPr lang="tr-TR" altLang="tr-TR" b="1" u="sng" dirty="0"/>
              <a:t>:</a:t>
            </a:r>
            <a:br>
              <a:rPr lang="tr-TR" altLang="tr-TR" b="1" u="sng" dirty="0"/>
            </a:br>
            <a:endParaRPr lang="tr-TR" altLang="tr-TR" b="1" u="sng" dirty="0" smtClean="0"/>
          </a:p>
          <a:p>
            <a:endParaRPr lang="tr-TR" alt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 smtClean="0"/>
              <a:t>Amaç </a:t>
            </a:r>
            <a:r>
              <a:rPr lang="tr-TR" altLang="tr-TR" dirty="0"/>
              <a:t>belirlenmesinde </a:t>
            </a:r>
            <a:r>
              <a:rPr lang="tr-TR" altLang="tr-TR" dirty="0" smtClean="0"/>
              <a:t>isabet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/>
              <a:t>Zaman belirlenmesinde </a:t>
            </a:r>
            <a:r>
              <a:rPr lang="tr-TR" altLang="tr-TR" dirty="0" smtClean="0"/>
              <a:t>isabet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/>
              <a:t>Güç bileşkesinin amaca ve zamana göre uygun kullanımı </a:t>
            </a:r>
            <a:endParaRPr lang="tr-TR" alt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/>
              <a:t>Güç tasarrufunun </a:t>
            </a:r>
            <a:r>
              <a:rPr lang="tr-TR" altLang="tr-TR" dirty="0" smtClean="0"/>
              <a:t>sağlanması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 smtClean="0"/>
              <a:t>Veri ve bilgi toplama ve analiz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/>
              <a:t>Karşı tarafın güç unsurlarını, amaçlarını , zamanlamasını ve ne kadar ileri ve geri gidebileceğini algılama </a:t>
            </a:r>
            <a:endParaRPr lang="tr-TR" alt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/>
              <a:t>Hızlı davranma ve enformasyon kapasitesini </a:t>
            </a:r>
            <a:r>
              <a:rPr lang="tr-TR" altLang="tr-TR" dirty="0" smtClean="0"/>
              <a:t>arttırma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dirty="0" smtClean="0"/>
              <a:t>Stratejik karar ve seçim</a:t>
            </a: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46" y="2009503"/>
            <a:ext cx="4702628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26" y="2164321"/>
            <a:ext cx="4100014" cy="26748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37481" y="955343"/>
            <a:ext cx="5585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/>
              <a:t>JEOSTRATEJİ </a:t>
            </a: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1033818" y="1725020"/>
            <a:ext cx="5404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 smtClean="0"/>
              <a:t>Jeostrateji strateji ile coğrafi unsurlar arasındaki ilişkileri inceler.</a:t>
            </a:r>
          </a:p>
          <a:p>
            <a:r>
              <a:rPr lang="tr-TR" altLang="tr-TR" sz="2800" dirty="0" smtClean="0"/>
              <a:t>Coğrafi </a:t>
            </a:r>
            <a:r>
              <a:rPr lang="tr-TR" altLang="tr-TR" sz="2800" dirty="0"/>
              <a:t>unsurların </a:t>
            </a:r>
            <a:r>
              <a:rPr lang="tr-TR" altLang="tr-TR" sz="2800" dirty="0" err="1"/>
              <a:t>stratejilk</a:t>
            </a:r>
            <a:r>
              <a:rPr lang="tr-TR" altLang="tr-TR" sz="2800" dirty="0"/>
              <a:t> açıdan incelenmesi ve stratejik sonuçlar çıkarılması </a:t>
            </a:r>
            <a:r>
              <a:rPr lang="tr-TR" altLang="tr-TR" sz="2800" dirty="0" err="1"/>
              <a:t>jeostratejinin</a:t>
            </a:r>
            <a:r>
              <a:rPr lang="tr-TR" altLang="tr-TR" sz="2800" dirty="0"/>
              <a:t> konusunu teşkil eder.</a:t>
            </a:r>
          </a:p>
          <a:p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639861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359</Words>
  <Application>Microsoft Office PowerPoint</Application>
  <PresentationFormat>Geniş ekran</PresentationFormat>
  <Paragraphs>67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Wingdings 2</vt:lpstr>
      <vt:lpstr>Organik</vt:lpstr>
      <vt:lpstr>COG 338 SİYASİ COĞRAFYA</vt:lpstr>
      <vt:lpstr>Strateji ve Jeostrateji Kavramları </vt:lpstr>
      <vt:lpstr>PowerPoint Sunusu</vt:lpstr>
      <vt:lpstr>PowerPoint Sunusu</vt:lpstr>
      <vt:lpstr>PowerPoint Sunusu</vt:lpstr>
      <vt:lpstr>PowerPoint Sunusu</vt:lpstr>
      <vt:lpstr>Strateji uzmanı  ile   falcı  arasındaki fark</vt:lpstr>
      <vt:lpstr>PowerPoint Sunusu</vt:lpstr>
      <vt:lpstr>PowerPoint Sunusu</vt:lpstr>
      <vt:lpstr>Jeostrateji hakkındaki tanımlar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 338 SİYASİ COĞRAFYA</dc:title>
  <dc:creator>Windows Kullanıcısı</dc:creator>
  <cp:lastModifiedBy>Windows Kullanıcısı</cp:lastModifiedBy>
  <cp:revision>15</cp:revision>
  <dcterms:created xsi:type="dcterms:W3CDTF">2020-05-08T10:22:32Z</dcterms:created>
  <dcterms:modified xsi:type="dcterms:W3CDTF">2020-05-11T16:54:17Z</dcterms:modified>
</cp:coreProperties>
</file>