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6" r:id="rId5"/>
    <p:sldId id="258" r:id="rId6"/>
    <p:sldId id="260" r:id="rId7"/>
    <p:sldId id="267" r:id="rId8"/>
    <p:sldId id="261" r:id="rId9"/>
    <p:sldId id="264" r:id="rId10"/>
    <p:sldId id="265" r:id="rId11"/>
    <p:sldId id="263" r:id="rId12"/>
    <p:sldId id="276" r:id="rId13"/>
    <p:sldId id="277" r:id="rId14"/>
    <p:sldId id="278" r:id="rId15"/>
    <p:sldId id="279" r:id="rId16"/>
    <p:sldId id="28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3959-A15B-4D2E-B4FE-5BDF997325A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9AA7-5A4A-4862-9C56-DC09CDDE45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109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3959-A15B-4D2E-B4FE-5BDF997325A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9AA7-5A4A-4862-9C56-DC09CDDE45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623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3959-A15B-4D2E-B4FE-5BDF997325A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9AA7-5A4A-4862-9C56-DC09CDDE45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398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3959-A15B-4D2E-B4FE-5BDF997325A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9AA7-5A4A-4862-9C56-DC09CDDE45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765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3959-A15B-4D2E-B4FE-5BDF997325A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9AA7-5A4A-4862-9C56-DC09CDDE45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51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3959-A15B-4D2E-B4FE-5BDF997325A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9AA7-5A4A-4862-9C56-DC09CDDE45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05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3959-A15B-4D2E-B4FE-5BDF997325A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9AA7-5A4A-4862-9C56-DC09CDDE45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553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3959-A15B-4D2E-B4FE-5BDF997325A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9AA7-5A4A-4862-9C56-DC09CDDE45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570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3959-A15B-4D2E-B4FE-5BDF997325A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9AA7-5A4A-4862-9C56-DC09CDDE45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89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3959-A15B-4D2E-B4FE-5BDF997325A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9AA7-5A4A-4862-9C56-DC09CDDE45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394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3959-A15B-4D2E-B4FE-5BDF997325A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9AA7-5A4A-4862-9C56-DC09CDDE45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69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63959-A15B-4D2E-B4FE-5BDF997325A1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B9AA7-5A4A-4862-9C56-DC09CDDE45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258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ANA SONDAJ PROBLEMLERİ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156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Mağaralı ve Çatlaklı </a:t>
            </a:r>
            <a:r>
              <a:rPr lang="tr-TR" b="1" dirty="0" smtClean="0"/>
              <a:t>Formasyonlar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4824"/>
            <a:ext cx="1729417" cy="2760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916832"/>
            <a:ext cx="1584176" cy="2755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916832"/>
            <a:ext cx="1584176" cy="2742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1835696" y="4659385"/>
            <a:ext cx="62646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i="1" dirty="0"/>
              <a:t>Çatlaklı ve </a:t>
            </a:r>
            <a:r>
              <a:rPr lang="tr-TR" i="1" dirty="0" err="1"/>
              <a:t>mağaralı</a:t>
            </a:r>
            <a:r>
              <a:rPr lang="tr-TR" i="1" dirty="0"/>
              <a:t> formasyonda çıkan sondaj </a:t>
            </a:r>
            <a:r>
              <a:rPr lang="tr-TR" i="1" dirty="0" smtClean="0"/>
              <a:t>sorunları</a:t>
            </a:r>
          </a:p>
          <a:p>
            <a:endParaRPr lang="en-US" dirty="0"/>
          </a:p>
          <a:p>
            <a:r>
              <a:rPr lang="tr-TR" dirty="0"/>
              <a:t>(a) Kuyunun düşeyden sapması</a:t>
            </a:r>
            <a:endParaRPr lang="en-US" dirty="0"/>
          </a:p>
          <a:p>
            <a:r>
              <a:rPr lang="tr-TR" dirty="0"/>
              <a:t>(b) Çamurun çatlaklara kaçması</a:t>
            </a:r>
            <a:endParaRPr lang="en-US" dirty="0"/>
          </a:p>
          <a:p>
            <a:r>
              <a:rPr lang="tr-TR" dirty="0"/>
              <a:t>(c) Çamurun mağara ve boşluklara kaçması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390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045987"/>
            <a:ext cx="1965122" cy="3323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045987"/>
            <a:ext cx="1986027" cy="3344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3006" y="1052736"/>
            <a:ext cx="1944216" cy="3344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0" y="34956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endParaRPr kumimoji="0" lang="tr-T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449717" y="4432667"/>
            <a:ext cx="8244565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(a)                               (b)                                 (c)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Kil formasyonların delinmesi sırasında çıkan sondaj problemleri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(a) Killerin dağılması sonucunda kuyu duvarında yıkılma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(b) Suya doygun killerin akıcı hale geçmesi ve takım üzerine yapışması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(c) Suya doygun killerin şişmesi nedeniyle kuyu daralması</a:t>
            </a:r>
            <a:endParaRPr kumimoji="0" lang="tr-TR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3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Karotlu</a:t>
            </a:r>
            <a:r>
              <a:rPr lang="tr-TR" b="1" dirty="0" smtClean="0"/>
              <a:t> Sondajlarda Yaşanılan İlerleme Güçlükleri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dirty="0" smtClean="0"/>
              <a:t>Takım Sıkışması</a:t>
            </a:r>
            <a:endParaRPr lang="tr-TR" dirty="0" smtClean="0"/>
          </a:p>
          <a:p>
            <a:r>
              <a:rPr lang="tr-TR" dirty="0" smtClean="0"/>
              <a:t>Takım sıkışması, </a:t>
            </a:r>
            <a:r>
              <a:rPr lang="tr-TR" dirty="0" err="1" smtClean="0"/>
              <a:t>karotlu</a:t>
            </a:r>
            <a:r>
              <a:rPr lang="tr-TR" dirty="0" smtClean="0"/>
              <a:t> sondajlarda en sık karşılaşılan problemlerden birisidir. Takım sıkışmasına sebep olan birçok durum vardır. Bunlar;</a:t>
            </a:r>
          </a:p>
          <a:p>
            <a:r>
              <a:rPr lang="tr-TR" dirty="0" smtClean="0"/>
              <a:t>1. Yıkıntı     </a:t>
            </a:r>
          </a:p>
          <a:p>
            <a:r>
              <a:rPr lang="tr-TR" dirty="0" smtClean="0"/>
              <a:t>2. Şişme  </a:t>
            </a:r>
          </a:p>
          <a:p>
            <a:r>
              <a:rPr lang="tr-TR" dirty="0" smtClean="0"/>
              <a:t>3. Kalın çamur keki   </a:t>
            </a:r>
          </a:p>
          <a:p>
            <a:r>
              <a:rPr lang="tr-TR" dirty="0" smtClean="0"/>
              <a:t>4. Kırıntı çökelmesi </a:t>
            </a:r>
          </a:p>
          <a:p>
            <a:r>
              <a:rPr lang="tr-TR" dirty="0" smtClean="0"/>
              <a:t>5. Karot </a:t>
            </a:r>
            <a:r>
              <a:rPr lang="tr-TR" dirty="0" err="1" smtClean="0"/>
              <a:t>bloklaması</a:t>
            </a:r>
            <a:r>
              <a:rPr lang="tr-TR" dirty="0" smtClean="0"/>
              <a:t>    </a:t>
            </a:r>
          </a:p>
          <a:p>
            <a:r>
              <a:rPr lang="tr-TR" dirty="0" smtClean="0"/>
              <a:t>6. </a:t>
            </a:r>
            <a:r>
              <a:rPr lang="tr-TR" dirty="0" err="1" smtClean="0"/>
              <a:t>Tij</a:t>
            </a:r>
            <a:r>
              <a:rPr lang="tr-TR" dirty="0" smtClean="0"/>
              <a:t> bağlantı yerlerinden su sızması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Takım Kesilmesi(Kopması)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Çeşitli sebeplerle kuyu içerisinde bulunan takımın herhangi bir yerinden kopması, </a:t>
            </a:r>
            <a:r>
              <a:rPr lang="tr-TR" dirty="0" err="1" smtClean="0"/>
              <a:t>karotlu</a:t>
            </a:r>
            <a:r>
              <a:rPr lang="tr-TR" dirty="0" smtClean="0"/>
              <a:t> sondajlarda çok sık karşılaşılan durumlardan birisidir.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 </a:t>
            </a:r>
            <a:br>
              <a:rPr lang="tr-TR" dirty="0" smtClean="0"/>
            </a:br>
            <a:r>
              <a:rPr lang="tr-TR" b="1" dirty="0" smtClean="0"/>
              <a:t>Metal Parçaları veya Sert Cisimlerin Kuyuya Düşürülmesi 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Dikkatsizlik nedeniyle veya kaza sonucunda, </a:t>
            </a:r>
            <a:r>
              <a:rPr lang="tr-TR" dirty="0" err="1" smtClean="0"/>
              <a:t>morset</a:t>
            </a:r>
            <a:r>
              <a:rPr lang="tr-TR" dirty="0" smtClean="0"/>
              <a:t> lokması, anahtar çenesi, </a:t>
            </a:r>
            <a:r>
              <a:rPr lang="tr-TR" dirty="0" err="1" smtClean="0"/>
              <a:t>civata</a:t>
            </a:r>
            <a:r>
              <a:rPr lang="tr-TR" dirty="0" smtClean="0"/>
              <a:t> vb. gibi metalik veya metalik olmayan bazı malzemeler kuyu içerisine düşebilir ve bu malzemeler delme işlemine devam edilmesini engelleyebilir.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Tambur Halatının veya </a:t>
            </a:r>
            <a:r>
              <a:rPr lang="tr-TR" b="1" dirty="0" err="1" smtClean="0"/>
              <a:t>Wire</a:t>
            </a:r>
            <a:r>
              <a:rPr lang="tr-TR" b="1" dirty="0" smtClean="0"/>
              <a:t>-</a:t>
            </a:r>
            <a:r>
              <a:rPr lang="tr-TR" b="1" dirty="0" err="1" smtClean="0"/>
              <a:t>line</a:t>
            </a:r>
            <a:r>
              <a:rPr lang="tr-TR" b="1" dirty="0" smtClean="0"/>
              <a:t> Halatın Kuyu İçerisine Düşmesi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Halatlar koparak veya bağlantı yerlerinden çözülerek, kuyu içerisine düşebilmektedirler.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Kuyu Sapması</a:t>
            </a:r>
            <a:endParaRPr lang="tr-TR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95500" y="1786731"/>
            <a:ext cx="4953000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Takım </a:t>
            </a:r>
            <a:r>
              <a:rPr lang="tr-TR" b="1" dirty="0" smtClean="0"/>
              <a:t>Sıkışması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*Takım </a:t>
            </a:r>
            <a:r>
              <a:rPr lang="tr-TR" dirty="0" smtClean="0"/>
              <a:t>serbest (</a:t>
            </a:r>
            <a:r>
              <a:rPr lang="tr-TR" dirty="0"/>
              <a:t>takım aşağı yukarı hareket ettirilebiliyor), fakat döndürülemiyor</a:t>
            </a:r>
            <a:endParaRPr lang="en-US" dirty="0"/>
          </a:p>
          <a:p>
            <a:r>
              <a:rPr lang="tr-TR" dirty="0"/>
              <a:t>*Takım aşağı veya yukarı hareket ettirilemiyor, fakat döndürülebiliyor</a:t>
            </a:r>
            <a:endParaRPr lang="en-US" dirty="0"/>
          </a:p>
          <a:p>
            <a:r>
              <a:rPr lang="tr-TR" dirty="0"/>
              <a:t>*Takım aşağı veya yukarı hareket ettirilemiyor ve döndürülemiyor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172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7883798" cy="4730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1619672" y="5629890"/>
            <a:ext cx="669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Ağırlık</a:t>
            </a:r>
            <a:r>
              <a:rPr lang="en-US" dirty="0"/>
              <a:t> </a:t>
            </a:r>
            <a:r>
              <a:rPr lang="en-US" dirty="0" err="1"/>
              <a:t>borularının</a:t>
            </a:r>
            <a:r>
              <a:rPr lang="en-US" dirty="0"/>
              <a:t> </a:t>
            </a:r>
            <a:r>
              <a:rPr lang="en-US" dirty="0" err="1"/>
              <a:t>kuyu</a:t>
            </a:r>
            <a:r>
              <a:rPr lang="en-US" dirty="0"/>
              <a:t> </a:t>
            </a:r>
            <a:r>
              <a:rPr lang="en-US" dirty="0" err="1"/>
              <a:t>duvarına</a:t>
            </a:r>
            <a:r>
              <a:rPr lang="en-US" dirty="0"/>
              <a:t> </a:t>
            </a:r>
            <a:r>
              <a:rPr lang="en-US" dirty="0" err="1"/>
              <a:t>yapışması-gömülmesi</a:t>
            </a:r>
            <a:r>
              <a:rPr lang="en-US" dirty="0"/>
              <a:t> (Tonçer,1995)</a:t>
            </a:r>
          </a:p>
        </p:txBody>
      </p:sp>
    </p:spTree>
    <p:extLst>
      <p:ext uri="{BB962C8B-B14F-4D97-AF65-F5344CB8AC3E}">
        <p14:creationId xmlns:p14="http://schemas.microsoft.com/office/powerpoint/2010/main" val="2535097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584920" y="764704"/>
            <a:ext cx="7632848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/>
              <a:t>Kurtarma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çalışmaları</a:t>
            </a:r>
            <a:endParaRPr lang="tr-TR" sz="3200" b="1" dirty="0" smtClean="0"/>
          </a:p>
          <a:p>
            <a:endParaRPr lang="en-US" dirty="0"/>
          </a:p>
          <a:p>
            <a:pPr marL="342900" indent="-342900">
              <a:buAutoNum type="alphaLcParenBoth"/>
            </a:pPr>
            <a:r>
              <a:rPr lang="en-US" dirty="0" err="1" smtClean="0"/>
              <a:t>Dolaşım</a:t>
            </a:r>
            <a:r>
              <a:rPr lang="en-US" dirty="0" smtClean="0"/>
              <a:t> </a:t>
            </a:r>
            <a:r>
              <a:rPr lang="en-US" dirty="0" err="1"/>
              <a:t>mümkün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asit</a:t>
            </a:r>
            <a:r>
              <a:rPr lang="en-US" dirty="0"/>
              <a:t> </a:t>
            </a:r>
            <a:r>
              <a:rPr lang="en-US" dirty="0" err="1"/>
              <a:t>vb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enjeksiyon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 smtClean="0"/>
              <a:t>kurtarma</a:t>
            </a:r>
            <a:endParaRPr lang="tr-TR" dirty="0" smtClean="0"/>
          </a:p>
          <a:p>
            <a:pPr marL="342900" indent="-342900">
              <a:buAutoNum type="alphaLcParenBoth"/>
            </a:pPr>
            <a:endParaRPr lang="en-US" dirty="0"/>
          </a:p>
          <a:p>
            <a:r>
              <a:rPr lang="en-US" dirty="0"/>
              <a:t>(b) </a:t>
            </a:r>
            <a:r>
              <a:rPr lang="en-US" dirty="0" err="1"/>
              <a:t>Tarama</a:t>
            </a:r>
            <a:r>
              <a:rPr lang="en-US" dirty="0"/>
              <a:t> </a:t>
            </a:r>
            <a:r>
              <a:rPr lang="en-US" dirty="0" err="1"/>
              <a:t>yöntemleri</a:t>
            </a:r>
            <a:r>
              <a:rPr lang="en-US" dirty="0"/>
              <a:t>: </a:t>
            </a:r>
            <a:r>
              <a:rPr lang="en-US" dirty="0" err="1" smtClean="0"/>
              <a:t>Deliğin</a:t>
            </a:r>
            <a:r>
              <a:rPr lang="en-US" dirty="0" smtClean="0"/>
              <a:t> </a:t>
            </a:r>
            <a:r>
              <a:rPr lang="en-US" dirty="0" err="1" smtClean="0"/>
              <a:t>sıkışma</a:t>
            </a:r>
            <a:r>
              <a:rPr lang="en-US" dirty="0" smtClean="0"/>
              <a:t> </a:t>
            </a:r>
            <a:r>
              <a:rPr lang="tr-TR" dirty="0" smtClean="0"/>
              <a:t>b</a:t>
            </a:r>
            <a:r>
              <a:rPr lang="en-US" dirty="0" err="1" smtClean="0"/>
              <a:t>ölgesine</a:t>
            </a:r>
            <a:r>
              <a:rPr lang="en-US" dirty="0" smtClean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geniş</a:t>
            </a:r>
            <a:r>
              <a:rPr lang="tr-TR" dirty="0" smtClean="0"/>
              <a:t> </a:t>
            </a:r>
            <a:r>
              <a:rPr lang="en-US" dirty="0" err="1" smtClean="0"/>
              <a:t>çaplı</a:t>
            </a:r>
            <a:r>
              <a:rPr lang="tr-TR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taranması</a:t>
            </a:r>
            <a:endParaRPr lang="tr-TR" dirty="0" smtClean="0"/>
          </a:p>
          <a:p>
            <a:endParaRPr lang="en-US" dirty="0"/>
          </a:p>
          <a:p>
            <a:r>
              <a:rPr lang="en-US" dirty="0"/>
              <a:t>(c) </a:t>
            </a:r>
            <a:r>
              <a:rPr lang="en-US" dirty="0" err="1"/>
              <a:t>Sökme</a:t>
            </a:r>
            <a:r>
              <a:rPr lang="en-US" dirty="0"/>
              <a:t> </a:t>
            </a:r>
            <a:r>
              <a:rPr lang="en-US" dirty="0" err="1"/>
              <a:t>yöntemi</a:t>
            </a:r>
            <a:r>
              <a:rPr lang="en-US" dirty="0"/>
              <a:t>: </a:t>
            </a:r>
            <a:r>
              <a:rPr lang="en-US" dirty="0" err="1" smtClean="0"/>
              <a:t>Kurtarılabild</a:t>
            </a:r>
            <a:r>
              <a:rPr lang="tr-TR" dirty="0" smtClean="0"/>
              <a:t>i</a:t>
            </a:r>
            <a:r>
              <a:rPr lang="en-US" dirty="0" err="1" smtClean="0"/>
              <a:t>ği</a:t>
            </a:r>
            <a:r>
              <a:rPr lang="en-US" dirty="0" smtClean="0"/>
              <a:t> </a:t>
            </a:r>
            <a:r>
              <a:rPr lang="en-US" dirty="0" err="1"/>
              <a:t>yerden</a:t>
            </a:r>
            <a:r>
              <a:rPr lang="en-US" dirty="0"/>
              <a:t> </a:t>
            </a:r>
            <a:r>
              <a:rPr lang="en-US" dirty="0" err="1" smtClean="0"/>
              <a:t>takımın</a:t>
            </a:r>
            <a:r>
              <a:rPr lang="en-US" dirty="0" smtClean="0"/>
              <a:t> </a:t>
            </a:r>
            <a:r>
              <a:rPr lang="en-US" dirty="0" err="1" smtClean="0"/>
              <a:t>sökülmesi</a:t>
            </a:r>
            <a:r>
              <a:rPr lang="tr-TR" dirty="0" smtClean="0"/>
              <a:t>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(d) </a:t>
            </a:r>
            <a:r>
              <a:rPr lang="en-US" dirty="0" err="1"/>
              <a:t>Kesme</a:t>
            </a:r>
            <a:r>
              <a:rPr lang="en-US" dirty="0"/>
              <a:t> </a:t>
            </a:r>
            <a:r>
              <a:rPr lang="en-US" dirty="0" err="1"/>
              <a:t>yöntemi</a:t>
            </a:r>
            <a:r>
              <a:rPr lang="en-US" dirty="0"/>
              <a:t>: </a:t>
            </a:r>
            <a:r>
              <a:rPr lang="en-US" dirty="0" err="1"/>
              <a:t>Dizinin</a:t>
            </a:r>
            <a:r>
              <a:rPr lang="en-US" dirty="0"/>
              <a:t> </a:t>
            </a:r>
            <a:r>
              <a:rPr lang="en-US" dirty="0" err="1" smtClean="0"/>
              <a:t>çapına</a:t>
            </a:r>
            <a:r>
              <a:rPr lang="en-US" dirty="0" smtClean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kesici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 smtClean="0"/>
              <a:t>kesilmesi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dizinin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kısmının</a:t>
            </a:r>
            <a:r>
              <a:rPr lang="en-US" dirty="0" smtClean="0"/>
              <a:t> </a:t>
            </a:r>
            <a:r>
              <a:rPr lang="en-US" dirty="0" err="1" smtClean="0"/>
              <a:t>kurtarılması</a:t>
            </a:r>
            <a:endParaRPr lang="tr-TR" dirty="0" smtClean="0"/>
          </a:p>
          <a:p>
            <a:endParaRPr lang="en-US" dirty="0"/>
          </a:p>
          <a:p>
            <a:r>
              <a:rPr lang="en-US" dirty="0"/>
              <a:t>(e) </a:t>
            </a:r>
            <a:r>
              <a:rPr lang="en-US" dirty="0" err="1"/>
              <a:t>Patlatarak</a:t>
            </a:r>
            <a:r>
              <a:rPr lang="en-US" dirty="0"/>
              <a:t> </a:t>
            </a:r>
            <a:r>
              <a:rPr lang="en-US" dirty="0" err="1"/>
              <a:t>kurtarma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834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Çamur </a:t>
            </a:r>
            <a:r>
              <a:rPr lang="tr-TR" b="1" dirty="0" smtClean="0"/>
              <a:t>Kaçağı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1-Çatlaklı formasyonlar(birincil çatlaklar)</a:t>
            </a:r>
            <a:endParaRPr lang="en-US" dirty="0"/>
          </a:p>
          <a:p>
            <a:r>
              <a:rPr lang="tr-TR" dirty="0"/>
              <a:t>2-Delme işlemi sırasında formasyonda oluşan ikincil çatlaklar</a:t>
            </a:r>
            <a:endParaRPr lang="en-US" dirty="0"/>
          </a:p>
          <a:p>
            <a:r>
              <a:rPr lang="tr-TR" dirty="0"/>
              <a:t>3-Mağaralı veya boşluklu formasyonlar </a:t>
            </a:r>
            <a:endParaRPr lang="en-US" dirty="0"/>
          </a:p>
          <a:p>
            <a:r>
              <a:rPr lang="tr-TR" dirty="0"/>
              <a:t>4-Gevşek veya geçirgenliği yüksek formasyonlar</a:t>
            </a:r>
            <a:endParaRPr lang="en-US" dirty="0"/>
          </a:p>
          <a:p>
            <a:r>
              <a:rPr lang="tr-TR" dirty="0"/>
              <a:t>5-Çamurun hidrostatik basıncının fazla olması </a:t>
            </a:r>
            <a:endParaRPr lang="en-US" dirty="0"/>
          </a:p>
          <a:p>
            <a:r>
              <a:rPr lang="tr-TR" dirty="0"/>
              <a:t>6-Takımın kuyuya indirilmesi sırasında oluşan </a:t>
            </a:r>
            <a:r>
              <a:rPr lang="tr-TR" dirty="0" err="1"/>
              <a:t>pistonlama</a:t>
            </a:r>
            <a:r>
              <a:rPr lang="tr-TR" dirty="0"/>
              <a:t> basıncı</a:t>
            </a:r>
            <a:endParaRPr lang="en-US" dirty="0"/>
          </a:p>
          <a:p>
            <a:r>
              <a:rPr lang="tr-TR" dirty="0"/>
              <a:t>7-Çamurun hızı ile kuyu tabanına yaptığı basınç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835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9320"/>
            <a:ext cx="2736304" cy="6463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ikdörtgen 2"/>
          <p:cNvSpPr/>
          <p:nvPr/>
        </p:nvSpPr>
        <p:spPr>
          <a:xfrm>
            <a:off x="2987824" y="620689"/>
            <a:ext cx="56886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 smtClean="0"/>
              <a:t>Gevşek</a:t>
            </a:r>
            <a:r>
              <a:rPr lang="en-US" dirty="0" smtClean="0"/>
              <a:t> </a:t>
            </a:r>
            <a:r>
              <a:rPr lang="en-US" dirty="0" err="1" smtClean="0"/>
              <a:t>Kumtaşları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Konglomeralar</a:t>
            </a:r>
            <a:r>
              <a:rPr lang="en-US" dirty="0" smtClean="0"/>
              <a:t>, </a:t>
            </a:r>
            <a:r>
              <a:rPr lang="en-US" dirty="0" err="1" smtClean="0"/>
              <a:t>Alüvyonlar</a:t>
            </a:r>
            <a:endParaRPr lang="tr-TR" dirty="0" smtClean="0"/>
          </a:p>
        </p:txBody>
      </p:sp>
      <p:sp>
        <p:nvSpPr>
          <p:cNvPr id="5" name="Dikdörtgen 4"/>
          <p:cNvSpPr/>
          <p:nvPr/>
        </p:nvSpPr>
        <p:spPr>
          <a:xfrm>
            <a:off x="3131840" y="3212976"/>
            <a:ext cx="56886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 smtClean="0"/>
              <a:t>Gevşek</a:t>
            </a:r>
            <a:r>
              <a:rPr lang="en-US" dirty="0" smtClean="0"/>
              <a:t> </a:t>
            </a:r>
            <a:r>
              <a:rPr lang="en-US" dirty="0" err="1" smtClean="0"/>
              <a:t>Kumtaşları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Konglomeralar</a:t>
            </a:r>
            <a:r>
              <a:rPr lang="en-US" dirty="0" smtClean="0"/>
              <a:t>, </a:t>
            </a:r>
            <a:r>
              <a:rPr lang="en-US" dirty="0" err="1" smtClean="0"/>
              <a:t>Alüvyonlar</a:t>
            </a:r>
            <a:endParaRPr lang="tr-TR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915816" y="6239053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Çamur</a:t>
            </a:r>
            <a:r>
              <a:rPr lang="en-US" dirty="0" smtClean="0"/>
              <a:t> </a:t>
            </a:r>
            <a:r>
              <a:rPr lang="en-US" dirty="0" err="1" smtClean="0"/>
              <a:t>kaçaklarının</a:t>
            </a:r>
            <a:r>
              <a:rPr lang="en-US" dirty="0" smtClean="0"/>
              <a:t> </a:t>
            </a:r>
            <a:r>
              <a:rPr lang="en-US" dirty="0" err="1" smtClean="0"/>
              <a:t>olabileceği</a:t>
            </a:r>
            <a:r>
              <a:rPr lang="en-US" dirty="0" smtClean="0"/>
              <a:t> </a:t>
            </a:r>
            <a:r>
              <a:rPr lang="en-US" dirty="0" err="1" smtClean="0"/>
              <a:t>formasyonlar</a:t>
            </a:r>
            <a:r>
              <a:rPr lang="en-US" dirty="0" smtClean="0"/>
              <a:t> (MACCOBAR,1977)</a:t>
            </a:r>
            <a:endParaRPr lang="tr-TR" dirty="0" smtClean="0"/>
          </a:p>
          <a:p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3131840" y="1556792"/>
            <a:ext cx="4451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Tabakalı</a:t>
            </a:r>
            <a:r>
              <a:rPr lang="en-US" dirty="0" smtClean="0"/>
              <a:t> </a:t>
            </a:r>
            <a:r>
              <a:rPr lang="en-US" dirty="0" err="1" smtClean="0"/>
              <a:t>Kireçtaşı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Dolomit</a:t>
            </a:r>
            <a:r>
              <a:rPr lang="en-US" dirty="0" smtClean="0"/>
              <a:t>, </a:t>
            </a:r>
            <a:r>
              <a:rPr lang="en-US" dirty="0" err="1" smtClean="0"/>
              <a:t>Tebeşirtaşı</a:t>
            </a:r>
            <a:r>
              <a:rPr lang="en-US" dirty="0" smtClean="0"/>
              <a:t>, </a:t>
            </a:r>
            <a:r>
              <a:rPr lang="en-US" dirty="0" err="1" smtClean="0"/>
              <a:t>Şeyl</a:t>
            </a:r>
            <a:endParaRPr lang="en-US" dirty="0"/>
          </a:p>
        </p:txBody>
      </p:sp>
      <p:sp>
        <p:nvSpPr>
          <p:cNvPr id="7" name="Dikdörtgen 6"/>
          <p:cNvSpPr/>
          <p:nvPr/>
        </p:nvSpPr>
        <p:spPr>
          <a:xfrm>
            <a:off x="3131840" y="501317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 </a:t>
            </a:r>
            <a:r>
              <a:rPr lang="en-US" dirty="0" err="1" smtClean="0"/>
              <a:t>Faylı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Kırıklı</a:t>
            </a:r>
            <a:r>
              <a:rPr lang="en-US" dirty="0" smtClean="0"/>
              <a:t> </a:t>
            </a:r>
            <a:r>
              <a:rPr lang="en-US" dirty="0" err="1" smtClean="0"/>
              <a:t>Formasyonlar</a:t>
            </a:r>
            <a:endParaRPr lang="tr-TR" dirty="0" smtClean="0"/>
          </a:p>
          <a:p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12515" y="2276872"/>
            <a:ext cx="32004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Mağaralı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Boşluklu</a:t>
            </a:r>
            <a:r>
              <a:rPr lang="en-US" dirty="0" smtClean="0"/>
              <a:t> </a:t>
            </a:r>
            <a:r>
              <a:rPr lang="en-US" dirty="0" err="1" smtClean="0"/>
              <a:t>Kireçtaşları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32668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8400" b="1" dirty="0" err="1">
                <a:latin typeface="Times New Roman" pitchFamily="18" charset="0"/>
                <a:cs typeface="Times New Roman" pitchFamily="18" charset="0"/>
              </a:rPr>
              <a:t>Erime</a:t>
            </a:r>
            <a:endParaRPr lang="en-US" sz="8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erimeleri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Tuz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erimeleri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Mineral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erimeleri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(trona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Sonuçları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Sondaj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sıvısının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bileşimi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bozulur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Sondaj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kuyu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çapı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bozulur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ilerleme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olanaksızlaşır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(c)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Örnekleme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yapılamaz</a:t>
            </a:r>
            <a:endParaRPr lang="tr-TR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r>
              <a:rPr lang="en-US" sz="8400" b="1" dirty="0" err="1" smtClean="0">
                <a:latin typeface="Times New Roman" pitchFamily="18" charset="0"/>
                <a:cs typeface="Times New Roman" pitchFamily="18" charset="0"/>
              </a:rPr>
              <a:t>Düşeyden</a:t>
            </a:r>
            <a:r>
              <a:rPr lang="en-US" sz="8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400" b="1" dirty="0" err="1" smtClean="0">
                <a:latin typeface="Times New Roman" pitchFamily="18" charset="0"/>
                <a:cs typeface="Times New Roman" pitchFamily="18" charset="0"/>
              </a:rPr>
              <a:t>sapma</a:t>
            </a:r>
            <a:r>
              <a:rPr lang="tr-TR" sz="8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500" dirty="0" err="1" smtClean="0"/>
              <a:t>Önlenmesi</a:t>
            </a:r>
            <a:r>
              <a:rPr lang="en-US" sz="3500" dirty="0"/>
              <a:t>:</a:t>
            </a:r>
          </a:p>
          <a:p>
            <a:r>
              <a:rPr lang="en-US" sz="3500" dirty="0"/>
              <a:t>(a) </a:t>
            </a:r>
            <a:r>
              <a:rPr lang="en-US" sz="3500" dirty="0" err="1" smtClean="0"/>
              <a:t>Baskı</a:t>
            </a:r>
            <a:r>
              <a:rPr lang="tr-TR" sz="3500" dirty="0" smtClean="0"/>
              <a:t> </a:t>
            </a:r>
            <a:r>
              <a:rPr lang="en-US" sz="3500" dirty="0" err="1" smtClean="0"/>
              <a:t>formasyon</a:t>
            </a:r>
            <a:r>
              <a:rPr lang="en-US" sz="3500" dirty="0" smtClean="0"/>
              <a:t> </a:t>
            </a:r>
            <a:r>
              <a:rPr lang="en-US" sz="3500" dirty="0" err="1" smtClean="0"/>
              <a:t>özelliğine</a:t>
            </a:r>
            <a:r>
              <a:rPr lang="en-US" sz="3500" dirty="0" smtClean="0"/>
              <a:t> </a:t>
            </a:r>
            <a:r>
              <a:rPr lang="en-US" sz="3500" dirty="0" err="1"/>
              <a:t>göre</a:t>
            </a:r>
            <a:r>
              <a:rPr lang="en-US" sz="3500" dirty="0"/>
              <a:t> </a:t>
            </a:r>
            <a:r>
              <a:rPr lang="en-US" sz="3500" dirty="0" err="1" smtClean="0"/>
              <a:t>ayarlanmalı</a:t>
            </a:r>
            <a:endParaRPr lang="en-US" sz="3500" dirty="0"/>
          </a:p>
          <a:p>
            <a:r>
              <a:rPr lang="en-US" sz="3500" dirty="0"/>
              <a:t>(b) </a:t>
            </a:r>
            <a:r>
              <a:rPr lang="en-US" sz="3500" dirty="0" err="1"/>
              <a:t>Sondaj</a:t>
            </a:r>
            <a:r>
              <a:rPr lang="en-US" sz="3500" dirty="0"/>
              <a:t> </a:t>
            </a:r>
            <a:r>
              <a:rPr lang="en-US" sz="3500" dirty="0" err="1"/>
              <a:t>dizisinin</a:t>
            </a:r>
            <a:r>
              <a:rPr lang="en-US" sz="3500" dirty="0"/>
              <a:t> </a:t>
            </a:r>
            <a:r>
              <a:rPr lang="en-US" sz="3500" dirty="0" err="1" smtClean="0"/>
              <a:t>rijitliği</a:t>
            </a:r>
            <a:r>
              <a:rPr lang="en-US" sz="3500" dirty="0" smtClean="0"/>
              <a:t> </a:t>
            </a:r>
            <a:r>
              <a:rPr lang="en-US" sz="3500" dirty="0" err="1"/>
              <a:t>ile</a:t>
            </a:r>
            <a:r>
              <a:rPr lang="en-US" sz="3500" dirty="0"/>
              <a:t> </a:t>
            </a:r>
            <a:r>
              <a:rPr lang="en-US" sz="3500" dirty="0" err="1"/>
              <a:t>sapma</a:t>
            </a:r>
            <a:r>
              <a:rPr lang="en-US" sz="3500" dirty="0"/>
              <a:t> </a:t>
            </a:r>
            <a:r>
              <a:rPr lang="en-US" sz="3500" dirty="0" err="1"/>
              <a:t>ters</a:t>
            </a:r>
            <a:r>
              <a:rPr lang="en-US" sz="3500" dirty="0"/>
              <a:t> </a:t>
            </a:r>
            <a:r>
              <a:rPr lang="en-US" sz="3500" dirty="0" err="1" smtClean="0"/>
              <a:t>orantıl</a:t>
            </a:r>
            <a:r>
              <a:rPr lang="tr-TR" sz="3500" dirty="0" smtClean="0"/>
              <a:t>ı</a:t>
            </a:r>
            <a:r>
              <a:rPr lang="en-US" sz="3500" dirty="0" smtClean="0"/>
              <a:t>d</a:t>
            </a:r>
            <a:r>
              <a:rPr lang="tr-TR" sz="3500" dirty="0" smtClean="0"/>
              <a:t>ı</a:t>
            </a:r>
            <a:r>
              <a:rPr lang="en-US" sz="3500" dirty="0" smtClean="0"/>
              <a:t>r</a:t>
            </a:r>
            <a:r>
              <a:rPr lang="en-US" sz="3500" dirty="0"/>
              <a:t>.</a:t>
            </a:r>
          </a:p>
          <a:p>
            <a:r>
              <a:rPr lang="en-US" sz="3500" dirty="0"/>
              <a:t>(c) </a:t>
            </a:r>
            <a:r>
              <a:rPr lang="en-US" sz="3500" dirty="0" err="1"/>
              <a:t>Dizinin</a:t>
            </a:r>
            <a:r>
              <a:rPr lang="en-US" sz="3500" dirty="0"/>
              <a:t> </a:t>
            </a:r>
            <a:r>
              <a:rPr lang="en-US" sz="3500" dirty="0" err="1" smtClean="0"/>
              <a:t>dışçap</a:t>
            </a:r>
            <a:r>
              <a:rPr lang="tr-TR" sz="3500" dirty="0" smtClean="0"/>
              <a:t>ı </a:t>
            </a:r>
            <a:r>
              <a:rPr lang="en-US" sz="3500" dirty="0" err="1" smtClean="0"/>
              <a:t>ile</a:t>
            </a:r>
            <a:r>
              <a:rPr lang="en-US" sz="3500" dirty="0" smtClean="0"/>
              <a:t> </a:t>
            </a:r>
            <a:r>
              <a:rPr lang="en-US" sz="3500" dirty="0" err="1"/>
              <a:t>kuyu</a:t>
            </a:r>
            <a:r>
              <a:rPr lang="en-US" sz="3500" dirty="0"/>
              <a:t> </a:t>
            </a:r>
            <a:r>
              <a:rPr lang="en-US" sz="3500" dirty="0" err="1" smtClean="0"/>
              <a:t>çapı</a:t>
            </a:r>
            <a:r>
              <a:rPr lang="tr-TR" sz="3500" dirty="0" smtClean="0"/>
              <a:t> </a:t>
            </a:r>
            <a:r>
              <a:rPr lang="en-US" sz="3500" dirty="0" err="1" smtClean="0"/>
              <a:t>arasındaki</a:t>
            </a:r>
            <a:r>
              <a:rPr lang="en-US" sz="3500" dirty="0" smtClean="0"/>
              <a:t> </a:t>
            </a:r>
            <a:r>
              <a:rPr lang="en-US" sz="3500" dirty="0" err="1" smtClean="0"/>
              <a:t>fark</a:t>
            </a:r>
            <a:r>
              <a:rPr lang="en-US" sz="3500" dirty="0" smtClean="0"/>
              <a:t> </a:t>
            </a:r>
            <a:r>
              <a:rPr lang="en-US" sz="3500" dirty="0" err="1"/>
              <a:t>yüksek</a:t>
            </a:r>
            <a:r>
              <a:rPr lang="en-US" sz="3500" dirty="0"/>
              <a:t> </a:t>
            </a:r>
            <a:r>
              <a:rPr lang="en-US" sz="3500" dirty="0" err="1" smtClean="0"/>
              <a:t>olmamalı</a:t>
            </a:r>
            <a:r>
              <a:rPr lang="en-US" sz="3500" dirty="0" smtClean="0"/>
              <a:t>.</a:t>
            </a:r>
            <a:endParaRPr lang="en-US" sz="3500" dirty="0"/>
          </a:p>
          <a:p>
            <a:r>
              <a:rPr lang="en-US" sz="3500" dirty="0"/>
              <a:t>(d) </a:t>
            </a:r>
            <a:r>
              <a:rPr lang="en-US" sz="3500" dirty="0" err="1"/>
              <a:t>Sapmazlar</a:t>
            </a:r>
            <a:r>
              <a:rPr lang="en-US" sz="3500" dirty="0"/>
              <a:t> </a:t>
            </a:r>
            <a:r>
              <a:rPr lang="en-US" sz="3500" dirty="0" err="1" smtClean="0"/>
              <a:t>kullanılmalı</a:t>
            </a:r>
            <a:endParaRPr lang="en-US" sz="3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022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PROBLEM OLUŞTURAN FORMASYONLAR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Alüvyonlar ve Bloklu Alüvyonlar</a:t>
            </a:r>
            <a:endParaRPr lang="en-US" dirty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327742"/>
            <a:ext cx="2937669" cy="3997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4053285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Alüvyonların delinmesi sırasında çıkan en önemli sorun, kuyu genişlemesi (yıkılma-göçme) nedeniyle kuyuda dolgu oluşmasıdır.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869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Ardışımlı</a:t>
            </a:r>
            <a:r>
              <a:rPr lang="tr-TR" b="1" dirty="0"/>
              <a:t> Sert ve Yumuşak </a:t>
            </a:r>
            <a:r>
              <a:rPr lang="tr-TR" b="1" dirty="0" smtClean="0"/>
              <a:t>Formasyonlar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844823"/>
            <a:ext cx="2952328" cy="419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739997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507</Words>
  <Application>Microsoft Office PowerPoint</Application>
  <PresentationFormat>Ekran Gösterisi (4:3)</PresentationFormat>
  <Paragraphs>81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Ofis Teması</vt:lpstr>
      <vt:lpstr>ANA SONDAJ PROBLEMLERİ</vt:lpstr>
      <vt:lpstr>Takım Sıkışması</vt:lpstr>
      <vt:lpstr>PowerPoint Sunusu</vt:lpstr>
      <vt:lpstr>PowerPoint Sunusu</vt:lpstr>
      <vt:lpstr>Çamur Kaçağı</vt:lpstr>
      <vt:lpstr>PowerPoint Sunusu</vt:lpstr>
      <vt:lpstr>PowerPoint Sunusu</vt:lpstr>
      <vt:lpstr>PROBLEM OLUŞTURAN FORMASYONLAR</vt:lpstr>
      <vt:lpstr>Ardışımlı Sert ve Yumuşak Formasyonlar</vt:lpstr>
      <vt:lpstr>Mağaralı ve Çatlaklı Formasyonlar</vt:lpstr>
      <vt:lpstr>PowerPoint Sunusu</vt:lpstr>
      <vt:lpstr>Karotlu Sondajlarda Yaşanılan İlerleme Güçlükleri</vt:lpstr>
      <vt:lpstr>Takım Kesilmesi(Kopması)</vt:lpstr>
      <vt:lpstr>  Metal Parçaları veya Sert Cisimlerin Kuyuya Düşürülmesi  </vt:lpstr>
      <vt:lpstr>Tambur Halatının veya Wire-line Halatın Kuyu İçerisine Düşmesi</vt:lpstr>
      <vt:lpstr>Kuyu Sapması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 SONDAJ PROBLEMLERİ</dc:title>
  <dc:creator>moonstar</dc:creator>
  <cp:lastModifiedBy>Ayyıldız</cp:lastModifiedBy>
  <cp:revision>21</cp:revision>
  <dcterms:created xsi:type="dcterms:W3CDTF">2013-12-19T18:39:44Z</dcterms:created>
  <dcterms:modified xsi:type="dcterms:W3CDTF">2017-05-10T20:20:51Z</dcterms:modified>
</cp:coreProperties>
</file>