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8D172D-BDD5-4B33-AA69-A552081FEAEE}" type="datetimeFigureOut">
              <a:rPr lang="en-US" smtClean="0"/>
              <a:t>3/30/2018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9151C-872C-43D2-9B04-23D368727E73}" type="slidenum">
              <a:rPr lang="en-US" smtClean="0"/>
              <a:t>‹#›</a:t>
            </a:fld>
            <a:endParaRPr lang="en-US"/>
          </a:p>
        </p:txBody>
      </p:sp>
    </p:spTree>
    <p:extLst>
      <p:ext uri="{BB962C8B-B14F-4D97-AF65-F5344CB8AC3E}">
        <p14:creationId xmlns:p14="http://schemas.microsoft.com/office/powerpoint/2010/main" val="1845848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52D7C59C-4691-4FBB-A209-B1563AEE7ADF}" type="datetime1">
              <a:rPr lang="en-US" smtClean="0"/>
              <a:t>3/30/2018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B0FD39B-B65D-4FFA-AB73-AEEBC150548C}"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391A42-C86A-48C7-B0D1-A886EF033F94}"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A70DDB4-25CC-4AB5-9687-10D16B142711}"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8C4C8E-F0D0-4758-810B-2F726F9C9EC7}"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6C3CCF-385B-444F-B5CE-384F6A215439}" type="datetime1">
              <a:rPr lang="en-US" smtClean="0"/>
              <a:t>3/30/2018</a:t>
            </a:fld>
            <a:endParaRPr lang="en-US" dirty="0"/>
          </a:p>
        </p:txBody>
      </p:sp>
      <p:sp>
        <p:nvSpPr>
          <p:cNvPr id="4" name="Footer Placeholder 3"/>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18E75B1-7BCF-4173-A2E3-2430B509D619}" type="datetime1">
              <a:rPr lang="en-US" smtClean="0"/>
              <a:t>3/30/2018</a:t>
            </a:fld>
            <a:endParaRPr lang="en-US" dirty="0"/>
          </a:p>
        </p:txBody>
      </p:sp>
      <p:sp>
        <p:nvSpPr>
          <p:cNvPr id="4" name="Footer Placeholder 3"/>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25A165-23DF-4285-ABED-D3766B1675E4}" type="datetime1">
              <a:rPr lang="en-US" smtClean="0"/>
              <a:t>3/30/2018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2536D1-2296-4EDB-8FAB-127813C45C88}" type="datetime1">
              <a:rPr lang="en-US" smtClean="0"/>
              <a:t>3/30/2018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9987E-61A2-4AE0-B57E-44E617320974}" type="datetime1">
              <a:rPr lang="en-US" smtClean="0"/>
              <a:t>3/30/2018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7512F6-2976-4E2D-838E-6F71457C3419}" type="datetime1">
              <a:rPr lang="en-US" smtClean="0"/>
              <a:t>3/30/2018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FDE404-939D-4CB6-9C88-50253847C691}"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9EBE30-6687-4F05-B914-70EDA1B36DD3}" type="datetime1">
              <a:rPr lang="en-US" smtClean="0"/>
              <a:t>3/30/2018</a:t>
            </a:fld>
            <a:endParaRPr lang="en-US" dirty="0"/>
          </a:p>
        </p:txBody>
      </p:sp>
      <p:sp>
        <p:nvSpPr>
          <p:cNvPr id="8" name="Footer Placeholder 7"/>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4BDC75-D17C-449C-9559-29CE5BEFC953}" type="datetime1">
              <a:rPr lang="en-US" smtClean="0"/>
              <a:t>3/30/2018</a:t>
            </a:fld>
            <a:endParaRPr lang="en-US" dirty="0"/>
          </a:p>
        </p:txBody>
      </p:sp>
      <p:sp>
        <p:nvSpPr>
          <p:cNvPr id="4" name="Footer Placeholder 3"/>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856036-47CF-40CB-BB76-767D85A91FC7}" type="datetime1">
              <a:rPr lang="en-US" smtClean="0"/>
              <a:t>3/30/2018</a:t>
            </a:fld>
            <a:endParaRPr lang="en-US" dirty="0"/>
          </a:p>
        </p:txBody>
      </p:sp>
      <p:sp>
        <p:nvSpPr>
          <p:cNvPr id="3" name="Footer Placeholder 2"/>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4511A4-19B0-4F8C-BFE1-33FBD39DABD6}"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FFE382-EE80-47E5-9E64-14146562B7C7}" type="datetime1">
              <a:rPr lang="en-US" smtClean="0"/>
              <a:t>3/30/2018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1F1E824-8C56-48C6-9308-B34CF65D8806}" type="datetime1">
              <a:rPr lang="en-US" smtClean="0"/>
              <a:t>3/30/2018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r>
              <a:rPr lang="en-US"/>
              <a:t>Reference: “Programming in ANSI C”, Kumar &amp; Agrawal, West Publishing Co., 1992</a:t>
            </a:r>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E74F1-D19B-482E-A96E-82BD8B557186}"/>
              </a:ext>
            </a:extLst>
          </p:cNvPr>
          <p:cNvSpPr>
            <a:spLocks noGrp="1"/>
          </p:cNvSpPr>
          <p:nvPr>
            <p:ph type="ctrTitle"/>
          </p:nvPr>
        </p:nvSpPr>
        <p:spPr>
          <a:xfrm>
            <a:off x="1876424" y="1122363"/>
            <a:ext cx="9817829" cy="2387600"/>
          </a:xfrm>
        </p:spPr>
        <p:txBody>
          <a:bodyPr/>
          <a:lstStyle/>
          <a:p>
            <a:r>
              <a:rPr lang="tr-TR" dirty="0"/>
              <a:t>COM101B</a:t>
            </a:r>
            <a:br>
              <a:rPr lang="tr-TR" dirty="0"/>
            </a:br>
            <a:r>
              <a:rPr lang="tr-TR" dirty="0"/>
              <a:t>Lecture 9: functıons</a:t>
            </a:r>
            <a:endParaRPr lang="en-US" dirty="0"/>
          </a:p>
        </p:txBody>
      </p:sp>
      <p:sp>
        <p:nvSpPr>
          <p:cNvPr id="3" name="Subtitle 2">
            <a:extLst>
              <a:ext uri="{FF2B5EF4-FFF2-40B4-BE49-F238E27FC236}">
                <a16:creationId xmlns:a16="http://schemas.microsoft.com/office/drawing/2014/main" id="{0FF1379A-8E64-4512-872E-6F4757FE7403}"/>
              </a:ext>
            </a:extLst>
          </p:cNvPr>
          <p:cNvSpPr>
            <a:spLocks noGrp="1"/>
          </p:cNvSpPr>
          <p:nvPr>
            <p:ph type="subTitle" idx="1"/>
          </p:nvPr>
        </p:nvSpPr>
        <p:spPr/>
        <p:txBody>
          <a:bodyPr/>
          <a:lstStyle/>
          <a:p>
            <a:r>
              <a:rPr lang="tr-TR" dirty="0"/>
              <a:t>ASST. Prof. Dr. Hacer Yalım Keleş</a:t>
            </a:r>
          </a:p>
          <a:p>
            <a:endParaRPr lang="en-US" dirty="0"/>
          </a:p>
        </p:txBody>
      </p:sp>
      <p:sp>
        <p:nvSpPr>
          <p:cNvPr id="4" name="Footer Placeholder 3">
            <a:extLst>
              <a:ext uri="{FF2B5EF4-FFF2-40B4-BE49-F238E27FC236}">
                <a16:creationId xmlns:a16="http://schemas.microsoft.com/office/drawing/2014/main" id="{E8F0E519-82AF-44F0-BD97-C3FDE83B32C9}"/>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542601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75D95-DB51-4322-8CDD-839CE6CCF57E}"/>
              </a:ext>
            </a:extLst>
          </p:cNvPr>
          <p:cNvSpPr>
            <a:spLocks noGrp="1"/>
          </p:cNvSpPr>
          <p:nvPr>
            <p:ph type="title"/>
          </p:nvPr>
        </p:nvSpPr>
        <p:spPr/>
        <p:txBody>
          <a:bodyPr/>
          <a:lstStyle/>
          <a:p>
            <a:r>
              <a:rPr lang="tr-TR" dirty="0"/>
              <a:t>return statement</a:t>
            </a:r>
            <a:endParaRPr lang="en-US" dirty="0"/>
          </a:p>
        </p:txBody>
      </p:sp>
      <p:sp>
        <p:nvSpPr>
          <p:cNvPr id="3" name="Content Placeholder 2">
            <a:extLst>
              <a:ext uri="{FF2B5EF4-FFF2-40B4-BE49-F238E27FC236}">
                <a16:creationId xmlns:a16="http://schemas.microsoft.com/office/drawing/2014/main" id="{B11B01DD-951E-4A4A-B57D-9FF4D66FB69E}"/>
              </a:ext>
            </a:extLst>
          </p:cNvPr>
          <p:cNvSpPr>
            <a:spLocks noGrp="1"/>
          </p:cNvSpPr>
          <p:nvPr>
            <p:ph idx="1"/>
          </p:nvPr>
        </p:nvSpPr>
        <p:spPr>
          <a:xfrm>
            <a:off x="1141412" y="1879134"/>
            <a:ext cx="9905999" cy="3912067"/>
          </a:xfrm>
        </p:spPr>
        <p:txBody>
          <a:bodyPr/>
          <a:lstStyle/>
          <a:p>
            <a:pPr marL="0" indent="0">
              <a:buNone/>
            </a:pPr>
            <a:r>
              <a:rPr lang="tr-TR" dirty="0"/>
              <a:t>Can be of two forms:</a:t>
            </a:r>
          </a:p>
          <a:p>
            <a:pPr lvl="1"/>
            <a:r>
              <a:rPr lang="tr-TR" dirty="0"/>
              <a:t>return expression;</a:t>
            </a:r>
          </a:p>
          <a:p>
            <a:pPr marL="457200" lvl="1" indent="0">
              <a:buNone/>
            </a:pPr>
            <a:r>
              <a:rPr lang="tr-TR" dirty="0"/>
              <a:t>the value of the expression is returned to the calling function.</a:t>
            </a:r>
          </a:p>
          <a:p>
            <a:pPr marL="457200" lvl="1" indent="0">
              <a:buNone/>
            </a:pPr>
            <a:r>
              <a:rPr lang="tr-TR" dirty="0"/>
              <a:t>Example: </a:t>
            </a:r>
          </a:p>
          <a:p>
            <a:pPr marL="457200" lvl="1" indent="0">
              <a:buNone/>
            </a:pPr>
            <a:r>
              <a:rPr lang="tr-TR" dirty="0"/>
              <a:t>	double smaller(double x, double y)</a:t>
            </a:r>
          </a:p>
          <a:p>
            <a:pPr marL="457200" lvl="1" indent="0">
              <a:buNone/>
            </a:pPr>
            <a:r>
              <a:rPr lang="tr-TR" dirty="0"/>
              <a:t>	{ return x&gt;y ? y : x; }</a:t>
            </a:r>
          </a:p>
          <a:p>
            <a:pPr lvl="1"/>
            <a:r>
              <a:rPr lang="tr-TR" dirty="0"/>
              <a:t>return;</a:t>
            </a:r>
          </a:p>
          <a:p>
            <a:pPr marL="457200" lvl="1" indent="0">
              <a:buNone/>
            </a:pPr>
            <a:r>
              <a:rPr lang="tr-TR" dirty="0"/>
              <a:t>returns no value to the calling function.</a:t>
            </a:r>
          </a:p>
          <a:p>
            <a:endParaRPr lang="en-US" dirty="0"/>
          </a:p>
        </p:txBody>
      </p:sp>
      <p:sp>
        <p:nvSpPr>
          <p:cNvPr id="4" name="Footer Placeholder 3">
            <a:extLst>
              <a:ext uri="{FF2B5EF4-FFF2-40B4-BE49-F238E27FC236}">
                <a16:creationId xmlns:a16="http://schemas.microsoft.com/office/drawing/2014/main" id="{618B37B7-54A1-46A3-8565-65C97B35703E}"/>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4163477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03E4D-F9E3-46C7-88F5-4516DED4DAED}"/>
              </a:ext>
            </a:extLst>
          </p:cNvPr>
          <p:cNvSpPr>
            <a:spLocks noGrp="1"/>
          </p:cNvSpPr>
          <p:nvPr>
            <p:ph type="title"/>
          </p:nvPr>
        </p:nvSpPr>
        <p:spPr/>
        <p:txBody>
          <a:bodyPr/>
          <a:lstStyle/>
          <a:p>
            <a:r>
              <a:rPr lang="tr-TR" dirty="0"/>
              <a:t>return type</a:t>
            </a:r>
            <a:endParaRPr lang="en-US" dirty="0"/>
          </a:p>
        </p:txBody>
      </p:sp>
      <p:sp>
        <p:nvSpPr>
          <p:cNvPr id="3" name="Content Placeholder 2">
            <a:extLst>
              <a:ext uri="{FF2B5EF4-FFF2-40B4-BE49-F238E27FC236}">
                <a16:creationId xmlns:a16="http://schemas.microsoft.com/office/drawing/2014/main" id="{A293E3F8-4853-4278-9FAD-525D7033F171}"/>
              </a:ext>
            </a:extLst>
          </p:cNvPr>
          <p:cNvSpPr>
            <a:spLocks noGrp="1"/>
          </p:cNvSpPr>
          <p:nvPr>
            <p:ph idx="1"/>
          </p:nvPr>
        </p:nvSpPr>
        <p:spPr/>
        <p:txBody>
          <a:bodyPr>
            <a:normAutofit fontScale="92500" lnSpcReduction="10000"/>
          </a:bodyPr>
          <a:lstStyle/>
          <a:p>
            <a:r>
              <a:rPr lang="tr-TR" dirty="0"/>
              <a:t>if the return type of the expression does not match the type of the function, it is converted to the type of the function:</a:t>
            </a:r>
          </a:p>
          <a:p>
            <a:pPr marL="0" indent="0">
              <a:buNone/>
            </a:pPr>
            <a:r>
              <a:rPr lang="tr-TR" dirty="0"/>
              <a:t>	Example:</a:t>
            </a:r>
          </a:p>
          <a:p>
            <a:pPr marL="0" indent="0">
              <a:buNone/>
            </a:pPr>
            <a:r>
              <a:rPr lang="tr-TR" dirty="0"/>
              <a:t>		int truncate(void)</a:t>
            </a:r>
          </a:p>
          <a:p>
            <a:pPr marL="0" indent="0">
              <a:buNone/>
            </a:pPr>
            <a:r>
              <a:rPr lang="tr-TR" dirty="0"/>
              <a:t>		{</a:t>
            </a:r>
          </a:p>
          <a:p>
            <a:pPr marL="0" indent="0">
              <a:buNone/>
            </a:pPr>
            <a:r>
              <a:rPr lang="tr-TR" dirty="0"/>
              <a:t>			return 1.5; 	// will return (int)1.5; hence, 1 is returned</a:t>
            </a:r>
          </a:p>
          <a:p>
            <a:pPr marL="0" indent="0">
              <a:buNone/>
            </a:pPr>
            <a:r>
              <a:rPr lang="tr-TR" dirty="0"/>
              <a:t>		}</a:t>
            </a:r>
          </a:p>
          <a:p>
            <a:pPr marL="0" indent="0">
              <a:buNone/>
            </a:pPr>
            <a:endParaRPr lang="en-US" dirty="0"/>
          </a:p>
        </p:txBody>
      </p:sp>
      <p:sp>
        <p:nvSpPr>
          <p:cNvPr id="4" name="Footer Placeholder 3">
            <a:extLst>
              <a:ext uri="{FF2B5EF4-FFF2-40B4-BE49-F238E27FC236}">
                <a16:creationId xmlns:a16="http://schemas.microsoft.com/office/drawing/2014/main" id="{B88A19C4-E751-4682-A012-0E0AF81597A1}"/>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129555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0D292-680E-400B-9635-605AC6BC9CFD}"/>
              </a:ext>
            </a:extLst>
          </p:cNvPr>
          <p:cNvSpPr>
            <a:spLocks noGrp="1"/>
          </p:cNvSpPr>
          <p:nvPr>
            <p:ph type="title"/>
          </p:nvPr>
        </p:nvSpPr>
        <p:spPr/>
        <p:txBody>
          <a:bodyPr/>
          <a:lstStyle/>
          <a:p>
            <a:r>
              <a:rPr lang="tr-TR" dirty="0"/>
              <a:t>return type	</a:t>
            </a:r>
            <a:endParaRPr lang="en-US" dirty="0"/>
          </a:p>
        </p:txBody>
      </p:sp>
      <p:sp>
        <p:nvSpPr>
          <p:cNvPr id="3" name="Content Placeholder 2">
            <a:extLst>
              <a:ext uri="{FF2B5EF4-FFF2-40B4-BE49-F238E27FC236}">
                <a16:creationId xmlns:a16="http://schemas.microsoft.com/office/drawing/2014/main" id="{45510D1C-512E-4B29-A3A6-55EDDD1B52C9}"/>
              </a:ext>
            </a:extLst>
          </p:cNvPr>
          <p:cNvSpPr>
            <a:spLocks noGrp="1"/>
          </p:cNvSpPr>
          <p:nvPr>
            <p:ph idx="1"/>
          </p:nvPr>
        </p:nvSpPr>
        <p:spPr/>
        <p:txBody>
          <a:bodyPr/>
          <a:lstStyle/>
          <a:p>
            <a:r>
              <a:rPr lang="tr-TR" dirty="0"/>
              <a:t>When return; statement (without expr) is used, function does not return anything to the calling function</a:t>
            </a:r>
          </a:p>
          <a:p>
            <a:r>
              <a:rPr lang="tr-TR" dirty="0"/>
              <a:t>This form can only be used when the function is of type void</a:t>
            </a:r>
          </a:p>
          <a:p>
            <a:r>
              <a:rPr lang="tr-TR" dirty="0"/>
              <a:t>When closing curly brace ( } ) , i.e. end of the function body, is reached without a return statement, it is equivalent to execution of the return statement without expression.</a:t>
            </a:r>
            <a:endParaRPr lang="en-US" dirty="0"/>
          </a:p>
        </p:txBody>
      </p:sp>
      <p:sp>
        <p:nvSpPr>
          <p:cNvPr id="4" name="Footer Placeholder 3">
            <a:extLst>
              <a:ext uri="{FF2B5EF4-FFF2-40B4-BE49-F238E27FC236}">
                <a16:creationId xmlns:a16="http://schemas.microsoft.com/office/drawing/2014/main" id="{305E6F36-89CA-4C22-83DC-EF10C1155BEC}"/>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1497551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A5C3C-D7C1-447D-8D1D-3CAAE489D924}"/>
              </a:ext>
            </a:extLst>
          </p:cNvPr>
          <p:cNvSpPr>
            <a:spLocks noGrp="1"/>
          </p:cNvSpPr>
          <p:nvPr>
            <p:ph type="title"/>
          </p:nvPr>
        </p:nvSpPr>
        <p:spPr/>
        <p:txBody>
          <a:bodyPr/>
          <a:lstStyle/>
          <a:p>
            <a:r>
              <a:rPr lang="tr-TR" dirty="0"/>
              <a:t>return statement</a:t>
            </a:r>
            <a:endParaRPr lang="en-US" dirty="0"/>
          </a:p>
        </p:txBody>
      </p:sp>
      <p:sp>
        <p:nvSpPr>
          <p:cNvPr id="3" name="Content Placeholder 2">
            <a:extLst>
              <a:ext uri="{FF2B5EF4-FFF2-40B4-BE49-F238E27FC236}">
                <a16:creationId xmlns:a16="http://schemas.microsoft.com/office/drawing/2014/main" id="{A5784659-3FFB-4D25-B80C-C0E451346EAF}"/>
              </a:ext>
            </a:extLst>
          </p:cNvPr>
          <p:cNvSpPr>
            <a:spLocks noGrp="1"/>
          </p:cNvSpPr>
          <p:nvPr>
            <p:ph idx="1"/>
          </p:nvPr>
        </p:nvSpPr>
        <p:spPr/>
        <p:txBody>
          <a:bodyPr>
            <a:normAutofit fontScale="70000" lnSpcReduction="20000"/>
          </a:bodyPr>
          <a:lstStyle/>
          <a:p>
            <a:r>
              <a:rPr lang="tr-TR" dirty="0"/>
              <a:t>More than one return statement can be used in the same function</a:t>
            </a:r>
          </a:p>
          <a:p>
            <a:pPr marL="0" indent="0">
              <a:buNone/>
            </a:pPr>
            <a:r>
              <a:rPr lang="tr-TR" dirty="0"/>
              <a:t>Example: </a:t>
            </a:r>
          </a:p>
          <a:p>
            <a:pPr marL="0" indent="0">
              <a:buNone/>
            </a:pPr>
            <a:r>
              <a:rPr lang="tr-TR" dirty="0"/>
              <a:t>	int fact(int N)</a:t>
            </a:r>
          </a:p>
          <a:p>
            <a:pPr marL="0" indent="0">
              <a:buNone/>
            </a:pPr>
            <a:r>
              <a:rPr lang="tr-TR" dirty="0"/>
              <a:t>	{	int i, result;</a:t>
            </a:r>
          </a:p>
          <a:p>
            <a:pPr marL="0" indent="0">
              <a:buNone/>
            </a:pPr>
            <a:r>
              <a:rPr lang="tr-TR" dirty="0"/>
              <a:t>		if(n&lt;0) return -1;</a:t>
            </a:r>
          </a:p>
          <a:p>
            <a:pPr marL="0" indent="0">
              <a:buNone/>
            </a:pPr>
            <a:r>
              <a:rPr lang="tr-TR" dirty="0"/>
              <a:t>		if(n==0) return 1;</a:t>
            </a:r>
          </a:p>
          <a:p>
            <a:pPr marL="0" indent="0">
              <a:buNone/>
            </a:pPr>
            <a:r>
              <a:rPr lang="tr-TR" dirty="0"/>
              <a:t>		for(i=1, result=1;i&lt;=n;i++) result *= i;</a:t>
            </a:r>
          </a:p>
          <a:p>
            <a:pPr marL="0" indent="0">
              <a:buNone/>
            </a:pPr>
            <a:r>
              <a:rPr lang="tr-TR" dirty="0"/>
              <a:t>		return result;</a:t>
            </a:r>
          </a:p>
          <a:p>
            <a:pPr marL="0" indent="0">
              <a:buNone/>
            </a:pPr>
            <a:r>
              <a:rPr lang="tr-TR" dirty="0"/>
              <a:t>	}</a:t>
            </a:r>
            <a:endParaRPr lang="en-US" dirty="0"/>
          </a:p>
        </p:txBody>
      </p:sp>
      <p:sp>
        <p:nvSpPr>
          <p:cNvPr id="4" name="Footer Placeholder 3">
            <a:extLst>
              <a:ext uri="{FF2B5EF4-FFF2-40B4-BE49-F238E27FC236}">
                <a16:creationId xmlns:a16="http://schemas.microsoft.com/office/drawing/2014/main" id="{4C5CA7C5-F25C-49F0-8318-93AAFCEA871E}"/>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634282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0290F-A08C-46E6-B2AC-B236F8718798}"/>
              </a:ext>
            </a:extLst>
          </p:cNvPr>
          <p:cNvSpPr>
            <a:spLocks noGrp="1"/>
          </p:cNvSpPr>
          <p:nvPr>
            <p:ph type="title"/>
          </p:nvPr>
        </p:nvSpPr>
        <p:spPr/>
        <p:txBody>
          <a:bodyPr/>
          <a:lstStyle/>
          <a:p>
            <a:r>
              <a:rPr lang="tr-TR" dirty="0"/>
              <a:t>functıon call</a:t>
            </a:r>
            <a:endParaRPr lang="en-US" dirty="0"/>
          </a:p>
        </p:txBody>
      </p:sp>
      <p:sp>
        <p:nvSpPr>
          <p:cNvPr id="3" name="Content Placeholder 2">
            <a:extLst>
              <a:ext uri="{FF2B5EF4-FFF2-40B4-BE49-F238E27FC236}">
                <a16:creationId xmlns:a16="http://schemas.microsoft.com/office/drawing/2014/main" id="{C59CCE1C-00B1-446B-8DED-0781C184D820}"/>
              </a:ext>
            </a:extLst>
          </p:cNvPr>
          <p:cNvSpPr>
            <a:spLocks noGrp="1"/>
          </p:cNvSpPr>
          <p:nvPr>
            <p:ph idx="1"/>
          </p:nvPr>
        </p:nvSpPr>
        <p:spPr/>
        <p:txBody>
          <a:bodyPr/>
          <a:lstStyle/>
          <a:p>
            <a:pPr marL="0" indent="0">
              <a:buNone/>
            </a:pPr>
            <a:r>
              <a:rPr lang="tr-TR" dirty="0"/>
              <a:t>Funtion call expression has the following form:</a:t>
            </a:r>
          </a:p>
          <a:p>
            <a:pPr marL="0" indent="0">
              <a:buNone/>
            </a:pPr>
            <a:r>
              <a:rPr lang="tr-TR" dirty="0"/>
              <a:t>	&lt;function-name&gt;(argument-list)</a:t>
            </a:r>
          </a:p>
          <a:p>
            <a:pPr marL="0" indent="0">
              <a:buNone/>
            </a:pPr>
            <a:r>
              <a:rPr lang="tr-TR" dirty="0"/>
              <a:t>function-name: name of the called function</a:t>
            </a:r>
          </a:p>
          <a:p>
            <a:pPr marL="0" indent="0">
              <a:buNone/>
            </a:pPr>
            <a:r>
              <a:rPr lang="tr-TR" dirty="0"/>
              <a:t>argument-list: coma separated list of expressions that constitute the arguments, i.e. called as actual arguments, to the function.</a:t>
            </a:r>
          </a:p>
          <a:p>
            <a:pPr marL="0" indent="0">
              <a:buNone/>
            </a:pPr>
            <a:r>
              <a:rPr lang="tr-TR" dirty="0"/>
              <a:t>Example: fact(5);</a:t>
            </a:r>
          </a:p>
          <a:p>
            <a:pPr marL="0" indent="0">
              <a:buNone/>
            </a:pPr>
            <a:endParaRPr lang="en-US" dirty="0"/>
          </a:p>
        </p:txBody>
      </p:sp>
      <p:sp>
        <p:nvSpPr>
          <p:cNvPr id="4" name="Footer Placeholder 3">
            <a:extLst>
              <a:ext uri="{FF2B5EF4-FFF2-40B4-BE49-F238E27FC236}">
                <a16:creationId xmlns:a16="http://schemas.microsoft.com/office/drawing/2014/main" id="{CCF49444-206A-4F50-8C50-5CC18EEE22F7}"/>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608287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38E38-8BFC-45FF-9308-0A9B74856ADA}"/>
              </a:ext>
            </a:extLst>
          </p:cNvPr>
          <p:cNvSpPr>
            <a:spLocks noGrp="1"/>
          </p:cNvSpPr>
          <p:nvPr>
            <p:ph type="title"/>
          </p:nvPr>
        </p:nvSpPr>
        <p:spPr/>
        <p:txBody>
          <a:bodyPr/>
          <a:lstStyle/>
          <a:p>
            <a:r>
              <a:rPr lang="tr-TR" dirty="0"/>
              <a:t>functıon call</a:t>
            </a:r>
            <a:endParaRPr lang="en-US" dirty="0"/>
          </a:p>
        </p:txBody>
      </p:sp>
      <p:sp>
        <p:nvSpPr>
          <p:cNvPr id="3" name="Content Placeholder 2">
            <a:extLst>
              <a:ext uri="{FF2B5EF4-FFF2-40B4-BE49-F238E27FC236}">
                <a16:creationId xmlns:a16="http://schemas.microsoft.com/office/drawing/2014/main" id="{00C58EDF-6ABD-4C67-8044-A39763A1F5FF}"/>
              </a:ext>
            </a:extLst>
          </p:cNvPr>
          <p:cNvSpPr>
            <a:spLocks noGrp="1"/>
          </p:cNvSpPr>
          <p:nvPr>
            <p:ph idx="1"/>
          </p:nvPr>
        </p:nvSpPr>
        <p:spPr/>
        <p:txBody>
          <a:bodyPr>
            <a:normAutofit fontScale="92500" lnSpcReduction="10000"/>
          </a:bodyPr>
          <a:lstStyle/>
          <a:p>
            <a:r>
              <a:rPr lang="tr-TR" dirty="0"/>
              <a:t>calling function: the function in which the function call is contained</a:t>
            </a:r>
          </a:p>
          <a:p>
            <a:r>
              <a:rPr lang="tr-TR" dirty="0"/>
              <a:t>called function: The function named in the call</a:t>
            </a:r>
          </a:p>
          <a:p>
            <a:pPr marL="0" indent="0">
              <a:buNone/>
            </a:pPr>
            <a:r>
              <a:rPr lang="tr-TR" dirty="0"/>
              <a:t>Ex: 	void g()		//calling function</a:t>
            </a:r>
          </a:p>
          <a:p>
            <a:pPr marL="0" indent="0">
              <a:buNone/>
            </a:pPr>
            <a:r>
              <a:rPr lang="tr-TR" dirty="0"/>
              <a:t>	{...</a:t>
            </a:r>
          </a:p>
          <a:p>
            <a:pPr marL="0" indent="0">
              <a:buNone/>
            </a:pPr>
            <a:r>
              <a:rPr lang="tr-TR" dirty="0"/>
              <a:t>	 f() 		// called function</a:t>
            </a:r>
          </a:p>
          <a:p>
            <a:pPr marL="0" indent="0">
              <a:buNone/>
            </a:pPr>
            <a:r>
              <a:rPr lang="tr-TR" dirty="0"/>
              <a:t>	...</a:t>
            </a:r>
          </a:p>
          <a:p>
            <a:pPr marL="0" indent="0">
              <a:buNone/>
            </a:pPr>
            <a:r>
              <a:rPr lang="tr-TR" dirty="0"/>
              <a:t>	}</a:t>
            </a:r>
          </a:p>
          <a:p>
            <a:pPr marL="0" indent="0">
              <a:buNone/>
            </a:pPr>
            <a:endParaRPr lang="tr-TR" dirty="0"/>
          </a:p>
          <a:p>
            <a:endParaRPr lang="tr-TR" dirty="0"/>
          </a:p>
          <a:p>
            <a:endParaRPr lang="en-US" dirty="0"/>
          </a:p>
        </p:txBody>
      </p:sp>
      <p:sp>
        <p:nvSpPr>
          <p:cNvPr id="4" name="Footer Placeholder 3">
            <a:extLst>
              <a:ext uri="{FF2B5EF4-FFF2-40B4-BE49-F238E27FC236}">
                <a16:creationId xmlns:a16="http://schemas.microsoft.com/office/drawing/2014/main" id="{3B4D0287-DA14-4D64-88EB-6AD38FFDFAF2}"/>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1742274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8D48F-251F-4B5C-BFC3-66258422A3A9}"/>
              </a:ext>
            </a:extLst>
          </p:cNvPr>
          <p:cNvSpPr>
            <a:spLocks noGrp="1"/>
          </p:cNvSpPr>
          <p:nvPr>
            <p:ph type="title"/>
          </p:nvPr>
        </p:nvSpPr>
        <p:spPr/>
        <p:txBody>
          <a:bodyPr/>
          <a:lstStyle/>
          <a:p>
            <a:r>
              <a:rPr lang="tr-TR" dirty="0"/>
              <a:t>functıon call</a:t>
            </a:r>
            <a:endParaRPr lang="en-US" dirty="0"/>
          </a:p>
        </p:txBody>
      </p:sp>
      <p:sp>
        <p:nvSpPr>
          <p:cNvPr id="3" name="Content Placeholder 2">
            <a:extLst>
              <a:ext uri="{FF2B5EF4-FFF2-40B4-BE49-F238E27FC236}">
                <a16:creationId xmlns:a16="http://schemas.microsoft.com/office/drawing/2014/main" id="{AE99F33F-E7F7-444F-9E7E-48D7C7EE4F50}"/>
              </a:ext>
            </a:extLst>
          </p:cNvPr>
          <p:cNvSpPr>
            <a:spLocks noGrp="1"/>
          </p:cNvSpPr>
          <p:nvPr>
            <p:ph idx="1"/>
          </p:nvPr>
        </p:nvSpPr>
        <p:spPr/>
        <p:txBody>
          <a:bodyPr>
            <a:normAutofit lnSpcReduction="10000"/>
          </a:bodyPr>
          <a:lstStyle/>
          <a:p>
            <a:r>
              <a:rPr lang="tr-TR" dirty="0"/>
              <a:t>A function call alters the sequential execution of the program.</a:t>
            </a:r>
          </a:p>
          <a:p>
            <a:pPr lvl="1"/>
            <a:r>
              <a:rPr lang="tr-TR" dirty="0"/>
              <a:t>Upon call, the program control passes from the calling function to the called function</a:t>
            </a:r>
          </a:p>
          <a:p>
            <a:pPr lvl="1"/>
            <a:r>
              <a:rPr lang="tr-TR" dirty="0"/>
              <a:t>Execution begins from the first executable statement of the called function</a:t>
            </a:r>
          </a:p>
          <a:p>
            <a:r>
              <a:rPr lang="tr-TR" dirty="0"/>
              <a:t>The function is executed until a return or the closing brace of the function is encountered</a:t>
            </a:r>
          </a:p>
          <a:p>
            <a:pPr lvl="1"/>
            <a:r>
              <a:rPr lang="tr-TR" dirty="0"/>
              <a:t>At that point, program control passes back to the calling function, to the point after the function call.</a:t>
            </a:r>
          </a:p>
          <a:p>
            <a:r>
              <a:rPr lang="tr-TR" dirty="0"/>
              <a:t>The calling function may choose to ignore the returned value.</a:t>
            </a:r>
            <a:endParaRPr lang="en-US" dirty="0"/>
          </a:p>
        </p:txBody>
      </p:sp>
      <p:sp>
        <p:nvSpPr>
          <p:cNvPr id="4" name="Footer Placeholder 3">
            <a:extLst>
              <a:ext uri="{FF2B5EF4-FFF2-40B4-BE49-F238E27FC236}">
                <a16:creationId xmlns:a16="http://schemas.microsoft.com/office/drawing/2014/main" id="{3EC9EBAA-5F9A-4247-9E6E-1086BD76C72B}"/>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381004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C95A7-CF85-46B0-AADA-80C91A01ED5A}"/>
              </a:ext>
            </a:extLst>
          </p:cNvPr>
          <p:cNvSpPr>
            <a:spLocks noGrp="1"/>
          </p:cNvSpPr>
          <p:nvPr>
            <p:ph type="title"/>
          </p:nvPr>
        </p:nvSpPr>
        <p:spPr/>
        <p:txBody>
          <a:bodyPr/>
          <a:lstStyle/>
          <a:p>
            <a:r>
              <a:rPr lang="tr-TR" dirty="0"/>
              <a:t>Functıon call</a:t>
            </a:r>
            <a:endParaRPr lang="en-US" dirty="0"/>
          </a:p>
        </p:txBody>
      </p:sp>
      <p:sp>
        <p:nvSpPr>
          <p:cNvPr id="3" name="Content Placeholder 2">
            <a:extLst>
              <a:ext uri="{FF2B5EF4-FFF2-40B4-BE49-F238E27FC236}">
                <a16:creationId xmlns:a16="http://schemas.microsoft.com/office/drawing/2014/main" id="{2C69774E-841A-4175-9B19-6AD3776C6FC1}"/>
              </a:ext>
            </a:extLst>
          </p:cNvPr>
          <p:cNvSpPr>
            <a:spLocks noGrp="1"/>
          </p:cNvSpPr>
          <p:nvPr>
            <p:ph idx="1"/>
          </p:nvPr>
        </p:nvSpPr>
        <p:spPr/>
        <p:txBody>
          <a:bodyPr/>
          <a:lstStyle/>
          <a:p>
            <a:r>
              <a:rPr lang="tr-TR" dirty="0"/>
              <a:t>When a function is called, parameters in the called function are bound to the corresponding arguments that are supplied by the calling function.</a:t>
            </a:r>
          </a:p>
          <a:p>
            <a:endParaRPr lang="tr-TR" dirty="0"/>
          </a:p>
          <a:p>
            <a:r>
              <a:rPr lang="tr-TR" dirty="0"/>
              <a:t>The names of the parameters need not be identical to those of the arguments.</a:t>
            </a:r>
            <a:endParaRPr lang="en-US" dirty="0"/>
          </a:p>
        </p:txBody>
      </p:sp>
      <p:sp>
        <p:nvSpPr>
          <p:cNvPr id="4" name="Footer Placeholder 3">
            <a:extLst>
              <a:ext uri="{FF2B5EF4-FFF2-40B4-BE49-F238E27FC236}">
                <a16:creationId xmlns:a16="http://schemas.microsoft.com/office/drawing/2014/main" id="{05EBA21D-3F14-496C-B17B-BA2EE01CCE6F}"/>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4057240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96E93-AE4D-4D3A-A81B-4EA28F5C8FA1}"/>
              </a:ext>
            </a:extLst>
          </p:cNvPr>
          <p:cNvSpPr>
            <a:spLocks noGrp="1"/>
          </p:cNvSpPr>
          <p:nvPr>
            <p:ph type="title"/>
          </p:nvPr>
        </p:nvSpPr>
        <p:spPr/>
        <p:txBody>
          <a:bodyPr/>
          <a:lstStyle/>
          <a:p>
            <a:r>
              <a:rPr lang="tr-TR" dirty="0"/>
              <a:t>call-by-value vs call-by-reference</a:t>
            </a:r>
            <a:endParaRPr lang="en-US" dirty="0"/>
          </a:p>
        </p:txBody>
      </p:sp>
      <p:sp>
        <p:nvSpPr>
          <p:cNvPr id="3" name="Content Placeholder 2">
            <a:extLst>
              <a:ext uri="{FF2B5EF4-FFF2-40B4-BE49-F238E27FC236}">
                <a16:creationId xmlns:a16="http://schemas.microsoft.com/office/drawing/2014/main" id="{C27F9367-0D52-4153-9110-367AA0DC8C7F}"/>
              </a:ext>
            </a:extLst>
          </p:cNvPr>
          <p:cNvSpPr>
            <a:spLocks noGrp="1"/>
          </p:cNvSpPr>
          <p:nvPr>
            <p:ph idx="1"/>
          </p:nvPr>
        </p:nvSpPr>
        <p:spPr/>
        <p:txBody>
          <a:bodyPr/>
          <a:lstStyle/>
          <a:p>
            <a:r>
              <a:rPr lang="tr-TR" dirty="0"/>
              <a:t>C only provides </a:t>
            </a:r>
            <a:r>
              <a:rPr lang="tr-TR" i="1" dirty="0"/>
              <a:t>call by value </a:t>
            </a:r>
            <a:r>
              <a:rPr lang="tr-TR" dirty="0"/>
              <a:t>parameter passing;</a:t>
            </a:r>
          </a:p>
          <a:p>
            <a:pPr lvl="1"/>
            <a:r>
              <a:rPr lang="tr-TR" dirty="0"/>
              <a:t>the function is only provided with the copies of the current values, not the addresses.</a:t>
            </a:r>
          </a:p>
          <a:p>
            <a:pPr lvl="1"/>
            <a:r>
              <a:rPr lang="tr-TR" dirty="0"/>
              <a:t>the changes that take place inside a function is not reflected to the corresponding argument that are passeb by the calling function (in that scope)</a:t>
            </a:r>
          </a:p>
          <a:p>
            <a:r>
              <a:rPr lang="tr-TR" dirty="0"/>
              <a:t>Call by reference parameter passing is supported using addresses;</a:t>
            </a:r>
          </a:p>
          <a:p>
            <a:pPr lvl="1"/>
            <a:r>
              <a:rPr lang="tr-TR" dirty="0"/>
              <a:t>any change to the value of a parameter is automatically reflected to the corresponding argument.</a:t>
            </a:r>
            <a:endParaRPr lang="en-US" dirty="0"/>
          </a:p>
        </p:txBody>
      </p:sp>
      <p:sp>
        <p:nvSpPr>
          <p:cNvPr id="4" name="Footer Placeholder 3">
            <a:extLst>
              <a:ext uri="{FF2B5EF4-FFF2-40B4-BE49-F238E27FC236}">
                <a16:creationId xmlns:a16="http://schemas.microsoft.com/office/drawing/2014/main" id="{5402512F-7DFB-4D62-B884-2697B6584089}"/>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31416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FA93F-98F3-4AE7-B733-417CCA2C7F94}"/>
              </a:ext>
            </a:extLst>
          </p:cNvPr>
          <p:cNvSpPr>
            <a:spLocks noGrp="1"/>
          </p:cNvSpPr>
          <p:nvPr>
            <p:ph type="title"/>
          </p:nvPr>
        </p:nvSpPr>
        <p:spPr/>
        <p:txBody>
          <a:bodyPr/>
          <a:lstStyle/>
          <a:p>
            <a:r>
              <a:rPr lang="tr-TR" dirty="0"/>
              <a:t>functıon prototypes</a:t>
            </a:r>
            <a:endParaRPr lang="en-US" dirty="0"/>
          </a:p>
        </p:txBody>
      </p:sp>
      <p:sp>
        <p:nvSpPr>
          <p:cNvPr id="3" name="Content Placeholder 2">
            <a:extLst>
              <a:ext uri="{FF2B5EF4-FFF2-40B4-BE49-F238E27FC236}">
                <a16:creationId xmlns:a16="http://schemas.microsoft.com/office/drawing/2014/main" id="{D3C96C93-8BD7-4837-B550-6ACE46FB16C7}"/>
              </a:ext>
            </a:extLst>
          </p:cNvPr>
          <p:cNvSpPr>
            <a:spLocks noGrp="1"/>
          </p:cNvSpPr>
          <p:nvPr>
            <p:ph idx="1"/>
          </p:nvPr>
        </p:nvSpPr>
        <p:spPr/>
        <p:txBody>
          <a:bodyPr/>
          <a:lstStyle/>
          <a:p>
            <a:r>
              <a:rPr lang="tr-TR" dirty="0"/>
              <a:t>Before calling a function, it must be declared with a prototype of its parameters:</a:t>
            </a:r>
          </a:p>
          <a:p>
            <a:pPr marL="0" indent="0">
              <a:buNone/>
            </a:pPr>
            <a:r>
              <a:rPr lang="tr-TR" dirty="0"/>
              <a:t>	function-type function-name(parameter-type list);</a:t>
            </a:r>
          </a:p>
          <a:p>
            <a:pPr marL="0" indent="0">
              <a:buNone/>
            </a:pPr>
            <a:r>
              <a:rPr lang="tr-TR" dirty="0"/>
              <a:t>Ex: 	int fuct(int); 	is a function prototype</a:t>
            </a:r>
          </a:p>
          <a:p>
            <a:r>
              <a:rPr lang="tr-TR" dirty="0"/>
              <a:t>Prototype of a function must agree with the function definition.</a:t>
            </a:r>
          </a:p>
          <a:p>
            <a:pPr lvl="1"/>
            <a:r>
              <a:rPr lang="tr-TR" dirty="0"/>
              <a:t>However, parameter names can be given different names. </a:t>
            </a:r>
          </a:p>
          <a:p>
            <a:pPr lvl="1"/>
            <a:r>
              <a:rPr lang="tr-TR" dirty="0"/>
              <a:t>Parameter names in the prototype defs. are actually ignored by the compiler.</a:t>
            </a:r>
            <a:endParaRPr lang="en-US" dirty="0"/>
          </a:p>
        </p:txBody>
      </p:sp>
      <p:sp>
        <p:nvSpPr>
          <p:cNvPr id="4" name="Footer Placeholder 3">
            <a:extLst>
              <a:ext uri="{FF2B5EF4-FFF2-40B4-BE49-F238E27FC236}">
                <a16:creationId xmlns:a16="http://schemas.microsoft.com/office/drawing/2014/main" id="{62D24E92-3D27-425B-B1DA-E20C7490AB72}"/>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988386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991AE-FBCC-47E9-B29A-3BA08AE06A13}"/>
              </a:ext>
            </a:extLst>
          </p:cNvPr>
          <p:cNvSpPr>
            <a:spLocks noGrp="1"/>
          </p:cNvSpPr>
          <p:nvPr>
            <p:ph type="title"/>
          </p:nvPr>
        </p:nvSpPr>
        <p:spPr/>
        <p:txBody>
          <a:bodyPr/>
          <a:lstStyle/>
          <a:p>
            <a:r>
              <a:rPr lang="tr-TR" dirty="0"/>
              <a:t>functıon defınıtıon	</a:t>
            </a:r>
            <a:endParaRPr lang="en-US" dirty="0"/>
          </a:p>
        </p:txBody>
      </p:sp>
      <p:sp>
        <p:nvSpPr>
          <p:cNvPr id="3" name="Content Placeholder 2">
            <a:extLst>
              <a:ext uri="{FF2B5EF4-FFF2-40B4-BE49-F238E27FC236}">
                <a16:creationId xmlns:a16="http://schemas.microsoft.com/office/drawing/2014/main" id="{D8CA87CA-0FC9-477D-9EE6-65D4B1654168}"/>
              </a:ext>
            </a:extLst>
          </p:cNvPr>
          <p:cNvSpPr>
            <a:spLocks noGrp="1"/>
          </p:cNvSpPr>
          <p:nvPr>
            <p:ph idx="1"/>
          </p:nvPr>
        </p:nvSpPr>
        <p:spPr/>
        <p:txBody>
          <a:bodyPr>
            <a:normAutofit fontScale="92500" lnSpcReduction="20000"/>
          </a:bodyPr>
          <a:lstStyle/>
          <a:p>
            <a:r>
              <a:rPr lang="tr-TR" dirty="0"/>
              <a:t>A function definition introduces a new function by declaring the type of value it returns and its parameters	; and specifying the statements that are executed when the function is called, i.e. via function body. Has the following form:</a:t>
            </a:r>
          </a:p>
          <a:p>
            <a:pPr marL="0" indent="0">
              <a:buNone/>
            </a:pPr>
            <a:r>
              <a:rPr lang="tr-TR" dirty="0"/>
              <a:t>	&lt;function-type&gt; &lt;function-name&gt;(parameter declarations)</a:t>
            </a:r>
          </a:p>
          <a:p>
            <a:pPr marL="0" indent="0">
              <a:buNone/>
            </a:pPr>
            <a:r>
              <a:rPr lang="tr-TR" dirty="0"/>
              <a:t>	{ </a:t>
            </a:r>
          </a:p>
          <a:p>
            <a:pPr marL="0" indent="0">
              <a:buNone/>
            </a:pPr>
            <a:r>
              <a:rPr lang="tr-TR" dirty="0"/>
              <a:t>		variable-declarations</a:t>
            </a:r>
          </a:p>
          <a:p>
            <a:pPr marL="0" indent="0">
              <a:buNone/>
            </a:pPr>
            <a:r>
              <a:rPr lang="tr-TR" dirty="0"/>
              <a:t>		function-statements</a:t>
            </a:r>
          </a:p>
          <a:p>
            <a:pPr marL="0" indent="0">
              <a:buNone/>
            </a:pPr>
            <a:r>
              <a:rPr lang="tr-TR" dirty="0"/>
              <a:t>	}</a:t>
            </a:r>
            <a:endParaRPr lang="en-US" dirty="0"/>
          </a:p>
        </p:txBody>
      </p:sp>
      <p:sp>
        <p:nvSpPr>
          <p:cNvPr id="4" name="Footer Placeholder 3">
            <a:extLst>
              <a:ext uri="{FF2B5EF4-FFF2-40B4-BE49-F238E27FC236}">
                <a16:creationId xmlns:a16="http://schemas.microsoft.com/office/drawing/2014/main" id="{A8676754-3606-4340-9157-20325928A26D}"/>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813350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F79ED-C8D9-409A-8ED3-F50A1CCDE666}"/>
              </a:ext>
            </a:extLst>
          </p:cNvPr>
          <p:cNvSpPr>
            <a:spLocks noGrp="1"/>
          </p:cNvSpPr>
          <p:nvPr>
            <p:ph type="title"/>
          </p:nvPr>
        </p:nvSpPr>
        <p:spPr/>
        <p:txBody>
          <a:bodyPr/>
          <a:lstStyle/>
          <a:p>
            <a:r>
              <a:rPr lang="tr-TR" dirty="0"/>
              <a:t>block structure</a:t>
            </a:r>
            <a:endParaRPr lang="en-US" dirty="0"/>
          </a:p>
        </p:txBody>
      </p:sp>
      <p:sp>
        <p:nvSpPr>
          <p:cNvPr id="3" name="Content Placeholder 2">
            <a:extLst>
              <a:ext uri="{FF2B5EF4-FFF2-40B4-BE49-F238E27FC236}">
                <a16:creationId xmlns:a16="http://schemas.microsoft.com/office/drawing/2014/main" id="{85959C74-A2C9-4F03-807E-BF438E7995A4}"/>
              </a:ext>
            </a:extLst>
          </p:cNvPr>
          <p:cNvSpPr>
            <a:spLocks noGrp="1"/>
          </p:cNvSpPr>
          <p:nvPr>
            <p:ph idx="1"/>
          </p:nvPr>
        </p:nvSpPr>
        <p:spPr/>
        <p:txBody>
          <a:bodyPr/>
          <a:lstStyle/>
          <a:p>
            <a:r>
              <a:rPr lang="tr-TR" dirty="0"/>
              <a:t>A block is a sequence of variable declarations and statements within braces.</a:t>
            </a:r>
          </a:p>
          <a:p>
            <a:r>
              <a:rPr lang="tr-TR" dirty="0"/>
              <a:t>C does not allow a function to be defined in another function.</a:t>
            </a:r>
          </a:p>
          <a:p>
            <a:pPr lvl="1"/>
            <a:r>
              <a:rPr lang="tr-TR" dirty="0"/>
              <a:t>but, it allows block definition inside a function</a:t>
            </a:r>
          </a:p>
          <a:p>
            <a:r>
              <a:rPr lang="tr-TR" dirty="0"/>
              <a:t>The scope of the variable declarations inside a block extends from the point of its declaration until the end of the block.</a:t>
            </a:r>
          </a:p>
          <a:p>
            <a:pPr lvl="1"/>
            <a:r>
              <a:rPr lang="tr-TR" dirty="0"/>
              <a:t>such a declaration hides any identically named variables in the outer blocks</a:t>
            </a:r>
          </a:p>
        </p:txBody>
      </p:sp>
      <p:sp>
        <p:nvSpPr>
          <p:cNvPr id="4" name="Footer Placeholder 3">
            <a:extLst>
              <a:ext uri="{FF2B5EF4-FFF2-40B4-BE49-F238E27FC236}">
                <a16:creationId xmlns:a16="http://schemas.microsoft.com/office/drawing/2014/main" id="{C302EDCB-8F9C-4D5C-9362-4D245CC25CF5}"/>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14193860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4681E-9C02-4F31-9702-C77868665AFD}"/>
              </a:ext>
            </a:extLst>
          </p:cNvPr>
          <p:cNvSpPr>
            <a:spLocks noGrp="1"/>
          </p:cNvSpPr>
          <p:nvPr>
            <p:ph type="title"/>
          </p:nvPr>
        </p:nvSpPr>
        <p:spPr/>
        <p:txBody>
          <a:bodyPr/>
          <a:lstStyle/>
          <a:p>
            <a:r>
              <a:rPr lang="tr-TR" dirty="0"/>
              <a:t>external varıables</a:t>
            </a:r>
            <a:endParaRPr lang="en-US" dirty="0"/>
          </a:p>
        </p:txBody>
      </p:sp>
      <p:sp>
        <p:nvSpPr>
          <p:cNvPr id="3" name="Content Placeholder 2">
            <a:extLst>
              <a:ext uri="{FF2B5EF4-FFF2-40B4-BE49-F238E27FC236}">
                <a16:creationId xmlns:a16="http://schemas.microsoft.com/office/drawing/2014/main" id="{679C9F49-43BC-4108-AA01-72F60131D8D2}"/>
              </a:ext>
            </a:extLst>
          </p:cNvPr>
          <p:cNvSpPr>
            <a:spLocks noGrp="1"/>
          </p:cNvSpPr>
          <p:nvPr>
            <p:ph idx="1"/>
          </p:nvPr>
        </p:nvSpPr>
        <p:spPr/>
        <p:txBody>
          <a:bodyPr>
            <a:normAutofit fontScale="92500" lnSpcReduction="20000"/>
          </a:bodyPr>
          <a:lstStyle/>
          <a:p>
            <a:r>
              <a:rPr lang="tr-TR" dirty="0"/>
              <a:t>if a variable is defined outside any function, at the same level of function definitions, it is available to all function defined below in the same source file. They are called external variables.</a:t>
            </a:r>
          </a:p>
          <a:p>
            <a:r>
              <a:rPr lang="tr-TR" dirty="0"/>
              <a:t>Technically, the part of the program within which a name can be used is called its </a:t>
            </a:r>
            <a:r>
              <a:rPr lang="tr-TR" b="1" dirty="0"/>
              <a:t>scope</a:t>
            </a:r>
            <a:r>
              <a:rPr lang="tr-TR" dirty="0"/>
              <a:t>. </a:t>
            </a:r>
          </a:p>
          <a:p>
            <a:r>
              <a:rPr lang="tr-TR" dirty="0"/>
              <a:t>The scope of an external variable is the rest of the source file starting from its definition.</a:t>
            </a:r>
          </a:p>
          <a:p>
            <a:r>
              <a:rPr lang="tr-TR" dirty="0"/>
              <a:t>Note that the scope of a variable that is defined before any function will be the whole program; these variables are sometimes called as </a:t>
            </a:r>
            <a:r>
              <a:rPr lang="tr-TR" b="1" dirty="0"/>
              <a:t>global</a:t>
            </a:r>
            <a:r>
              <a:rPr lang="tr-TR" dirty="0"/>
              <a:t> variables.</a:t>
            </a:r>
            <a:endParaRPr lang="en-US" dirty="0"/>
          </a:p>
        </p:txBody>
      </p:sp>
      <p:sp>
        <p:nvSpPr>
          <p:cNvPr id="4" name="Footer Placeholder 3">
            <a:extLst>
              <a:ext uri="{FF2B5EF4-FFF2-40B4-BE49-F238E27FC236}">
                <a16:creationId xmlns:a16="http://schemas.microsoft.com/office/drawing/2014/main" id="{E559A954-0900-4962-AC25-2D196D0C4B6F}"/>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4069646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8F79F-E935-4B6A-965D-1C5CBF375C3E}"/>
              </a:ext>
            </a:extLst>
          </p:cNvPr>
          <p:cNvSpPr>
            <a:spLocks noGrp="1"/>
          </p:cNvSpPr>
          <p:nvPr>
            <p:ph type="title"/>
          </p:nvPr>
        </p:nvSpPr>
        <p:spPr/>
        <p:txBody>
          <a:bodyPr/>
          <a:lstStyle/>
          <a:p>
            <a:r>
              <a:rPr lang="tr-TR" dirty="0"/>
              <a:t>storage classes</a:t>
            </a:r>
            <a:endParaRPr lang="en-US" dirty="0"/>
          </a:p>
        </p:txBody>
      </p:sp>
      <p:sp>
        <p:nvSpPr>
          <p:cNvPr id="3" name="Content Placeholder 2">
            <a:extLst>
              <a:ext uri="{FF2B5EF4-FFF2-40B4-BE49-F238E27FC236}">
                <a16:creationId xmlns:a16="http://schemas.microsoft.com/office/drawing/2014/main" id="{C950C444-ADA3-49F6-889D-076DAAE25FAF}"/>
              </a:ext>
            </a:extLst>
          </p:cNvPr>
          <p:cNvSpPr>
            <a:spLocks noGrp="1"/>
          </p:cNvSpPr>
          <p:nvPr>
            <p:ph idx="1"/>
          </p:nvPr>
        </p:nvSpPr>
        <p:spPr/>
        <p:txBody>
          <a:bodyPr/>
          <a:lstStyle/>
          <a:p>
            <a:r>
              <a:rPr lang="tr-TR" dirty="0"/>
              <a:t>A variable belongs to one of the two storage classes:</a:t>
            </a:r>
          </a:p>
          <a:p>
            <a:pPr lvl="1"/>
            <a:r>
              <a:rPr lang="tr-TR" dirty="0"/>
              <a:t>automatic</a:t>
            </a:r>
          </a:p>
          <a:p>
            <a:pPr lvl="1"/>
            <a:r>
              <a:rPr lang="tr-TR" dirty="0"/>
              <a:t>static</a:t>
            </a:r>
          </a:p>
          <a:p>
            <a:r>
              <a:rPr lang="tr-TR" dirty="0"/>
              <a:t>The storage class determines the lifetime of the storage associated with the variable.</a:t>
            </a:r>
          </a:p>
          <a:p>
            <a:pPr lvl="1"/>
            <a:endParaRPr lang="en-US" dirty="0"/>
          </a:p>
        </p:txBody>
      </p:sp>
      <p:sp>
        <p:nvSpPr>
          <p:cNvPr id="4" name="Footer Placeholder 3">
            <a:extLst>
              <a:ext uri="{FF2B5EF4-FFF2-40B4-BE49-F238E27FC236}">
                <a16:creationId xmlns:a16="http://schemas.microsoft.com/office/drawing/2014/main" id="{B792D810-A2F2-4E22-9918-814E3B033B08}"/>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1139592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2B606-6CFE-44DB-B5EA-3267445642FB}"/>
              </a:ext>
            </a:extLst>
          </p:cNvPr>
          <p:cNvSpPr>
            <a:spLocks noGrp="1"/>
          </p:cNvSpPr>
          <p:nvPr>
            <p:ph type="title"/>
          </p:nvPr>
        </p:nvSpPr>
        <p:spPr/>
        <p:txBody>
          <a:bodyPr/>
          <a:lstStyle/>
          <a:p>
            <a:r>
              <a:rPr lang="tr-TR" dirty="0"/>
              <a:t>automatıc varıables</a:t>
            </a:r>
            <a:endParaRPr lang="en-US" dirty="0"/>
          </a:p>
        </p:txBody>
      </p:sp>
      <p:sp>
        <p:nvSpPr>
          <p:cNvPr id="3" name="Content Placeholder 2">
            <a:extLst>
              <a:ext uri="{FF2B5EF4-FFF2-40B4-BE49-F238E27FC236}">
                <a16:creationId xmlns:a16="http://schemas.microsoft.com/office/drawing/2014/main" id="{3565CB5C-08D5-4E36-BC9D-D7F327EA9A2A}"/>
              </a:ext>
            </a:extLst>
          </p:cNvPr>
          <p:cNvSpPr>
            <a:spLocks noGrp="1"/>
          </p:cNvSpPr>
          <p:nvPr>
            <p:ph idx="1"/>
          </p:nvPr>
        </p:nvSpPr>
        <p:spPr/>
        <p:txBody>
          <a:bodyPr/>
          <a:lstStyle/>
          <a:p>
            <a:pPr marL="0" indent="0">
              <a:buNone/>
            </a:pPr>
            <a:r>
              <a:rPr lang="tr-TR" dirty="0"/>
              <a:t>auto type variable-name;</a:t>
            </a:r>
          </a:p>
          <a:p>
            <a:r>
              <a:rPr lang="tr-TR" dirty="0"/>
              <a:t>A variable is said to be automatic if it is allocated storage upon entry to a segment of a code, and the storage is deallocated upon exit from this segment.</a:t>
            </a:r>
          </a:p>
          <a:p>
            <a:r>
              <a:rPr lang="tr-TR" dirty="0"/>
              <a:t>Non-static local variables are of auto type by default.</a:t>
            </a:r>
            <a:endParaRPr lang="en-US" dirty="0"/>
          </a:p>
        </p:txBody>
      </p:sp>
      <p:sp>
        <p:nvSpPr>
          <p:cNvPr id="4" name="Footer Placeholder 3">
            <a:extLst>
              <a:ext uri="{FF2B5EF4-FFF2-40B4-BE49-F238E27FC236}">
                <a16:creationId xmlns:a16="http://schemas.microsoft.com/office/drawing/2014/main" id="{50ED5B83-B318-40AF-88AC-7C6EF0F6BA48}"/>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8730826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2E0FF-3D0F-4CA8-8242-ACFB0547264A}"/>
              </a:ext>
            </a:extLst>
          </p:cNvPr>
          <p:cNvSpPr>
            <a:spLocks noGrp="1"/>
          </p:cNvSpPr>
          <p:nvPr>
            <p:ph type="title"/>
          </p:nvPr>
        </p:nvSpPr>
        <p:spPr/>
        <p:txBody>
          <a:bodyPr/>
          <a:lstStyle/>
          <a:p>
            <a:r>
              <a:rPr lang="tr-TR" dirty="0"/>
              <a:t>statıc varıables</a:t>
            </a:r>
            <a:endParaRPr lang="en-US" dirty="0"/>
          </a:p>
        </p:txBody>
      </p:sp>
      <p:sp>
        <p:nvSpPr>
          <p:cNvPr id="3" name="Content Placeholder 2">
            <a:extLst>
              <a:ext uri="{FF2B5EF4-FFF2-40B4-BE49-F238E27FC236}">
                <a16:creationId xmlns:a16="http://schemas.microsoft.com/office/drawing/2014/main" id="{59ACAF58-F747-434E-8EC4-0DC7A8C2C78E}"/>
              </a:ext>
            </a:extLst>
          </p:cNvPr>
          <p:cNvSpPr>
            <a:spLocks noGrp="1"/>
          </p:cNvSpPr>
          <p:nvPr>
            <p:ph idx="1"/>
          </p:nvPr>
        </p:nvSpPr>
        <p:spPr>
          <a:xfrm>
            <a:off x="1141412" y="2249486"/>
            <a:ext cx="9905999" cy="3989995"/>
          </a:xfrm>
        </p:spPr>
        <p:txBody>
          <a:bodyPr>
            <a:normAutofit fontScale="92500" lnSpcReduction="20000"/>
          </a:bodyPr>
          <a:lstStyle/>
          <a:p>
            <a:pPr marL="0" indent="0">
              <a:buNone/>
            </a:pPr>
            <a:r>
              <a:rPr lang="tr-TR" dirty="0"/>
              <a:t>static type variable-name;</a:t>
            </a:r>
          </a:p>
          <a:p>
            <a:r>
              <a:rPr lang="tr-TR" dirty="0"/>
              <a:t>A variable is said to be static if it is allocated storage at the beginning of the program execution and the storage remains allocated until the program execution terminates.</a:t>
            </a:r>
          </a:p>
          <a:p>
            <a:r>
              <a:rPr lang="tr-TR" dirty="0"/>
              <a:t>Variables that are declared outside all blocks at the same level as the function defs are always static.</a:t>
            </a:r>
          </a:p>
          <a:p>
            <a:r>
              <a:rPr lang="tr-TR" dirty="0"/>
              <a:t>Variables that are declared as static can be initialized only by constant expressions.</a:t>
            </a:r>
          </a:p>
          <a:p>
            <a:pPr lvl="1"/>
            <a:r>
              <a:rPr lang="tr-TR" dirty="0"/>
              <a:t>initialization takes place only once; </a:t>
            </a:r>
          </a:p>
          <a:p>
            <a:pPr lvl="1"/>
            <a:r>
              <a:rPr lang="tr-TR" dirty="0"/>
              <a:t>if not explicitly initialized, by default static variables are initialized to 0.</a:t>
            </a:r>
          </a:p>
          <a:p>
            <a:r>
              <a:rPr lang="tr-TR" dirty="0"/>
              <a:t>The values assigned to static variables are retained, even if they are local.</a:t>
            </a:r>
          </a:p>
          <a:p>
            <a:pPr lvl="1"/>
            <a:endParaRPr lang="tr-TR" dirty="0"/>
          </a:p>
        </p:txBody>
      </p:sp>
      <p:sp>
        <p:nvSpPr>
          <p:cNvPr id="4" name="Footer Placeholder 3">
            <a:extLst>
              <a:ext uri="{FF2B5EF4-FFF2-40B4-BE49-F238E27FC236}">
                <a16:creationId xmlns:a16="http://schemas.microsoft.com/office/drawing/2014/main" id="{2B26759B-5172-40F3-BB80-D1B82226D6DE}"/>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65028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782B-F0C6-4FBA-BCB4-05A595038B0B}"/>
              </a:ext>
            </a:extLst>
          </p:cNvPr>
          <p:cNvSpPr>
            <a:spLocks noGrp="1"/>
          </p:cNvSpPr>
          <p:nvPr>
            <p:ph type="title"/>
          </p:nvPr>
        </p:nvSpPr>
        <p:spPr/>
        <p:txBody>
          <a:bodyPr/>
          <a:lstStyle/>
          <a:p>
            <a:r>
              <a:rPr lang="tr-TR" dirty="0"/>
              <a:t>readıng assıgnment</a:t>
            </a:r>
            <a:endParaRPr lang="en-US" dirty="0"/>
          </a:p>
        </p:txBody>
      </p:sp>
      <p:sp>
        <p:nvSpPr>
          <p:cNvPr id="3" name="Content Placeholder 2">
            <a:extLst>
              <a:ext uri="{FF2B5EF4-FFF2-40B4-BE49-F238E27FC236}">
                <a16:creationId xmlns:a16="http://schemas.microsoft.com/office/drawing/2014/main" id="{F6CAF084-AC69-4F5B-92B6-E710FB4B9409}"/>
              </a:ext>
            </a:extLst>
          </p:cNvPr>
          <p:cNvSpPr>
            <a:spLocks noGrp="1"/>
          </p:cNvSpPr>
          <p:nvPr>
            <p:ph idx="1"/>
          </p:nvPr>
        </p:nvSpPr>
        <p:spPr/>
        <p:txBody>
          <a:bodyPr/>
          <a:lstStyle/>
          <a:p>
            <a:r>
              <a:rPr lang="tr-TR" dirty="0"/>
              <a:t>Please read Section 5.8 from the reference book.</a:t>
            </a:r>
            <a:endParaRPr lang="en-US" dirty="0"/>
          </a:p>
        </p:txBody>
      </p:sp>
      <p:sp>
        <p:nvSpPr>
          <p:cNvPr id="4" name="Footer Placeholder 3">
            <a:extLst>
              <a:ext uri="{FF2B5EF4-FFF2-40B4-BE49-F238E27FC236}">
                <a16:creationId xmlns:a16="http://schemas.microsoft.com/office/drawing/2014/main" id="{5C314369-8568-4452-AB49-095720175623}"/>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532426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061E5-BE5C-4856-AB5A-630C988F4171}"/>
              </a:ext>
            </a:extLst>
          </p:cNvPr>
          <p:cNvSpPr>
            <a:spLocks noGrp="1"/>
          </p:cNvSpPr>
          <p:nvPr>
            <p:ph type="title"/>
          </p:nvPr>
        </p:nvSpPr>
        <p:spPr/>
        <p:txBody>
          <a:bodyPr/>
          <a:lstStyle/>
          <a:p>
            <a:r>
              <a:rPr lang="tr-TR" dirty="0"/>
              <a:t>example</a:t>
            </a:r>
            <a:endParaRPr lang="en-US" dirty="0"/>
          </a:p>
        </p:txBody>
      </p:sp>
      <p:sp>
        <p:nvSpPr>
          <p:cNvPr id="3" name="Content Placeholder 2">
            <a:extLst>
              <a:ext uri="{FF2B5EF4-FFF2-40B4-BE49-F238E27FC236}">
                <a16:creationId xmlns:a16="http://schemas.microsoft.com/office/drawing/2014/main" id="{C964E436-B6B1-4E0E-B584-ABE52CBC53A0}"/>
              </a:ext>
            </a:extLst>
          </p:cNvPr>
          <p:cNvSpPr>
            <a:spLocks noGrp="1"/>
          </p:cNvSpPr>
          <p:nvPr>
            <p:ph idx="1"/>
          </p:nvPr>
        </p:nvSpPr>
        <p:spPr/>
        <p:txBody>
          <a:bodyPr/>
          <a:lstStyle/>
          <a:p>
            <a:pPr marL="0" indent="0">
              <a:buNone/>
            </a:pPr>
            <a:r>
              <a:rPr lang="tr-TR" dirty="0"/>
              <a:t>flaot interest(float pm, float rate, int year)</a:t>
            </a:r>
          </a:p>
          <a:p>
            <a:pPr marL="0" indent="0">
              <a:buNone/>
            </a:pPr>
            <a:r>
              <a:rPr lang="tr-TR" dirty="0"/>
              <a:t>{</a:t>
            </a:r>
          </a:p>
          <a:p>
            <a:pPr marL="0" indent="0">
              <a:buNone/>
            </a:pPr>
            <a:r>
              <a:rPr lang="tr-TR" dirty="0"/>
              <a:t>	...</a:t>
            </a:r>
          </a:p>
          <a:p>
            <a:pPr marL="0" indent="0">
              <a:buNone/>
            </a:pPr>
            <a:r>
              <a:rPr lang="tr-TR" dirty="0"/>
              <a:t>}</a:t>
            </a:r>
          </a:p>
          <a:p>
            <a:pPr marL="0" indent="0">
              <a:buNone/>
            </a:pPr>
            <a:r>
              <a:rPr lang="tr-TR" dirty="0"/>
              <a:t>defines interest to be a function that returns a floating point value and has three parameters of types float, float and int, respectively. </a:t>
            </a:r>
            <a:endParaRPr lang="en-US" dirty="0"/>
          </a:p>
        </p:txBody>
      </p:sp>
      <p:sp>
        <p:nvSpPr>
          <p:cNvPr id="4" name="Footer Placeholder 3">
            <a:extLst>
              <a:ext uri="{FF2B5EF4-FFF2-40B4-BE49-F238E27FC236}">
                <a16:creationId xmlns:a16="http://schemas.microsoft.com/office/drawing/2014/main" id="{CD0106AB-F38D-44BC-8550-013A060AAB20}"/>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64103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D0633-1DE4-4B26-8DA6-BAA97365168A}"/>
              </a:ext>
            </a:extLst>
          </p:cNvPr>
          <p:cNvSpPr>
            <a:spLocks noGrp="1"/>
          </p:cNvSpPr>
          <p:nvPr>
            <p:ph type="title"/>
          </p:nvPr>
        </p:nvSpPr>
        <p:spPr/>
        <p:txBody>
          <a:bodyPr/>
          <a:lstStyle/>
          <a:p>
            <a:r>
              <a:rPr lang="tr-TR" dirty="0"/>
              <a:t>detaıls</a:t>
            </a:r>
            <a:endParaRPr lang="en-US" dirty="0"/>
          </a:p>
        </p:txBody>
      </p:sp>
      <p:sp>
        <p:nvSpPr>
          <p:cNvPr id="3" name="Content Placeholder 2">
            <a:extLst>
              <a:ext uri="{FF2B5EF4-FFF2-40B4-BE49-F238E27FC236}">
                <a16:creationId xmlns:a16="http://schemas.microsoft.com/office/drawing/2014/main" id="{A3604311-5D4A-4AB0-A7B1-45AFD54C8E3F}"/>
              </a:ext>
            </a:extLst>
          </p:cNvPr>
          <p:cNvSpPr>
            <a:spLocks noGrp="1"/>
          </p:cNvSpPr>
          <p:nvPr>
            <p:ph idx="1"/>
          </p:nvPr>
        </p:nvSpPr>
        <p:spPr/>
        <p:txBody>
          <a:bodyPr>
            <a:normAutofit fontScale="85000" lnSpcReduction="20000"/>
          </a:bodyPr>
          <a:lstStyle/>
          <a:p>
            <a:r>
              <a:rPr lang="tr-TR" dirty="0"/>
              <a:t>Function-type: specifies the type of the function, it corresponds to the type returned by the function</a:t>
            </a:r>
          </a:p>
          <a:p>
            <a:pPr lvl="1"/>
            <a:r>
              <a:rPr lang="tr-TR" dirty="0"/>
              <a:t>A function which does not return any value, returns </a:t>
            </a:r>
            <a:r>
              <a:rPr lang="tr-TR" b="1" dirty="0"/>
              <a:t>void</a:t>
            </a:r>
            <a:r>
              <a:rPr lang="tr-TR" dirty="0"/>
              <a:t>.</a:t>
            </a:r>
          </a:p>
          <a:p>
            <a:r>
              <a:rPr lang="tr-TR" dirty="0"/>
              <a:t>Function-name: the name of the function</a:t>
            </a:r>
          </a:p>
          <a:p>
            <a:r>
              <a:rPr lang="tr-TR" dirty="0"/>
              <a:t>Parameter-declarations: specifies the names and the types of the parameters</a:t>
            </a:r>
          </a:p>
          <a:p>
            <a:pPr lvl="1"/>
            <a:r>
              <a:rPr lang="tr-TR" dirty="0"/>
              <a:t>are also called formal parameters</a:t>
            </a:r>
          </a:p>
          <a:p>
            <a:pPr lvl="1"/>
            <a:r>
              <a:rPr lang="tr-TR" dirty="0"/>
              <a:t>they are separated by commas</a:t>
            </a:r>
          </a:p>
          <a:p>
            <a:pPr lvl="1"/>
            <a:r>
              <a:rPr lang="tr-TR" dirty="0"/>
              <a:t>if a function does not take any formal parameters, void keyword is written there.</a:t>
            </a:r>
          </a:p>
          <a:p>
            <a:pPr marL="0" indent="0">
              <a:buNone/>
            </a:pPr>
            <a:r>
              <a:rPr lang="tr-TR" dirty="0"/>
              <a:t>	</a:t>
            </a:r>
          </a:p>
          <a:p>
            <a:endParaRPr lang="en-US" dirty="0"/>
          </a:p>
        </p:txBody>
      </p:sp>
      <p:sp>
        <p:nvSpPr>
          <p:cNvPr id="4" name="Footer Placeholder 3">
            <a:extLst>
              <a:ext uri="{FF2B5EF4-FFF2-40B4-BE49-F238E27FC236}">
                <a16:creationId xmlns:a16="http://schemas.microsoft.com/office/drawing/2014/main" id="{F9648257-5A83-4414-B5B9-A5C4D3D90F09}"/>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475743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9C2323-812E-403B-9913-75F2FD6E29C5}"/>
              </a:ext>
            </a:extLst>
          </p:cNvPr>
          <p:cNvSpPr>
            <a:spLocks noGrp="1"/>
          </p:cNvSpPr>
          <p:nvPr>
            <p:ph idx="1"/>
          </p:nvPr>
        </p:nvSpPr>
        <p:spPr/>
        <p:txBody>
          <a:bodyPr/>
          <a:lstStyle/>
          <a:p>
            <a:pPr marL="0" indent="0">
              <a:buNone/>
            </a:pPr>
            <a:r>
              <a:rPr lang="tr-TR" dirty="0"/>
              <a:t>void myfunct(void){...} : this function neither returns a value nor takes any formal parameters.</a:t>
            </a:r>
          </a:p>
          <a:p>
            <a:pPr marL="0" indent="0">
              <a:buNone/>
            </a:pPr>
            <a:endParaRPr lang="tr-TR" dirty="0"/>
          </a:p>
          <a:p>
            <a:pPr marL="0" indent="0">
              <a:buNone/>
            </a:pPr>
            <a:r>
              <a:rPr lang="tr-TR" dirty="0"/>
              <a:t>quotient(int i, int j){...} : when a function return type is not specified explicitly, C language by default assumes an integer return value.</a:t>
            </a:r>
          </a:p>
          <a:p>
            <a:pPr marL="0" indent="0">
              <a:buNone/>
            </a:pPr>
            <a:endParaRPr lang="en-US" dirty="0"/>
          </a:p>
        </p:txBody>
      </p:sp>
      <p:sp>
        <p:nvSpPr>
          <p:cNvPr id="2" name="Footer Placeholder 1">
            <a:extLst>
              <a:ext uri="{FF2B5EF4-FFF2-40B4-BE49-F238E27FC236}">
                <a16:creationId xmlns:a16="http://schemas.microsoft.com/office/drawing/2014/main" id="{A782A3EE-D486-4D68-A206-9BB53D1ED371}"/>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978564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EB7-B130-479B-9059-8BF4D6305793}"/>
              </a:ext>
            </a:extLst>
          </p:cNvPr>
          <p:cNvSpPr>
            <a:spLocks noGrp="1"/>
          </p:cNvSpPr>
          <p:nvPr>
            <p:ph type="title"/>
          </p:nvPr>
        </p:nvSpPr>
        <p:spPr/>
        <p:txBody>
          <a:bodyPr/>
          <a:lstStyle/>
          <a:p>
            <a:r>
              <a:rPr lang="tr-TR" dirty="0"/>
              <a:t>functıon body</a:t>
            </a:r>
            <a:endParaRPr lang="en-US" dirty="0"/>
          </a:p>
        </p:txBody>
      </p:sp>
      <p:sp>
        <p:nvSpPr>
          <p:cNvPr id="3" name="Content Placeholder 2">
            <a:extLst>
              <a:ext uri="{FF2B5EF4-FFF2-40B4-BE49-F238E27FC236}">
                <a16:creationId xmlns:a16="http://schemas.microsoft.com/office/drawing/2014/main" id="{F55A0CCE-58E0-4A5B-BA12-72A296B1D9EC}"/>
              </a:ext>
            </a:extLst>
          </p:cNvPr>
          <p:cNvSpPr>
            <a:spLocks noGrp="1"/>
          </p:cNvSpPr>
          <p:nvPr>
            <p:ph idx="1"/>
          </p:nvPr>
        </p:nvSpPr>
        <p:spPr/>
        <p:txBody>
          <a:bodyPr>
            <a:normAutofit lnSpcReduction="10000"/>
          </a:bodyPr>
          <a:lstStyle/>
          <a:p>
            <a:r>
              <a:rPr lang="tr-TR" dirty="0"/>
              <a:t>The function body consists of variable-declarations followed by function-statements enclosed within the opening and closing curly braces: { }</a:t>
            </a:r>
          </a:p>
          <a:p>
            <a:r>
              <a:rPr lang="tr-TR" dirty="0"/>
              <a:t>Variable-declarations specify the types and names of the variables that are local to the function</a:t>
            </a:r>
          </a:p>
          <a:p>
            <a:pPr lvl="1"/>
            <a:r>
              <a:rPr lang="tr-TR" dirty="0"/>
              <a:t>A local variable is the one whose value can only be accessed by the function, in which it is declared.</a:t>
            </a:r>
          </a:p>
          <a:p>
            <a:pPr lvl="1"/>
            <a:r>
              <a:rPr lang="tr-TR" dirty="0"/>
              <a:t>Variables declared local to a function supersede any identically named variables outside the function.</a:t>
            </a:r>
            <a:endParaRPr lang="en-US" dirty="0"/>
          </a:p>
        </p:txBody>
      </p:sp>
      <p:sp>
        <p:nvSpPr>
          <p:cNvPr id="4" name="Footer Placeholder 3">
            <a:extLst>
              <a:ext uri="{FF2B5EF4-FFF2-40B4-BE49-F238E27FC236}">
                <a16:creationId xmlns:a16="http://schemas.microsoft.com/office/drawing/2014/main" id="{97FB1B4C-015E-424D-9339-ADBA0E9C1D23}"/>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860813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98031-90F2-4E36-AF4F-E635A4507ADD}"/>
              </a:ext>
            </a:extLst>
          </p:cNvPr>
          <p:cNvSpPr>
            <a:spLocks noGrp="1"/>
          </p:cNvSpPr>
          <p:nvPr>
            <p:ph type="title"/>
          </p:nvPr>
        </p:nvSpPr>
        <p:spPr/>
        <p:txBody>
          <a:bodyPr/>
          <a:lstStyle/>
          <a:p>
            <a:r>
              <a:rPr lang="tr-TR" dirty="0"/>
              <a:t>functıon parameters</a:t>
            </a:r>
            <a:endParaRPr lang="en-US" dirty="0"/>
          </a:p>
        </p:txBody>
      </p:sp>
      <p:sp>
        <p:nvSpPr>
          <p:cNvPr id="3" name="Content Placeholder 2">
            <a:extLst>
              <a:ext uri="{FF2B5EF4-FFF2-40B4-BE49-F238E27FC236}">
                <a16:creationId xmlns:a16="http://schemas.microsoft.com/office/drawing/2014/main" id="{95CBE6C0-CCED-4AE6-BC09-CB4ADABC0DB3}"/>
              </a:ext>
            </a:extLst>
          </p:cNvPr>
          <p:cNvSpPr>
            <a:spLocks noGrp="1"/>
          </p:cNvSpPr>
          <p:nvPr>
            <p:ph idx="1"/>
          </p:nvPr>
        </p:nvSpPr>
        <p:spPr/>
        <p:txBody>
          <a:bodyPr/>
          <a:lstStyle/>
          <a:p>
            <a:r>
              <a:rPr lang="tr-TR" dirty="0"/>
              <a:t>Parameters are treated as if they are declared at the top of the function body.</a:t>
            </a:r>
          </a:p>
          <a:p>
            <a:r>
              <a:rPr lang="tr-TR" dirty="0"/>
              <a:t>Local variables help functions to be developped independently;</a:t>
            </a:r>
          </a:p>
          <a:p>
            <a:pPr lvl="1"/>
            <a:r>
              <a:rPr lang="tr-TR" dirty="0"/>
              <a:t>Each function opens a local scope, name conflicts are avoided with the outside scopes, automatically.</a:t>
            </a:r>
          </a:p>
          <a:p>
            <a:pPr lvl="1"/>
            <a:r>
              <a:rPr lang="tr-TR" dirty="0"/>
              <a:t>No need to concern for variable names in other functions.</a:t>
            </a:r>
          </a:p>
        </p:txBody>
      </p:sp>
      <p:sp>
        <p:nvSpPr>
          <p:cNvPr id="4" name="Footer Placeholder 3">
            <a:extLst>
              <a:ext uri="{FF2B5EF4-FFF2-40B4-BE49-F238E27FC236}">
                <a16:creationId xmlns:a16="http://schemas.microsoft.com/office/drawing/2014/main" id="{89343842-47A8-4CE7-BF48-5ADB6910D7D4}"/>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811325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F6EB4-F895-4686-B2CA-0EE70C646D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A43D85A-2F93-4D67-AE3E-70AA76FC2689}"/>
              </a:ext>
            </a:extLst>
          </p:cNvPr>
          <p:cNvSpPr>
            <a:spLocks noGrp="1"/>
          </p:cNvSpPr>
          <p:nvPr>
            <p:ph idx="1"/>
          </p:nvPr>
        </p:nvSpPr>
        <p:spPr/>
        <p:txBody>
          <a:bodyPr>
            <a:normAutofit/>
          </a:bodyPr>
          <a:lstStyle/>
          <a:p>
            <a:pPr marL="0" indent="0">
              <a:buNone/>
            </a:pPr>
            <a:r>
              <a:rPr lang="tr-TR" dirty="0"/>
              <a:t>For example: x,y and a variables in f and g functions have no relations.</a:t>
            </a:r>
          </a:p>
          <a:p>
            <a:pPr marL="0" indent="0">
              <a:buNone/>
            </a:pPr>
            <a:r>
              <a:rPr lang="tr-TR" dirty="0"/>
              <a:t>void f(int x, int y)			void g(int x, int y)</a:t>
            </a:r>
          </a:p>
          <a:p>
            <a:pPr marL="0" indent="0">
              <a:buNone/>
            </a:pPr>
            <a:r>
              <a:rPr lang="tr-TR" dirty="0"/>
              <a:t>{  					{</a:t>
            </a:r>
          </a:p>
          <a:p>
            <a:pPr marL="0" indent="0">
              <a:buNone/>
            </a:pPr>
            <a:r>
              <a:rPr lang="tr-TR" dirty="0"/>
              <a:t>	int a;					int a;</a:t>
            </a:r>
          </a:p>
          <a:p>
            <a:pPr marL="0" indent="0">
              <a:buNone/>
            </a:pPr>
            <a:r>
              <a:rPr lang="tr-TR" dirty="0"/>
              <a:t>	...					...</a:t>
            </a:r>
          </a:p>
          <a:p>
            <a:pPr marL="0" indent="0">
              <a:buNone/>
            </a:pPr>
            <a:r>
              <a:rPr lang="tr-TR" dirty="0"/>
              <a:t>}					}</a:t>
            </a:r>
          </a:p>
        </p:txBody>
      </p:sp>
      <p:sp>
        <p:nvSpPr>
          <p:cNvPr id="4" name="Footer Placeholder 3">
            <a:extLst>
              <a:ext uri="{FF2B5EF4-FFF2-40B4-BE49-F238E27FC236}">
                <a16:creationId xmlns:a16="http://schemas.microsoft.com/office/drawing/2014/main" id="{4BC19ED0-1CCE-4988-94C3-08042EA7C9F7}"/>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4212430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69210-6D9F-4774-B6CC-D406E01575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76CAEB-373E-4F99-B40E-CF493A4FCD70}"/>
              </a:ext>
            </a:extLst>
          </p:cNvPr>
          <p:cNvSpPr>
            <a:spLocks noGrp="1"/>
          </p:cNvSpPr>
          <p:nvPr>
            <p:ph idx="1"/>
          </p:nvPr>
        </p:nvSpPr>
        <p:spPr/>
        <p:txBody>
          <a:bodyPr/>
          <a:lstStyle/>
          <a:p>
            <a:r>
              <a:rPr lang="tr-TR" dirty="0"/>
              <a:t>Function-statements: can be any valid C statements </a:t>
            </a:r>
          </a:p>
          <a:p>
            <a:pPr lvl="1"/>
            <a:r>
              <a:rPr lang="tr-TR" dirty="0"/>
              <a:t>they are executed when the function is called.</a:t>
            </a:r>
          </a:p>
          <a:p>
            <a:pPr lvl="1"/>
            <a:endParaRPr lang="tr-TR" dirty="0"/>
          </a:p>
          <a:p>
            <a:r>
              <a:rPr lang="tr-TR" dirty="0"/>
              <a:t>The execution of the function terminates when;</a:t>
            </a:r>
          </a:p>
          <a:p>
            <a:pPr lvl="1"/>
            <a:r>
              <a:rPr lang="tr-TR" dirty="0"/>
              <a:t>the execution reaches the closing brace at the end of the function body</a:t>
            </a:r>
          </a:p>
          <a:p>
            <a:pPr lvl="1"/>
            <a:r>
              <a:rPr lang="tr-TR" dirty="0"/>
              <a:t>a return statement is encountered.</a:t>
            </a:r>
            <a:endParaRPr lang="en-US" dirty="0"/>
          </a:p>
        </p:txBody>
      </p:sp>
      <p:sp>
        <p:nvSpPr>
          <p:cNvPr id="4" name="Footer Placeholder 3">
            <a:extLst>
              <a:ext uri="{FF2B5EF4-FFF2-40B4-BE49-F238E27FC236}">
                <a16:creationId xmlns:a16="http://schemas.microsoft.com/office/drawing/2014/main" id="{F6B4273B-A7EA-4D87-A789-99BF0A75F946}"/>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9426313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267</TotalTime>
  <Words>1565</Words>
  <Application>Microsoft Office PowerPoint</Application>
  <PresentationFormat>Widescreen</PresentationFormat>
  <Paragraphs>173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Trebuchet MS</vt:lpstr>
      <vt:lpstr>Tw Cen MT</vt:lpstr>
      <vt:lpstr>Circuit</vt:lpstr>
      <vt:lpstr>COM101B Lecture 9: functıons</vt:lpstr>
      <vt:lpstr>functıon defınıtıon </vt:lpstr>
      <vt:lpstr>example</vt:lpstr>
      <vt:lpstr>detaıls</vt:lpstr>
      <vt:lpstr>PowerPoint Presentation</vt:lpstr>
      <vt:lpstr>functıon body</vt:lpstr>
      <vt:lpstr>functıon parameters</vt:lpstr>
      <vt:lpstr>PowerPoint Presentation</vt:lpstr>
      <vt:lpstr>PowerPoint Presentation</vt:lpstr>
      <vt:lpstr>return statement</vt:lpstr>
      <vt:lpstr>return type</vt:lpstr>
      <vt:lpstr>return type </vt:lpstr>
      <vt:lpstr>return statement</vt:lpstr>
      <vt:lpstr>functıon call</vt:lpstr>
      <vt:lpstr>functıon call</vt:lpstr>
      <vt:lpstr>functıon call</vt:lpstr>
      <vt:lpstr>Functıon call</vt:lpstr>
      <vt:lpstr>call-by-value vs call-by-reference</vt:lpstr>
      <vt:lpstr>functıon prototypes</vt:lpstr>
      <vt:lpstr>block structure</vt:lpstr>
      <vt:lpstr>external varıables</vt:lpstr>
      <vt:lpstr>storage classes</vt:lpstr>
      <vt:lpstr>automatıc varıables</vt:lpstr>
      <vt:lpstr>statıc varıables</vt:lpstr>
      <vt:lpstr>readıng assıgnment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COM101B Lecture 9: repetetıve structures</dc:title>
  <dc:creator>hacer.keles@yahoo.com</dc:creator>
  <cp:lastModifiedBy>hacer.keles@yahoo.com</cp:lastModifiedBy>
  <cp:revision>42</cp:revision>
  <dcterms:created xsi:type="dcterms:W3CDTF">2018-03-28T14:55:15Z</dcterms:created>
  <dcterms:modified xsi:type="dcterms:W3CDTF">2018-03-30T15:31:44Z</dcterms:modified>
</cp:coreProperties>
</file>