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441" r:id="rId2"/>
    <p:sldId id="349" r:id="rId3"/>
    <p:sldId id="351" r:id="rId4"/>
    <p:sldId id="406" r:id="rId5"/>
    <p:sldId id="407" r:id="rId6"/>
    <p:sldId id="408" r:id="rId7"/>
    <p:sldId id="354" r:id="rId8"/>
    <p:sldId id="410" r:id="rId9"/>
    <p:sldId id="411" r:id="rId10"/>
    <p:sldId id="412" r:id="rId11"/>
    <p:sldId id="435" r:id="rId12"/>
    <p:sldId id="413" r:id="rId13"/>
    <p:sldId id="433" r:id="rId14"/>
    <p:sldId id="434" r:id="rId15"/>
    <p:sldId id="436" r:id="rId16"/>
    <p:sldId id="414" r:id="rId17"/>
    <p:sldId id="415" r:id="rId18"/>
    <p:sldId id="416" r:id="rId19"/>
    <p:sldId id="432" r:id="rId20"/>
    <p:sldId id="426" r:id="rId21"/>
    <p:sldId id="427" r:id="rId22"/>
    <p:sldId id="437" r:id="rId23"/>
    <p:sldId id="428" r:id="rId24"/>
    <p:sldId id="429" r:id="rId25"/>
    <p:sldId id="395" r:id="rId26"/>
    <p:sldId id="397" r:id="rId27"/>
    <p:sldId id="438" r:id="rId28"/>
    <p:sldId id="399" r:id="rId29"/>
    <p:sldId id="43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80">
          <p15:clr>
            <a:srgbClr val="A4A3A4"/>
          </p15:clr>
        </p15:guide>
        <p15:guide id="3" orient="horz" pos="384" userDrawn="1">
          <p15:clr>
            <a:srgbClr val="A4A3A4"/>
          </p15:clr>
        </p15:guide>
        <p15:guide id="4" orient="horz" pos="672" userDrawn="1">
          <p15:clr>
            <a:srgbClr val="A4A3A4"/>
          </p15:clr>
        </p15:guide>
        <p15:guide id="5" orient="horz" pos="1968" userDrawn="1">
          <p15:clr>
            <a:srgbClr val="A4A3A4"/>
          </p15:clr>
        </p15:guide>
        <p15:guide id="6" pos="288" userDrawn="1">
          <p15:clr>
            <a:srgbClr val="A4A3A4"/>
          </p15:clr>
        </p15:guide>
        <p15:guide id="7" pos="547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23" autoAdjust="0"/>
    <p:restoredTop sz="75630" autoAdjust="0"/>
  </p:normalViewPr>
  <p:slideViewPr>
    <p:cSldViewPr>
      <p:cViewPr varScale="1">
        <p:scale>
          <a:sx n="54" d="100"/>
          <a:sy n="54" d="100"/>
        </p:scale>
        <p:origin x="1968" y="78"/>
      </p:cViewPr>
      <p:guideLst>
        <p:guide pos="2880"/>
        <p:guide orient="horz" pos="384"/>
        <p:guide orient="horz" pos="672"/>
        <p:guide orient="horz" pos="1968"/>
        <p:guide pos="288"/>
        <p:guide pos="5472"/>
      </p:guideLst>
    </p:cSldViewPr>
  </p:slideViewPr>
  <p:outlineViewPr>
    <p:cViewPr>
      <p:scale>
        <a:sx n="33" d="100"/>
        <a:sy n="33" d="100"/>
      </p:scale>
      <p:origin x="0" y="-10896"/>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5/21/2020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a:p>
          <a:p>
            <a:endParaRPr lang="en-IN"/>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110314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dirty="0">
                <a:cs typeface="Arial" charset="0"/>
              </a:rPr>
              <a:t>Specific plans </a:t>
            </a:r>
            <a:r>
              <a:rPr lang="en-US" dirty="0">
                <a:cs typeface="Arial" charset="0"/>
              </a:rPr>
              <a:t>are clearly defined and leave no room for interpretation. A specific plan states its objectives in a way that eliminates ambiguity and problems with misunderstanding.</a:t>
            </a:r>
          </a:p>
          <a:p>
            <a:pPr eaLnBrk="1" hangingPunct="1"/>
            <a:endParaRPr lang="en-US" dirty="0">
              <a:cs typeface="Arial" charset="0"/>
            </a:endParaRPr>
          </a:p>
          <a:p>
            <a:pPr eaLnBrk="1" hangingPunct="1"/>
            <a:r>
              <a:rPr lang="en-US" b="1" dirty="0">
                <a:cs typeface="Arial" charset="0"/>
              </a:rPr>
              <a:t>Directional plans </a:t>
            </a:r>
            <a:r>
              <a:rPr lang="en-US" dirty="0">
                <a:cs typeface="Arial" charset="0"/>
              </a:rPr>
              <a:t>are flexible plans that set out general guidelines. They provide focus but don’t lock managers into specific goals or courses of action.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154522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Exhibit 8.2 provides a great visual on the difference between directional plans and specific plans.</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Two identical road maps of neighborhoods are shown adjacent to each other. </a:t>
            </a:r>
          </a:p>
          <a:p>
            <a:r>
              <a:rPr lang="en-US" sz="1200" kern="1200" dirty="0">
                <a:solidFill>
                  <a:schemeClr val="tx1"/>
                </a:solidFill>
                <a:effectLst/>
                <a:latin typeface="+mn-lt"/>
                <a:ea typeface="+mn-ea"/>
                <a:cs typeface="+mn-cs"/>
              </a:rPr>
              <a:t>Points A and B are plotted in both maps at the top left and bottom right respectively.</a:t>
            </a:r>
          </a:p>
          <a:p>
            <a:r>
              <a:rPr lang="en-US" sz="1200" kern="1200" dirty="0">
                <a:solidFill>
                  <a:schemeClr val="tx1"/>
                </a:solidFill>
                <a:effectLst/>
                <a:latin typeface="+mn-lt"/>
                <a:ea typeface="+mn-ea"/>
                <a:cs typeface="+mn-cs"/>
              </a:rPr>
              <a:t>In the first map that illustrates “Directional Plans”, the route is represented by a diagonal line from A to B. The route runs diagonally across the map and does not show the exact streets to take. </a:t>
            </a:r>
          </a:p>
          <a:p>
            <a:r>
              <a:rPr lang="en-US" sz="1200" kern="1200" dirty="0">
                <a:solidFill>
                  <a:schemeClr val="tx1"/>
                </a:solidFill>
                <a:effectLst/>
                <a:latin typeface="+mn-lt"/>
                <a:ea typeface="+mn-ea"/>
                <a:cs typeface="+mn-cs"/>
              </a:rPr>
              <a:t>In the first map that illustrates “Specific Plans”, the route from point A is indicated by a line that runs along specific streets that are to be taken to reach the destination B.</a:t>
            </a:r>
          </a:p>
        </p:txBody>
      </p:sp>
      <p:sp>
        <p:nvSpPr>
          <p:cNvPr id="4" name="Slide Number Placeholder 3"/>
          <p:cNvSpPr>
            <a:spLocks noGrp="1"/>
          </p:cNvSpPr>
          <p:nvPr>
            <p:ph type="sldNum" sz="quarter" idx="5"/>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162587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Some plans that managers develop are ongoing while others are used only once. A </a:t>
            </a:r>
            <a:r>
              <a:rPr lang="en-US" b="1" dirty="0">
                <a:cs typeface="Arial" charset="0"/>
              </a:rPr>
              <a:t>single-use plan </a:t>
            </a:r>
            <a:r>
              <a:rPr lang="en-US" dirty="0">
                <a:cs typeface="Arial" charset="0"/>
              </a:rPr>
              <a:t>is a one-time plan specifically designed to meet the needs of a unique situation.</a:t>
            </a:r>
          </a:p>
          <a:p>
            <a:pPr eaLnBrk="1" hangingPunct="1"/>
            <a:endParaRPr lang="en-US" dirty="0">
              <a:cs typeface="Arial" charset="0"/>
            </a:endParaRPr>
          </a:p>
          <a:p>
            <a:pPr eaLnBrk="1" hangingPunct="1"/>
            <a:r>
              <a:rPr lang="en-US" dirty="0">
                <a:cs typeface="Arial" charset="0"/>
              </a:rPr>
              <a:t>In contrast, </a:t>
            </a:r>
            <a:r>
              <a:rPr lang="en-US" b="1" dirty="0">
                <a:cs typeface="Arial" charset="0"/>
              </a:rPr>
              <a:t>standing plans </a:t>
            </a:r>
            <a:r>
              <a:rPr lang="en-US" dirty="0">
                <a:cs typeface="Arial" charset="0"/>
              </a:rPr>
              <a:t>are ongoing plans that provide guidance for activities performed repeatedly. Standing plans include policies, rules, and procedures.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9543256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Plans differ based on the level in the organization. The next slide provides information on that factor. Plans also differ depending on the degree of environmental uncertainty. If the organization’s environment has more uncertainty (i.e. likely to change more), then plans should be more directional and short-term. Also, the more that current plans will affect future commitments, the longer the time frame management should plan. </a:t>
            </a:r>
          </a:p>
        </p:txBody>
      </p:sp>
      <p:sp>
        <p:nvSpPr>
          <p:cNvPr id="4" name="Slide Number Placeholder 3"/>
          <p:cNvSpPr>
            <a:spLocks noGrp="1"/>
          </p:cNvSpPr>
          <p:nvPr>
            <p:ph type="sldNum" sz="quarter" idx="5"/>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3445912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Exhibit 8.3 shows how planning differs depending on the organizational level of management. Lower levels of management focus more on operational planning while higher levels of management focus more on strategic planning. </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Operational planning is mainly done by lower-level managers. As managers rise in the hierarchy, their planning role becomes more strategy oriented. Strategic planning is mainly done by the top executives. The middle-level managers do operational as well as strategic planning.</a:t>
            </a:r>
          </a:p>
        </p:txBody>
      </p:sp>
      <p:sp>
        <p:nvSpPr>
          <p:cNvPr id="4" name="Slide Number Placeholder 3"/>
          <p:cNvSpPr>
            <a:spLocks noGrp="1"/>
          </p:cNvSpPr>
          <p:nvPr>
            <p:ph type="sldNum" sz="quarter" idx="5"/>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20936831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use the terms objectives and goals interchangeably. Sometimes we will see that the organization’s stated objectives differ quite a bit from what the organization is attempting to accomplish, or the real objectives. The actions will define what the organization is pursuing, regardless of what the public proclamation states. </a:t>
            </a:r>
          </a:p>
        </p:txBody>
      </p:sp>
      <p:sp>
        <p:nvSpPr>
          <p:cNvPr id="4" name="Slide Number Placeholder 3"/>
          <p:cNvSpPr>
            <a:spLocks noGrp="1"/>
          </p:cNvSpPr>
          <p:nvPr>
            <p:ph type="sldNum" sz="quarter" idx="5"/>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761646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Turning broad strategic objectives into departmental, team, and individual goals can be a difficult and frustrating process.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problem with traditional objective-setting is that when top managers define the organization’s goals in broad terms—such as achieving “sufficient” profits or increasing “market leadership”—these ambiguous objectives must be made more specific as they flow down through the organization. Managers at each level </a:t>
            </a:r>
            <a:r>
              <a:rPr lang="en-US" sz="1200" kern="1200" dirty="0">
                <a:solidFill>
                  <a:schemeClr val="tx1"/>
                </a:solidFill>
                <a:latin typeface="+mn-lt"/>
                <a:ea typeface="+mn-ea"/>
                <a:cs typeface="+mn-cs"/>
              </a:rPr>
              <a:t>define</a:t>
            </a:r>
            <a:r>
              <a:rPr lang="en-US" sz="1200" kern="1200" dirty="0">
                <a:solidFill>
                  <a:schemeClr val="tx1"/>
                </a:solidFill>
                <a:effectLst/>
                <a:latin typeface="+mn-lt"/>
                <a:ea typeface="+mn-ea"/>
                <a:cs typeface="+mn-cs"/>
              </a:rPr>
              <a:t> the objectives and apply their own interpretations and biases as they make them more specific. However, what often happens is that clarity is lost as the objectives make their way down from the top of the organization to lower levels.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4999722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often happens is that clarity is lost as the objectives make their way down from the top of the organization to lower levels. Exhibit 8-4 illustrates what can happen.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model is shaped like a pyramid with a broad base and narrow top and shows 4 levels. The levels and objectives from bottom upwards are summarized below.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Individual employee’s objective: “Don’t worry about quality; just work fast.”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Department manager’s objective: “Increase profits, regardless of the means.”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Division manager’s objective: “I want to see a significant improvement in this division’s profits.”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Top management’s objective: “We need to improve the company’s performance.”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3412102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MBO programs have four elements: goal specificity, participative decision making, an explicit time period, and performance feedback. Instead of using goals to make sure employees are doing what they’re supposed to be doing, MBO uses goals to motivate them as well. The appeal is that it focuses on employees working to accomplish goals they’ve had a hand in setting.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448628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Exhibit 8.5 shows how MBO program objectives cascade down through the organization.</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model begins with “Overall Organizational Objectives” at the top. It is represented by a triangle with a broad base.</a:t>
            </a:r>
          </a:p>
          <a:p>
            <a:r>
              <a:rPr lang="en-US" sz="1200" kern="1200" dirty="0">
                <a:solidFill>
                  <a:schemeClr val="tx1"/>
                </a:solidFill>
                <a:effectLst/>
                <a:latin typeface="+mn-lt"/>
                <a:ea typeface="+mn-ea"/>
                <a:cs typeface="+mn-cs"/>
              </a:rPr>
              <a:t>Below it is the next level “Divisional Objectives” represented by two smaller triangles.</a:t>
            </a:r>
          </a:p>
          <a:p>
            <a:r>
              <a:rPr lang="en-US" sz="1200" kern="1200" dirty="0">
                <a:solidFill>
                  <a:schemeClr val="tx1"/>
                </a:solidFill>
                <a:effectLst/>
                <a:latin typeface="+mn-lt"/>
                <a:ea typeface="+mn-ea"/>
                <a:cs typeface="+mn-cs"/>
              </a:rPr>
              <a:t>At the next lower level is “Departmental Objectives” represented by two narrow triangles linked to each of the two triangles at the previous level.</a:t>
            </a:r>
          </a:p>
          <a:p>
            <a:r>
              <a:rPr lang="en-US" sz="1200" kern="1200" dirty="0">
                <a:solidFill>
                  <a:schemeClr val="tx1"/>
                </a:solidFill>
                <a:effectLst/>
                <a:latin typeface="+mn-lt"/>
                <a:ea typeface="+mn-ea"/>
                <a:cs typeface="+mn-cs"/>
              </a:rPr>
              <a:t>At the lowest level is “Individual Objectives” indicated by arrows pointing downward from each of the four triangles at the previous level.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2658840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549718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an uncertain environment, managers should develop plans that are specific, but flexible. Although this may seem contradictory, it’s not. To be useful, plans need some specificity, but the plans should not be set in stone. Managers need to recognize that planning is an ongoing process. The plans serve as a road map, although the destination may change due to dynamic market conditions.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Keep in mind, also, that even when the environment is highly uncertain, it’s important to continue formal planning in order to see any effect on organizational performance. It’s the persistence in planning that contributes to significant performance improvement. Why? It seems that, as with most activities, managers “learn to plan,” and the quality of their planning improves when they continue to do it.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make the organizational hierarchy flatter to effectively plan in dynamic environments. This means allowing lower organizational levels to set goals and develop plans because there’s little time for goals and plans to flow down from the top. Managers should teach their employees how to set goals and to plan and then trust them to do it.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13141170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manager’s analysis of the external environment may be improved by </a:t>
            </a:r>
            <a:r>
              <a:rPr lang="en-US" sz="1200" b="1" kern="1200" dirty="0">
                <a:solidFill>
                  <a:schemeClr val="tx1"/>
                </a:solidFill>
                <a:effectLst/>
                <a:latin typeface="+mn-lt"/>
                <a:ea typeface="+mn-ea"/>
                <a:cs typeface="+mn-cs"/>
              </a:rPr>
              <a:t>environmental scanning</a:t>
            </a:r>
            <a:r>
              <a:rPr lang="en-US" sz="1200" kern="1200" dirty="0">
                <a:solidFill>
                  <a:schemeClr val="tx1"/>
                </a:solidFill>
                <a:effectLst/>
                <a:latin typeface="+mn-lt"/>
                <a:ea typeface="+mn-ea"/>
                <a:cs typeface="+mn-cs"/>
              </a:rPr>
              <a:t>, which involves screening information to detect emerging trends. One of the fastest-growing forms of environmental scanning is </a:t>
            </a:r>
            <a:r>
              <a:rPr lang="en-US" sz="1200" b="1" kern="1200" dirty="0">
                <a:solidFill>
                  <a:schemeClr val="tx1"/>
                </a:solidFill>
                <a:effectLst/>
                <a:latin typeface="+mn-lt"/>
                <a:ea typeface="+mn-ea"/>
                <a:cs typeface="+mn-cs"/>
              </a:rPr>
              <a:t>competitive intelligence</a:t>
            </a:r>
            <a:r>
              <a:rPr lang="en-US" sz="1200" kern="1200" dirty="0">
                <a:solidFill>
                  <a:schemeClr val="tx1"/>
                </a:solidFill>
                <a:effectLst/>
                <a:latin typeface="+mn-lt"/>
                <a:ea typeface="+mn-ea"/>
                <a:cs typeface="+mn-cs"/>
              </a:rPr>
              <a:t>, gathering information about competitors that allows managers to anticipate competitors’ actions rather than merely react to them.</a:t>
            </a:r>
            <a:endParaRPr lang="en-US" dirty="0"/>
          </a:p>
          <a:p>
            <a:endParaRPr lang="en-US" dirty="0"/>
          </a:p>
          <a:p>
            <a:r>
              <a:rPr lang="en-US" sz="1200" kern="1200" dirty="0">
                <a:solidFill>
                  <a:schemeClr val="tx1"/>
                </a:solidFill>
                <a:effectLst/>
                <a:latin typeface="+mn-lt"/>
                <a:ea typeface="+mn-ea"/>
                <a:cs typeface="+mn-cs"/>
              </a:rPr>
              <a:t>In a changing global business environment, environmental scanning and obtaining competitive intelligence can be quite complex, especially since information must be gathered from around the world. However, one thing managers could do is subscribe to news services that review newspapers and magazines from around the globe and provide summaries to client companies. </a:t>
            </a:r>
          </a:p>
          <a:p>
            <a:endParaRPr lang="en-US" dirty="0"/>
          </a:p>
          <a:p>
            <a:r>
              <a:rPr lang="en-US" sz="1200" kern="1200" dirty="0">
                <a:solidFill>
                  <a:schemeClr val="tx1"/>
                </a:solidFill>
                <a:effectLst/>
                <a:latin typeface="+mn-lt"/>
                <a:ea typeface="+mn-ea"/>
                <a:cs typeface="+mn-cs"/>
              </a:rPr>
              <a:t>Managers do need to be careful about the way information, especially competitive intelligence, is gathered to prevent any concerns about whether it’s legal or ethical.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3842235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Exhibit 8.6 lists various environmental elements and where you might find information on them. </a:t>
            </a:r>
          </a:p>
        </p:txBody>
      </p:sp>
      <p:sp>
        <p:nvSpPr>
          <p:cNvPr id="4" name="Slide Number Placeholder 3"/>
          <p:cNvSpPr>
            <a:spLocks noGrp="1"/>
          </p:cNvSpPr>
          <p:nvPr>
            <p:ph type="sldNum" sz="quarter" idx="5"/>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17362808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Increasingly, we’re finding that companies are making strategic changes based on data, as distinct from day-to-day decisions. These leaders understand the importance of business intelligence in their planning process. Sources of business intelligence are company records, industry trends, and competitors’ financial (for example, profits) or market (for example, market penetration) data. </a:t>
            </a:r>
          </a:p>
          <a:p>
            <a:endParaRPr lang="en-US" dirty="0"/>
          </a:p>
          <a:p>
            <a:r>
              <a:rPr lang="en-US" sz="1200" kern="1200" dirty="0">
                <a:solidFill>
                  <a:schemeClr val="tx1"/>
                </a:solidFill>
                <a:effectLst/>
                <a:latin typeface="+mn-lt"/>
                <a:ea typeface="+mn-ea"/>
                <a:cs typeface="+mn-cs"/>
              </a:rPr>
              <a:t>How do managers make sense of vast amounts of data? Managers can use digital tools to make sense of business intelligence data. </a:t>
            </a:r>
            <a:r>
              <a:rPr lang="en-US" sz="1200" b="1" kern="1200" dirty="0">
                <a:solidFill>
                  <a:schemeClr val="tx1"/>
                </a:solidFill>
                <a:effectLst/>
                <a:latin typeface="+mn-lt"/>
                <a:ea typeface="+mn-ea"/>
                <a:cs typeface="+mn-cs"/>
              </a:rPr>
              <a:t>Digital tools </a:t>
            </a:r>
            <a:r>
              <a:rPr lang="en-US" sz="1200" kern="1200" dirty="0">
                <a:solidFill>
                  <a:schemeClr val="tx1"/>
                </a:solidFill>
                <a:effectLst/>
                <a:latin typeface="+mn-lt"/>
                <a:ea typeface="+mn-ea"/>
                <a:cs typeface="+mn-cs"/>
              </a:rPr>
              <a:t>refer to technology, systems, or software that allow the user to collect, visualize, understand, or analyze data. Specific examples of digital tools include software such as Microsoft Excel, online services such as Google Analytics, or networks that connect computers and people, such as social media.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19349801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applications for virtual reality in planning are just now scratching the surface of how to use simulated environments to help plan. Some VR applications are used to collaborate on complex projects.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5148992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Planning involves defining the organization’s goals, establishing an overall strategy for achieving those goals, and developing plans for organizational work activities. The four purposes of planning include providing direction, reducing uncertainty, minimizing waste and redundancy, and establishing the goals or standards used in controlling. Studies of the planning-performance relationship have concluded that formal planning is associated with positive financial performance, for the most part; it’s more important to do a good job of planning and implementing the plans than doing more extensive planning; the external environment is usually the reason why companies that plan don’t</a:t>
            </a:r>
            <a:r>
              <a:rPr lang="en-US" baseline="0" dirty="0">
                <a:cs typeface="Arial" charset="0"/>
              </a:rPr>
              <a:t> </a:t>
            </a:r>
            <a:r>
              <a:rPr lang="en-US" dirty="0">
                <a:cs typeface="Arial" charset="0"/>
              </a:rPr>
              <a:t>achieve high levels of performance; and the planning–performance relationship seems to be influenced by the planning time frame.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17225887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Goals might be strategic or financial, and they might be stated or real. Strategic plans apply to the entire organization, while operational plans encompass a particular functional area. Long-term plans are those with a time frame beyond three years. Short-term plans cover one year or less. Specific plans are clearly defined and leave no room for interpretation. Directional plans are flexible and set out general guidelines. A single-use plan is a one-time plan designed to meet the needs of a unique situation. Standing plans are ongoing plans that provide guidance for activities performed repeatedly.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699106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three factors will drive the type of plans needed to accomplish the organization’s objectives.</a:t>
            </a:r>
          </a:p>
        </p:txBody>
      </p:sp>
      <p:sp>
        <p:nvSpPr>
          <p:cNvPr id="4" name="Slide Number Placeholder 3"/>
          <p:cNvSpPr>
            <a:spLocks noGrp="1"/>
          </p:cNvSpPr>
          <p:nvPr>
            <p:ph type="sldNum" sz="quarter" idx="5"/>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1364398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traditional goal-setting, goals are set at the top of the organization and then become subgoals for each organizational area. MBO (management by objectives) is a process of setting mutually agreed-upon goals and using those goals to evaluate employee performance. Well-written goals have six characteristics: They are (1) written in terms of outcomes, (2) measurable and quantifiable, (3) clear as to time frame, (4) challenging but attainable, (5) written down, and (6) communicated to all organizational members who need to know them.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Goal-setting involves these steps: review the organization’s mission; evaluate available resources; determine the goals individually or with input from others; write down the goals and communicate them to all who need to know them; and review results and change goals as needed.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contingency factors that affect planning include the manager’s level in the organization, the degree of environmental uncertainty, and the length of future commitments. The two main approaches to planning include the traditional approach, which has plans developed by top managers that flow down through other organizational levels and which may use a formal planning department. The other approach is to involve more organizational members in the planning process.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4016907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contemporary planning issue is planning in dynamic environments, which usually means developing plans that are specific but flexible. Also, it’s important to continue planning, even when the environment is highly uncertain. Finally, because there’s little time in a dynamic environment for goals and plans to flow down from the top, lower organizational levels should be allowed to set goals and develop plans. Another contemporary planning issue involves using environmental scanning to help do a better analysis of the external environment. One form of environmental scanning, competitive intelligence, can be especially helpful in finding out what competitors are doing. Organizations can gather business intelligence using a variety of digital tools to collect and analyze quantitative and qualitative data to support decision</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making. Virtual reality offers tremendous promise for future planning applications.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1375091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dirty="0">
                <a:cs typeface="Arial" charset="0"/>
              </a:rPr>
              <a:t>Planning </a:t>
            </a:r>
            <a:r>
              <a:rPr lang="en-US" dirty="0">
                <a:cs typeface="Arial" charset="0"/>
              </a:rPr>
              <a:t>involves defining the organization’s goals, establishing strategies for achieving those goals, and developing plans to integrate</a:t>
            </a:r>
            <a:r>
              <a:rPr lang="en-US" baseline="0" dirty="0">
                <a:cs typeface="Arial" charset="0"/>
              </a:rPr>
              <a:t> </a:t>
            </a:r>
            <a:r>
              <a:rPr lang="en-US" dirty="0">
                <a:cs typeface="Arial" charset="0"/>
              </a:rPr>
              <a:t>and coordinate work activities. It’s concerned with both ends (what) and means (how). </a:t>
            </a:r>
          </a:p>
          <a:p>
            <a:pPr eaLnBrk="1" hangingPunct="1"/>
            <a:endParaRPr lang="en-US" dirty="0">
              <a:cs typeface="Arial" charset="0"/>
            </a:endParaRPr>
          </a:p>
          <a:p>
            <a:pPr eaLnBrk="1" hangingPunct="1"/>
            <a:r>
              <a:rPr lang="en-US" dirty="0">
                <a:cs typeface="Arial" charset="0"/>
              </a:rPr>
              <a:t>When we use the term </a:t>
            </a:r>
            <a:r>
              <a:rPr lang="en-US" i="1" dirty="0">
                <a:cs typeface="Arial" charset="0"/>
              </a:rPr>
              <a:t>planning</a:t>
            </a:r>
            <a:r>
              <a:rPr lang="en-US" dirty="0">
                <a:cs typeface="Arial" charset="0"/>
              </a:rPr>
              <a:t>, we mean </a:t>
            </a:r>
            <a:r>
              <a:rPr lang="en-US" i="1" dirty="0">
                <a:cs typeface="Arial" charset="0"/>
              </a:rPr>
              <a:t>formal </a:t>
            </a:r>
            <a:r>
              <a:rPr lang="en-US" dirty="0">
                <a:cs typeface="Arial" charset="0"/>
              </a:rPr>
              <a:t>planning. In formal planning, specific goals covering a specific time period are defined. These goals are written and shared with organizational members to reduce ambiguity and create a common understanding about what needs to be done. Finally, specific plans exist for achieving these goals.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100985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So why should managers plan? We can give you at least four reasons. </a:t>
            </a:r>
          </a:p>
          <a:p>
            <a:pPr eaLnBrk="1" hangingPunct="1"/>
            <a:endParaRPr lang="en-US" dirty="0">
              <a:cs typeface="Arial" charset="0"/>
            </a:endParaRPr>
          </a:p>
          <a:p>
            <a:pPr eaLnBrk="1" hangingPunct="1"/>
            <a:r>
              <a:rPr lang="en-US" dirty="0">
                <a:cs typeface="Arial" charset="0"/>
              </a:rPr>
              <a:t>First, planning </a:t>
            </a:r>
            <a:r>
              <a:rPr lang="en-US" i="1" dirty="0">
                <a:cs typeface="Arial" charset="0"/>
              </a:rPr>
              <a:t>provides direction </a:t>
            </a:r>
            <a:r>
              <a:rPr lang="en-US" dirty="0">
                <a:cs typeface="Arial" charset="0"/>
              </a:rPr>
              <a:t>to managers and nonmanagers alike. When employees know what their organization or work unit is trying to</a:t>
            </a:r>
            <a:r>
              <a:rPr lang="en-US" baseline="0" dirty="0">
                <a:cs typeface="Arial" charset="0"/>
              </a:rPr>
              <a:t> </a:t>
            </a:r>
            <a:r>
              <a:rPr lang="en-US" dirty="0">
                <a:cs typeface="Arial" charset="0"/>
              </a:rPr>
              <a:t>accomplish and what they must contribute to reach goals, they can coordinate their activities, cooperate with each other, and do what it takes to accomplish those goals.</a:t>
            </a:r>
          </a:p>
          <a:p>
            <a:pPr eaLnBrk="1" hangingPunct="1"/>
            <a:endParaRPr lang="en-US" dirty="0">
              <a:cs typeface="Arial" charset="0"/>
            </a:endParaRPr>
          </a:p>
          <a:p>
            <a:pPr eaLnBrk="1" hangingPunct="1"/>
            <a:r>
              <a:rPr lang="en-US" dirty="0">
                <a:cs typeface="Arial" charset="0"/>
              </a:rPr>
              <a:t>Next, planning </a:t>
            </a:r>
            <a:r>
              <a:rPr lang="en-US" i="1" dirty="0">
                <a:cs typeface="Arial" charset="0"/>
              </a:rPr>
              <a:t>reduces uncertainty </a:t>
            </a:r>
            <a:r>
              <a:rPr lang="en-US" dirty="0">
                <a:cs typeface="Arial" charset="0"/>
              </a:rPr>
              <a:t>by forcing managers to look ahead, anticipate change, consider the impact of change, and develop appropriate responses. Although planning won’t eliminate uncertainty, managers plan so they can respond</a:t>
            </a:r>
            <a:r>
              <a:rPr lang="en-US" baseline="0" dirty="0">
                <a:cs typeface="Arial" charset="0"/>
              </a:rPr>
              <a:t> </a:t>
            </a:r>
            <a:r>
              <a:rPr lang="en-US" dirty="0">
                <a:cs typeface="Arial" charset="0"/>
              </a:rPr>
              <a:t>effectively.</a:t>
            </a:r>
          </a:p>
          <a:p>
            <a:pPr eaLnBrk="1" hangingPunct="1"/>
            <a:endParaRPr lang="en-US" dirty="0">
              <a:cs typeface="Arial" charset="0"/>
            </a:endParaRPr>
          </a:p>
          <a:p>
            <a:pPr eaLnBrk="1" hangingPunct="1"/>
            <a:r>
              <a:rPr lang="en-US" dirty="0">
                <a:cs typeface="Arial" charset="0"/>
              </a:rPr>
              <a:t>In addition, planning </a:t>
            </a:r>
            <a:r>
              <a:rPr lang="en-US" i="1" dirty="0">
                <a:cs typeface="Arial" charset="0"/>
              </a:rPr>
              <a:t>minimizes waste and redundancy</a:t>
            </a:r>
            <a:r>
              <a:rPr lang="en-US" dirty="0">
                <a:cs typeface="Arial" charset="0"/>
              </a:rPr>
              <a:t>. When work activities are coordinated around plans, inefficiencies become obvious and can be corrected or eliminated.</a:t>
            </a:r>
          </a:p>
          <a:p>
            <a:pPr eaLnBrk="1" hangingPunct="1"/>
            <a:endParaRPr lang="en-US" dirty="0">
              <a:cs typeface="Arial" charset="0"/>
            </a:endParaRPr>
          </a:p>
          <a:p>
            <a:pPr eaLnBrk="1" hangingPunct="1"/>
            <a:r>
              <a:rPr lang="en-US" dirty="0">
                <a:cs typeface="Arial" charset="0"/>
              </a:rPr>
              <a:t>Finally, planning </a:t>
            </a:r>
            <a:r>
              <a:rPr lang="en-US" i="1" dirty="0">
                <a:cs typeface="Arial" charset="0"/>
              </a:rPr>
              <a:t>establishes the goals or standards used in controlling</a:t>
            </a:r>
            <a:r>
              <a:rPr lang="en-US" dirty="0">
                <a:cs typeface="Arial" charset="0"/>
              </a:rPr>
              <a:t>. When managers plan, they develop goals and plans. When they control, they see whether the plans have been carried out and the goals met.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966266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Numerous studies have shown generally positive relationships between planning and performance.</a:t>
            </a:r>
          </a:p>
          <a:p>
            <a:pPr eaLnBrk="1" hangingPunct="1"/>
            <a:endParaRPr lang="en-US" dirty="0">
              <a:cs typeface="Arial" charset="0"/>
            </a:endParaRPr>
          </a:p>
          <a:p>
            <a:pPr eaLnBrk="1" hangingPunct="1"/>
            <a:r>
              <a:rPr lang="en-US" dirty="0">
                <a:cs typeface="Arial" charset="0"/>
              </a:rPr>
              <a:t>Formal planning is associated with positive financial results—higher profits, higher return on assets, and so forth. </a:t>
            </a:r>
          </a:p>
          <a:p>
            <a:pPr eaLnBrk="1" hangingPunct="1"/>
            <a:endParaRPr lang="en-US" dirty="0">
              <a:cs typeface="Arial" charset="0"/>
            </a:endParaRPr>
          </a:p>
          <a:p>
            <a:pPr eaLnBrk="1" hangingPunct="1"/>
            <a:r>
              <a:rPr lang="en-US" dirty="0">
                <a:cs typeface="Arial" charset="0"/>
              </a:rPr>
              <a:t>Doing a good job of planning and implementing those plans plays a bigger part in high performance than how much planning is done. </a:t>
            </a:r>
          </a:p>
          <a:p>
            <a:pPr eaLnBrk="1" hangingPunct="1"/>
            <a:endParaRPr lang="en-US" dirty="0">
              <a:cs typeface="Arial" charset="0"/>
            </a:endParaRPr>
          </a:p>
          <a:p>
            <a:pPr eaLnBrk="1" hangingPunct="1"/>
            <a:r>
              <a:rPr lang="en-US" dirty="0">
                <a:cs typeface="Arial" charset="0"/>
              </a:rPr>
              <a:t>In those studies where formal planning didn’t lead to higher performance, the external environment often was the culprit. When external forces—think governmental regulations or powerful labor unions—constrain managers’ options, it reduces the impact planning has on an organization’s performance. </a:t>
            </a:r>
          </a:p>
          <a:p>
            <a:pPr eaLnBrk="1" hangingPunct="1"/>
            <a:endParaRPr lang="en-US" dirty="0">
              <a:cs typeface="Arial" charset="0"/>
            </a:endParaRPr>
          </a:p>
          <a:p>
            <a:pPr eaLnBrk="1" hangingPunct="1"/>
            <a:r>
              <a:rPr lang="en-US" dirty="0">
                <a:cs typeface="Arial" charset="0"/>
              </a:rPr>
              <a:t>Finally, the planning-performance relationship seems to be influenced by the planning time frame. It seems that at least four years</a:t>
            </a:r>
            <a:r>
              <a:rPr lang="en-US" baseline="0" dirty="0">
                <a:cs typeface="Arial" charset="0"/>
              </a:rPr>
              <a:t> </a:t>
            </a:r>
            <a:r>
              <a:rPr lang="en-US" dirty="0">
                <a:cs typeface="Arial" charset="0"/>
              </a:rPr>
              <a:t>of formal planning is required before it begins to affect performance.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967724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dirty="0">
                <a:cs typeface="Arial" charset="0"/>
              </a:rPr>
              <a:t>Goals (objectives) </a:t>
            </a:r>
            <a:r>
              <a:rPr lang="en-US" dirty="0">
                <a:cs typeface="Arial" charset="0"/>
              </a:rPr>
              <a:t>are desired outcomes or targets. They guide management decisions and form the criterion against which work results are measured. That’s why they’re often described as the essential elements of planning. You have to know the desired target or outcome before you can establish plans for reaching it. </a:t>
            </a:r>
          </a:p>
          <a:p>
            <a:pPr eaLnBrk="1" hangingPunct="1"/>
            <a:endParaRPr lang="en-US" dirty="0">
              <a:cs typeface="Arial" charset="0"/>
            </a:endParaRPr>
          </a:p>
          <a:p>
            <a:pPr eaLnBrk="1" hangingPunct="1"/>
            <a:r>
              <a:rPr lang="en-US" b="1" dirty="0">
                <a:cs typeface="Arial" charset="0"/>
              </a:rPr>
              <a:t>Plans </a:t>
            </a:r>
            <a:r>
              <a:rPr lang="en-US" dirty="0">
                <a:cs typeface="Arial" charset="0"/>
              </a:rPr>
              <a:t>are documents that outline how goals are going to be met. They usually include resource allocations, schedules, and other necessary actions to accomplish the goals. As managers plan, they develop both goals and plans.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316808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Arial" charset="0"/>
              </a:rPr>
              <a:t>As Exhibit 8-1 shows, these types of plans aren’t independent. That is, strategic plans are usually long-term, directional, and single use, whereas operational plans are usually short-term, specific, and standing.</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factors are “Breadth”, “Time frame”, “Specificity”, and “Frequency of use.”</a:t>
            </a:r>
          </a:p>
          <a:p>
            <a:r>
              <a:rPr lang="en-US" sz="1200" kern="1200" dirty="0">
                <a:solidFill>
                  <a:schemeClr val="tx1"/>
                </a:solidFill>
                <a:effectLst/>
                <a:latin typeface="+mn-lt"/>
                <a:ea typeface="+mn-ea"/>
                <a:cs typeface="+mn-cs"/>
              </a:rPr>
              <a:t>The types in each are given below: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Breadth: Strategic and Operational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Time frame: Long term and Short term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Specificity: Directional and Specific</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Frequency of use: Single use and Standing</a:t>
            </a:r>
          </a:p>
          <a:p>
            <a:r>
              <a:rPr lang="en-US" sz="1200" kern="1200" dirty="0">
                <a:solidFill>
                  <a:schemeClr val="tx1"/>
                </a:solidFill>
                <a:effectLst/>
                <a:latin typeface="+mn-lt"/>
                <a:ea typeface="+mn-ea"/>
                <a:cs typeface="+mn-cs"/>
              </a:rPr>
              <a:t>The types of plans based on all factors are linked to each other.</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62579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most popular ways to describe organizational plans are breadth (strategic versus operational), time frame (short-term versus long-term), specificity (directional versus specific), and frequency of use (single use versus standing).</a:t>
            </a:r>
          </a:p>
          <a:p>
            <a:pPr eaLnBrk="1" hangingPunct="1"/>
            <a:endParaRPr lang="en-US" dirty="0">
              <a:cs typeface="Arial" charset="0"/>
            </a:endParaRPr>
          </a:p>
          <a:p>
            <a:pPr eaLnBrk="1" hangingPunct="1"/>
            <a:r>
              <a:rPr lang="en-US" b="1" dirty="0">
                <a:cs typeface="Arial" charset="0"/>
              </a:rPr>
              <a:t>Strategic plans </a:t>
            </a:r>
            <a:r>
              <a:rPr lang="en-US" dirty="0">
                <a:cs typeface="Arial" charset="0"/>
              </a:rPr>
              <a:t>are plans that apply to the entire organization and establish the organization’s overall goals. Plans that encompass a particular operational area of the organization are called </a:t>
            </a:r>
            <a:r>
              <a:rPr lang="en-US" b="1" dirty="0">
                <a:cs typeface="Arial" charset="0"/>
              </a:rPr>
              <a:t>operational plans</a:t>
            </a:r>
            <a:r>
              <a:rPr lang="en-US" dirty="0">
                <a:cs typeface="Arial" charset="0"/>
              </a:rPr>
              <a:t>. These two types of plans differ because strategic plans are broad while operational plans are narrow.</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899878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Any time period in between would be an intermediate plan. Although these time classifications are fairly common, an organization can use any planning time frame it wants.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14465542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BDF791E7-750C-8341-AAFB-569D9EBD860C}" type="datetime1">
              <a:rPr lang="en-US" smtClean="0"/>
              <a:pPr/>
              <a:t>5/21/2020</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2" name="Date Placeholder 1"/>
          <p:cNvSpPr>
            <a:spLocks noGrp="1"/>
          </p:cNvSpPr>
          <p:nvPr>
            <p:ph type="dt" sz="half" idx="10"/>
          </p:nvPr>
        </p:nvSpPr>
        <p:spPr/>
        <p:txBody>
          <a:bodyPr/>
          <a:lstStyle>
            <a:lvl1pPr>
              <a:defRPr>
                <a:solidFill>
                  <a:schemeClr val="tx1"/>
                </a:solidFill>
              </a:defRPr>
            </a:lvl1pPr>
          </a:lstStyle>
          <a:p>
            <a:fld id="{E1C2AD04-9B57-CD4E-ACCE-94DAA54D9932}" type="datetime1">
              <a:rPr lang="en-US" smtClean="0"/>
              <a:pPr/>
              <a:t>5/21/2020</a:t>
            </a:fld>
            <a:endParaRPr lang="en-US" dirty="0"/>
          </a:p>
        </p:txBody>
      </p:sp>
      <p:sp>
        <p:nvSpPr>
          <p:cNvPr id="10" name="TextBox 9"/>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4" name="Title 13"/>
          <p:cNvSpPr>
            <a:spLocks noGrp="1"/>
          </p:cNvSpPr>
          <p:nvPr>
            <p:ph type="title"/>
          </p:nvPr>
        </p:nvSpPr>
        <p:spPr>
          <a:xfrm>
            <a:off x="457200" y="215372"/>
            <a:ext cx="8229600" cy="621792"/>
          </a:xfrm>
        </p:spPr>
        <p:txBody>
          <a:bodyPr anchor="t" anchorCtr="0"/>
          <a:lstStyle/>
          <a:p>
            <a:r>
              <a:rPr lang="en-US" dirty="0"/>
              <a:t>Click to edit Master title style</a:t>
            </a:r>
          </a:p>
        </p:txBody>
      </p:sp>
      <p:sp>
        <p:nvSpPr>
          <p:cNvPr id="15" name="Date Placeholder 14"/>
          <p:cNvSpPr>
            <a:spLocks noGrp="1"/>
          </p:cNvSpPr>
          <p:nvPr>
            <p:ph type="dt" sz="half" idx="16"/>
          </p:nvPr>
        </p:nvSpPr>
        <p:spPr/>
        <p:txBody>
          <a:bodyPr/>
          <a:lstStyle/>
          <a:p>
            <a:fld id="{A9DF6EFB-3F44-496C-A842-1E0B3D3B975A}" type="datetimeFigureOut">
              <a:rPr lang="en-US" smtClean="0"/>
              <a:pPr/>
              <a:t>5/21/2020</a:t>
            </a:fld>
            <a:endParaRPr lang="en-US" dirty="0"/>
          </a:p>
        </p:txBody>
      </p:sp>
      <p:sp>
        <p:nvSpPr>
          <p:cNvPr id="18" name="Footer Placeholder 17"/>
          <p:cNvSpPr>
            <a:spLocks noGrp="1"/>
          </p:cNvSpPr>
          <p:nvPr>
            <p:ph type="ftr" sz="quarter" idx="18"/>
          </p:nvPr>
        </p:nvSpPr>
        <p:spPr/>
        <p:txBody>
          <a:bodyPr/>
          <a:lstStyle/>
          <a:p>
            <a:endParaRPr lang="en-US" dirty="0"/>
          </a:p>
        </p:txBody>
      </p:sp>
      <p:pic>
        <p:nvPicPr>
          <p:cNvPr id="11" name="Picture 10"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9"/>
          </p:nvPr>
        </p:nvSpPr>
        <p:spPr>
          <a:xfrm>
            <a:off x="838200" y="2209800"/>
            <a:ext cx="4419600" cy="2743200"/>
          </a:xfrm>
        </p:spPr>
        <p:txBody>
          <a:bodyPr/>
          <a:lstStyle/>
          <a:p>
            <a:endParaRPr lang="en-IN"/>
          </a:p>
        </p:txBody>
      </p:sp>
    </p:spTree>
    <p:extLst>
      <p:ext uri="{BB962C8B-B14F-4D97-AF65-F5344CB8AC3E}">
        <p14:creationId xmlns:p14="http://schemas.microsoft.com/office/powerpoint/2010/main" val="1896166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42FB9264-E59D-4043-9483-B863A08BF7FA}" type="datetime1">
              <a:rPr lang="en-US" smtClean="0"/>
              <a:pPr/>
              <a:t>5/21/2020</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2C3A0B96-8BDC-3940-87A4-7335ADF41F82}" type="datetime1">
              <a:rPr lang="en-US" smtClean="0"/>
              <a:pPr/>
              <a:t>5/21/2020</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9" name="Date Placeholder 3"/>
          <p:cNvSpPr>
            <a:spLocks noGrp="1"/>
          </p:cNvSpPr>
          <p:nvPr>
            <p:ph type="dt" sz="half" idx="10"/>
          </p:nvPr>
        </p:nvSpPr>
        <p:spPr>
          <a:xfrm>
            <a:off x="6335713" y="113072"/>
            <a:ext cx="2133600" cy="182880"/>
          </a:xfrm>
        </p:spPr>
        <p:txBody>
          <a:bodyPr/>
          <a:lstStyle/>
          <a:p>
            <a:fld id="{69344A15-F0EB-274C-BCBE-62AA675174CC}" type="datetime1">
              <a:rPr lang="en-US" smtClean="0"/>
              <a:pPr/>
              <a:t>5/21/2020</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309878BC-7C7D-8B4D-8C72-5012D25A75FF}" type="datetime1">
              <a:rPr lang="en-US" smtClean="0"/>
              <a:pPr/>
              <a:t>5/21/2020</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a:xfrm>
            <a:off x="6335713" y="137160"/>
            <a:ext cx="2133600" cy="182880"/>
          </a:xfrm>
        </p:spPr>
        <p:txBody>
          <a:bodyPr/>
          <a:lstStyle>
            <a:lvl1pPr>
              <a:defRPr>
                <a:solidFill>
                  <a:schemeClr val="tx1"/>
                </a:solidFill>
              </a:defRPr>
            </a:lvl1pPr>
          </a:lstStyle>
          <a:p>
            <a:endParaRPr lang="en-US" dirty="0"/>
          </a:p>
        </p:txBody>
      </p:sp>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4" name="Picture Placeholder 3">
            <a:extLst>
              <a:ext uri="{FF2B5EF4-FFF2-40B4-BE49-F238E27FC236}">
                <a16:creationId xmlns:a16="http://schemas.microsoft.com/office/drawing/2014/main" id="{63273C40-8207-46FE-91FA-D7BC2E3B7179}"/>
              </a:ext>
            </a:extLst>
          </p:cNvPr>
          <p:cNvSpPr>
            <a:spLocks noGrp="1"/>
          </p:cNvSpPr>
          <p:nvPr>
            <p:ph type="pic" sz="quarter" idx="14"/>
          </p:nvPr>
        </p:nvSpPr>
        <p:spPr>
          <a:xfrm>
            <a:off x="1981200" y="1905000"/>
            <a:ext cx="3429000" cy="1066800"/>
          </a:xfrm>
        </p:spPr>
        <p:txBody>
          <a:bodyPr/>
          <a:lstStyle/>
          <a:p>
            <a:endParaRPr lang="en-US"/>
          </a:p>
        </p:txBody>
      </p:sp>
      <p:sp>
        <p:nvSpPr>
          <p:cNvPr id="6" name="Content Placeholder 5">
            <a:extLst>
              <a:ext uri="{FF2B5EF4-FFF2-40B4-BE49-F238E27FC236}">
                <a16:creationId xmlns:a16="http://schemas.microsoft.com/office/drawing/2014/main" id="{37F8D578-72CF-457D-BF74-CCA333B14D09}"/>
              </a:ext>
            </a:extLst>
          </p:cNvPr>
          <p:cNvSpPr>
            <a:spLocks noGrp="1"/>
          </p:cNvSpPr>
          <p:nvPr>
            <p:ph sz="quarter" idx="15"/>
          </p:nvPr>
        </p:nvSpPr>
        <p:spPr>
          <a:xfrm>
            <a:off x="1143000" y="4724400"/>
            <a:ext cx="5638800" cy="5207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F71CB5E4-2482-7B44-B2CD-545334C269B9}" type="datetime1">
              <a:rPr lang="en-US" smtClean="0"/>
              <a:pPr/>
              <a:t>5/21/2020</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2233C098-7E69-2F4E-8219-6B630AF7AB62}" type="datetime1">
              <a:rPr lang="en-US" smtClean="0"/>
              <a:pPr/>
              <a:t>5/21/2020</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3" name="Date Placeholder 2"/>
          <p:cNvSpPr>
            <a:spLocks noGrp="1"/>
          </p:cNvSpPr>
          <p:nvPr>
            <p:ph type="dt" sz="half" idx="10"/>
          </p:nvPr>
        </p:nvSpPr>
        <p:spPr/>
        <p:txBody>
          <a:bodyPr/>
          <a:lstStyle/>
          <a:p>
            <a:fld id="{FAA56894-5F48-BC43-8C04-BBB42A2EF5DA}" type="datetime1">
              <a:rPr lang="en-US" smtClean="0"/>
              <a:pPr/>
              <a:t>5/21/2020</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r>
              <a:rPr lang="en-US" dirty="0"/>
              <a:t>Copyright © 2018 Pearson Education, Inc.</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D4DCA001-C90D-F048-B3C0-108AEB1AC539}" type="datetime1">
              <a:rPr lang="en-US" smtClean="0"/>
              <a:pPr/>
              <a:t>5/21/2020</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4" r:id="rId11"/>
  </p:sldLayoutIdLst>
  <p:hf hdr="0" ftr="0" dt="0"/>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91622"/>
            <a:ext cx="8229600" cy="621792"/>
          </a:xfrm>
        </p:spPr>
        <p:txBody>
          <a:bodyPr/>
          <a:lstStyle/>
          <a:p>
            <a:r>
              <a:rPr lang="en-US" dirty="0"/>
              <a:t>Management</a:t>
            </a:r>
          </a:p>
        </p:txBody>
      </p:sp>
      <p:sp>
        <p:nvSpPr>
          <p:cNvPr id="2" name="Text Placeholder 1"/>
          <p:cNvSpPr>
            <a:spLocks noGrp="1"/>
          </p:cNvSpPr>
          <p:nvPr>
            <p:ph type="body" sz="quarter" idx="13"/>
          </p:nvPr>
        </p:nvSpPr>
        <p:spPr>
          <a:xfrm>
            <a:off x="457200" y="896841"/>
            <a:ext cx="8229600" cy="322359"/>
          </a:xfrm>
        </p:spPr>
        <p:txBody>
          <a:bodyPr/>
          <a:lstStyle/>
          <a:p>
            <a:r>
              <a:rPr lang="en-US" dirty="0"/>
              <a:t>Fifteenth Edition, Global Edition</a:t>
            </a:r>
          </a:p>
        </p:txBody>
      </p:sp>
      <p:sp>
        <p:nvSpPr>
          <p:cNvPr id="3" name="Text Placeholder 2"/>
          <p:cNvSpPr>
            <a:spLocks noGrp="1"/>
          </p:cNvSpPr>
          <p:nvPr>
            <p:ph type="body" sz="quarter" idx="14"/>
          </p:nvPr>
        </p:nvSpPr>
        <p:spPr>
          <a:xfrm>
            <a:off x="4572000" y="2667000"/>
            <a:ext cx="4114800" cy="533400"/>
          </a:xfrm>
        </p:spPr>
        <p:txBody>
          <a:bodyPr anchor="ctr"/>
          <a:lstStyle/>
          <a:p>
            <a:r>
              <a:rPr lang="en-US" dirty="0"/>
              <a:t>Chapter 8</a:t>
            </a:r>
          </a:p>
        </p:txBody>
      </p:sp>
      <p:sp>
        <p:nvSpPr>
          <p:cNvPr id="4" name="Text Placeholder 3"/>
          <p:cNvSpPr>
            <a:spLocks noGrp="1"/>
          </p:cNvSpPr>
          <p:nvPr>
            <p:ph type="body" sz="quarter" idx="15"/>
          </p:nvPr>
        </p:nvSpPr>
        <p:spPr>
          <a:xfrm>
            <a:off x="4572000" y="3429001"/>
            <a:ext cx="4114800" cy="457200"/>
          </a:xfrm>
        </p:spPr>
        <p:txBody>
          <a:bodyPr anchor="ctr"/>
          <a:lstStyle/>
          <a:p>
            <a:r>
              <a:rPr lang="en-US" dirty="0"/>
              <a:t>Foundations of Planning </a:t>
            </a:r>
          </a:p>
        </p:txBody>
      </p:sp>
      <p:sp>
        <p:nvSpPr>
          <p:cNvPr id="6" name="Text Placeholder 5"/>
          <p:cNvSpPr>
            <a:spLocks noGrp="1"/>
          </p:cNvSpPr>
          <p:nvPr>
            <p:ph type="body" sz="quarter" idx="4294967295"/>
          </p:nvPr>
        </p:nvSpPr>
        <p:spPr>
          <a:xfrm>
            <a:off x="2884449" y="6427788"/>
            <a:ext cx="5870575" cy="274637"/>
          </a:xfrm>
          <a:solidFill>
            <a:schemeClr val="bg1"/>
          </a:solidFill>
        </p:spPr>
        <p:txBody>
          <a:bodyPr/>
          <a:lstStyle/>
          <a:p>
            <a:pPr marL="0" indent="0" algn="r">
              <a:buNone/>
              <a:defRPr/>
            </a:pPr>
            <a:r>
              <a:rPr lang="en-US" altLang="en-US" sz="1200" dirty="0">
                <a:latin typeface="Verdana" pitchFamily="34" charset="0"/>
                <a:ea typeface="Verdana" pitchFamily="34" charset="0"/>
                <a:cs typeface="Verdana" pitchFamily="34" charset="0"/>
              </a:rPr>
              <a:t>Copyright © 2021 Pearson Education Ltd.</a:t>
            </a:r>
          </a:p>
        </p:txBody>
      </p:sp>
      <p:pic>
        <p:nvPicPr>
          <p:cNvPr id="10" name="Picture 9" descr="A close up of a logo&#10;&#10;Description automatically generated">
            <a:extLst>
              <a:ext uri="{FF2B5EF4-FFF2-40B4-BE49-F238E27FC236}">
                <a16:creationId xmlns:a16="http://schemas.microsoft.com/office/drawing/2014/main" id="{330A5535-B45D-4866-BD56-CE1712472F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16846"/>
            <a:ext cx="3810000" cy="4903020"/>
          </a:xfrm>
          <a:prstGeom prst="rect">
            <a:avLst/>
          </a:prstGeom>
        </p:spPr>
      </p:pic>
    </p:spTree>
    <p:extLst>
      <p:ext uri="{BB962C8B-B14F-4D97-AF65-F5344CB8AC3E}">
        <p14:creationId xmlns:p14="http://schemas.microsoft.com/office/powerpoint/2010/main" val="1245469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Specific and Directional Plans</a:t>
            </a:r>
          </a:p>
        </p:txBody>
      </p:sp>
      <p:sp>
        <p:nvSpPr>
          <p:cNvPr id="3" name="Content Placeholder 2"/>
          <p:cNvSpPr>
            <a:spLocks noGrp="1"/>
          </p:cNvSpPr>
          <p:nvPr>
            <p:ph idx="1"/>
          </p:nvPr>
        </p:nvSpPr>
        <p:spPr>
          <a:xfrm>
            <a:off x="457200" y="1066800"/>
            <a:ext cx="8229600" cy="2057400"/>
          </a:xfrm>
        </p:spPr>
        <p:txBody>
          <a:bodyPr/>
          <a:lstStyle/>
          <a:p>
            <a:r>
              <a:rPr lang="en-US" sz="2400" b="1" dirty="0"/>
              <a:t>Specific plans</a:t>
            </a:r>
            <a:r>
              <a:rPr lang="en-US" sz="2400" dirty="0"/>
              <a:t>: plans that are clearly defined and leave no room for interpretation</a:t>
            </a:r>
          </a:p>
          <a:p>
            <a:r>
              <a:rPr lang="en-US" sz="2400" b="1" dirty="0"/>
              <a:t>Directional plans</a:t>
            </a:r>
            <a:r>
              <a:rPr lang="en-US" sz="2400" dirty="0"/>
              <a:t>: plans that are flexible and set out general guidelines</a:t>
            </a:r>
          </a:p>
        </p:txBody>
      </p:sp>
    </p:spTree>
    <p:extLst>
      <p:ext uri="{BB962C8B-B14F-4D97-AF65-F5344CB8AC3E}">
        <p14:creationId xmlns:p14="http://schemas.microsoft.com/office/powerpoint/2010/main" val="301485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4D5F5-B4F3-4DEC-85F6-79A8939EF445}"/>
              </a:ext>
            </a:extLst>
          </p:cNvPr>
          <p:cNvSpPr>
            <a:spLocks noGrp="1"/>
          </p:cNvSpPr>
          <p:nvPr>
            <p:ph type="title"/>
          </p:nvPr>
        </p:nvSpPr>
        <p:spPr>
          <a:xfrm>
            <a:off x="457200" y="187504"/>
            <a:ext cx="8229600" cy="609600"/>
          </a:xfrm>
        </p:spPr>
        <p:txBody>
          <a:bodyPr/>
          <a:lstStyle/>
          <a:p>
            <a:r>
              <a:rPr lang="en-US" dirty="0"/>
              <a:t>Exhibit 8.2 Specific Versus Directional Plans</a:t>
            </a:r>
          </a:p>
        </p:txBody>
      </p:sp>
      <p:pic>
        <p:nvPicPr>
          <p:cNvPr id="13" name="Content Placeholder 4" descr="An illustration compares “Direction Plans” and “Specific Plans.”&#10;Long description is available in notes,&#10;press F6">
            <a:extLst>
              <a:ext uri="{FF2B5EF4-FFF2-40B4-BE49-F238E27FC236}">
                <a16:creationId xmlns:a16="http://schemas.microsoft.com/office/drawing/2014/main" id="{F34F5B8C-5DC5-46C8-AE49-09C11C422625}"/>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817063" y="1401580"/>
            <a:ext cx="7531392" cy="4084820"/>
          </a:xfrm>
          <a:prstGeom prst="rect">
            <a:avLst/>
          </a:prstGeom>
        </p:spPr>
      </p:pic>
    </p:spTree>
    <p:extLst>
      <p:ext uri="{BB962C8B-B14F-4D97-AF65-F5344CB8AC3E}">
        <p14:creationId xmlns:p14="http://schemas.microsoft.com/office/powerpoint/2010/main" val="2703690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Single-Use and Standing Plans</a:t>
            </a:r>
          </a:p>
        </p:txBody>
      </p:sp>
      <p:sp>
        <p:nvSpPr>
          <p:cNvPr id="3" name="Content Placeholder 2"/>
          <p:cNvSpPr>
            <a:spLocks noGrp="1"/>
          </p:cNvSpPr>
          <p:nvPr>
            <p:ph idx="1"/>
          </p:nvPr>
        </p:nvSpPr>
        <p:spPr>
          <a:xfrm>
            <a:off x="457200" y="1066800"/>
            <a:ext cx="8229600" cy="1828800"/>
          </a:xfrm>
        </p:spPr>
        <p:txBody>
          <a:bodyPr/>
          <a:lstStyle/>
          <a:p>
            <a:r>
              <a:rPr lang="en-US" sz="2400" b="1" dirty="0"/>
              <a:t>Single-use plans</a:t>
            </a:r>
            <a:r>
              <a:rPr lang="en-US" sz="2400" dirty="0"/>
              <a:t>: a one-time plan specifically designed to meet the needs of a unique situation</a:t>
            </a:r>
          </a:p>
          <a:p>
            <a:r>
              <a:rPr lang="en-US" sz="2400" b="1" dirty="0"/>
              <a:t>Standing plans</a:t>
            </a:r>
            <a:r>
              <a:rPr lang="en-US" sz="2400" dirty="0"/>
              <a:t>: ongoing plans that provide guidance for activities performed repeatedly</a:t>
            </a:r>
          </a:p>
        </p:txBody>
      </p:sp>
    </p:spTree>
    <p:extLst>
      <p:ext uri="{BB962C8B-B14F-4D97-AF65-F5344CB8AC3E}">
        <p14:creationId xmlns:p14="http://schemas.microsoft.com/office/powerpoint/2010/main" val="106210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14C32-A2AF-46C0-A924-42575326C4D4}"/>
              </a:ext>
            </a:extLst>
          </p:cNvPr>
          <p:cNvSpPr>
            <a:spLocks noGrp="1"/>
          </p:cNvSpPr>
          <p:nvPr>
            <p:ph type="title"/>
          </p:nvPr>
        </p:nvSpPr>
        <p:spPr>
          <a:xfrm>
            <a:off x="457200" y="139874"/>
            <a:ext cx="8229600" cy="580815"/>
          </a:xfrm>
        </p:spPr>
        <p:txBody>
          <a:bodyPr/>
          <a:lstStyle/>
          <a:p>
            <a:r>
              <a:rPr lang="en-US" dirty="0"/>
              <a:t>Contingency Factors in Planning</a:t>
            </a:r>
          </a:p>
        </p:txBody>
      </p:sp>
      <p:sp>
        <p:nvSpPr>
          <p:cNvPr id="3" name="Content Placeholder 2">
            <a:extLst>
              <a:ext uri="{FF2B5EF4-FFF2-40B4-BE49-F238E27FC236}">
                <a16:creationId xmlns:a16="http://schemas.microsoft.com/office/drawing/2014/main" id="{8C6B1946-E032-43CD-8875-C67A0F4A44DD}"/>
              </a:ext>
            </a:extLst>
          </p:cNvPr>
          <p:cNvSpPr>
            <a:spLocks noGrp="1"/>
          </p:cNvSpPr>
          <p:nvPr>
            <p:ph idx="1"/>
          </p:nvPr>
        </p:nvSpPr>
        <p:spPr>
          <a:xfrm>
            <a:off x="457200" y="1066800"/>
            <a:ext cx="8229600" cy="2209800"/>
          </a:xfrm>
        </p:spPr>
        <p:txBody>
          <a:bodyPr/>
          <a:lstStyle/>
          <a:p>
            <a:r>
              <a:rPr lang="en-US" sz="2400" dirty="0"/>
              <a:t>Three contingency factors affect planning</a:t>
            </a:r>
          </a:p>
          <a:p>
            <a:pPr marL="457200" indent="-457200">
              <a:buFont typeface="+mj-lt"/>
              <a:buAutoNum type="arabicPeriod"/>
            </a:pPr>
            <a:r>
              <a:rPr lang="en-US" sz="2400" dirty="0"/>
              <a:t>Level in the organization</a:t>
            </a:r>
          </a:p>
          <a:p>
            <a:pPr marL="457200" indent="-457200">
              <a:buFont typeface="+mj-lt"/>
              <a:buAutoNum type="arabicPeriod"/>
            </a:pPr>
            <a:r>
              <a:rPr lang="en-US" sz="2400" dirty="0"/>
              <a:t>Degree of environmental uncertainty</a:t>
            </a:r>
          </a:p>
          <a:p>
            <a:pPr marL="457200" indent="-457200">
              <a:buFont typeface="+mj-lt"/>
              <a:buAutoNum type="arabicPeriod"/>
            </a:pPr>
            <a:r>
              <a:rPr lang="en-US" sz="2400" dirty="0"/>
              <a:t>Length of future commitments</a:t>
            </a:r>
          </a:p>
        </p:txBody>
      </p:sp>
    </p:spTree>
    <p:extLst>
      <p:ext uri="{BB962C8B-B14F-4D97-AF65-F5344CB8AC3E}">
        <p14:creationId xmlns:p14="http://schemas.microsoft.com/office/powerpoint/2010/main" val="2263572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FCF11-8913-4A23-892B-56B5BF23892A}"/>
              </a:ext>
            </a:extLst>
          </p:cNvPr>
          <p:cNvSpPr>
            <a:spLocks noGrp="1"/>
          </p:cNvSpPr>
          <p:nvPr>
            <p:ph type="title"/>
          </p:nvPr>
        </p:nvSpPr>
        <p:spPr>
          <a:xfrm>
            <a:off x="457200" y="183222"/>
            <a:ext cx="8229600" cy="1066800"/>
          </a:xfrm>
        </p:spPr>
        <p:txBody>
          <a:bodyPr/>
          <a:lstStyle/>
          <a:p>
            <a:r>
              <a:rPr lang="en-US" dirty="0"/>
              <a:t>Exhibit 8.3 Planning in the Hierarchy of Organizations</a:t>
            </a:r>
          </a:p>
        </p:txBody>
      </p:sp>
      <p:pic>
        <p:nvPicPr>
          <p:cNvPr id="8" name="Content Placeholder 4" descr="A diagram illustrates the relationship between managerial levels in an organization and the type of planning done by each.&#10;Long description is available in notes,&#10;press F6">
            <a:extLst>
              <a:ext uri="{FF2B5EF4-FFF2-40B4-BE49-F238E27FC236}">
                <a16:creationId xmlns:a16="http://schemas.microsoft.com/office/drawing/2014/main" id="{B28E683D-C956-4B6A-9893-42EDF4F14C2B}"/>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1754734" y="1404556"/>
            <a:ext cx="5640487" cy="3520567"/>
          </a:xfrm>
          <a:prstGeom prst="rect">
            <a:avLst/>
          </a:prstGeom>
        </p:spPr>
      </p:pic>
    </p:spTree>
    <p:extLst>
      <p:ext uri="{BB962C8B-B14F-4D97-AF65-F5344CB8AC3E}">
        <p14:creationId xmlns:p14="http://schemas.microsoft.com/office/powerpoint/2010/main" val="3251780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8B008-386C-4245-8008-2F057A490EED}"/>
              </a:ext>
            </a:extLst>
          </p:cNvPr>
          <p:cNvSpPr>
            <a:spLocks noGrp="1"/>
          </p:cNvSpPr>
          <p:nvPr>
            <p:ph type="title"/>
          </p:nvPr>
        </p:nvSpPr>
        <p:spPr>
          <a:xfrm>
            <a:off x="457200" y="139874"/>
            <a:ext cx="8229600" cy="580815"/>
          </a:xfrm>
        </p:spPr>
        <p:txBody>
          <a:bodyPr/>
          <a:lstStyle/>
          <a:p>
            <a:r>
              <a:rPr lang="en-US" dirty="0"/>
              <a:t>Objectives and Goals</a:t>
            </a:r>
          </a:p>
        </p:txBody>
      </p:sp>
      <p:sp>
        <p:nvSpPr>
          <p:cNvPr id="3" name="Content Placeholder 2">
            <a:extLst>
              <a:ext uri="{FF2B5EF4-FFF2-40B4-BE49-F238E27FC236}">
                <a16:creationId xmlns:a16="http://schemas.microsoft.com/office/drawing/2014/main" id="{BB7CB947-1760-47CC-AF60-3B862184BE99}"/>
              </a:ext>
            </a:extLst>
          </p:cNvPr>
          <p:cNvSpPr>
            <a:spLocks noGrp="1"/>
          </p:cNvSpPr>
          <p:nvPr>
            <p:ph idx="1"/>
          </p:nvPr>
        </p:nvSpPr>
        <p:spPr>
          <a:xfrm>
            <a:off x="457200" y="1066801"/>
            <a:ext cx="8229600" cy="4191000"/>
          </a:xfrm>
        </p:spPr>
        <p:txBody>
          <a:bodyPr/>
          <a:lstStyle/>
          <a:p>
            <a:r>
              <a:rPr lang="en-US" sz="2400" dirty="0"/>
              <a:t>Objectives and goals are the same thing.</a:t>
            </a:r>
          </a:p>
          <a:p>
            <a:r>
              <a:rPr lang="en-US" sz="2400" b="1" dirty="0"/>
              <a:t>Objectives</a:t>
            </a:r>
            <a:r>
              <a:rPr lang="en-US" sz="2400" dirty="0"/>
              <a:t>: Desired outcomes for individuals, groups, or the entire organization. </a:t>
            </a:r>
          </a:p>
          <a:p>
            <a:r>
              <a:rPr lang="en-US" sz="2400" dirty="0"/>
              <a:t>They provide management with direction and serve as a means to measure progress.</a:t>
            </a:r>
          </a:p>
          <a:p>
            <a:r>
              <a:rPr lang="en-US" sz="2400" b="1" dirty="0"/>
              <a:t>Stated Objectives</a:t>
            </a:r>
            <a:r>
              <a:rPr lang="en-US" sz="2400" dirty="0"/>
              <a:t>: Official statements of what the organization wants the public to believe.</a:t>
            </a:r>
          </a:p>
          <a:p>
            <a:r>
              <a:rPr lang="en-US" sz="2400" b="1" dirty="0"/>
              <a:t>Real Objectives</a:t>
            </a:r>
            <a:r>
              <a:rPr lang="en-US" sz="2400" dirty="0"/>
              <a:t>: Objectives that the organization actually pursues. </a:t>
            </a:r>
          </a:p>
        </p:txBody>
      </p:sp>
    </p:spTree>
    <p:extLst>
      <p:ext uri="{BB962C8B-B14F-4D97-AF65-F5344CB8AC3E}">
        <p14:creationId xmlns:p14="http://schemas.microsoft.com/office/powerpoint/2010/main" val="4186935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Approaches to Setting Objectives</a:t>
            </a:r>
          </a:p>
        </p:txBody>
      </p:sp>
      <p:sp>
        <p:nvSpPr>
          <p:cNvPr id="3" name="Content Placeholder 2"/>
          <p:cNvSpPr>
            <a:spLocks noGrp="1"/>
          </p:cNvSpPr>
          <p:nvPr>
            <p:ph idx="1"/>
          </p:nvPr>
        </p:nvSpPr>
        <p:spPr>
          <a:xfrm>
            <a:off x="457200" y="1066800"/>
            <a:ext cx="8229600" cy="1828800"/>
          </a:xfrm>
        </p:spPr>
        <p:txBody>
          <a:bodyPr/>
          <a:lstStyle/>
          <a:p>
            <a:r>
              <a:rPr lang="en-US" sz="2400" b="1" dirty="0"/>
              <a:t>Traditional objective-setting</a:t>
            </a:r>
            <a:r>
              <a:rPr lang="en-US" sz="2400" dirty="0"/>
              <a:t>: an approach to setting objectives in which top managers set objectives that then flow down through the organization and become subgoals for each organizational area</a:t>
            </a:r>
          </a:p>
        </p:txBody>
      </p:sp>
    </p:spTree>
    <p:extLst>
      <p:ext uri="{BB962C8B-B14F-4D97-AF65-F5344CB8AC3E}">
        <p14:creationId xmlns:p14="http://schemas.microsoft.com/office/powerpoint/2010/main" val="28199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7230"/>
            <a:ext cx="8229600" cy="648067"/>
          </a:xfrm>
        </p:spPr>
        <p:txBody>
          <a:bodyPr/>
          <a:lstStyle/>
          <a:p>
            <a:r>
              <a:rPr lang="en-US" dirty="0"/>
              <a:t>Exhibit 8.4 Traditional Objective Setting</a:t>
            </a:r>
          </a:p>
        </p:txBody>
      </p:sp>
      <p:pic>
        <p:nvPicPr>
          <p:cNvPr id="7" name="Picture Placeholder 6" descr="A model illustrates traditional objective setting.&#10;Long description is available in notes,&#10;press F6">
            <a:extLst>
              <a:ext uri="{FF2B5EF4-FFF2-40B4-BE49-F238E27FC236}">
                <a16:creationId xmlns:a16="http://schemas.microsoft.com/office/drawing/2014/main" id="{7873B2D9-D0A6-45A2-A44C-8F5E6B272233}"/>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1523231" y="1243687"/>
            <a:ext cx="6112221" cy="3799493"/>
          </a:xfrm>
          <a:prstGeom prst="rect">
            <a:avLst/>
          </a:prstGeom>
        </p:spPr>
      </p:pic>
      <p:sp>
        <p:nvSpPr>
          <p:cNvPr id="6" name="Content Placeholder 5">
            <a:extLst>
              <a:ext uri="{FF2B5EF4-FFF2-40B4-BE49-F238E27FC236}">
                <a16:creationId xmlns:a16="http://schemas.microsoft.com/office/drawing/2014/main" id="{BBEA46EE-FE52-40C6-B7C6-B76F531653F9}"/>
              </a:ext>
            </a:extLst>
          </p:cNvPr>
          <p:cNvSpPr>
            <a:spLocks noGrp="1"/>
          </p:cNvSpPr>
          <p:nvPr>
            <p:ph sz="quarter" idx="15"/>
          </p:nvPr>
        </p:nvSpPr>
        <p:spPr>
          <a:xfrm>
            <a:off x="457200" y="5410200"/>
            <a:ext cx="8229600" cy="520700"/>
          </a:xfrm>
        </p:spPr>
        <p:txBody>
          <a:bodyPr/>
          <a:lstStyle/>
          <a:p>
            <a:pPr marL="0" indent="0">
              <a:buNone/>
            </a:pPr>
            <a:r>
              <a:rPr lang="en-US" dirty="0"/>
              <a:t>Exhibit 8.4 illustrates what can happen as the objectives make their way down from the top of the organization to lower levels.</a:t>
            </a:r>
          </a:p>
        </p:txBody>
      </p:sp>
    </p:spTree>
    <p:extLst>
      <p:ext uri="{BB962C8B-B14F-4D97-AF65-F5344CB8AC3E}">
        <p14:creationId xmlns:p14="http://schemas.microsoft.com/office/powerpoint/2010/main" val="2063744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Management by Objectives (MBO)</a:t>
            </a:r>
          </a:p>
        </p:txBody>
      </p:sp>
      <p:sp>
        <p:nvSpPr>
          <p:cNvPr id="3" name="Content Placeholder 2"/>
          <p:cNvSpPr>
            <a:spLocks noGrp="1"/>
          </p:cNvSpPr>
          <p:nvPr>
            <p:ph idx="1"/>
          </p:nvPr>
        </p:nvSpPr>
        <p:spPr>
          <a:xfrm>
            <a:off x="457200" y="1066800"/>
            <a:ext cx="8229600" cy="2667000"/>
          </a:xfrm>
        </p:spPr>
        <p:txBody>
          <a:bodyPr/>
          <a:lstStyle/>
          <a:p>
            <a:r>
              <a:rPr lang="en-US" sz="2400" b="1" dirty="0"/>
              <a:t>Management by objectives (MBO)</a:t>
            </a:r>
            <a:r>
              <a:rPr lang="en-US" sz="2400" dirty="0"/>
              <a:t>: a process of setting mutually agreed-upon goals and using those goals to evaluate employee performance</a:t>
            </a:r>
          </a:p>
          <a:p>
            <a:r>
              <a:rPr lang="en-US" sz="2400" dirty="0"/>
              <a:t>MBO involves setting objectives that cascade down through the organization that are translated into operational objectives at each level</a:t>
            </a:r>
          </a:p>
        </p:txBody>
      </p:sp>
    </p:spTree>
    <p:extLst>
      <p:ext uri="{BB962C8B-B14F-4D97-AF65-F5344CB8AC3E}">
        <p14:creationId xmlns:p14="http://schemas.microsoft.com/office/powerpoint/2010/main" val="1923455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9075" y="181100"/>
            <a:ext cx="8229600" cy="1066800"/>
          </a:xfrm>
        </p:spPr>
        <p:txBody>
          <a:bodyPr/>
          <a:lstStyle/>
          <a:p>
            <a:r>
              <a:rPr lang="en-US" dirty="0"/>
              <a:t>Exhibit 8.5 Planning in the Hierarchy of Organizations</a:t>
            </a:r>
          </a:p>
        </p:txBody>
      </p:sp>
      <p:pic>
        <p:nvPicPr>
          <p:cNvPr id="7" name="Picture Placeholder 6" descr="A model shows that the organization’s overall objectives are translated into specific objectives for each succeeding level.&#10;Long description is available in notes,&#10;press F6">
            <a:extLst>
              <a:ext uri="{FF2B5EF4-FFF2-40B4-BE49-F238E27FC236}">
                <a16:creationId xmlns:a16="http://schemas.microsoft.com/office/drawing/2014/main" id="{A0624B90-498E-456A-BACE-996F563A89C5}"/>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1155215" y="1759431"/>
            <a:ext cx="6849939" cy="3609267"/>
          </a:xfrm>
          <a:prstGeom prst="rect">
            <a:avLst/>
          </a:prstGeom>
        </p:spPr>
      </p:pic>
    </p:spTree>
    <p:extLst>
      <p:ext uri="{BB962C8B-B14F-4D97-AF65-F5344CB8AC3E}">
        <p14:creationId xmlns:p14="http://schemas.microsoft.com/office/powerpoint/2010/main" val="4161095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04615"/>
          </a:xfrm>
        </p:spPr>
        <p:txBody>
          <a:bodyPr/>
          <a:lstStyle/>
          <a:p>
            <a:r>
              <a:rPr lang="en-US" dirty="0"/>
              <a:t>Learning Objectives</a:t>
            </a:r>
          </a:p>
        </p:txBody>
      </p:sp>
      <p:sp>
        <p:nvSpPr>
          <p:cNvPr id="3" name="Content Placeholder 2"/>
          <p:cNvSpPr>
            <a:spLocks noGrp="1"/>
          </p:cNvSpPr>
          <p:nvPr>
            <p:ph idx="1"/>
          </p:nvPr>
        </p:nvSpPr>
        <p:spPr>
          <a:xfrm>
            <a:off x="457200" y="1066800"/>
            <a:ext cx="8229600" cy="3352800"/>
          </a:xfrm>
        </p:spPr>
        <p:txBody>
          <a:bodyPr/>
          <a:lstStyle/>
          <a:p>
            <a:pPr marL="0" indent="0">
              <a:spcAft>
                <a:spcPts val="1200"/>
              </a:spcAft>
              <a:buNone/>
            </a:pPr>
            <a:r>
              <a:rPr lang="en-US" sz="2400" b="1" dirty="0">
                <a:solidFill>
                  <a:srgbClr val="007FA3"/>
                </a:solidFill>
              </a:rPr>
              <a:t>8.1 </a:t>
            </a:r>
            <a:r>
              <a:rPr lang="en-US" sz="2400" b="1" dirty="0">
                <a:latin typeface="Arial" pitchFamily="34" charset="0"/>
                <a:cs typeface="Arial" pitchFamily="34" charset="0"/>
              </a:rPr>
              <a:t>Define </a:t>
            </a:r>
            <a:r>
              <a:rPr lang="en-US" sz="2400" dirty="0">
                <a:latin typeface="Arial" pitchFamily="34" charset="0"/>
                <a:cs typeface="Arial" pitchFamily="34" charset="0"/>
              </a:rPr>
              <a:t>the nature and purposes of planning</a:t>
            </a:r>
            <a:r>
              <a:rPr lang="en-US" sz="2400" dirty="0"/>
              <a:t>.</a:t>
            </a:r>
          </a:p>
          <a:p>
            <a:pPr marL="502920" indent="-502920">
              <a:spcAft>
                <a:spcPts val="1200"/>
              </a:spcAft>
              <a:buNone/>
            </a:pPr>
            <a:r>
              <a:rPr lang="en-US" sz="2400" b="1" dirty="0">
                <a:solidFill>
                  <a:srgbClr val="007FA3"/>
                </a:solidFill>
              </a:rPr>
              <a:t>8.2 </a:t>
            </a:r>
            <a:r>
              <a:rPr lang="en-US" sz="2400" b="1" dirty="0">
                <a:latin typeface="Arial" pitchFamily="34" charset="0"/>
                <a:cs typeface="Arial" pitchFamily="34" charset="0"/>
              </a:rPr>
              <a:t>Classify </a:t>
            </a:r>
            <a:r>
              <a:rPr lang="en-US" sz="2400" dirty="0">
                <a:latin typeface="Arial" pitchFamily="34" charset="0"/>
                <a:cs typeface="Arial" pitchFamily="34" charset="0"/>
              </a:rPr>
              <a:t>the types of plans organizations might use</a:t>
            </a:r>
            <a:r>
              <a:rPr lang="en-US" sz="2400" dirty="0"/>
              <a:t>.</a:t>
            </a:r>
          </a:p>
          <a:p>
            <a:pPr marL="502920" indent="-502920">
              <a:spcAft>
                <a:spcPts val="1200"/>
              </a:spcAft>
              <a:buNone/>
            </a:pPr>
            <a:r>
              <a:rPr lang="en-US" sz="2400" b="1" dirty="0">
                <a:solidFill>
                  <a:srgbClr val="007FA3"/>
                </a:solidFill>
              </a:rPr>
              <a:t>8.3 </a:t>
            </a:r>
            <a:r>
              <a:rPr lang="en-US" sz="2400" b="1" dirty="0">
                <a:latin typeface="Arial" pitchFamily="34" charset="0"/>
                <a:cs typeface="Arial" pitchFamily="34" charset="0"/>
              </a:rPr>
              <a:t>Identify </a:t>
            </a:r>
            <a:r>
              <a:rPr lang="en-US" sz="2400" dirty="0">
                <a:latin typeface="Arial" pitchFamily="34" charset="0"/>
                <a:cs typeface="Arial" pitchFamily="34" charset="0"/>
              </a:rPr>
              <a:t>the key contingency factors in planning.</a:t>
            </a:r>
            <a:endParaRPr lang="en-US" sz="2400" b="1" dirty="0">
              <a:solidFill>
                <a:srgbClr val="007FA3"/>
              </a:solidFill>
            </a:endParaRPr>
          </a:p>
          <a:p>
            <a:pPr marL="502920" indent="-502920">
              <a:spcAft>
                <a:spcPts val="1200"/>
              </a:spcAft>
              <a:buNone/>
            </a:pPr>
            <a:r>
              <a:rPr lang="en-US" sz="2400" b="1" dirty="0">
                <a:solidFill>
                  <a:srgbClr val="007FA3"/>
                </a:solidFill>
              </a:rPr>
              <a:t>8.4 </a:t>
            </a:r>
            <a:r>
              <a:rPr lang="en-US" sz="2400" b="1" dirty="0">
                <a:latin typeface="Arial" pitchFamily="34" charset="0"/>
                <a:cs typeface="Arial" pitchFamily="34" charset="0"/>
              </a:rPr>
              <a:t>Compare </a:t>
            </a:r>
            <a:r>
              <a:rPr lang="en-US" sz="2400" dirty="0">
                <a:latin typeface="Arial" pitchFamily="34" charset="0"/>
                <a:cs typeface="Arial" pitchFamily="34" charset="0"/>
              </a:rPr>
              <a:t>and contrast approaches to objective setting.</a:t>
            </a:r>
            <a:endParaRPr lang="en-US" sz="2400" dirty="0"/>
          </a:p>
          <a:p>
            <a:pPr marL="0" indent="0">
              <a:spcAft>
                <a:spcPts val="1200"/>
              </a:spcAft>
              <a:buNone/>
            </a:pPr>
            <a:r>
              <a:rPr lang="en-US" sz="2400" b="1" dirty="0">
                <a:solidFill>
                  <a:srgbClr val="007FA3"/>
                </a:solidFill>
              </a:rPr>
              <a:t>8.5 </a:t>
            </a:r>
            <a:r>
              <a:rPr lang="en-US" sz="2400" b="1" dirty="0">
                <a:latin typeface="Arial" pitchFamily="34" charset="0"/>
                <a:cs typeface="Arial" pitchFamily="34" charset="0"/>
              </a:rPr>
              <a:t>Discuss </a:t>
            </a:r>
            <a:r>
              <a:rPr lang="en-US" sz="2400" dirty="0">
                <a:latin typeface="Arial" pitchFamily="34" charset="0"/>
                <a:cs typeface="Arial" pitchFamily="34" charset="0"/>
              </a:rPr>
              <a:t>contemporary issues in planning</a:t>
            </a:r>
            <a:r>
              <a:rPr lang="en-US" sz="2400" dirty="0"/>
              <a:t>.</a:t>
            </a:r>
          </a:p>
        </p:txBody>
      </p:sp>
    </p:spTree>
    <p:extLst>
      <p:ext uri="{BB962C8B-B14F-4D97-AF65-F5344CB8AC3E}">
        <p14:creationId xmlns:p14="http://schemas.microsoft.com/office/powerpoint/2010/main" val="615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1097280"/>
          </a:xfrm>
        </p:spPr>
        <p:txBody>
          <a:bodyPr/>
          <a:lstStyle/>
          <a:p>
            <a:r>
              <a:rPr lang="en-US" dirty="0"/>
              <a:t>How Can Managers Plan Effectively in Dynamic Environments?</a:t>
            </a:r>
          </a:p>
        </p:txBody>
      </p:sp>
      <p:sp>
        <p:nvSpPr>
          <p:cNvPr id="3" name="Content Placeholder 2"/>
          <p:cNvSpPr>
            <a:spLocks noGrp="1"/>
          </p:cNvSpPr>
          <p:nvPr>
            <p:ph idx="1"/>
          </p:nvPr>
        </p:nvSpPr>
        <p:spPr>
          <a:xfrm>
            <a:off x="457200" y="1600201"/>
            <a:ext cx="8229600" cy="2057400"/>
          </a:xfrm>
        </p:spPr>
        <p:txBody>
          <a:bodyPr/>
          <a:lstStyle/>
          <a:p>
            <a:r>
              <a:rPr lang="en-US" sz="2400" dirty="0"/>
              <a:t>Develop plans that are specific but flexible</a:t>
            </a:r>
          </a:p>
          <a:p>
            <a:r>
              <a:rPr lang="en-US" sz="2400" dirty="0"/>
              <a:t>Keep planning even when the environment is uncertain</a:t>
            </a:r>
          </a:p>
          <a:p>
            <a:r>
              <a:rPr lang="en-US" sz="2400" dirty="0"/>
              <a:t>Allow lower organizational levels to set goals and develop plans</a:t>
            </a:r>
          </a:p>
        </p:txBody>
      </p:sp>
    </p:spTree>
    <p:extLst>
      <p:ext uri="{BB962C8B-B14F-4D97-AF65-F5344CB8AC3E}">
        <p14:creationId xmlns:p14="http://schemas.microsoft.com/office/powerpoint/2010/main" val="1386800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348"/>
            <a:ext cx="8229600" cy="580815"/>
          </a:xfrm>
        </p:spPr>
        <p:txBody>
          <a:bodyPr/>
          <a:lstStyle/>
          <a:p>
            <a:r>
              <a:rPr lang="en-US" sz="2800" dirty="0"/>
              <a:t>How Can Managers Use Environmental Scanning?</a:t>
            </a:r>
          </a:p>
        </p:txBody>
      </p:sp>
      <p:sp>
        <p:nvSpPr>
          <p:cNvPr id="3" name="Content Placeholder 2"/>
          <p:cNvSpPr>
            <a:spLocks noGrp="1"/>
          </p:cNvSpPr>
          <p:nvPr>
            <p:ph idx="1"/>
          </p:nvPr>
        </p:nvSpPr>
        <p:spPr>
          <a:xfrm>
            <a:off x="457200" y="1066800"/>
            <a:ext cx="8229600" cy="2209800"/>
          </a:xfrm>
        </p:spPr>
        <p:txBody>
          <a:bodyPr/>
          <a:lstStyle/>
          <a:p>
            <a:r>
              <a:rPr lang="en-US" sz="2400" b="1" dirty="0"/>
              <a:t>Environmental scanning</a:t>
            </a:r>
            <a:r>
              <a:rPr lang="en-US" sz="2400" dirty="0"/>
              <a:t>: screening information to detect emerging trends</a:t>
            </a:r>
          </a:p>
          <a:p>
            <a:r>
              <a:rPr lang="en-US" sz="2400" b="1" dirty="0"/>
              <a:t>Competitive intelligence</a:t>
            </a:r>
            <a:r>
              <a:rPr lang="en-US" sz="2400" dirty="0"/>
              <a:t>: gathering information about competitors that allows managers to anticipate competitors’ actions rather than merely react to them</a:t>
            </a:r>
          </a:p>
        </p:txBody>
      </p:sp>
    </p:spTree>
    <p:extLst>
      <p:ext uri="{BB962C8B-B14F-4D97-AF65-F5344CB8AC3E}">
        <p14:creationId xmlns:p14="http://schemas.microsoft.com/office/powerpoint/2010/main" val="220431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F2594-2A88-40EB-92E0-2971CB9299B4}"/>
              </a:ext>
            </a:extLst>
          </p:cNvPr>
          <p:cNvSpPr>
            <a:spLocks noGrp="1"/>
          </p:cNvSpPr>
          <p:nvPr>
            <p:ph type="title"/>
          </p:nvPr>
        </p:nvSpPr>
        <p:spPr>
          <a:xfrm>
            <a:off x="457200" y="241126"/>
            <a:ext cx="8229600" cy="474452"/>
          </a:xfrm>
        </p:spPr>
        <p:txBody>
          <a:bodyPr/>
          <a:lstStyle/>
          <a:p>
            <a:r>
              <a:rPr lang="en-US" dirty="0"/>
              <a:t>Exhibit 8.6 Environmental Scanning</a:t>
            </a:r>
          </a:p>
        </p:txBody>
      </p:sp>
      <p:graphicFrame>
        <p:nvGraphicFramePr>
          <p:cNvPr id="6" name="Table 5">
            <a:extLst>
              <a:ext uri="{FF2B5EF4-FFF2-40B4-BE49-F238E27FC236}">
                <a16:creationId xmlns:a16="http://schemas.microsoft.com/office/drawing/2014/main" id="{81F3114E-D83B-437B-871B-15FEA70EF3F1}"/>
              </a:ext>
            </a:extLst>
          </p:cNvPr>
          <p:cNvGraphicFramePr>
            <a:graphicFrameLocks noGrp="1"/>
          </p:cNvGraphicFramePr>
          <p:nvPr>
            <p:extLst>
              <p:ext uri="{D42A27DB-BD31-4B8C-83A1-F6EECF244321}">
                <p14:modId xmlns:p14="http://schemas.microsoft.com/office/powerpoint/2010/main" val="1302042945"/>
              </p:ext>
            </p:extLst>
          </p:nvPr>
        </p:nvGraphicFramePr>
        <p:xfrm>
          <a:off x="457200" y="1066800"/>
          <a:ext cx="8229600" cy="4023360"/>
        </p:xfrm>
        <a:graphic>
          <a:graphicData uri="http://schemas.openxmlformats.org/drawingml/2006/table">
            <a:tbl>
              <a:tblPr firstRow="1" bandRow="1">
                <a:tableStyleId>{3B4B98B0-60AC-42C2-AFA5-B58CD77FA1E5}</a:tableStyleId>
              </a:tblPr>
              <a:tblGrid>
                <a:gridCol w="4114800">
                  <a:extLst>
                    <a:ext uri="{9D8B030D-6E8A-4147-A177-3AD203B41FA5}">
                      <a16:colId xmlns:a16="http://schemas.microsoft.com/office/drawing/2014/main" val="2493556326"/>
                    </a:ext>
                  </a:extLst>
                </a:gridCol>
                <a:gridCol w="4114800">
                  <a:extLst>
                    <a:ext uri="{9D8B030D-6E8A-4147-A177-3AD203B41FA5}">
                      <a16:colId xmlns:a16="http://schemas.microsoft.com/office/drawing/2014/main" val="2256408539"/>
                    </a:ext>
                  </a:extLst>
                </a:gridCol>
              </a:tblGrid>
              <a:tr h="157018">
                <a:tc>
                  <a:txBody>
                    <a:bodyPr/>
                    <a:lstStyle/>
                    <a:p>
                      <a:r>
                        <a:rPr lang="en-US" sz="1800" b="1" i="0" u="none" strike="noStrike" kern="1200" baseline="0" dirty="0">
                          <a:solidFill>
                            <a:schemeClr val="bg1"/>
                          </a:solidFill>
                          <a:latin typeface="+mn-lt"/>
                          <a:ea typeface="+mn-ea"/>
                          <a:cs typeface="+mn-cs"/>
                        </a:rPr>
                        <a:t>What</a:t>
                      </a:r>
                      <a:endParaRPr lang="en-US" dirty="0">
                        <a:solidFill>
                          <a:schemeClr val="bg1"/>
                        </a:solidFill>
                      </a:endParaRP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sz="1800" b="1" i="0" u="none" strike="noStrike" kern="1200" baseline="0" dirty="0">
                          <a:solidFill>
                            <a:schemeClr val="bg1"/>
                          </a:solidFill>
                          <a:latin typeface="+mn-lt"/>
                          <a:ea typeface="+mn-ea"/>
                          <a:cs typeface="+mn-cs"/>
                        </a:rPr>
                        <a:t>Where</a:t>
                      </a:r>
                      <a:endParaRPr lang="en-US" dirty="0">
                        <a:solidFill>
                          <a:schemeClr val="bg1"/>
                        </a:solidFill>
                      </a:endParaRP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827538565"/>
                  </a:ext>
                </a:extLst>
              </a:tr>
              <a:tr h="157018">
                <a:tc>
                  <a:txBody>
                    <a:bodyPr/>
                    <a:lstStyle/>
                    <a:p>
                      <a:r>
                        <a:rPr lang="en-US" sz="1800" b="1" i="0" u="none" strike="noStrike" kern="1200" baseline="0" dirty="0">
                          <a:solidFill>
                            <a:schemeClr val="tx1"/>
                          </a:solidFill>
                          <a:latin typeface="+mn-lt"/>
                          <a:ea typeface="+mn-ea"/>
                          <a:cs typeface="+mn-cs"/>
                        </a:rPr>
                        <a:t>General Environment</a:t>
                      </a:r>
                      <a:endParaRPr lang="en-US"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endParaRPr lang="en-US"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15025293"/>
                  </a:ext>
                </a:extLst>
              </a:tr>
              <a:tr h="157018">
                <a:tc>
                  <a:txBody>
                    <a:bodyPr/>
                    <a:lstStyle/>
                    <a:p>
                      <a:r>
                        <a:rPr lang="en-US" sz="1800" b="0" i="0" u="none" strike="noStrike" kern="1200" baseline="0" dirty="0">
                          <a:solidFill>
                            <a:schemeClr val="tx1"/>
                          </a:solidFill>
                          <a:latin typeface="+mn-lt"/>
                          <a:ea typeface="+mn-ea"/>
                          <a:cs typeface="+mn-cs"/>
                        </a:rPr>
                        <a:t>Political</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Lobbyists; political representative</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13637662"/>
                  </a:ext>
                </a:extLst>
              </a:tr>
              <a:tr h="157018">
                <a:tc>
                  <a:txBody>
                    <a:bodyPr/>
                    <a:lstStyle/>
                    <a:p>
                      <a:r>
                        <a:rPr lang="en-US" sz="1800" b="0" i="0" u="none" strike="noStrike" kern="1200" baseline="0" dirty="0">
                          <a:solidFill>
                            <a:schemeClr val="tx1"/>
                          </a:solidFill>
                          <a:latin typeface="+mn-lt"/>
                          <a:ea typeface="+mn-ea"/>
                          <a:cs typeface="+mn-cs"/>
                        </a:rPr>
                        <a:t>Economic</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Fed minutes; financial news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36849231"/>
                  </a:ext>
                </a:extLst>
              </a:tr>
              <a:tr h="157018">
                <a:tc>
                  <a:txBody>
                    <a:bodyPr/>
                    <a:lstStyle/>
                    <a:p>
                      <a:r>
                        <a:rPr lang="en-US" sz="1800" b="0" i="0" u="none" strike="noStrike" kern="1200" baseline="0" dirty="0">
                          <a:solidFill>
                            <a:schemeClr val="tx1"/>
                          </a:solidFill>
                          <a:latin typeface="+mn-lt"/>
                          <a:ea typeface="+mn-ea"/>
                          <a:cs typeface="+mn-cs"/>
                        </a:rPr>
                        <a:t>Social</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Social media</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524724617"/>
                  </a:ext>
                </a:extLst>
              </a:tr>
              <a:tr h="157018">
                <a:tc>
                  <a:txBody>
                    <a:bodyPr/>
                    <a:lstStyle/>
                    <a:p>
                      <a:r>
                        <a:rPr lang="en-US" sz="1800" b="0" i="0" u="none" strike="noStrike" kern="1200" baseline="0" dirty="0">
                          <a:solidFill>
                            <a:schemeClr val="tx1"/>
                          </a:solidFill>
                          <a:latin typeface="+mn-lt"/>
                          <a:ea typeface="+mn-ea"/>
                          <a:cs typeface="+mn-cs"/>
                        </a:rPr>
                        <a:t>Technological</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Patent reports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28070334"/>
                  </a:ext>
                </a:extLst>
              </a:tr>
              <a:tr h="157018">
                <a:tc>
                  <a:txBody>
                    <a:bodyPr/>
                    <a:lstStyle/>
                    <a:p>
                      <a:r>
                        <a:rPr lang="en-US" sz="1800" b="1" i="0" u="none" strike="noStrike" kern="1200" baseline="0" dirty="0">
                          <a:solidFill>
                            <a:schemeClr val="tx1"/>
                          </a:solidFill>
                          <a:latin typeface="+mn-lt"/>
                          <a:ea typeface="+mn-ea"/>
                          <a:cs typeface="+mn-cs"/>
                        </a:rPr>
                        <a:t>Specific Environment</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41770482"/>
                  </a:ext>
                </a:extLst>
              </a:tr>
              <a:tr h="157018">
                <a:tc>
                  <a:txBody>
                    <a:bodyPr/>
                    <a:lstStyle/>
                    <a:p>
                      <a:r>
                        <a:rPr lang="en-US" sz="1800" b="0" i="0" u="none" strike="noStrike" kern="1200" baseline="0" dirty="0">
                          <a:solidFill>
                            <a:schemeClr val="tx1"/>
                          </a:solidFill>
                          <a:latin typeface="+mn-lt"/>
                          <a:ea typeface="+mn-ea"/>
                          <a:cs typeface="+mn-cs"/>
                        </a:rPr>
                        <a:t>Industry</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Business media; industry associations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900400641"/>
                  </a:ext>
                </a:extLst>
              </a:tr>
              <a:tr h="157018">
                <a:tc>
                  <a:txBody>
                    <a:bodyPr/>
                    <a:lstStyle/>
                    <a:p>
                      <a:r>
                        <a:rPr lang="en-US" sz="1800" b="0" i="0" u="none" strike="noStrike" kern="1200" baseline="0" dirty="0">
                          <a:solidFill>
                            <a:schemeClr val="tx1"/>
                          </a:solidFill>
                          <a:latin typeface="+mn-lt"/>
                          <a:ea typeface="+mn-ea"/>
                          <a:cs typeface="+mn-cs"/>
                        </a:rPr>
                        <a:t>Competitors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Web sites; others in the industry</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618034929"/>
                  </a:ext>
                </a:extLst>
              </a:tr>
              <a:tr h="157018">
                <a:tc>
                  <a:txBody>
                    <a:bodyPr/>
                    <a:lstStyle/>
                    <a:p>
                      <a:r>
                        <a:rPr lang="en-US" sz="1800" b="0" i="0" u="none" strike="noStrike" kern="1200" baseline="0" dirty="0">
                          <a:solidFill>
                            <a:schemeClr val="tx1"/>
                          </a:solidFill>
                          <a:latin typeface="+mn-lt"/>
                          <a:ea typeface="+mn-ea"/>
                          <a:cs typeface="+mn-cs"/>
                        </a:rPr>
                        <a:t>Suppliers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Vendors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68087834"/>
                  </a:ext>
                </a:extLst>
              </a:tr>
              <a:tr h="157018">
                <a:tc>
                  <a:txBody>
                    <a:bodyPr/>
                    <a:lstStyle/>
                    <a:p>
                      <a:r>
                        <a:rPr lang="en-US" sz="1800" b="0" i="0" u="none" strike="noStrike" kern="1200" baseline="0" dirty="0">
                          <a:solidFill>
                            <a:schemeClr val="tx1"/>
                          </a:solidFill>
                          <a:latin typeface="+mn-lt"/>
                          <a:ea typeface="+mn-ea"/>
                          <a:cs typeface="+mn-cs"/>
                        </a:rPr>
                        <a:t>Customers</a:t>
                      </a:r>
                      <a:endParaRPr lang="en-US"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r>
                        <a:rPr lang="en-US" sz="1800" b="0" i="0" u="none" strike="noStrike" kern="1200" baseline="0" dirty="0">
                          <a:solidFill>
                            <a:schemeClr val="tx1"/>
                          </a:solidFill>
                          <a:latin typeface="+mn-lt"/>
                          <a:ea typeface="+mn-ea"/>
                          <a:cs typeface="+mn-cs"/>
                        </a:rPr>
                        <a:t>Surveys; focus groups</a:t>
                      </a:r>
                      <a:endParaRPr lang="en-US" dirty="0"/>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05307499"/>
                  </a:ext>
                </a:extLst>
              </a:tr>
            </a:tbl>
          </a:graphicData>
        </a:graphic>
      </p:graphicFrame>
    </p:spTree>
    <p:extLst>
      <p:ext uri="{BB962C8B-B14F-4D97-AF65-F5344CB8AC3E}">
        <p14:creationId xmlns:p14="http://schemas.microsoft.com/office/powerpoint/2010/main" val="38146815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348"/>
            <a:ext cx="8229600" cy="580815"/>
          </a:xfrm>
        </p:spPr>
        <p:txBody>
          <a:bodyPr/>
          <a:lstStyle/>
          <a:p>
            <a:r>
              <a:rPr lang="en-US" dirty="0"/>
              <a:t>Digital Tools</a:t>
            </a:r>
          </a:p>
        </p:txBody>
      </p:sp>
      <p:sp>
        <p:nvSpPr>
          <p:cNvPr id="3" name="Content Placeholder 2"/>
          <p:cNvSpPr>
            <a:spLocks noGrp="1"/>
          </p:cNvSpPr>
          <p:nvPr>
            <p:ph idx="1"/>
          </p:nvPr>
        </p:nvSpPr>
        <p:spPr>
          <a:xfrm>
            <a:off x="457200" y="1066800"/>
            <a:ext cx="8229600" cy="3352800"/>
          </a:xfrm>
        </p:spPr>
        <p:txBody>
          <a:bodyPr/>
          <a:lstStyle/>
          <a:p>
            <a:r>
              <a:rPr lang="en-US" sz="2400" b="1" dirty="0"/>
              <a:t>Business intelligence</a:t>
            </a:r>
            <a:r>
              <a:rPr lang="en-US" sz="2400" dirty="0"/>
              <a:t>: data that managers can use to make more effective strategic decisions</a:t>
            </a:r>
          </a:p>
          <a:p>
            <a:r>
              <a:rPr lang="en-US" sz="2400" b="1" dirty="0"/>
              <a:t>Digital tools</a:t>
            </a:r>
            <a:r>
              <a:rPr lang="en-US" sz="2400" dirty="0"/>
              <a:t>: technology, systems, or software that allow the user to collect, visualize, understand, or analyze data</a:t>
            </a:r>
          </a:p>
          <a:p>
            <a:r>
              <a:rPr lang="en-US" sz="2400" b="1" dirty="0"/>
              <a:t>Social Media</a:t>
            </a:r>
            <a:r>
              <a:rPr lang="en-US" sz="2400" dirty="0"/>
              <a:t>: Facebook, LinkedIn, Twitter, and other social media sites are becoming increasingly important places to extract competitive intelligence</a:t>
            </a:r>
          </a:p>
        </p:txBody>
      </p:sp>
    </p:spTree>
    <p:extLst>
      <p:ext uri="{BB962C8B-B14F-4D97-AF65-F5344CB8AC3E}">
        <p14:creationId xmlns:p14="http://schemas.microsoft.com/office/powerpoint/2010/main" val="477603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Virtual Reality</a:t>
            </a:r>
          </a:p>
        </p:txBody>
      </p:sp>
      <p:sp>
        <p:nvSpPr>
          <p:cNvPr id="3" name="Content Placeholder 2"/>
          <p:cNvSpPr>
            <a:spLocks noGrp="1"/>
          </p:cNvSpPr>
          <p:nvPr>
            <p:ph idx="1"/>
          </p:nvPr>
        </p:nvSpPr>
        <p:spPr>
          <a:xfrm>
            <a:off x="457200" y="1066800"/>
            <a:ext cx="8229600" cy="2590800"/>
          </a:xfrm>
        </p:spPr>
        <p:txBody>
          <a:bodyPr/>
          <a:lstStyle/>
          <a:p>
            <a:r>
              <a:rPr lang="en-US" sz="2400" b="1" dirty="0"/>
              <a:t>Virtual Reality</a:t>
            </a:r>
            <a:r>
              <a:rPr lang="en-US" sz="2400" dirty="0"/>
              <a:t>: a three-dimensional, interactive, computer-generated experience that occurs within a simulated environment.</a:t>
            </a:r>
          </a:p>
          <a:p>
            <a:r>
              <a:rPr lang="en-US" sz="2400" dirty="0"/>
              <a:t>Potential applications include interviewing job candidates, virtual meetings, complex job training, and previewing office or plant layouts.</a:t>
            </a:r>
          </a:p>
        </p:txBody>
      </p:sp>
    </p:spTree>
    <p:extLst>
      <p:ext uri="{BB962C8B-B14F-4D97-AF65-F5344CB8AC3E}">
        <p14:creationId xmlns:p14="http://schemas.microsoft.com/office/powerpoint/2010/main" val="811773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Review Learning Objective 8.1</a:t>
            </a:r>
          </a:p>
        </p:txBody>
      </p:sp>
      <p:sp>
        <p:nvSpPr>
          <p:cNvPr id="3" name="Content Placeholder 2"/>
          <p:cNvSpPr>
            <a:spLocks noGrp="1"/>
          </p:cNvSpPr>
          <p:nvPr>
            <p:ph idx="1"/>
          </p:nvPr>
        </p:nvSpPr>
        <p:spPr>
          <a:xfrm>
            <a:off x="457200" y="1066800"/>
            <a:ext cx="8229600" cy="3581400"/>
          </a:xfrm>
        </p:spPr>
        <p:txBody>
          <a:bodyPr/>
          <a:lstStyle/>
          <a:p>
            <a:pPr eaLnBrk="0" hangingPunct="0">
              <a:spcBef>
                <a:spcPct val="20000"/>
              </a:spcBef>
            </a:pPr>
            <a:r>
              <a:rPr lang="en-US" sz="2400" b="1" dirty="0">
                <a:cs typeface="Arial"/>
              </a:rPr>
              <a:t>Define the nature and purposes of planning.</a:t>
            </a:r>
          </a:p>
          <a:p>
            <a:pPr lvl="1" eaLnBrk="0" hangingPunct="0">
              <a:spcBef>
                <a:spcPct val="20000"/>
              </a:spcBef>
              <a:buFont typeface="Arial" charset="0"/>
              <a:buChar char="–"/>
            </a:pPr>
            <a:r>
              <a:rPr lang="en-US" sz="2400" dirty="0">
                <a:cs typeface="Arial"/>
              </a:rPr>
              <a:t>Planning involves defining the organization’s goals, establishing an overall strategy for achieving those goals, and developing plans for organizational work activities.</a:t>
            </a:r>
          </a:p>
          <a:p>
            <a:pPr lvl="1" eaLnBrk="0" hangingPunct="0">
              <a:spcBef>
                <a:spcPct val="20000"/>
              </a:spcBef>
              <a:buFont typeface="Arial" charset="0"/>
              <a:buChar char="–"/>
            </a:pPr>
            <a:r>
              <a:rPr lang="en-US" sz="2400" dirty="0">
                <a:cs typeface="Arial"/>
              </a:rPr>
              <a:t>The four purposes of planning include providing direction, reducing uncertainty, minimizing waste and redundancy, and establishing the goals or standards used in controlling</a:t>
            </a:r>
            <a:r>
              <a:rPr lang="en-US" sz="2400" dirty="0"/>
              <a:t>.</a:t>
            </a:r>
          </a:p>
        </p:txBody>
      </p:sp>
    </p:spTree>
    <p:extLst>
      <p:ext uri="{BB962C8B-B14F-4D97-AF65-F5344CB8AC3E}">
        <p14:creationId xmlns:p14="http://schemas.microsoft.com/office/powerpoint/2010/main" val="1846069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Review Learning Objective 8.2</a:t>
            </a:r>
          </a:p>
        </p:txBody>
      </p:sp>
      <p:sp>
        <p:nvSpPr>
          <p:cNvPr id="3" name="Content Placeholder 2"/>
          <p:cNvSpPr>
            <a:spLocks noGrp="1"/>
          </p:cNvSpPr>
          <p:nvPr>
            <p:ph idx="1"/>
          </p:nvPr>
        </p:nvSpPr>
        <p:spPr>
          <a:xfrm>
            <a:off x="457200" y="1066800"/>
            <a:ext cx="8229600" cy="3581400"/>
          </a:xfrm>
        </p:spPr>
        <p:txBody>
          <a:bodyPr/>
          <a:lstStyle/>
          <a:p>
            <a:r>
              <a:rPr lang="en-US" sz="2400" b="1" dirty="0">
                <a:cs typeface="Arial"/>
              </a:rPr>
              <a:t>Classify the types of plans organizations might use</a:t>
            </a:r>
            <a:r>
              <a:rPr lang="en-US" sz="2400" b="1" dirty="0"/>
              <a:t>.</a:t>
            </a:r>
          </a:p>
          <a:p>
            <a:pPr lvl="1"/>
            <a:r>
              <a:rPr lang="en-US" sz="2400" dirty="0"/>
              <a:t>Goals are desired outcomes. Plans are documents that outline how goals will be met.</a:t>
            </a:r>
          </a:p>
          <a:p>
            <a:pPr lvl="2"/>
            <a:r>
              <a:rPr lang="en-US" sz="2400" dirty="0"/>
              <a:t>Strategic/financial</a:t>
            </a:r>
          </a:p>
          <a:p>
            <a:pPr lvl="2"/>
            <a:r>
              <a:rPr lang="en-US" sz="2400" dirty="0"/>
              <a:t>Stated/real</a:t>
            </a:r>
          </a:p>
          <a:p>
            <a:pPr lvl="2"/>
            <a:r>
              <a:rPr lang="en-US" sz="2400" dirty="0"/>
              <a:t>Long-term/short-term</a:t>
            </a:r>
          </a:p>
          <a:p>
            <a:pPr lvl="2"/>
            <a:r>
              <a:rPr lang="en-US" sz="2400" dirty="0"/>
              <a:t>Specific/directional</a:t>
            </a:r>
          </a:p>
          <a:p>
            <a:pPr lvl="2"/>
            <a:r>
              <a:rPr lang="en-US" sz="2400" dirty="0"/>
              <a:t>Single-use/standing</a:t>
            </a:r>
          </a:p>
        </p:txBody>
      </p:sp>
    </p:spTree>
    <p:extLst>
      <p:ext uri="{BB962C8B-B14F-4D97-AF65-F5344CB8AC3E}">
        <p14:creationId xmlns:p14="http://schemas.microsoft.com/office/powerpoint/2010/main" val="8010515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C11DE-7B9B-42CC-A3C2-C0025CBAB153}"/>
              </a:ext>
            </a:extLst>
          </p:cNvPr>
          <p:cNvSpPr>
            <a:spLocks noGrp="1"/>
          </p:cNvSpPr>
          <p:nvPr>
            <p:ph type="title"/>
          </p:nvPr>
        </p:nvSpPr>
        <p:spPr>
          <a:xfrm>
            <a:off x="457200" y="139874"/>
            <a:ext cx="8229600" cy="580815"/>
          </a:xfrm>
        </p:spPr>
        <p:txBody>
          <a:bodyPr/>
          <a:lstStyle/>
          <a:p>
            <a:r>
              <a:rPr lang="en-US" dirty="0"/>
              <a:t>Review Learning Objective 8.3</a:t>
            </a:r>
          </a:p>
        </p:txBody>
      </p:sp>
      <p:sp>
        <p:nvSpPr>
          <p:cNvPr id="3" name="Content Placeholder 2">
            <a:extLst>
              <a:ext uri="{FF2B5EF4-FFF2-40B4-BE49-F238E27FC236}">
                <a16:creationId xmlns:a16="http://schemas.microsoft.com/office/drawing/2014/main" id="{9CADDBBC-CB9B-4EB1-AB27-8093D984FB4A}"/>
              </a:ext>
            </a:extLst>
          </p:cNvPr>
          <p:cNvSpPr>
            <a:spLocks noGrp="1"/>
          </p:cNvSpPr>
          <p:nvPr>
            <p:ph idx="1"/>
          </p:nvPr>
        </p:nvSpPr>
        <p:spPr>
          <a:xfrm>
            <a:off x="457200" y="1066800"/>
            <a:ext cx="8229600" cy="1828800"/>
          </a:xfrm>
        </p:spPr>
        <p:txBody>
          <a:bodyPr/>
          <a:lstStyle/>
          <a:p>
            <a:r>
              <a:rPr lang="en-US" sz="2400" b="1" dirty="0">
                <a:cs typeface="Arial"/>
              </a:rPr>
              <a:t>Identify the key contingency factors in planning</a:t>
            </a:r>
            <a:r>
              <a:rPr lang="en-US" sz="2400" b="1" dirty="0"/>
              <a:t>.</a:t>
            </a:r>
          </a:p>
          <a:p>
            <a:pPr lvl="1"/>
            <a:r>
              <a:rPr lang="en-US" sz="2400" dirty="0"/>
              <a:t>Organizational level</a:t>
            </a:r>
          </a:p>
          <a:p>
            <a:pPr lvl="1"/>
            <a:r>
              <a:rPr lang="en-US" sz="2400" dirty="0"/>
              <a:t>Degree of environmental uncertainty</a:t>
            </a:r>
          </a:p>
          <a:p>
            <a:pPr lvl="1"/>
            <a:r>
              <a:rPr lang="en-US" sz="2400" dirty="0"/>
              <a:t>Length of future commitments</a:t>
            </a:r>
          </a:p>
        </p:txBody>
      </p:sp>
    </p:spTree>
    <p:extLst>
      <p:ext uri="{BB962C8B-B14F-4D97-AF65-F5344CB8AC3E}">
        <p14:creationId xmlns:p14="http://schemas.microsoft.com/office/powerpoint/2010/main" val="2667681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Review Learning Objective 8.4</a:t>
            </a:r>
          </a:p>
        </p:txBody>
      </p:sp>
      <p:sp>
        <p:nvSpPr>
          <p:cNvPr id="3" name="Content Placeholder 2"/>
          <p:cNvSpPr>
            <a:spLocks noGrp="1"/>
          </p:cNvSpPr>
          <p:nvPr>
            <p:ph idx="1"/>
          </p:nvPr>
        </p:nvSpPr>
        <p:spPr>
          <a:xfrm>
            <a:off x="457200" y="1066800"/>
            <a:ext cx="8229600" cy="2743200"/>
          </a:xfrm>
        </p:spPr>
        <p:txBody>
          <a:bodyPr/>
          <a:lstStyle/>
          <a:p>
            <a:r>
              <a:rPr lang="en-US" sz="2400" b="1" dirty="0">
                <a:cs typeface="Arial"/>
              </a:rPr>
              <a:t>Compare and contrast approaches to objective setting</a:t>
            </a:r>
            <a:r>
              <a:rPr lang="en-US" sz="2400" b="1" dirty="0"/>
              <a:t>.</a:t>
            </a:r>
          </a:p>
          <a:p>
            <a:pPr lvl="1"/>
            <a:r>
              <a:rPr lang="en-US" sz="2400" dirty="0"/>
              <a:t>Traditional goal-setting and MBO</a:t>
            </a:r>
          </a:p>
          <a:p>
            <a:pPr lvl="1"/>
            <a:r>
              <a:rPr lang="en-US" sz="2400" dirty="0"/>
              <a:t>Six characteristics of well-written goals</a:t>
            </a:r>
          </a:p>
          <a:p>
            <a:pPr lvl="1"/>
            <a:r>
              <a:rPr lang="en-US" sz="2400" dirty="0"/>
              <a:t>Five steps of goal-setting</a:t>
            </a:r>
          </a:p>
          <a:p>
            <a:pPr lvl="1"/>
            <a:r>
              <a:rPr lang="en-US" sz="2400" dirty="0"/>
              <a:t>Contingency factors</a:t>
            </a:r>
          </a:p>
        </p:txBody>
      </p:sp>
    </p:spTree>
    <p:extLst>
      <p:ext uri="{BB962C8B-B14F-4D97-AF65-F5344CB8AC3E}">
        <p14:creationId xmlns:p14="http://schemas.microsoft.com/office/powerpoint/2010/main" val="469394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Review Learning Objective 8.5</a:t>
            </a:r>
          </a:p>
        </p:txBody>
      </p:sp>
      <p:sp>
        <p:nvSpPr>
          <p:cNvPr id="3" name="Content Placeholder 2"/>
          <p:cNvSpPr>
            <a:spLocks noGrp="1"/>
          </p:cNvSpPr>
          <p:nvPr>
            <p:ph idx="1"/>
          </p:nvPr>
        </p:nvSpPr>
        <p:spPr>
          <a:xfrm>
            <a:off x="457200" y="1066800"/>
            <a:ext cx="8229600" cy="2362200"/>
          </a:xfrm>
        </p:spPr>
        <p:txBody>
          <a:bodyPr/>
          <a:lstStyle/>
          <a:p>
            <a:r>
              <a:rPr lang="en-US" sz="2400" b="1" dirty="0">
                <a:cs typeface="Arial"/>
              </a:rPr>
              <a:t>Discuss contemporary issues in planning</a:t>
            </a:r>
            <a:r>
              <a:rPr lang="en-US" sz="2400" b="1" dirty="0"/>
              <a:t>.</a:t>
            </a:r>
          </a:p>
          <a:p>
            <a:pPr lvl="1"/>
            <a:r>
              <a:rPr lang="en-US" sz="2400" dirty="0"/>
              <a:t>Planning in dynamic environments</a:t>
            </a:r>
          </a:p>
          <a:p>
            <a:pPr lvl="1"/>
            <a:r>
              <a:rPr lang="en-US" sz="2400" dirty="0"/>
              <a:t>Environmental scanning</a:t>
            </a:r>
          </a:p>
          <a:p>
            <a:pPr lvl="2"/>
            <a:r>
              <a:rPr lang="en-US" sz="2400" dirty="0"/>
              <a:t>Competitive intelligence</a:t>
            </a:r>
          </a:p>
          <a:p>
            <a:pPr lvl="1"/>
            <a:r>
              <a:rPr lang="en-US" sz="2400" dirty="0"/>
              <a:t>Virtual reality</a:t>
            </a:r>
          </a:p>
        </p:txBody>
      </p:sp>
    </p:spTree>
    <p:extLst>
      <p:ext uri="{BB962C8B-B14F-4D97-AF65-F5344CB8AC3E}">
        <p14:creationId xmlns:p14="http://schemas.microsoft.com/office/powerpoint/2010/main" val="578894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80815"/>
          </a:xfrm>
        </p:spPr>
        <p:txBody>
          <a:bodyPr/>
          <a:lstStyle/>
          <a:p>
            <a:r>
              <a:rPr lang="en-US" dirty="0"/>
              <a:t>What is Planning?</a:t>
            </a:r>
          </a:p>
        </p:txBody>
      </p:sp>
      <p:sp>
        <p:nvSpPr>
          <p:cNvPr id="3" name="Content Placeholder 2"/>
          <p:cNvSpPr>
            <a:spLocks noGrp="1"/>
          </p:cNvSpPr>
          <p:nvPr>
            <p:ph idx="1"/>
          </p:nvPr>
        </p:nvSpPr>
        <p:spPr>
          <a:xfrm>
            <a:off x="457200" y="1066800"/>
            <a:ext cx="8229600" cy="3124200"/>
          </a:xfrm>
        </p:spPr>
        <p:txBody>
          <a:bodyPr/>
          <a:lstStyle/>
          <a:p>
            <a:r>
              <a:rPr lang="en-US" sz="2400" b="1" dirty="0"/>
              <a:t>Planning</a:t>
            </a:r>
            <a:r>
              <a:rPr lang="en-US" sz="2400" dirty="0"/>
              <a:t>: management function that involves setting goals, establishing strategies for achieving those goals, and developing plans to integrate and coordinate work activities</a:t>
            </a:r>
          </a:p>
          <a:p>
            <a:r>
              <a:rPr lang="en-US" sz="2400" dirty="0"/>
              <a:t>Formal planning</a:t>
            </a:r>
          </a:p>
          <a:p>
            <a:pPr lvl="1"/>
            <a:r>
              <a:rPr lang="en-US" sz="2400" dirty="0"/>
              <a:t>Specific, time-oriented goals</a:t>
            </a:r>
          </a:p>
          <a:p>
            <a:pPr lvl="1"/>
            <a:r>
              <a:rPr lang="en-US" sz="2400" dirty="0"/>
              <a:t>Goals written and shared</a:t>
            </a:r>
          </a:p>
        </p:txBody>
      </p:sp>
    </p:spTree>
    <p:extLst>
      <p:ext uri="{BB962C8B-B14F-4D97-AF65-F5344CB8AC3E}">
        <p14:creationId xmlns:p14="http://schemas.microsoft.com/office/powerpoint/2010/main" val="81144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80815"/>
          </a:xfrm>
        </p:spPr>
        <p:txBody>
          <a:bodyPr/>
          <a:lstStyle/>
          <a:p>
            <a:r>
              <a:rPr lang="en-US" dirty="0"/>
              <a:t>Why Do Managers Plan?</a:t>
            </a:r>
          </a:p>
        </p:txBody>
      </p:sp>
      <p:sp>
        <p:nvSpPr>
          <p:cNvPr id="3" name="Content Placeholder 2"/>
          <p:cNvSpPr>
            <a:spLocks noGrp="1"/>
          </p:cNvSpPr>
          <p:nvPr>
            <p:ph idx="1"/>
          </p:nvPr>
        </p:nvSpPr>
        <p:spPr>
          <a:xfrm>
            <a:off x="457200" y="1066800"/>
            <a:ext cx="8229600" cy="2209800"/>
          </a:xfrm>
        </p:spPr>
        <p:txBody>
          <a:bodyPr/>
          <a:lstStyle/>
          <a:p>
            <a:r>
              <a:rPr lang="en-US" sz="2400" dirty="0"/>
              <a:t>Provides direction</a:t>
            </a:r>
          </a:p>
          <a:p>
            <a:r>
              <a:rPr lang="en-US" sz="2400" dirty="0"/>
              <a:t>Reduces uncertainty</a:t>
            </a:r>
          </a:p>
          <a:p>
            <a:r>
              <a:rPr lang="en-US" sz="2400" dirty="0"/>
              <a:t>Minimizes waste and redundancy</a:t>
            </a:r>
          </a:p>
          <a:p>
            <a:r>
              <a:rPr lang="en-US" sz="2400" dirty="0"/>
              <a:t>Establishes the goals and standards for controlling</a:t>
            </a:r>
          </a:p>
        </p:txBody>
      </p:sp>
    </p:spTree>
    <p:extLst>
      <p:ext uri="{BB962C8B-B14F-4D97-AF65-F5344CB8AC3E}">
        <p14:creationId xmlns:p14="http://schemas.microsoft.com/office/powerpoint/2010/main" val="2008268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80815"/>
          </a:xfrm>
        </p:spPr>
        <p:txBody>
          <a:bodyPr/>
          <a:lstStyle/>
          <a:p>
            <a:r>
              <a:rPr lang="en-US" dirty="0"/>
              <a:t>Planning and Performance</a:t>
            </a:r>
          </a:p>
        </p:txBody>
      </p:sp>
      <p:sp>
        <p:nvSpPr>
          <p:cNvPr id="3" name="Content Placeholder 2"/>
          <p:cNvSpPr>
            <a:spLocks noGrp="1"/>
          </p:cNvSpPr>
          <p:nvPr>
            <p:ph idx="1"/>
          </p:nvPr>
        </p:nvSpPr>
        <p:spPr>
          <a:xfrm>
            <a:off x="457200" y="1066800"/>
            <a:ext cx="8229600" cy="3352800"/>
          </a:xfrm>
        </p:spPr>
        <p:txBody>
          <a:bodyPr/>
          <a:lstStyle/>
          <a:p>
            <a:r>
              <a:rPr lang="en-US" sz="2400" dirty="0"/>
              <a:t>Formal planning is associated with positive financial results</a:t>
            </a:r>
          </a:p>
          <a:p>
            <a:r>
              <a:rPr lang="en-US" sz="2400" dirty="0"/>
              <a:t>Quality of planning/implementation more important than the extent of it</a:t>
            </a:r>
          </a:p>
          <a:p>
            <a:r>
              <a:rPr lang="en-US" sz="2400" dirty="0"/>
              <a:t>External factors can reduce the impact of planning on performance</a:t>
            </a:r>
          </a:p>
          <a:p>
            <a:r>
              <a:rPr lang="en-US" sz="2400" dirty="0"/>
              <a:t>Planning-performance relationship seems to be influenced by the planning time frame</a:t>
            </a:r>
          </a:p>
        </p:txBody>
      </p:sp>
    </p:spTree>
    <p:extLst>
      <p:ext uri="{BB962C8B-B14F-4D97-AF65-F5344CB8AC3E}">
        <p14:creationId xmlns:p14="http://schemas.microsoft.com/office/powerpoint/2010/main" val="1707107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80815"/>
          </a:xfrm>
        </p:spPr>
        <p:txBody>
          <a:bodyPr/>
          <a:lstStyle/>
          <a:p>
            <a:r>
              <a:rPr lang="en-US" dirty="0"/>
              <a:t>Goals and Plans</a:t>
            </a:r>
          </a:p>
        </p:txBody>
      </p:sp>
      <p:sp>
        <p:nvSpPr>
          <p:cNvPr id="3" name="Content Placeholder 2"/>
          <p:cNvSpPr>
            <a:spLocks noGrp="1"/>
          </p:cNvSpPr>
          <p:nvPr>
            <p:ph idx="1"/>
          </p:nvPr>
        </p:nvSpPr>
        <p:spPr>
          <a:xfrm>
            <a:off x="457200" y="1066800"/>
            <a:ext cx="8229600" cy="1447800"/>
          </a:xfrm>
        </p:spPr>
        <p:txBody>
          <a:bodyPr/>
          <a:lstStyle/>
          <a:p>
            <a:r>
              <a:rPr lang="en-US" sz="2400" b="1" dirty="0"/>
              <a:t>Goals (objectives)</a:t>
            </a:r>
            <a:r>
              <a:rPr lang="en-US" sz="2400" dirty="0"/>
              <a:t>: desired outcomes or targets</a:t>
            </a:r>
          </a:p>
          <a:p>
            <a:r>
              <a:rPr lang="en-US" sz="2400" b="1" dirty="0"/>
              <a:t>Plans</a:t>
            </a:r>
            <a:r>
              <a:rPr lang="en-US" sz="2400" dirty="0"/>
              <a:t>: documents that outline how goals are going to be met</a:t>
            </a:r>
          </a:p>
        </p:txBody>
      </p:sp>
    </p:spTree>
    <p:extLst>
      <p:ext uri="{BB962C8B-B14F-4D97-AF65-F5344CB8AC3E}">
        <p14:creationId xmlns:p14="http://schemas.microsoft.com/office/powerpoint/2010/main" val="2067388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1100"/>
            <a:ext cx="8229600" cy="609600"/>
          </a:xfrm>
        </p:spPr>
        <p:txBody>
          <a:bodyPr/>
          <a:lstStyle/>
          <a:p>
            <a:r>
              <a:rPr lang="en-US" dirty="0"/>
              <a:t>Exhibit 8.1 Types of Plans</a:t>
            </a:r>
          </a:p>
        </p:txBody>
      </p:sp>
      <p:pic>
        <p:nvPicPr>
          <p:cNvPr id="7" name="Picture Placeholder 6" descr="A flow chart shows types of plans based on 4 factors.&#10;Long description is available in notes,&#10;press F6">
            <a:extLst>
              <a:ext uri="{FF2B5EF4-FFF2-40B4-BE49-F238E27FC236}">
                <a16:creationId xmlns:a16="http://schemas.microsoft.com/office/drawing/2014/main" id="{62345CD7-E2E4-46B2-9969-F4127B72B87B}"/>
              </a:ext>
            </a:extLst>
          </p:cNvPr>
          <p:cNvPicPr>
            <a:picLocks noGrp="1" noChangeAspect="1"/>
          </p:cNvPicPr>
          <p:nvPr>
            <p:ph type="pic" sz="quarter" idx="14"/>
          </p:nvPr>
        </p:nvPicPr>
        <p:blipFill>
          <a:blip r:embed="rId3" cstate="print"/>
          <a:stretch>
            <a:fillRect/>
          </a:stretch>
        </p:blipFill>
        <p:spPr>
          <a:xfrm>
            <a:off x="546490" y="1759169"/>
            <a:ext cx="8065941" cy="2812831"/>
          </a:xfrm>
          <a:prstGeom prst="rect">
            <a:avLst/>
          </a:prstGeom>
        </p:spPr>
      </p:pic>
      <p:sp>
        <p:nvSpPr>
          <p:cNvPr id="5" name="Content Placeholder 4">
            <a:extLst>
              <a:ext uri="{FF2B5EF4-FFF2-40B4-BE49-F238E27FC236}">
                <a16:creationId xmlns:a16="http://schemas.microsoft.com/office/drawing/2014/main" id="{4C8DF1E4-B6D9-49BC-94A7-6FFC179377E2}"/>
              </a:ext>
            </a:extLst>
          </p:cNvPr>
          <p:cNvSpPr>
            <a:spLocks noGrp="1"/>
          </p:cNvSpPr>
          <p:nvPr>
            <p:ph sz="quarter" idx="15"/>
          </p:nvPr>
        </p:nvSpPr>
        <p:spPr>
          <a:xfrm>
            <a:off x="457200" y="5867400"/>
            <a:ext cx="8229600" cy="381000"/>
          </a:xfrm>
        </p:spPr>
        <p:txBody>
          <a:bodyPr/>
          <a:lstStyle/>
          <a:p>
            <a:pPr marL="0" indent="0">
              <a:buNone/>
            </a:pPr>
            <a:r>
              <a:rPr lang="en-US" dirty="0"/>
              <a:t>Exhibit 8.1 shows the most popular ways to describe organizational plans.</a:t>
            </a:r>
          </a:p>
        </p:txBody>
      </p:sp>
    </p:spTree>
    <p:extLst>
      <p:ext uri="{BB962C8B-B14F-4D97-AF65-F5344CB8AC3E}">
        <p14:creationId xmlns:p14="http://schemas.microsoft.com/office/powerpoint/2010/main" val="1830057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Strategic and Operational Plans</a:t>
            </a:r>
          </a:p>
        </p:txBody>
      </p:sp>
      <p:sp>
        <p:nvSpPr>
          <p:cNvPr id="3" name="Content Placeholder 2"/>
          <p:cNvSpPr>
            <a:spLocks noGrp="1"/>
          </p:cNvSpPr>
          <p:nvPr>
            <p:ph idx="1"/>
          </p:nvPr>
        </p:nvSpPr>
        <p:spPr>
          <a:xfrm>
            <a:off x="457200" y="1066800"/>
            <a:ext cx="8229600" cy="1905000"/>
          </a:xfrm>
        </p:spPr>
        <p:txBody>
          <a:bodyPr/>
          <a:lstStyle/>
          <a:p>
            <a:r>
              <a:rPr lang="en-US" sz="2400" b="1" dirty="0"/>
              <a:t>Strategic plans</a:t>
            </a:r>
            <a:r>
              <a:rPr lang="en-US" sz="2400" dirty="0"/>
              <a:t>: plans that apply to the entire organization and establish the organization’s overall goals</a:t>
            </a:r>
          </a:p>
          <a:p>
            <a:r>
              <a:rPr lang="en-US" sz="2400" b="1" dirty="0"/>
              <a:t>Operational plans</a:t>
            </a:r>
            <a:r>
              <a:rPr lang="en-US" sz="2400" dirty="0"/>
              <a:t>: plans that encompass a particular operational area of the organization</a:t>
            </a:r>
          </a:p>
        </p:txBody>
      </p:sp>
    </p:spTree>
    <p:extLst>
      <p:ext uri="{BB962C8B-B14F-4D97-AF65-F5344CB8AC3E}">
        <p14:creationId xmlns:p14="http://schemas.microsoft.com/office/powerpoint/2010/main" val="243205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874"/>
            <a:ext cx="8229600" cy="580815"/>
          </a:xfrm>
        </p:spPr>
        <p:txBody>
          <a:bodyPr/>
          <a:lstStyle/>
          <a:p>
            <a:r>
              <a:rPr lang="en-US" dirty="0"/>
              <a:t>Long-term and Short-term Plans</a:t>
            </a:r>
          </a:p>
        </p:txBody>
      </p:sp>
      <p:sp>
        <p:nvSpPr>
          <p:cNvPr id="3" name="Content Placeholder 2"/>
          <p:cNvSpPr>
            <a:spLocks noGrp="1"/>
          </p:cNvSpPr>
          <p:nvPr>
            <p:ph idx="1"/>
          </p:nvPr>
        </p:nvSpPr>
        <p:spPr>
          <a:xfrm>
            <a:off x="457200" y="1066800"/>
            <a:ext cx="8229600" cy="1676400"/>
          </a:xfrm>
        </p:spPr>
        <p:txBody>
          <a:bodyPr/>
          <a:lstStyle/>
          <a:p>
            <a:r>
              <a:rPr lang="en-US" sz="2400" b="1" dirty="0"/>
              <a:t>Long-term plans</a:t>
            </a:r>
            <a:r>
              <a:rPr lang="en-US" sz="2400" dirty="0"/>
              <a:t>: plans with a time frame beyond three years</a:t>
            </a:r>
          </a:p>
          <a:p>
            <a:r>
              <a:rPr lang="en-US" sz="2400" b="1" dirty="0"/>
              <a:t>Short-term plans</a:t>
            </a:r>
            <a:r>
              <a:rPr lang="en-US" sz="2400" dirty="0"/>
              <a:t>: plans covering one year or less</a:t>
            </a:r>
          </a:p>
        </p:txBody>
      </p:sp>
    </p:spTree>
    <p:extLst>
      <p:ext uri="{BB962C8B-B14F-4D97-AF65-F5344CB8AC3E}">
        <p14:creationId xmlns:p14="http://schemas.microsoft.com/office/powerpoint/2010/main" val="1548185781"/>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84</TotalTime>
  <Words>3770</Words>
  <Application>Microsoft Office PowerPoint</Application>
  <PresentationFormat>On-screen Show (4:3)</PresentationFormat>
  <Paragraphs>258</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Times New Roman</vt:lpstr>
      <vt:lpstr>Verdana</vt:lpstr>
      <vt:lpstr>Wingdings</vt:lpstr>
      <vt:lpstr>508 Lecture</vt:lpstr>
      <vt:lpstr>Management</vt:lpstr>
      <vt:lpstr>Learning Objectives</vt:lpstr>
      <vt:lpstr>What is Planning?</vt:lpstr>
      <vt:lpstr>Why Do Managers Plan?</vt:lpstr>
      <vt:lpstr>Planning and Performance</vt:lpstr>
      <vt:lpstr>Goals and Plans</vt:lpstr>
      <vt:lpstr>Exhibit 8.1 Types of Plans</vt:lpstr>
      <vt:lpstr>Strategic and Operational Plans</vt:lpstr>
      <vt:lpstr>Long-term and Short-term Plans</vt:lpstr>
      <vt:lpstr>Specific and Directional Plans</vt:lpstr>
      <vt:lpstr>Exhibit 8.2 Specific Versus Directional Plans</vt:lpstr>
      <vt:lpstr>Single-Use and Standing Plans</vt:lpstr>
      <vt:lpstr>Contingency Factors in Planning</vt:lpstr>
      <vt:lpstr>Exhibit 8.3 Planning in the Hierarchy of Organizations</vt:lpstr>
      <vt:lpstr>Objectives and Goals</vt:lpstr>
      <vt:lpstr>Approaches to Setting Objectives</vt:lpstr>
      <vt:lpstr>Exhibit 8.4 Traditional Objective Setting</vt:lpstr>
      <vt:lpstr>Management by Objectives (MBO)</vt:lpstr>
      <vt:lpstr>Exhibit 8.5 Planning in the Hierarchy of Organizations</vt:lpstr>
      <vt:lpstr>How Can Managers Plan Effectively in Dynamic Environments?</vt:lpstr>
      <vt:lpstr>How Can Managers Use Environmental Scanning?</vt:lpstr>
      <vt:lpstr>Exhibit 8.6 Environmental Scanning</vt:lpstr>
      <vt:lpstr>Digital Tools</vt:lpstr>
      <vt:lpstr>Virtual Reality</vt:lpstr>
      <vt:lpstr>Review Learning Objective 8.1</vt:lpstr>
      <vt:lpstr>Review Learning Objective 8.2</vt:lpstr>
      <vt:lpstr>Review Learning Objective 8.3</vt:lpstr>
      <vt:lpstr>Review Learning Objective 8.4</vt:lpstr>
      <vt:lpstr>Review Learning Objective 8.5</vt:lpstr>
    </vt:vector>
  </TitlesOfParts>
  <Manager/>
  <Company>Pearson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Fifteenth Edition, Chapter 8, Planning Work Activities</dc:title>
  <dc:subject/>
  <dc:creator>Stephen P. Robbins and Mary Coulter</dc:creator>
  <cp:keywords>Management</cp:keywords>
  <dc:description/>
  <cp:lastModifiedBy>Rakshit, Nikhil</cp:lastModifiedBy>
  <cp:revision>622</cp:revision>
  <dcterms:created xsi:type="dcterms:W3CDTF">2014-07-14T20:04:21Z</dcterms:created>
  <dcterms:modified xsi:type="dcterms:W3CDTF">2020-05-21T10:39:25Z</dcterms:modified>
  <cp:category/>
</cp:coreProperties>
</file>