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9" r:id="rId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-41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AA22F8-72FB-4BF6-B1BB-84AA6C1B765A}" type="datetimeFigureOut">
              <a:rPr lang="tr-TR" smtClean="0"/>
              <a:pPr/>
              <a:t>31.03.2018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D343D6-E9D9-4997-92B7-80A9A68E184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7949353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D343D6-E9D9-4997-92B7-80A9A68E184C}" type="slidenum">
              <a:rPr lang="tr-TR" smtClean="0"/>
              <a:pPr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4756276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9CB81-6488-401E-8381-5FCCDB3C26A1}" type="datetimeFigureOut">
              <a:rPr lang="tr-TR" smtClean="0"/>
              <a:pPr/>
              <a:t>31.03.2018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55015-7D39-4BC5-A051-B49B902FC56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40305111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9CB81-6488-401E-8381-5FCCDB3C26A1}" type="datetimeFigureOut">
              <a:rPr lang="tr-TR" smtClean="0"/>
              <a:pPr/>
              <a:t>31.03.2018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55015-7D39-4BC5-A051-B49B902FC56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630149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9CB81-6488-401E-8381-5FCCDB3C26A1}" type="datetimeFigureOut">
              <a:rPr lang="tr-TR" smtClean="0"/>
              <a:pPr/>
              <a:t>31.03.2018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55015-7D39-4BC5-A051-B49B902FC56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8634419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9CB81-6488-401E-8381-5FCCDB3C26A1}" type="datetimeFigureOut">
              <a:rPr lang="tr-TR" smtClean="0"/>
              <a:pPr/>
              <a:t>31.03.2018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55015-7D39-4BC5-A051-B49B902FC56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106899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9CB81-6488-401E-8381-5FCCDB3C26A1}" type="datetimeFigureOut">
              <a:rPr lang="tr-TR" smtClean="0"/>
              <a:pPr/>
              <a:t>31.03.2018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55015-7D39-4BC5-A051-B49B902FC56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686830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9CB81-6488-401E-8381-5FCCDB3C26A1}" type="datetimeFigureOut">
              <a:rPr lang="tr-TR" smtClean="0"/>
              <a:pPr/>
              <a:t>31.03.2018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55015-7D39-4BC5-A051-B49B902FC56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110408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9CB81-6488-401E-8381-5FCCDB3C26A1}" type="datetimeFigureOut">
              <a:rPr lang="tr-TR" smtClean="0"/>
              <a:pPr/>
              <a:t>31.03.2018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55015-7D39-4BC5-A051-B49B902FC56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754518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9CB81-6488-401E-8381-5FCCDB3C26A1}" type="datetimeFigureOut">
              <a:rPr lang="tr-TR" smtClean="0"/>
              <a:pPr/>
              <a:t>31.03.2018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55015-7D39-4BC5-A051-B49B902FC56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875705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9CB81-6488-401E-8381-5FCCDB3C26A1}" type="datetimeFigureOut">
              <a:rPr lang="tr-TR" smtClean="0"/>
              <a:pPr/>
              <a:t>31.03.2018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55015-7D39-4BC5-A051-B49B902FC56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0820215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9CB81-6488-401E-8381-5FCCDB3C26A1}" type="datetimeFigureOut">
              <a:rPr lang="tr-TR" smtClean="0"/>
              <a:pPr/>
              <a:t>31.03.2018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55015-7D39-4BC5-A051-B49B902FC56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66873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9CB81-6488-401E-8381-5FCCDB3C26A1}" type="datetimeFigureOut">
              <a:rPr lang="tr-TR" smtClean="0"/>
              <a:pPr/>
              <a:t>31.03.2018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55015-7D39-4BC5-A051-B49B902FC56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013998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E9CB81-6488-401E-8381-5FCCDB3C26A1}" type="datetimeFigureOut">
              <a:rPr lang="tr-TR" smtClean="0"/>
              <a:pPr/>
              <a:t>31.03.2018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B55015-7D39-4BC5-A051-B49B902FC56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024313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-565964" y="1820773"/>
            <a:ext cx="8151541" cy="5890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685800" algn="just">
              <a:lnSpc>
                <a:spcPct val="150000"/>
              </a:lnSpc>
              <a:spcAft>
                <a:spcPts val="0"/>
              </a:spcAft>
            </a:pPr>
            <a:r>
              <a:rPr lang="tr-TR" sz="2400" b="1" dirty="0">
                <a:ea typeface="Times New Roman" panose="02020603050405020304" pitchFamily="18" charset="0"/>
              </a:rPr>
              <a:t>KAUÇUK REÇETESİNDE YER ALAN DİĞER KİMYASALLAR</a:t>
            </a:r>
            <a:endParaRPr lang="tr-TR" sz="24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133814" y="2543382"/>
            <a:ext cx="6757315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sz="2400" b="1" dirty="0">
                <a:ea typeface="Times New Roman" panose="02020603050405020304" pitchFamily="18" charset="0"/>
              </a:rPr>
              <a:t>KAUÇUK HAMMADDELERİ</a:t>
            </a:r>
            <a:endParaRPr lang="tr-TR" sz="2400" dirty="0">
              <a:ea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sz="2400" dirty="0" smtClean="0">
                <a:ea typeface="Times New Roman" panose="02020603050405020304" pitchFamily="18" charset="0"/>
              </a:rPr>
              <a:t>Kauçuk ürün </a:t>
            </a:r>
            <a:r>
              <a:rPr lang="en-US" sz="2400" dirty="0" err="1" smtClean="0">
                <a:ea typeface="Times New Roman" panose="02020603050405020304" pitchFamily="18" charset="0"/>
              </a:rPr>
              <a:t>hamurunun</a:t>
            </a:r>
            <a:r>
              <a:rPr lang="en-US" sz="2400" dirty="0" smtClean="0">
                <a:ea typeface="Times New Roman" panose="02020603050405020304" pitchFamily="18" charset="0"/>
              </a:rPr>
              <a:t> e</a:t>
            </a:r>
            <a:r>
              <a:rPr lang="tr-TR" sz="2400" dirty="0" smtClean="0">
                <a:ea typeface="Times New Roman" panose="02020603050405020304" pitchFamily="18" charset="0"/>
              </a:rPr>
              <a:t>n </a:t>
            </a:r>
            <a:r>
              <a:rPr lang="en-US" sz="2400" dirty="0" err="1" smtClean="0">
                <a:ea typeface="Times New Roman" panose="02020603050405020304" pitchFamily="18" charset="0"/>
              </a:rPr>
              <a:t>temel</a:t>
            </a:r>
            <a:r>
              <a:rPr lang="en-US" sz="2400" dirty="0" smtClean="0">
                <a:ea typeface="Times New Roman" panose="02020603050405020304" pitchFamily="18" charset="0"/>
              </a:rPr>
              <a:t> </a:t>
            </a:r>
            <a:r>
              <a:rPr lang="en-US" sz="2400" dirty="0">
                <a:ea typeface="Times New Roman" panose="02020603050405020304" pitchFamily="18" charset="0"/>
              </a:rPr>
              <a:t>ham </a:t>
            </a:r>
            <a:r>
              <a:rPr lang="en-US" sz="2400" dirty="0" err="1">
                <a:ea typeface="Times New Roman" panose="02020603050405020304" pitchFamily="18" charset="0"/>
              </a:rPr>
              <a:t>maddesi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a typeface="Times New Roman" panose="02020603050405020304" pitchFamily="18" charset="0"/>
              </a:rPr>
              <a:t>kauçuk</a:t>
            </a:r>
            <a:r>
              <a:rPr lang="en-US" sz="2400" dirty="0" smtClean="0">
                <a:ea typeface="Times New Roman" panose="02020603050405020304" pitchFamily="18" charset="0"/>
              </a:rPr>
              <a:t> </a:t>
            </a:r>
            <a:r>
              <a:rPr lang="tr-TR" sz="2400" dirty="0" smtClean="0">
                <a:ea typeface="Times New Roman" panose="02020603050405020304" pitchFamily="18" charset="0"/>
              </a:rPr>
              <a:t>olmakla birlikte </a:t>
            </a:r>
            <a:r>
              <a:rPr lang="tr-TR" sz="2400" dirty="0" err="1" smtClean="0">
                <a:ea typeface="Times New Roman" panose="02020603050405020304" pitchFamily="18" charset="0"/>
              </a:rPr>
              <a:t>kütlee</a:t>
            </a:r>
            <a:r>
              <a:rPr lang="tr-TR" sz="2400" dirty="0" smtClean="0">
                <a:ea typeface="Times New Roman" panose="02020603050405020304" pitchFamily="18" charset="0"/>
              </a:rPr>
              <a:t> </a:t>
            </a:r>
            <a:r>
              <a:rPr lang="en-US" sz="2400" dirty="0" smtClean="0">
                <a:ea typeface="Times New Roman" panose="02020603050405020304" pitchFamily="18" charset="0"/>
              </a:rPr>
              <a:t>%50 </a:t>
            </a:r>
            <a:r>
              <a:rPr lang="en-US" sz="2400" dirty="0" err="1">
                <a:ea typeface="Times New Roman" panose="02020603050405020304" pitchFamily="18" charset="0"/>
              </a:rPr>
              <a:t>oranında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kauçuk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a typeface="Times New Roman" panose="02020603050405020304" pitchFamily="18" charset="0"/>
              </a:rPr>
              <a:t>içer</a:t>
            </a:r>
            <a:r>
              <a:rPr lang="tr-TR" sz="2400" dirty="0" err="1" smtClean="0">
                <a:ea typeface="Times New Roman" panose="02020603050405020304" pitchFamily="18" charset="0"/>
              </a:rPr>
              <a:t>mektedir</a:t>
            </a:r>
            <a:r>
              <a:rPr lang="en-US" sz="2400" dirty="0" smtClean="0">
                <a:ea typeface="Times New Roman" panose="02020603050405020304" pitchFamily="18" charset="0"/>
              </a:rPr>
              <a:t>. </a:t>
            </a:r>
            <a:endParaRPr lang="tr-TR" sz="2400" dirty="0" smtClean="0">
              <a:ea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tr-TR" sz="2400" dirty="0" smtClean="0">
              <a:ea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sz="2400" dirty="0" err="1" smtClean="0">
                <a:ea typeface="Times New Roman" panose="02020603050405020304" pitchFamily="18" charset="0"/>
              </a:rPr>
              <a:t>Bir</a:t>
            </a:r>
            <a:r>
              <a:rPr lang="en-US" sz="2400" dirty="0" smtClean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kauçuk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hamurunun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içinde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olabilen</a:t>
            </a:r>
            <a:r>
              <a:rPr lang="en-US" sz="2400" dirty="0">
                <a:ea typeface="Times New Roman" panose="02020603050405020304" pitchFamily="18" charset="0"/>
              </a:rPr>
              <a:t> ham </a:t>
            </a:r>
            <a:r>
              <a:rPr lang="en-US" sz="2400" dirty="0" err="1">
                <a:ea typeface="Times New Roman" panose="02020603050405020304" pitchFamily="18" charset="0"/>
              </a:rPr>
              <a:t>maddeler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tr-TR" sz="2400" dirty="0" smtClean="0">
                <a:ea typeface="Times New Roman" panose="02020603050405020304" pitchFamily="18" charset="0"/>
              </a:rPr>
              <a:t>aşağıdaki gibidir</a:t>
            </a:r>
            <a:r>
              <a:rPr lang="en-US" sz="2400" dirty="0" smtClean="0">
                <a:ea typeface="Times New Roman" panose="02020603050405020304" pitchFamily="18" charset="0"/>
              </a:rPr>
              <a:t>.</a:t>
            </a:r>
            <a:endParaRPr lang="tr-TR" sz="2400" dirty="0">
              <a:ea typeface="Times New Roman" panose="02020603050405020304" pitchFamily="18" charset="0"/>
            </a:endParaRPr>
          </a:p>
        </p:txBody>
      </p:sp>
      <p:pic>
        <p:nvPicPr>
          <p:cNvPr id="9" name="Resim 8"/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7235687" y="1873527"/>
            <a:ext cx="4956313" cy="4865205"/>
          </a:xfrm>
          <a:prstGeom prst="rect">
            <a:avLst/>
          </a:prstGeom>
        </p:spPr>
      </p:pic>
      <p:graphicFrame>
        <p:nvGraphicFramePr>
          <p:cNvPr id="10" name="Tablo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456043853"/>
              </p:ext>
            </p:extLst>
          </p:nvPr>
        </p:nvGraphicFramePr>
        <p:xfrm>
          <a:off x="248575" y="255986"/>
          <a:ext cx="7754471" cy="143125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01330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74116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133350">
                <a:tc gridSpan="2"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tr-TR" sz="2000" b="1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KİM 432 –KAUÇUK </a:t>
                      </a:r>
                      <a:r>
                        <a:rPr lang="tr-TR" sz="2000" b="1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KİMYASI</a:t>
                      </a:r>
                      <a:endParaRPr lang="tr-TR" sz="2000" dirty="0">
                        <a:solidFill>
                          <a:srgbClr val="C00000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62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 b="1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Hafta</a:t>
                      </a:r>
                      <a:endParaRPr lang="tr-TR" sz="2000" dirty="0">
                        <a:solidFill>
                          <a:srgbClr val="C00000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 </a:t>
                      </a:r>
                      <a:endParaRPr lang="tr-TR" sz="20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81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21650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tr-TR" sz="2000" b="1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5</a:t>
                      </a:r>
                      <a:endParaRPr lang="tr-TR" sz="2000" dirty="0">
                        <a:solidFill>
                          <a:srgbClr val="C00000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6858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 smtClean="0">
                          <a:ea typeface="Times New Roman" panose="02020603050405020304" pitchFamily="18" charset="0"/>
                        </a:rPr>
                        <a:t>KAUÇUK HAMURUNUN HAZIRLANMASI</a:t>
                      </a:r>
                      <a:endParaRPr lang="tr-TR" sz="2000" dirty="0">
                        <a:effectLst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2936863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234175" y="0"/>
            <a:ext cx="11630722" cy="29649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685800" algn="just">
              <a:lnSpc>
                <a:spcPct val="150000"/>
              </a:lnSpc>
              <a:spcBef>
                <a:spcPts val="800"/>
              </a:spcBef>
              <a:spcAft>
                <a:spcPts val="500"/>
              </a:spcAft>
            </a:pPr>
            <a:r>
              <a:rPr lang="tr-TR" sz="2400" b="1" dirty="0" smtClean="0">
                <a:effectLst/>
                <a:ea typeface="Times New Roman" panose="02020603050405020304" pitchFamily="18" charset="0"/>
              </a:rPr>
              <a:t>H</a:t>
            </a:r>
            <a:r>
              <a:rPr lang="x-none" sz="2400" b="1" dirty="0" smtClean="0">
                <a:effectLst/>
                <a:ea typeface="Times New Roman" panose="02020603050405020304" pitchFamily="18" charset="0"/>
              </a:rPr>
              <a:t>ızlandırıcılar (AKSELERATÖRLER)</a:t>
            </a:r>
            <a:endParaRPr lang="tr-TR" sz="2400" dirty="0">
              <a:ea typeface="Times New Roman" panose="02020603050405020304" pitchFamily="18" charset="0"/>
            </a:endParaRPr>
          </a:p>
          <a:p>
            <a:pPr indent="685800" algn="just">
              <a:lnSpc>
                <a:spcPct val="150000"/>
              </a:lnSpc>
              <a:spcBef>
                <a:spcPts val="300"/>
              </a:spcBef>
              <a:spcAft>
                <a:spcPts val="700"/>
              </a:spcAft>
            </a:pPr>
            <a:r>
              <a:rPr lang="x-none" sz="2400" dirty="0">
                <a:ea typeface="Times New Roman" panose="02020603050405020304" pitchFamily="18" charset="0"/>
              </a:rPr>
              <a:t>Hızlandırıcılar, vulkanizasyon </a:t>
            </a:r>
            <a:r>
              <a:rPr lang="x-none" sz="2400">
                <a:ea typeface="Times New Roman" panose="02020603050405020304" pitchFamily="18" charset="0"/>
              </a:rPr>
              <a:t>hızını </a:t>
            </a:r>
            <a:r>
              <a:rPr lang="x-none" sz="2400" smtClean="0">
                <a:ea typeface="Times New Roman" panose="02020603050405020304" pitchFamily="18" charset="0"/>
              </a:rPr>
              <a:t>arttır</a:t>
            </a:r>
            <a:r>
              <a:rPr lang="tr-TR" sz="2400" dirty="0" err="1" smtClean="0">
                <a:ea typeface="Times New Roman" panose="02020603050405020304" pitchFamily="18" charset="0"/>
              </a:rPr>
              <a:t>mak</a:t>
            </a:r>
            <a:r>
              <a:rPr lang="tr-TR" sz="2400" dirty="0" smtClean="0">
                <a:ea typeface="Times New Roman" panose="02020603050405020304" pitchFamily="18" charset="0"/>
              </a:rPr>
              <a:t> için </a:t>
            </a:r>
            <a:r>
              <a:rPr lang="tr-TR" sz="2400" dirty="0" err="1" smtClean="0">
                <a:ea typeface="Times New Roman" panose="02020603050405020304" pitchFamily="18" charset="0"/>
              </a:rPr>
              <a:t>vulkanizasyon</a:t>
            </a:r>
            <a:r>
              <a:rPr lang="tr-TR" sz="2400" dirty="0" smtClean="0">
                <a:ea typeface="Times New Roman" panose="02020603050405020304" pitchFamily="18" charset="0"/>
              </a:rPr>
              <a:t> </a:t>
            </a:r>
            <a:r>
              <a:rPr lang="tr-TR" sz="2400" dirty="0" err="1" smtClean="0">
                <a:ea typeface="Times New Roman" panose="02020603050405020304" pitchFamily="18" charset="0"/>
              </a:rPr>
              <a:t>aşamsından</a:t>
            </a:r>
            <a:r>
              <a:rPr lang="tr-TR" sz="2400" dirty="0" smtClean="0">
                <a:ea typeface="Times New Roman" panose="02020603050405020304" pitchFamily="18" charset="0"/>
              </a:rPr>
              <a:t> katılan katkı maddeleridir</a:t>
            </a:r>
            <a:r>
              <a:rPr lang="tr-TR" sz="2400" dirty="0" smtClean="0">
                <a:ea typeface="Times New Roman" panose="02020603050405020304" pitchFamily="18" charset="0"/>
              </a:rPr>
              <a:t>. </a:t>
            </a:r>
            <a:r>
              <a:rPr lang="tr-TR" sz="2400" dirty="0" smtClean="0">
                <a:ea typeface="Times New Roman" panose="02020603050405020304" pitchFamily="18" charset="0"/>
              </a:rPr>
              <a:t>Bu amaçla, ilk </a:t>
            </a:r>
            <a:r>
              <a:rPr lang="tr-TR" sz="2400" dirty="0" smtClean="0">
                <a:ea typeface="Times New Roman" panose="02020603050405020304" pitchFamily="18" charset="0"/>
              </a:rPr>
              <a:t>olarak </a:t>
            </a:r>
            <a:r>
              <a:rPr lang="tr-TR" sz="2400" dirty="0" smtClean="0">
                <a:ea typeface="Times New Roman" panose="02020603050405020304" pitchFamily="18" charset="0"/>
              </a:rPr>
              <a:t>anilin </a:t>
            </a:r>
            <a:r>
              <a:rPr lang="tr-TR" sz="2400" dirty="0" smtClean="0">
                <a:ea typeface="Times New Roman" panose="02020603050405020304" pitchFamily="18" charset="0"/>
              </a:rPr>
              <a:t>kimyasalı kullanılmıştır. </a:t>
            </a:r>
            <a:r>
              <a:rPr lang="tr-TR" sz="2400" dirty="0" err="1" smtClean="0">
                <a:ea typeface="Times New Roman" panose="02020603050405020304" pitchFamily="18" charset="0"/>
              </a:rPr>
              <a:t>Anak</a:t>
            </a:r>
            <a:r>
              <a:rPr lang="tr-TR" sz="2400" dirty="0" smtClean="0">
                <a:ea typeface="Times New Roman" panose="02020603050405020304" pitchFamily="18" charset="0"/>
              </a:rPr>
              <a:t>, zararlı etkileri sebebiyle </a:t>
            </a:r>
            <a:r>
              <a:rPr lang="x-none" sz="2400" smtClean="0">
                <a:ea typeface="Times New Roman" panose="02020603050405020304" pitchFamily="18" charset="0"/>
              </a:rPr>
              <a:t>merkaptobenzotiyoazol </a:t>
            </a:r>
            <a:r>
              <a:rPr lang="tr-TR" sz="2400" dirty="0" smtClean="0">
                <a:ea typeface="Times New Roman" panose="02020603050405020304" pitchFamily="18" charset="0"/>
              </a:rPr>
              <a:t>kimyasalı bu amaçla kullanılmaya başlanmıştır. </a:t>
            </a:r>
            <a:r>
              <a:rPr lang="x-none" sz="2400" smtClean="0">
                <a:ea typeface="Times New Roman" panose="02020603050405020304" pitchFamily="18" charset="0"/>
              </a:rPr>
              <a:t>Hızlandırıcılar </a:t>
            </a:r>
            <a:r>
              <a:rPr lang="x-none" sz="2400">
                <a:ea typeface="Times New Roman" panose="02020603050405020304" pitchFamily="18" charset="0"/>
              </a:rPr>
              <a:t>vulkanizasyon </a:t>
            </a:r>
            <a:r>
              <a:rPr lang="x-none" sz="2400" smtClean="0">
                <a:ea typeface="Times New Roman" panose="02020603050405020304" pitchFamily="18" charset="0"/>
              </a:rPr>
              <a:t>tepkimeleri</a:t>
            </a:r>
            <a:r>
              <a:rPr lang="tr-TR" sz="2400" dirty="0" smtClean="0">
                <a:ea typeface="Times New Roman" panose="02020603050405020304" pitchFamily="18" charset="0"/>
              </a:rPr>
              <a:t> üzerinde genel </a:t>
            </a:r>
            <a:r>
              <a:rPr lang="tr-TR" sz="2400" dirty="0" smtClean="0">
                <a:ea typeface="Times New Roman" panose="02020603050405020304" pitchFamily="18" charset="0"/>
              </a:rPr>
              <a:t>olarak etkileri aşağıdaki gibidir.</a:t>
            </a:r>
            <a:endParaRPr lang="tr-TR" sz="2400" dirty="0">
              <a:ea typeface="Times New Roman" panose="02020603050405020304" pitchFamily="18" charset="0"/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-4360" y="3147364"/>
            <a:ext cx="11630721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200"/>
              </a:spcBef>
              <a:spcAft>
                <a:spcPts val="200"/>
              </a:spcAft>
              <a:tabLst>
                <a:tab pos="540385" algn="l"/>
              </a:tabLst>
            </a:pPr>
            <a:r>
              <a:rPr lang="tr-TR" sz="2400" b="1" dirty="0">
                <a:ea typeface="Times New Roman" panose="02020603050405020304" pitchFamily="18" charset="0"/>
              </a:rPr>
              <a:t> </a:t>
            </a:r>
            <a:r>
              <a:rPr lang="tr-TR" sz="2400" b="1" dirty="0" smtClean="0">
                <a:ea typeface="Times New Roman" panose="02020603050405020304" pitchFamily="18" charset="0"/>
              </a:rPr>
              <a:t>      • Kullanılacak </a:t>
            </a:r>
            <a:r>
              <a:rPr lang="tr-TR" sz="2400" b="1" dirty="0">
                <a:ea typeface="Times New Roman" panose="02020603050405020304" pitchFamily="18" charset="0"/>
              </a:rPr>
              <a:t>kükürt miktarını </a:t>
            </a:r>
            <a:r>
              <a:rPr lang="tr-TR" sz="2400" b="1" dirty="0" smtClean="0">
                <a:ea typeface="Times New Roman" panose="02020603050405020304" pitchFamily="18" charset="0"/>
              </a:rPr>
              <a:t>azaltırlar</a:t>
            </a:r>
            <a:endParaRPr lang="tr-TR" sz="2400" dirty="0">
              <a:ea typeface="Times New Roman" panose="02020603050405020304" pitchFamily="18" charset="0"/>
            </a:endParaRPr>
          </a:p>
          <a:p>
            <a:pPr marL="457200" algn="just">
              <a:lnSpc>
                <a:spcPct val="150000"/>
              </a:lnSpc>
              <a:spcAft>
                <a:spcPts val="1000"/>
              </a:spcAft>
              <a:tabLst>
                <a:tab pos="1762125" algn="l"/>
              </a:tabLst>
            </a:pPr>
            <a:r>
              <a:rPr lang="tr-TR" sz="2400" b="1" dirty="0">
                <a:ea typeface="Times New Roman" panose="02020603050405020304" pitchFamily="18" charset="0"/>
              </a:rPr>
              <a:t>• </a:t>
            </a:r>
            <a:r>
              <a:rPr lang="tr-TR" sz="2400" b="1" dirty="0" err="1" smtClean="0">
                <a:ea typeface="Times New Roman" panose="02020603050405020304" pitchFamily="18" charset="0"/>
              </a:rPr>
              <a:t>Vulkanizasyon</a:t>
            </a:r>
            <a:r>
              <a:rPr lang="tr-TR" sz="2400" b="1" dirty="0" smtClean="0">
                <a:ea typeface="Times New Roman" panose="02020603050405020304" pitchFamily="18" charset="0"/>
              </a:rPr>
              <a:t> </a:t>
            </a:r>
            <a:r>
              <a:rPr lang="tr-TR" sz="2400" b="1" dirty="0">
                <a:ea typeface="Times New Roman" panose="02020603050405020304" pitchFamily="18" charset="0"/>
              </a:rPr>
              <a:t>süresini </a:t>
            </a:r>
            <a:r>
              <a:rPr lang="tr-TR" sz="2400" b="1" dirty="0" smtClean="0">
                <a:ea typeface="Times New Roman" panose="02020603050405020304" pitchFamily="18" charset="0"/>
              </a:rPr>
              <a:t>kısaltırlar</a:t>
            </a:r>
            <a:endParaRPr lang="tr-TR" sz="2400" dirty="0">
              <a:ea typeface="Times New Roman" panose="02020603050405020304" pitchFamily="18" charset="0"/>
            </a:endParaRPr>
          </a:p>
          <a:p>
            <a:pPr marL="457200" algn="just">
              <a:lnSpc>
                <a:spcPct val="150000"/>
              </a:lnSpc>
              <a:spcAft>
                <a:spcPts val="1000"/>
              </a:spcAft>
              <a:tabLst>
                <a:tab pos="1762125" algn="l"/>
              </a:tabLst>
            </a:pPr>
            <a:r>
              <a:rPr lang="tr-TR" sz="2400" b="1" dirty="0">
                <a:ea typeface="Times New Roman" panose="02020603050405020304" pitchFamily="18" charset="0"/>
              </a:rPr>
              <a:t>• </a:t>
            </a:r>
            <a:r>
              <a:rPr lang="tr-TR" sz="2400" b="1" dirty="0" smtClean="0">
                <a:ea typeface="Times New Roman" panose="02020603050405020304" pitchFamily="18" charset="0"/>
              </a:rPr>
              <a:t>Kauçuğun </a:t>
            </a:r>
            <a:r>
              <a:rPr lang="tr-TR" sz="2400" b="1" dirty="0">
                <a:ea typeface="Times New Roman" panose="02020603050405020304" pitchFamily="18" charset="0"/>
              </a:rPr>
              <a:t>mekanik özelliklerini geliştirirler</a:t>
            </a:r>
            <a:r>
              <a:rPr lang="tr-TR" sz="2400" dirty="0">
                <a:ea typeface="Times New Roman" panose="02020603050405020304" pitchFamily="18" charset="0"/>
              </a:rPr>
              <a:t>. </a:t>
            </a:r>
            <a:r>
              <a:rPr lang="tr-TR" sz="2400" dirty="0" smtClean="0">
                <a:ea typeface="Times New Roman" panose="02020603050405020304" pitchFamily="18" charset="0"/>
              </a:rPr>
              <a:t>Örneğin, kauçuk </a:t>
            </a:r>
            <a:r>
              <a:rPr lang="tr-TR" sz="2400" dirty="0">
                <a:ea typeface="Times New Roman" panose="02020603050405020304" pitchFamily="18" charset="0"/>
              </a:rPr>
              <a:t>ürünün ısı dayanımı, </a:t>
            </a:r>
            <a:r>
              <a:rPr lang="tr-TR" sz="2400" dirty="0" smtClean="0">
                <a:ea typeface="Times New Roman" panose="02020603050405020304" pitchFamily="18" charset="0"/>
              </a:rPr>
              <a:t> dinamik </a:t>
            </a:r>
            <a:r>
              <a:rPr lang="tr-TR" sz="2400" dirty="0">
                <a:ea typeface="Times New Roman" panose="02020603050405020304" pitchFamily="18" charset="0"/>
              </a:rPr>
              <a:t>özellikleri ve yaşlanma </a:t>
            </a:r>
            <a:r>
              <a:rPr lang="tr-TR" sz="2400" dirty="0" smtClean="0">
                <a:ea typeface="Times New Roman" panose="02020603050405020304" pitchFamily="18" charset="0"/>
              </a:rPr>
              <a:t>özelliklerinin iyileşmesini sağlamaktadır</a:t>
            </a:r>
            <a:r>
              <a:rPr lang="tr-TR" sz="2400" dirty="0">
                <a:ea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  <a:spcBef>
                <a:spcPts val="200"/>
              </a:spcBef>
              <a:spcAft>
                <a:spcPts val="200"/>
              </a:spcAft>
              <a:tabLst>
                <a:tab pos="540385" algn="l"/>
              </a:tabLst>
            </a:pPr>
            <a:r>
              <a:rPr lang="tr-TR" sz="2400" b="1" dirty="0" smtClean="0">
                <a:ea typeface="Times New Roman" panose="02020603050405020304" pitchFamily="18" charset="0"/>
              </a:rPr>
              <a:t>	• </a:t>
            </a:r>
            <a:r>
              <a:rPr lang="tr-TR" sz="2400" b="1" dirty="0">
                <a:ea typeface="Times New Roman" panose="02020603050405020304" pitchFamily="18" charset="0"/>
              </a:rPr>
              <a:t>kauçuğun işlenmesini kolaylaştırırlar</a:t>
            </a:r>
            <a:endParaRPr lang="tr-TR" sz="2400" dirty="0"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265364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kdörtgen 4"/>
          <p:cNvSpPr/>
          <p:nvPr/>
        </p:nvSpPr>
        <p:spPr>
          <a:xfrm>
            <a:off x="-394772" y="178257"/>
            <a:ext cx="5366405" cy="58907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685800" algn="just">
              <a:lnSpc>
                <a:spcPct val="150000"/>
              </a:lnSpc>
              <a:spcBef>
                <a:spcPts val="1000"/>
              </a:spcBef>
              <a:spcAft>
                <a:spcPts val="1000"/>
              </a:spcAft>
            </a:pPr>
            <a:r>
              <a:rPr lang="x-none" sz="2400" b="1" dirty="0">
                <a:ea typeface="Times New Roman" panose="02020603050405020304" pitchFamily="18" charset="0"/>
              </a:rPr>
              <a:t>Aktive ediciler (AKTİFLEŞTİRİCİLER</a:t>
            </a:r>
            <a:r>
              <a:rPr lang="tr-TR" sz="2400" b="1" dirty="0">
                <a:ea typeface="Times New Roman" panose="02020603050405020304" pitchFamily="18" charset="0"/>
              </a:rPr>
              <a:t>) </a:t>
            </a:r>
            <a:endParaRPr lang="tr-TR" sz="2400" dirty="0">
              <a:ea typeface="Times New Roman" panose="02020603050405020304" pitchFamily="18" charset="0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251791" y="1195036"/>
            <a:ext cx="1167516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685800" algn="just">
              <a:lnSpc>
                <a:spcPct val="150000"/>
              </a:lnSpc>
              <a:spcBef>
                <a:spcPts val="300"/>
              </a:spcBef>
              <a:spcAft>
                <a:spcPts val="700"/>
              </a:spcAft>
            </a:pPr>
            <a:r>
              <a:rPr lang="x-none" sz="2400" dirty="0">
                <a:ea typeface="Times New Roman" panose="02020603050405020304" pitchFamily="18" charset="0"/>
              </a:rPr>
              <a:t>Aktive </a:t>
            </a:r>
            <a:r>
              <a:rPr lang="x-none" sz="2400">
                <a:ea typeface="Times New Roman" panose="02020603050405020304" pitchFamily="18" charset="0"/>
              </a:rPr>
              <a:t>ediciler </a:t>
            </a:r>
            <a:r>
              <a:rPr lang="x-none" sz="2400" smtClean="0">
                <a:ea typeface="Times New Roman" panose="02020603050405020304" pitchFamily="18" charset="0"/>
              </a:rPr>
              <a:t>hızlandırıcıların </a:t>
            </a:r>
            <a:r>
              <a:rPr lang="x-none" sz="2400" dirty="0">
                <a:ea typeface="Times New Roman" panose="02020603050405020304" pitchFamily="18" charset="0"/>
              </a:rPr>
              <a:t>etkisini </a:t>
            </a:r>
            <a:r>
              <a:rPr lang="x-none" sz="2400">
                <a:ea typeface="Times New Roman" panose="02020603050405020304" pitchFamily="18" charset="0"/>
              </a:rPr>
              <a:t>artıran </a:t>
            </a:r>
            <a:r>
              <a:rPr lang="x-none" sz="2400" smtClean="0">
                <a:ea typeface="Times New Roman" panose="02020603050405020304" pitchFamily="18" charset="0"/>
              </a:rPr>
              <a:t>maddelerdir</a:t>
            </a:r>
            <a:r>
              <a:rPr lang="x-none" sz="2400" dirty="0">
                <a:ea typeface="Times New Roman" panose="02020603050405020304" pitchFamily="18" charset="0"/>
              </a:rPr>
              <a:t>. Kauçuğun vulkanizasyonunda ikinci kimyasal </a:t>
            </a:r>
            <a:r>
              <a:rPr lang="x-none" sz="2400">
                <a:ea typeface="Times New Roman" panose="02020603050405020304" pitchFamily="18" charset="0"/>
              </a:rPr>
              <a:t>olarak </a:t>
            </a:r>
            <a:r>
              <a:rPr lang="x-none" sz="2400" smtClean="0">
                <a:ea typeface="Times New Roman" panose="02020603050405020304" pitchFamily="18" charset="0"/>
              </a:rPr>
              <a:t>kullanıl</a:t>
            </a:r>
            <a:r>
              <a:rPr lang="tr-TR" sz="2400" dirty="0" smtClean="0">
                <a:ea typeface="Times New Roman" panose="02020603050405020304" pitchFamily="18" charset="0"/>
              </a:rPr>
              <a:t>maktadırlar. </a:t>
            </a:r>
            <a:r>
              <a:rPr lang="x-none" sz="2400" smtClean="0">
                <a:ea typeface="Times New Roman" panose="02020603050405020304" pitchFamily="18" charset="0"/>
              </a:rPr>
              <a:t>Hızlandırıcı-aktive </a:t>
            </a:r>
            <a:r>
              <a:rPr lang="x-none" sz="2400" dirty="0">
                <a:ea typeface="Times New Roman" panose="02020603050405020304" pitchFamily="18" charset="0"/>
              </a:rPr>
              <a:t>edici çifti, vulkanizasyon zamanını kısaltırken, vulkanizasyon sıcaklığını düşürür</a:t>
            </a:r>
            <a:r>
              <a:rPr lang="x-none" sz="2400">
                <a:ea typeface="Times New Roman" panose="02020603050405020304" pitchFamily="18" charset="0"/>
              </a:rPr>
              <a:t>. </a:t>
            </a:r>
            <a:r>
              <a:rPr lang="tr-TR" sz="2400" dirty="0" err="1" smtClean="0">
                <a:ea typeface="Times New Roman" panose="02020603050405020304" pitchFamily="18" charset="0"/>
              </a:rPr>
              <a:t>ZnO</a:t>
            </a:r>
            <a:r>
              <a:rPr lang="tr-TR" sz="2400" dirty="0" smtClean="0">
                <a:ea typeface="Times New Roman" panose="02020603050405020304" pitchFamily="18" charset="0"/>
              </a:rPr>
              <a:t> ve </a:t>
            </a:r>
            <a:r>
              <a:rPr lang="tr-TR" sz="2400" dirty="0" err="1" smtClean="0">
                <a:ea typeface="Times New Roman" panose="02020603050405020304" pitchFamily="18" charset="0"/>
              </a:rPr>
              <a:t>MgO</a:t>
            </a:r>
            <a:r>
              <a:rPr lang="tr-TR" sz="2400" dirty="0" smtClean="0">
                <a:ea typeface="Times New Roman" panose="02020603050405020304" pitchFamily="18" charset="0"/>
              </a:rPr>
              <a:t> bu amaçla en çok kullanılan bileşiklerdir. </a:t>
            </a:r>
            <a:endParaRPr lang="tr-TR" sz="2400" dirty="0">
              <a:ea typeface="Times New Roman" panose="02020603050405020304" pitchFamily="18" charset="0"/>
            </a:endParaRPr>
          </a:p>
        </p:txBody>
      </p:sp>
      <p:sp>
        <p:nvSpPr>
          <p:cNvPr id="8" name="Dikdörtgen 5"/>
          <p:cNvSpPr/>
          <p:nvPr/>
        </p:nvSpPr>
        <p:spPr>
          <a:xfrm>
            <a:off x="291548" y="3805410"/>
            <a:ext cx="1171088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1762125" algn="l"/>
              </a:tabLst>
            </a:pPr>
            <a:r>
              <a:rPr lang="en-US" sz="2400" b="1" dirty="0" err="1">
                <a:ea typeface="Times New Roman" panose="02020603050405020304" pitchFamily="18" charset="0"/>
              </a:rPr>
              <a:t>Yumuşatıcılar</a:t>
            </a:r>
            <a:r>
              <a:rPr lang="en-US" sz="2400" b="1" dirty="0">
                <a:ea typeface="Times New Roman" panose="02020603050405020304" pitchFamily="18" charset="0"/>
              </a:rPr>
              <a:t> (PROSES YAĞLARI)</a:t>
            </a:r>
            <a:endParaRPr lang="tr-TR" sz="2400" b="1" dirty="0">
              <a:ea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sz="2400" dirty="0" smtClean="0">
                <a:ea typeface="Times New Roman" panose="02020603050405020304" pitchFamily="18" charset="0"/>
              </a:rPr>
              <a:t>Kauçuk hamuruna katılan katkıların daha </a:t>
            </a:r>
            <a:r>
              <a:rPr lang="tr-TR" sz="2400" dirty="0">
                <a:ea typeface="Times New Roman" panose="02020603050405020304" pitchFamily="18" charset="0"/>
              </a:rPr>
              <a:t>iyi </a:t>
            </a:r>
            <a:r>
              <a:rPr lang="tr-TR" sz="2400" dirty="0" smtClean="0">
                <a:ea typeface="Times New Roman" panose="02020603050405020304" pitchFamily="18" charset="0"/>
              </a:rPr>
              <a:t>karışması </a:t>
            </a:r>
            <a:r>
              <a:rPr lang="tr-TR" sz="2400" dirty="0" err="1" smtClean="0">
                <a:ea typeface="Times New Roman" panose="02020603050405020304" pitchFamily="18" charset="0"/>
              </a:rPr>
              <a:t>sağlanırr</a:t>
            </a:r>
            <a:r>
              <a:rPr lang="tr-TR" sz="2400" dirty="0">
                <a:ea typeface="Times New Roman" panose="02020603050405020304" pitchFamily="18" charset="0"/>
              </a:rPr>
              <a:t>. 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sz="2400" dirty="0">
                <a:ea typeface="Times New Roman" panose="02020603050405020304" pitchFamily="18" charset="0"/>
              </a:rPr>
              <a:t> 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xmlns="" val="6168270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184</Words>
  <Application>Microsoft Office PowerPoint</Application>
  <PresentationFormat>Özel</PresentationFormat>
  <Paragraphs>22</Paragraphs>
  <Slides>3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4" baseType="lpstr">
      <vt:lpstr>Office Teması</vt:lpstr>
      <vt:lpstr>Slayt 1</vt:lpstr>
      <vt:lpstr>Slayt 2</vt:lpstr>
      <vt:lpstr>Slayt 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polimer_lab</dc:creator>
  <cp:lastModifiedBy>acer</cp:lastModifiedBy>
  <cp:revision>11</cp:revision>
  <dcterms:created xsi:type="dcterms:W3CDTF">2018-03-28T10:21:01Z</dcterms:created>
  <dcterms:modified xsi:type="dcterms:W3CDTF">2018-03-31T20:29:00Z</dcterms:modified>
</cp:coreProperties>
</file>