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48"/>
  </p:normalViewPr>
  <p:slideViewPr>
    <p:cSldViewPr snapToGrid="0" snapToObjects="1">
      <p:cViewPr varScale="1">
        <p:scale>
          <a:sx n="113" d="100"/>
          <a:sy n="113" d="100"/>
        </p:scale>
        <p:origin x="52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tr-TR" smtClean="0"/>
              <a:t>Asıl başlık stili için tıklayın</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63B78B2B-563F-FA40-80BE-03DFE5E9F1EB}" type="datetimeFigureOut">
              <a:rPr lang="tr-TR" smtClean="0"/>
              <a:t>9.05.2018</a:t>
            </a:fld>
            <a:endParaRPr lang="tr-TR"/>
          </a:p>
        </p:txBody>
      </p:sp>
      <p:sp>
        <p:nvSpPr>
          <p:cNvPr id="5" name="Footer Placeholder 4"/>
          <p:cNvSpPr>
            <a:spLocks noGrp="1"/>
          </p:cNvSpPr>
          <p:nvPr>
            <p:ph type="ftr" sz="quarter" idx="11"/>
          </p:nvPr>
        </p:nvSpPr>
        <p:spPr>
          <a:xfrm>
            <a:off x="3962399" y="5870575"/>
            <a:ext cx="4893958" cy="377825"/>
          </a:xfrm>
        </p:spPr>
        <p:txBody>
          <a:bodyPr/>
          <a:lstStyle/>
          <a:p>
            <a:endParaRPr lang="tr-TR"/>
          </a:p>
        </p:txBody>
      </p:sp>
      <p:sp>
        <p:nvSpPr>
          <p:cNvPr id="6" name="Slide Number Placeholder 5"/>
          <p:cNvSpPr>
            <a:spLocks noGrp="1"/>
          </p:cNvSpPr>
          <p:nvPr>
            <p:ph type="sldNum" sz="quarter" idx="12"/>
          </p:nvPr>
        </p:nvSpPr>
        <p:spPr>
          <a:xfrm>
            <a:off x="10608958" y="5870575"/>
            <a:ext cx="551167" cy="377825"/>
          </a:xfrm>
        </p:spPr>
        <p:txBody>
          <a:bodyPr/>
          <a:lstStyle/>
          <a:p>
            <a:fld id="{9326EA6B-4C27-4340-8E21-22219EFD5C95}"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tr-TR" smtClean="0"/>
              <a:t>Asıl başlık stili için tıklayın</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63B78B2B-563F-FA40-80BE-03DFE5E9F1EB}" type="datetimeFigureOut">
              <a:rPr lang="tr-TR" smtClean="0"/>
              <a:t>9.05.2018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326EA6B-4C27-4340-8E21-22219EFD5C95}"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tr-TR" smtClean="0"/>
              <a:t>Asıl başlık stili için tıklayın</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63B78B2B-563F-FA40-80BE-03DFE5E9F1EB}" type="datetimeFigureOut">
              <a:rPr lang="tr-TR" smtClean="0"/>
              <a:t>9.05.2018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326EA6B-4C27-4340-8E21-22219EFD5C95}"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Ana metin stillerini düzenlemek için tıklayın</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63B78B2B-563F-FA40-80BE-03DFE5E9F1EB}" type="datetimeFigureOut">
              <a:rPr lang="tr-TR" smtClean="0"/>
              <a:t>9.05.2018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326EA6B-4C27-4340-8E21-22219EFD5C95}" type="slidenum">
              <a:rPr lang="tr-TR" smtClean="0"/>
              <a:t>‹#›</a:t>
            </a:fld>
            <a:endParaRPr lang="tr-T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tr-TR" smtClean="0"/>
              <a:t>Asıl başlık stili için tıklayın</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63B78B2B-563F-FA40-80BE-03DFE5E9F1EB}" type="datetimeFigureOut">
              <a:rPr lang="tr-TR" smtClean="0"/>
              <a:t>9.05.2018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326EA6B-4C27-4340-8E21-22219EFD5C95}" type="slidenum">
              <a:rPr lang="tr-TR" smtClean="0"/>
              <a:t>‹#›</a:t>
            </a:fld>
            <a:endParaRPr lang="tr-T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63B78B2B-563F-FA40-80BE-03DFE5E9F1EB}" type="datetimeFigureOut">
              <a:rPr lang="tr-TR" smtClean="0"/>
              <a:t>9.05.2018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326EA6B-4C27-4340-8E21-22219EFD5C95}" type="slidenum">
              <a:rPr lang="tr-TR" smtClean="0"/>
              <a:t>‹#›</a:t>
            </a:fld>
            <a:endParaRPr lang="tr-T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tr-TR" smtClean="0"/>
              <a:t>Asıl başlık stili için tıklayın</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63B78B2B-563F-FA40-80BE-03DFE5E9F1EB}" type="datetimeFigureOut">
              <a:rPr lang="tr-TR" smtClean="0"/>
              <a:t>9.05.2018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326EA6B-4C27-4340-8E21-22219EFD5C95}" type="slidenum">
              <a:rPr lang="tr-TR" smtClean="0"/>
              <a:t>‹#›</a:t>
            </a:fld>
            <a:endParaRPr lang="tr-T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3B78B2B-563F-FA40-80BE-03DFE5E9F1EB}" type="datetimeFigureOut">
              <a:rPr lang="tr-TR" smtClean="0"/>
              <a:t>9.05.2018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326EA6B-4C27-4340-8E21-22219EFD5C95}" type="slidenum">
              <a:rPr lang="tr-TR" smtClean="0"/>
              <a:t>‹#›</a:t>
            </a:fld>
            <a:endParaRPr lang="tr-TR"/>
          </a:p>
        </p:txBody>
      </p:sp>
      <p:sp>
        <p:nvSpPr>
          <p:cNvPr id="8" name="Title 1"/>
          <p:cNvSpPr>
            <a:spLocks noGrp="1"/>
          </p:cNvSpPr>
          <p:nvPr>
            <p:ph type="title"/>
          </p:nvPr>
        </p:nvSpPr>
        <p:spPr>
          <a:xfrm>
            <a:off x="685801" y="609600"/>
            <a:ext cx="10131425" cy="1456267"/>
          </a:xfrm>
        </p:spPr>
        <p:txBody>
          <a:bodyPr/>
          <a:lstStyle/>
          <a:p>
            <a:r>
              <a:rPr lang="tr-TR" smtClean="0"/>
              <a:t>Asıl başlık stili için tıklayın</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tr-TR" smtClean="0"/>
              <a:t>Asıl başlık stili için tıklayın</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3B78B2B-563F-FA40-80BE-03DFE5E9F1EB}" type="datetimeFigureOut">
              <a:rPr lang="tr-TR" smtClean="0"/>
              <a:t>9.05.2018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326EA6B-4C27-4340-8E21-22219EFD5C95}"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idx="1"/>
          </p:nvPr>
        </p:nvSpPr>
        <p:spPr/>
        <p:txBody>
          <a:bodyPr anchor="ct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3B78B2B-563F-FA40-80BE-03DFE5E9F1EB}" type="datetimeFigureOut">
              <a:rPr lang="tr-TR" smtClean="0"/>
              <a:t>9.05.2018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326EA6B-4C27-4340-8E21-22219EFD5C95}"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63B78B2B-563F-FA40-80BE-03DFE5E9F1EB}" type="datetimeFigureOut">
              <a:rPr lang="tr-TR" smtClean="0"/>
              <a:t>9.05.2018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326EA6B-4C27-4340-8E21-22219EFD5C95}"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3B78B2B-563F-FA40-80BE-03DFE5E9F1EB}" type="datetimeFigureOut">
              <a:rPr lang="tr-TR" smtClean="0"/>
              <a:t>9.05.2018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326EA6B-4C27-4340-8E21-22219EFD5C95}"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tıklayın</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3B78B2B-563F-FA40-80BE-03DFE5E9F1EB}" type="datetimeFigureOut">
              <a:rPr lang="tr-TR" smtClean="0"/>
              <a:t>9.05.2018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326EA6B-4C27-4340-8E21-22219EFD5C95}"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Date Placeholder 2"/>
          <p:cNvSpPr>
            <a:spLocks noGrp="1"/>
          </p:cNvSpPr>
          <p:nvPr>
            <p:ph type="dt" sz="half" idx="10"/>
          </p:nvPr>
        </p:nvSpPr>
        <p:spPr/>
        <p:txBody>
          <a:bodyPr/>
          <a:lstStyle/>
          <a:p>
            <a:fld id="{63B78B2B-563F-FA40-80BE-03DFE5E9F1EB}" type="datetimeFigureOut">
              <a:rPr lang="tr-TR" smtClean="0"/>
              <a:t>9.05.2018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326EA6B-4C27-4340-8E21-22219EFD5C95}"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63B78B2B-563F-FA40-80BE-03DFE5E9F1EB}" type="datetimeFigureOut">
              <a:rPr lang="tr-TR" smtClean="0"/>
              <a:t>9.05.2018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326EA6B-4C27-4340-8E21-22219EFD5C95}"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tr-TR" smtClean="0"/>
              <a:t>Asıl başlık stili için tıklayın</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63B78B2B-563F-FA40-80BE-03DFE5E9F1EB}" type="datetimeFigureOut">
              <a:rPr lang="tr-TR" smtClean="0"/>
              <a:t>9.05.2018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326EA6B-4C27-4340-8E21-22219EFD5C95}"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tr-TR" smtClean="0"/>
              <a:t>Asıl başlık stili için tıklayın</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63B78B2B-563F-FA40-80BE-03DFE5E9F1EB}" type="datetimeFigureOut">
              <a:rPr lang="tr-TR" smtClean="0"/>
              <a:t>9.05.2018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326EA6B-4C27-4340-8E21-22219EFD5C95}"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tr-TR" smtClean="0"/>
              <a:t>Asıl başlık stili için tıklayın</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3B78B2B-563F-FA40-80BE-03DFE5E9F1EB}" type="datetimeFigureOut">
              <a:rPr lang="tr-TR" smtClean="0"/>
              <a:t>9.05.2018</a:t>
            </a:fld>
            <a:endParaRPr lang="tr-TR"/>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tr-TR"/>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326EA6B-4C27-4340-8E21-22219EFD5C95}" type="slidenum">
              <a:rPr lang="tr-TR" smtClean="0"/>
              <a:t>‹#›</a:t>
            </a:fld>
            <a:endParaRPr lang="tr-TR"/>
          </a:p>
        </p:txBody>
      </p:sp>
    </p:spTree>
    <p:extLst>
      <p:ext uri="{BB962C8B-B14F-4D97-AF65-F5344CB8AC3E}">
        <p14:creationId xmlns:p14="http://schemas.microsoft.com/office/powerpoint/2010/main" val="40419644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ZİLYETLİK 3</a:t>
            </a:r>
            <a:endParaRPr lang="tr-TR" dirty="0"/>
          </a:p>
        </p:txBody>
      </p:sp>
      <p:sp>
        <p:nvSpPr>
          <p:cNvPr id="3" name="Alt Konu Başlığı 2"/>
          <p:cNvSpPr>
            <a:spLocks noGrp="1"/>
          </p:cNvSpPr>
          <p:nvPr>
            <p:ph type="subTitle" idx="1"/>
          </p:nvPr>
        </p:nvSpPr>
        <p:spPr/>
        <p:txBody>
          <a:bodyPr/>
          <a:lstStyle/>
          <a:p>
            <a:r>
              <a:rPr lang="tr-TR" dirty="0" smtClean="0"/>
              <a:t>Zilyetliğin korunması yolları </a:t>
            </a:r>
            <a:r>
              <a:rPr lang="mr-IN" dirty="0" smtClean="0"/>
              <a:t>–</a:t>
            </a:r>
            <a:r>
              <a:rPr lang="tr-TR" dirty="0" smtClean="0"/>
              <a:t> taşınır davası</a:t>
            </a:r>
            <a:endParaRPr lang="tr-TR" dirty="0"/>
          </a:p>
        </p:txBody>
      </p:sp>
    </p:spTree>
    <p:extLst>
      <p:ext uri="{BB962C8B-B14F-4D97-AF65-F5344CB8AC3E}">
        <p14:creationId xmlns:p14="http://schemas.microsoft.com/office/powerpoint/2010/main" val="1235590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ZİLYETLİĞİN KORUNMASI</a:t>
            </a:r>
            <a:endParaRPr lang="tr-TR" dirty="0"/>
          </a:p>
        </p:txBody>
      </p:sp>
      <p:sp>
        <p:nvSpPr>
          <p:cNvPr id="3" name="İçerik Yer Tutucusu 2"/>
          <p:cNvSpPr>
            <a:spLocks noGrp="1"/>
          </p:cNvSpPr>
          <p:nvPr>
            <p:ph idx="1"/>
          </p:nvPr>
        </p:nvSpPr>
        <p:spPr/>
        <p:txBody>
          <a:bodyPr/>
          <a:lstStyle/>
          <a:p>
            <a:r>
              <a:rPr lang="tr-TR" dirty="0" smtClean="0"/>
              <a:t>KUVVET KULLANMA HAKKI</a:t>
            </a:r>
          </a:p>
          <a:p>
            <a:r>
              <a:rPr lang="tr-TR" dirty="0" smtClean="0"/>
              <a:t>ZİLYETLİK DAVALARI</a:t>
            </a:r>
          </a:p>
          <a:p>
            <a:r>
              <a:rPr lang="tr-TR" dirty="0" smtClean="0"/>
              <a:t>İDARİ YOLDAN KORUMA</a:t>
            </a:r>
            <a:endParaRPr lang="tr-TR" dirty="0"/>
          </a:p>
        </p:txBody>
      </p:sp>
    </p:spTree>
    <p:extLst>
      <p:ext uri="{BB962C8B-B14F-4D97-AF65-F5344CB8AC3E}">
        <p14:creationId xmlns:p14="http://schemas.microsoft.com/office/powerpoint/2010/main" val="1028093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KUVVET KULLANMA HAKKI</a:t>
            </a:r>
            <a:endParaRPr lang="tr-TR" dirty="0"/>
          </a:p>
        </p:txBody>
      </p:sp>
      <p:sp>
        <p:nvSpPr>
          <p:cNvPr id="3" name="İçerik Yer Tutucusu 2"/>
          <p:cNvSpPr>
            <a:spLocks noGrp="1"/>
          </p:cNvSpPr>
          <p:nvPr>
            <p:ph idx="1"/>
          </p:nvPr>
        </p:nvSpPr>
        <p:spPr/>
        <p:txBody>
          <a:bodyPr/>
          <a:lstStyle/>
          <a:p>
            <a:r>
              <a:rPr lang="tr-TR" dirty="0" smtClean="0"/>
              <a:t>Gasp ve saldırı halleri</a:t>
            </a:r>
          </a:p>
          <a:p>
            <a:r>
              <a:rPr lang="tr-TR" dirty="0" smtClean="0"/>
              <a:t>Sadece zilyet</a:t>
            </a:r>
          </a:p>
          <a:p>
            <a:r>
              <a:rPr lang="tr-TR" dirty="0" smtClean="0"/>
              <a:t>Gasp veya saldırı anında ya da takip etmek suretiyle</a:t>
            </a:r>
          </a:p>
          <a:p>
            <a:r>
              <a:rPr lang="tr-TR" dirty="0" smtClean="0"/>
              <a:t>Ölçülülük</a:t>
            </a:r>
            <a:endParaRPr lang="tr-TR" dirty="0"/>
          </a:p>
        </p:txBody>
      </p:sp>
    </p:spTree>
    <p:extLst>
      <p:ext uri="{BB962C8B-B14F-4D97-AF65-F5344CB8AC3E}">
        <p14:creationId xmlns:p14="http://schemas.microsoft.com/office/powerpoint/2010/main" val="260459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Zilyetlik davaları</a:t>
            </a:r>
            <a:endParaRPr lang="tr-TR" dirty="0"/>
          </a:p>
        </p:txBody>
      </p:sp>
      <p:sp>
        <p:nvSpPr>
          <p:cNvPr id="3" name="İçerik Yer Tutucusu 2"/>
          <p:cNvSpPr>
            <a:spLocks noGrp="1"/>
          </p:cNvSpPr>
          <p:nvPr>
            <p:ph idx="1"/>
          </p:nvPr>
        </p:nvSpPr>
        <p:spPr/>
        <p:txBody>
          <a:bodyPr/>
          <a:lstStyle/>
          <a:p>
            <a:r>
              <a:rPr lang="tr-TR" dirty="0" smtClean="0"/>
              <a:t>GASP HALİNDE AÇILABİLECEK DAVALAR</a:t>
            </a:r>
          </a:p>
          <a:p>
            <a:pPr marL="800100" lvl="1" indent="-342900">
              <a:buFont typeface="+mj-lt"/>
              <a:buAutoNum type="arabicPeriod"/>
            </a:pPr>
            <a:r>
              <a:rPr lang="tr-TR" dirty="0" smtClean="0"/>
              <a:t>Zilyetliğin İadesi Davası</a:t>
            </a:r>
          </a:p>
          <a:p>
            <a:pPr marL="800100" lvl="1" indent="-342900">
              <a:buFont typeface="+mj-lt"/>
              <a:buAutoNum type="arabicPeriod"/>
            </a:pPr>
            <a:r>
              <a:rPr lang="tr-TR" dirty="0" smtClean="0"/>
              <a:t>Tazminat Davası</a:t>
            </a:r>
          </a:p>
          <a:p>
            <a:r>
              <a:rPr lang="tr-TR" dirty="0" smtClean="0"/>
              <a:t>SALDIRI HALİNDE AÇILABİLECEK DAVALAR</a:t>
            </a:r>
          </a:p>
          <a:p>
            <a:pPr marL="800100" lvl="1" indent="-342900">
              <a:buFont typeface="+mj-lt"/>
              <a:buAutoNum type="arabicPeriod"/>
            </a:pPr>
            <a:r>
              <a:rPr lang="tr-TR" dirty="0" smtClean="0"/>
              <a:t>Saldırının Önlenmesi Davası</a:t>
            </a:r>
          </a:p>
          <a:p>
            <a:pPr marL="800100" lvl="1" indent="-342900">
              <a:buFont typeface="+mj-lt"/>
              <a:buAutoNum type="arabicPeriod"/>
            </a:pPr>
            <a:r>
              <a:rPr lang="tr-TR" dirty="0" smtClean="0"/>
              <a:t>Saldırının Durdurulması Davası</a:t>
            </a:r>
          </a:p>
          <a:p>
            <a:pPr marL="800100" lvl="1" indent="-342900">
              <a:buFont typeface="+mj-lt"/>
              <a:buAutoNum type="arabicPeriod"/>
            </a:pPr>
            <a:r>
              <a:rPr lang="tr-TR" dirty="0" smtClean="0"/>
              <a:t>Tazminat Davası</a:t>
            </a:r>
            <a:endParaRPr lang="tr-TR" dirty="0"/>
          </a:p>
        </p:txBody>
      </p:sp>
    </p:spTree>
    <p:extLst>
      <p:ext uri="{BB962C8B-B14F-4D97-AF65-F5344CB8AC3E}">
        <p14:creationId xmlns:p14="http://schemas.microsoft.com/office/powerpoint/2010/main" val="508204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Zilyetliğin iadesi davası</a:t>
            </a:r>
            <a:endParaRPr lang="tr-TR" dirty="0"/>
          </a:p>
        </p:txBody>
      </p:sp>
      <p:sp>
        <p:nvSpPr>
          <p:cNvPr id="3" name="İçerik Yer Tutucusu 2"/>
          <p:cNvSpPr>
            <a:spLocks noGrp="1"/>
          </p:cNvSpPr>
          <p:nvPr>
            <p:ph idx="1"/>
          </p:nvPr>
        </p:nvSpPr>
        <p:spPr/>
        <p:txBody>
          <a:bodyPr/>
          <a:lstStyle/>
          <a:p>
            <a:r>
              <a:rPr lang="tr-TR" dirty="0"/>
              <a:t>Zilyetliği rızası dışında sona erdirilen kimse, zilyetliğin iadesi davası yoluyla zilyetlik konusu şeyin geri verilmesini talep edebilir. </a:t>
            </a:r>
            <a:endParaRPr lang="tr-TR" dirty="0" smtClean="0"/>
          </a:p>
          <a:p>
            <a:r>
              <a:rPr lang="tr-TR" dirty="0" smtClean="0"/>
              <a:t>Bunun </a:t>
            </a:r>
            <a:r>
              <a:rPr lang="tr-TR" dirty="0"/>
              <a:t>için zilyetliği gasp edilenin gasptan önce malın zilyedi olduğunu ve davalının gasp fiilinde bulunan kimse ya da onun külli halefi olduğunu ispat etmesi gerekmektedir. </a:t>
            </a:r>
            <a:endParaRPr lang="tr-TR" dirty="0" smtClean="0"/>
          </a:p>
          <a:p>
            <a:r>
              <a:rPr lang="tr-TR" dirty="0" smtClean="0"/>
              <a:t>Yalnızca </a:t>
            </a:r>
            <a:r>
              <a:rPr lang="tr-TR" dirty="0"/>
              <a:t>zilyetliği gasp eden kimseye ya da onun külli haleflerine karşı açılabilir. </a:t>
            </a:r>
            <a:endParaRPr lang="tr-TR" dirty="0" smtClean="0"/>
          </a:p>
          <a:p>
            <a:r>
              <a:rPr lang="tr-TR" dirty="0" smtClean="0"/>
              <a:t>Zilyetliği </a:t>
            </a:r>
            <a:r>
              <a:rPr lang="tr-TR" dirty="0"/>
              <a:t>gasp eden kimsenin cüz’i haleflerine karşı bu dava açılamaz; zilyetlik konusu şeyin geri alınması, yalnızca şartların varlığı halinde taşınır davası ile veya istihkak davası ile mümkün olur. </a:t>
            </a:r>
            <a:endParaRPr lang="tr-TR" dirty="0" smtClean="0"/>
          </a:p>
        </p:txBody>
      </p:sp>
    </p:spTree>
    <p:extLst>
      <p:ext uri="{BB962C8B-B14F-4D97-AF65-F5344CB8AC3E}">
        <p14:creationId xmlns:p14="http://schemas.microsoft.com/office/powerpoint/2010/main" val="388068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SALDIRININ ÖNLENMESİ DAVASI</a:t>
            </a:r>
            <a:endParaRPr lang="tr-TR" dirty="0"/>
          </a:p>
        </p:txBody>
      </p:sp>
      <p:sp>
        <p:nvSpPr>
          <p:cNvPr id="3" name="İçerik Yer Tutucusu 2"/>
          <p:cNvSpPr>
            <a:spLocks noGrp="1"/>
          </p:cNvSpPr>
          <p:nvPr>
            <p:ph idx="1"/>
          </p:nvPr>
        </p:nvSpPr>
        <p:spPr/>
        <p:txBody>
          <a:bodyPr/>
          <a:lstStyle/>
          <a:p>
            <a:r>
              <a:rPr lang="tr-TR" dirty="0" smtClean="0"/>
              <a:t>Zilyetliğe saldırı olmamasına karşın, saldırı olacağına ilişkin ciddi bir tehdit olması halinde, saldırının önlenmesi davası açılır.</a:t>
            </a:r>
            <a:endParaRPr lang="tr-TR" dirty="0"/>
          </a:p>
        </p:txBody>
      </p:sp>
    </p:spTree>
    <p:extLst>
      <p:ext uri="{BB962C8B-B14F-4D97-AF65-F5344CB8AC3E}">
        <p14:creationId xmlns:p14="http://schemas.microsoft.com/office/powerpoint/2010/main" val="345950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Saldırının durdurulması davası</a:t>
            </a:r>
            <a:endParaRPr lang="tr-TR" dirty="0"/>
          </a:p>
        </p:txBody>
      </p:sp>
      <p:sp>
        <p:nvSpPr>
          <p:cNvPr id="3" name="İçerik Yer Tutucusu 2"/>
          <p:cNvSpPr>
            <a:spLocks noGrp="1"/>
          </p:cNvSpPr>
          <p:nvPr>
            <p:ph idx="1"/>
          </p:nvPr>
        </p:nvSpPr>
        <p:spPr/>
        <p:txBody>
          <a:bodyPr/>
          <a:lstStyle/>
          <a:p>
            <a:r>
              <a:rPr lang="tr-TR" dirty="0" smtClean="0"/>
              <a:t>Zilyetliğe halihazırda devam eden bir saldırının bulunması halinde saldırının durdurulması davası açılır.</a:t>
            </a:r>
            <a:endParaRPr lang="tr-TR" dirty="0"/>
          </a:p>
        </p:txBody>
      </p:sp>
    </p:spTree>
    <p:extLst>
      <p:ext uri="{BB962C8B-B14F-4D97-AF65-F5344CB8AC3E}">
        <p14:creationId xmlns:p14="http://schemas.microsoft.com/office/powerpoint/2010/main" val="16672327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Görevli mahkeme </a:t>
            </a:r>
            <a:r>
              <a:rPr lang="mr-IN" dirty="0" smtClean="0"/>
              <a:t>–</a:t>
            </a:r>
            <a:r>
              <a:rPr lang="tr-TR" dirty="0" smtClean="0"/>
              <a:t> yargılama usulü </a:t>
            </a:r>
            <a:r>
              <a:rPr lang="mr-IN" dirty="0" smtClean="0"/>
              <a:t>–</a:t>
            </a:r>
            <a:r>
              <a:rPr lang="tr-TR" dirty="0" smtClean="0"/>
              <a:t> hak düşürücü süre</a:t>
            </a:r>
            <a:endParaRPr lang="tr-TR" dirty="0"/>
          </a:p>
        </p:txBody>
      </p:sp>
      <p:sp>
        <p:nvSpPr>
          <p:cNvPr id="3" name="İçerik Yer Tutucusu 2"/>
          <p:cNvSpPr>
            <a:spLocks noGrp="1"/>
          </p:cNvSpPr>
          <p:nvPr>
            <p:ph idx="1"/>
          </p:nvPr>
        </p:nvSpPr>
        <p:spPr/>
        <p:txBody>
          <a:bodyPr/>
          <a:lstStyle/>
          <a:p>
            <a:r>
              <a:rPr lang="tr-TR" dirty="0"/>
              <a:t>Genel olarak zilyetlik davalarında, özel olarak da zilyetliğin iadesi davasında görevli mahkeme, sulh hukuk </a:t>
            </a:r>
            <a:r>
              <a:rPr lang="tr-TR" dirty="0" smtClean="0"/>
              <a:t>mahkemesidir.</a:t>
            </a:r>
          </a:p>
          <a:p>
            <a:r>
              <a:rPr lang="tr-TR" dirty="0" smtClean="0"/>
              <a:t>Bu </a:t>
            </a:r>
            <a:r>
              <a:rPr lang="tr-TR" dirty="0"/>
              <a:t>davalar basit yargılama usulüne tâbidir. </a:t>
            </a:r>
            <a:endParaRPr lang="tr-TR" dirty="0" smtClean="0"/>
          </a:p>
          <a:p>
            <a:r>
              <a:rPr lang="tr-TR" dirty="0" smtClean="0"/>
              <a:t>Bu </a:t>
            </a:r>
            <a:r>
              <a:rPr lang="tr-TR" dirty="0"/>
              <a:t>davaların hak düşürücü süresi, zilyedin fiili ve faili öğrenmesinden itibaren 2 ay ve her halükarda gasp veya saldırı fiillerinden itibaren 1 yıldır. </a:t>
            </a:r>
          </a:p>
        </p:txBody>
      </p:sp>
    </p:spTree>
    <p:extLst>
      <p:ext uri="{BB962C8B-B14F-4D97-AF65-F5344CB8AC3E}">
        <p14:creationId xmlns:p14="http://schemas.microsoft.com/office/powerpoint/2010/main" val="588041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Zilyetlik karinesine dayanılarak açılan taşınır davası</a:t>
            </a:r>
            <a:endParaRPr lang="tr-TR" dirty="0"/>
          </a:p>
        </p:txBody>
      </p:sp>
      <p:sp>
        <p:nvSpPr>
          <p:cNvPr id="3" name="İçerik Yer Tutucusu 2"/>
          <p:cNvSpPr>
            <a:spLocks noGrp="1"/>
          </p:cNvSpPr>
          <p:nvPr>
            <p:ph idx="1"/>
          </p:nvPr>
        </p:nvSpPr>
        <p:spPr/>
        <p:txBody>
          <a:bodyPr>
            <a:normAutofit fontScale="92500" lnSpcReduction="20000"/>
          </a:bodyPr>
          <a:lstStyle/>
          <a:p>
            <a:pPr lvl="0"/>
            <a:r>
              <a:rPr lang="tr-TR" dirty="0"/>
              <a:t>Taşınır davası, yalnızca taşınırlar üzerindeki zilyetliğin rıza dışında sona ermesi halinde şimdiki zilyedin hak karinesinin çürütülüp, önceki zilyedin üstün hak karinesine dayanılarak taşınırın geri alınmasını sağlayan davadır. </a:t>
            </a:r>
            <a:endParaRPr lang="tr-TR" dirty="0" smtClean="0"/>
          </a:p>
          <a:p>
            <a:pPr lvl="0"/>
            <a:r>
              <a:rPr lang="tr-TR" dirty="0" smtClean="0"/>
              <a:t>Bu </a:t>
            </a:r>
            <a:r>
              <a:rPr lang="tr-TR" dirty="0"/>
              <a:t>davanın şartları:</a:t>
            </a:r>
          </a:p>
          <a:p>
            <a:pPr marL="800100" lvl="1" indent="-342900">
              <a:buFont typeface="+mj-lt"/>
              <a:buAutoNum type="arabicPeriod"/>
            </a:pPr>
            <a:r>
              <a:rPr lang="tr-TR" dirty="0"/>
              <a:t>Zilyetliğin zilyedin iradesi dışında sona ermiş olması: Taşınır davasının açılabilmesi için, zilyetlik, zilyedin iradesiyle değil; aksine zilyedin iradesi halefinde sona ermelidir. </a:t>
            </a:r>
          </a:p>
          <a:p>
            <a:pPr marL="800100" lvl="1" indent="-342900">
              <a:buFont typeface="+mj-lt"/>
              <a:buAutoNum type="arabicPeriod"/>
            </a:pPr>
            <a:r>
              <a:rPr lang="tr-TR" dirty="0"/>
              <a:t>Şimdiki zilyedin ediniminin hukuken korunmamış olması: Bazı durumlarda, zilyetlik irade dışı sona erse dahi, şimdiki zilyedin edinimi iyiniyetli olması sebebiyle korunmuştur. Örneğin, emin sıfatıyla zilyetten ayni hak iktisap edildiği durumlarda, zilyetlik önceki zilyedin iradesi dışında sona ermiştir; ancak </a:t>
            </a:r>
            <a:r>
              <a:rPr lang="tr-TR" dirty="0" err="1"/>
              <a:t>kanunkoyucu</a:t>
            </a:r>
            <a:r>
              <a:rPr lang="tr-TR" dirty="0"/>
              <a:t> tarafından şimdiki zilyedin edinimi korunmaktadır. Bu sebeple taşınır davası açılması mümkün değildir.</a:t>
            </a:r>
          </a:p>
          <a:p>
            <a:pPr marL="800100" lvl="1" indent="-342900">
              <a:buFont typeface="+mj-lt"/>
              <a:buAutoNum type="arabicPeriod"/>
            </a:pPr>
            <a:r>
              <a:rPr lang="tr-TR" dirty="0"/>
              <a:t>Şimdiki zilyedin üstün hak karinesinin çürütülmesi: Taşınır davasında amaç, şimdiki zilyedin hak karinesinin çürütülerek önceki zilyedin hak karinesinin tekrar canlandırılmasının sağlanmasıdır. Bu da şimdiki zilyedin üstün hak karinesinin çürütülmesi ile mümkündür. Şimdiki zilyedin üstün hak karinesi iki yolla çürütülebilir:</a:t>
            </a:r>
          </a:p>
          <a:p>
            <a:pPr marL="1257300" lvl="2" indent="-342900">
              <a:buFont typeface="+mj-lt"/>
              <a:buAutoNum type="alphaLcPeriod"/>
            </a:pPr>
            <a:r>
              <a:rPr lang="tr-TR" dirty="0"/>
              <a:t>Şimdiki zilyedin </a:t>
            </a:r>
            <a:r>
              <a:rPr lang="tr-TR" dirty="0" err="1"/>
              <a:t>kötüniyetli</a:t>
            </a:r>
            <a:r>
              <a:rPr lang="tr-TR" dirty="0"/>
              <a:t> olması</a:t>
            </a:r>
          </a:p>
          <a:p>
            <a:pPr marL="1257300" lvl="2" indent="-342900">
              <a:buFont typeface="+mj-lt"/>
              <a:buAutoNum type="alphaLcPeriod"/>
            </a:pPr>
            <a:r>
              <a:rPr lang="tr-TR" dirty="0"/>
              <a:t>Malın önceki zilyedin elinden iradesi dışında çıkması</a:t>
            </a:r>
            <a:r>
              <a:rPr lang="tr-TR" dirty="0" smtClean="0"/>
              <a:t>:</a:t>
            </a:r>
            <a:endParaRPr lang="tr-TR" dirty="0"/>
          </a:p>
        </p:txBody>
      </p:sp>
    </p:spTree>
    <p:extLst>
      <p:ext uri="{BB962C8B-B14F-4D97-AF65-F5344CB8AC3E}">
        <p14:creationId xmlns:p14="http://schemas.microsoft.com/office/powerpoint/2010/main" val="18647076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kyüzü">
  <a:themeElements>
    <a:clrScheme name="Gökyüzü">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Gökyüzü">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ökyüzü">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22</TotalTime>
  <Words>431</Words>
  <Application>Microsoft Macintosh PowerPoint</Application>
  <PresentationFormat>Geniş Ekran</PresentationFormat>
  <Paragraphs>40</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Calibri</vt:lpstr>
      <vt:lpstr>Calibri Light</vt:lpstr>
      <vt:lpstr>Mangal</vt:lpstr>
      <vt:lpstr>Arial</vt:lpstr>
      <vt:lpstr>Gökyüzü</vt:lpstr>
      <vt:lpstr>ZİLYETLİK 3</vt:lpstr>
      <vt:lpstr>ZİLYETLİĞİN KORUNMASI</vt:lpstr>
      <vt:lpstr>KUVVET KULLANMA HAKKI</vt:lpstr>
      <vt:lpstr>Zilyetlik davaları</vt:lpstr>
      <vt:lpstr>Zilyetliğin iadesi davası</vt:lpstr>
      <vt:lpstr>SALDIRININ ÖNLENMESİ DAVASI</vt:lpstr>
      <vt:lpstr>Saldırının durdurulması davası</vt:lpstr>
      <vt:lpstr>Görevli mahkeme – yargılama usulü – hak düşürücü süre</vt:lpstr>
      <vt:lpstr>Zilyetlik karinesine dayanılarak açılan taşınır davası</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ZİLYETLİK 3</dc:title>
  <dc:creator>Tuğçe ORAL</dc:creator>
  <cp:lastModifiedBy>Tuğçe ORAL</cp:lastModifiedBy>
  <cp:revision>3</cp:revision>
  <dcterms:created xsi:type="dcterms:W3CDTF">2018-05-09T18:42:23Z</dcterms:created>
  <dcterms:modified xsi:type="dcterms:W3CDTF">2018-05-09T19:04:31Z</dcterms:modified>
</cp:coreProperties>
</file>