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302" r:id="rId4"/>
    <p:sldId id="283" r:id="rId5"/>
    <p:sldId id="303" r:id="rId6"/>
    <p:sldId id="301" r:id="rId7"/>
    <p:sldId id="261" r:id="rId8"/>
    <p:sldId id="269" r:id="rId9"/>
    <p:sldId id="305" r:id="rId10"/>
    <p:sldId id="304" r:id="rId11"/>
    <p:sldId id="262" r:id="rId12"/>
    <p:sldId id="263" r:id="rId13"/>
    <p:sldId id="265" r:id="rId14"/>
    <p:sldId id="272" r:id="rId15"/>
    <p:sldId id="287" r:id="rId16"/>
    <p:sldId id="264" r:id="rId17"/>
    <p:sldId id="278"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1" d="100"/>
          <a:sy n="91" d="100"/>
        </p:scale>
        <p:origin x="551"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9EEB1-D80A-4056-8534-C9D92456A32F}" type="datetimeFigureOut">
              <a:rPr lang="tr-TR" smtClean="0"/>
              <a:t>20.03.2020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A896D-17AE-4299-951F-CE1445E10A44}" type="slidenum">
              <a:rPr lang="tr-TR" smtClean="0"/>
              <a:t>‹#›</a:t>
            </a:fld>
            <a:endParaRPr lang="tr-TR"/>
          </a:p>
        </p:txBody>
      </p:sp>
    </p:spTree>
    <p:extLst>
      <p:ext uri="{BB962C8B-B14F-4D97-AF65-F5344CB8AC3E}">
        <p14:creationId xmlns:p14="http://schemas.microsoft.com/office/powerpoint/2010/main" val="241180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53639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0690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5210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21469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7AF3B9-9836-406C-AB69-9D23C5231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F0D59E-2249-4172-9B3F-514115187A89}" type="slidenum">
              <a:rPr lang="en-US" altLang="tr-TR" sz="1200"/>
              <a:pPr eaLnBrk="1" hangingPunct="1"/>
              <a:t>15</a:t>
            </a:fld>
            <a:endParaRPr lang="en-US" altLang="tr-TR" sz="1200"/>
          </a:p>
        </p:txBody>
      </p:sp>
      <p:sp>
        <p:nvSpPr>
          <p:cNvPr id="39939" name="Rectangle 2">
            <a:extLst>
              <a:ext uri="{FF2B5EF4-FFF2-40B4-BE49-F238E27FC236}">
                <a16:creationId xmlns:a16="http://schemas.microsoft.com/office/drawing/2014/main" id="{DF7B4735-E6F4-48F9-9E75-E4591CA5508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054D5A55-EFA7-41BC-B18D-B2FFB3C76B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extLst>
      <p:ext uri="{BB962C8B-B14F-4D97-AF65-F5344CB8AC3E}">
        <p14:creationId xmlns:p14="http://schemas.microsoft.com/office/powerpoint/2010/main" val="18454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1538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8649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532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2408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8091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8269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6990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2686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841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4790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BD5A74-EF0A-4197-B3F6-B880C4D31C0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A5CE90A-EA20-4800-97F3-9594C2B21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86C1799-3DA8-4CFD-8AE0-529F2466C0D5}"/>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5" name="Alt Bilgi Yer Tutucusu 4">
            <a:extLst>
              <a:ext uri="{FF2B5EF4-FFF2-40B4-BE49-F238E27FC236}">
                <a16:creationId xmlns:a16="http://schemas.microsoft.com/office/drawing/2014/main" id="{61D2A107-A10C-4CF9-AD7F-012126B614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BDA43F-EAFB-4FE9-B958-C3A155784320}"/>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49329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18322D-1F17-497F-BFFF-54BEACE2F07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A2ACE26-656E-46B9-87A0-235C69206F4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1FE71A4-D886-478A-9041-1CE21022CA66}"/>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5" name="Alt Bilgi Yer Tutucusu 4">
            <a:extLst>
              <a:ext uri="{FF2B5EF4-FFF2-40B4-BE49-F238E27FC236}">
                <a16:creationId xmlns:a16="http://schemas.microsoft.com/office/drawing/2014/main" id="{6FFF7A96-9801-475A-A991-05C8B782D1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4DF61D-2433-4160-A9C0-E3DFCF3B397C}"/>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270045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D1BFE62-6A7E-46F8-9A3A-0B6E7DCA45F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75BED6B-AB82-47D2-9DD5-210131192FE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5CAE2B-B56D-4414-93F4-0EF21CA28905}"/>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5" name="Alt Bilgi Yer Tutucusu 4">
            <a:extLst>
              <a:ext uri="{FF2B5EF4-FFF2-40B4-BE49-F238E27FC236}">
                <a16:creationId xmlns:a16="http://schemas.microsoft.com/office/drawing/2014/main" id="{2CDE54D0-C60E-4CC2-8A63-0D611BD7F0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4659FA-6E05-45EB-AF9F-51FC4274B213}"/>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246155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pic>
        <p:nvPicPr>
          <p:cNvPr id="18" name="Shape 18" descr="elegant_gradient.png"/>
          <p:cNvPicPr preferRelativeResize="0"/>
          <p:nvPr/>
        </p:nvPicPr>
        <p:blipFill>
          <a:blip r:embed="rId2">
            <a:alphaModFix/>
          </a:blip>
          <a:stretch>
            <a:fillRect/>
          </a:stretch>
        </p:blipFill>
        <p:spPr>
          <a:xfrm>
            <a:off x="0" y="0"/>
            <a:ext cx="10239901" cy="6858000"/>
          </a:xfrm>
          <a:prstGeom prst="rect">
            <a:avLst/>
          </a:prstGeom>
          <a:noFill/>
          <a:ln>
            <a:noFill/>
          </a:ln>
        </p:spPr>
      </p:pic>
      <p:sp>
        <p:nvSpPr>
          <p:cNvPr id="19" name="Shape 19"/>
          <p:cNvSpPr/>
          <p:nvPr/>
        </p:nvSpPr>
        <p:spPr>
          <a:xfrm>
            <a:off x="490534" y="673901"/>
            <a:ext cx="10732167" cy="5510167"/>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lg" len="lg"/>
            <a:tailEnd type="none" w="lg" len="lg"/>
          </a:ln>
        </p:spPr>
      </p:sp>
      <p:sp>
        <p:nvSpPr>
          <p:cNvPr id="20" name="Shape 20"/>
          <p:cNvSpPr txBox="1">
            <a:spLocks noGrp="1"/>
          </p:cNvSpPr>
          <p:nvPr>
            <p:ph type="body" idx="1"/>
          </p:nvPr>
        </p:nvSpPr>
        <p:spPr>
          <a:xfrm>
            <a:off x="2547233" y="1402600"/>
            <a:ext cx="7095200" cy="1093200"/>
          </a:xfrm>
          <a:prstGeom prst="rect">
            <a:avLst/>
          </a:prstGeom>
        </p:spPr>
        <p:txBody>
          <a:bodyPr spcFirstLastPara="1" wrap="square" lIns="91425" tIns="91425" rIns="91425" bIns="91425" anchor="t" anchorCtr="0"/>
          <a:lstStyle>
            <a:lvl1pPr marL="609585" lvl="0" indent="-592652" rtl="0">
              <a:spcBef>
                <a:spcPts val="800"/>
              </a:spcBef>
              <a:spcAft>
                <a:spcPts val="0"/>
              </a:spcAft>
              <a:buSzPts val="3400"/>
              <a:buFont typeface="Abril Fatface"/>
              <a:buChar char="▫"/>
              <a:defRPr sz="4533">
                <a:latin typeface="Abril Fatface"/>
                <a:ea typeface="Abril Fatface"/>
                <a:cs typeface="Abril Fatface"/>
                <a:sym typeface="Abril Fatface"/>
              </a:defRPr>
            </a:lvl1pPr>
            <a:lvl2pPr marL="1219170" lvl="1" indent="-592652" rtl="0">
              <a:spcBef>
                <a:spcPts val="0"/>
              </a:spcBef>
              <a:spcAft>
                <a:spcPts val="0"/>
              </a:spcAft>
              <a:buSzPts val="3400"/>
              <a:buFont typeface="Abril Fatface"/>
              <a:buChar char="◦"/>
              <a:defRPr sz="4533">
                <a:latin typeface="Abril Fatface"/>
                <a:ea typeface="Abril Fatface"/>
                <a:cs typeface="Abril Fatface"/>
                <a:sym typeface="Abril Fatface"/>
              </a:defRPr>
            </a:lvl2pPr>
            <a:lvl3pPr marL="1828754" lvl="2" indent="-592652" rtl="0">
              <a:spcBef>
                <a:spcPts val="0"/>
              </a:spcBef>
              <a:spcAft>
                <a:spcPts val="0"/>
              </a:spcAft>
              <a:buSzPts val="3400"/>
              <a:buFont typeface="Abril Fatface"/>
              <a:buChar char="■"/>
              <a:defRPr sz="4533">
                <a:latin typeface="Abril Fatface"/>
                <a:ea typeface="Abril Fatface"/>
                <a:cs typeface="Abril Fatface"/>
                <a:sym typeface="Abril Fatface"/>
              </a:defRPr>
            </a:lvl3pPr>
            <a:lvl4pPr marL="2438339" lvl="3" indent="-592652" rtl="0">
              <a:spcBef>
                <a:spcPts val="0"/>
              </a:spcBef>
              <a:spcAft>
                <a:spcPts val="0"/>
              </a:spcAft>
              <a:buSzPts val="3400"/>
              <a:buFont typeface="Abril Fatface"/>
              <a:buChar char="●"/>
              <a:defRPr sz="4533">
                <a:latin typeface="Abril Fatface"/>
                <a:ea typeface="Abril Fatface"/>
                <a:cs typeface="Abril Fatface"/>
                <a:sym typeface="Abril Fatface"/>
              </a:defRPr>
            </a:lvl4pPr>
            <a:lvl5pPr marL="3047924" lvl="4" indent="-592652" rtl="0">
              <a:spcBef>
                <a:spcPts val="0"/>
              </a:spcBef>
              <a:spcAft>
                <a:spcPts val="0"/>
              </a:spcAft>
              <a:buSzPts val="3400"/>
              <a:buFont typeface="Abril Fatface"/>
              <a:buChar char="○"/>
              <a:defRPr sz="4533">
                <a:latin typeface="Abril Fatface"/>
                <a:ea typeface="Abril Fatface"/>
                <a:cs typeface="Abril Fatface"/>
                <a:sym typeface="Abril Fatface"/>
              </a:defRPr>
            </a:lvl5pPr>
            <a:lvl6pPr marL="3657509" lvl="5" indent="-592652" rtl="0">
              <a:spcBef>
                <a:spcPts val="0"/>
              </a:spcBef>
              <a:spcAft>
                <a:spcPts val="0"/>
              </a:spcAft>
              <a:buSzPts val="3400"/>
              <a:buFont typeface="Abril Fatface"/>
              <a:buChar char="■"/>
              <a:defRPr sz="4533">
                <a:latin typeface="Abril Fatface"/>
                <a:ea typeface="Abril Fatface"/>
                <a:cs typeface="Abril Fatface"/>
                <a:sym typeface="Abril Fatface"/>
              </a:defRPr>
            </a:lvl6pPr>
            <a:lvl7pPr marL="4267093" lvl="6" indent="-592652" rtl="0">
              <a:spcBef>
                <a:spcPts val="0"/>
              </a:spcBef>
              <a:spcAft>
                <a:spcPts val="0"/>
              </a:spcAft>
              <a:buSzPts val="3400"/>
              <a:buFont typeface="Abril Fatface"/>
              <a:buChar char="●"/>
              <a:defRPr sz="4533">
                <a:latin typeface="Abril Fatface"/>
                <a:ea typeface="Abril Fatface"/>
                <a:cs typeface="Abril Fatface"/>
                <a:sym typeface="Abril Fatface"/>
              </a:defRPr>
            </a:lvl7pPr>
            <a:lvl8pPr marL="4876678" lvl="7" indent="-592652" rtl="0">
              <a:spcBef>
                <a:spcPts val="0"/>
              </a:spcBef>
              <a:spcAft>
                <a:spcPts val="0"/>
              </a:spcAft>
              <a:buSzPts val="3400"/>
              <a:buFont typeface="Abril Fatface"/>
              <a:buChar char="○"/>
              <a:defRPr sz="4533">
                <a:latin typeface="Abril Fatface"/>
                <a:ea typeface="Abril Fatface"/>
                <a:cs typeface="Abril Fatface"/>
                <a:sym typeface="Abril Fatface"/>
              </a:defRPr>
            </a:lvl8pPr>
            <a:lvl9pPr marL="5486263" lvl="8" indent="-592652">
              <a:spcBef>
                <a:spcPts val="0"/>
              </a:spcBef>
              <a:spcAft>
                <a:spcPts val="0"/>
              </a:spcAft>
              <a:buSzPts val="3400"/>
              <a:buFont typeface="Abril Fatface"/>
              <a:buChar char="■"/>
              <a:defRPr sz="4533">
                <a:latin typeface="Abril Fatface"/>
                <a:ea typeface="Abril Fatface"/>
                <a:cs typeface="Abril Fatface"/>
                <a:sym typeface="Abril Fatface"/>
              </a:defRPr>
            </a:lvl9pPr>
          </a:lstStyle>
          <a:p>
            <a:endParaRPr/>
          </a:p>
        </p:txBody>
      </p:sp>
      <p:sp>
        <p:nvSpPr>
          <p:cNvPr id="21" name="Shape 21"/>
          <p:cNvSpPr txBox="1"/>
          <p:nvPr/>
        </p:nvSpPr>
        <p:spPr>
          <a:xfrm>
            <a:off x="1085700" y="1190100"/>
            <a:ext cx="2278400" cy="871600"/>
          </a:xfrm>
          <a:prstGeom prst="rect">
            <a:avLst/>
          </a:prstGeom>
          <a:noFill/>
          <a:ln>
            <a:noFill/>
          </a:ln>
        </p:spPr>
        <p:txBody>
          <a:bodyPr spcFirstLastPara="1" wrap="square" lIns="121900" tIns="121900" rIns="121900" bIns="121900" anchor="t" anchorCtr="0">
            <a:noAutofit/>
          </a:bodyPr>
          <a:lstStyle/>
          <a:p>
            <a:pPr marL="0" lvl="0" indent="0" algn="ctr">
              <a:spcBef>
                <a:spcPts val="0"/>
              </a:spcBef>
              <a:spcAft>
                <a:spcPts val="0"/>
              </a:spcAft>
              <a:buNone/>
            </a:pPr>
            <a:r>
              <a:rPr lang="en" sz="9600" b="1">
                <a:latin typeface="Raleway"/>
                <a:ea typeface="Raleway"/>
                <a:cs typeface="Raleway"/>
                <a:sym typeface="Raleway"/>
              </a:rPr>
              <a:t>“</a:t>
            </a:r>
            <a:endParaRPr sz="9600" b="1">
              <a:latin typeface="Raleway"/>
              <a:ea typeface="Raleway"/>
              <a:cs typeface="Raleway"/>
              <a:sym typeface="Raleway"/>
            </a:endParaRPr>
          </a:p>
        </p:txBody>
      </p:sp>
    </p:spTree>
    <p:extLst>
      <p:ext uri="{BB962C8B-B14F-4D97-AF65-F5344CB8AC3E}">
        <p14:creationId xmlns:p14="http://schemas.microsoft.com/office/powerpoint/2010/main" val="216746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pic>
        <p:nvPicPr>
          <p:cNvPr id="23" name="Shape 23" descr="elegant_gradient.png"/>
          <p:cNvPicPr preferRelativeResize="0"/>
          <p:nvPr/>
        </p:nvPicPr>
        <p:blipFill>
          <a:blip r:embed="rId2">
            <a:alphaModFix/>
          </a:blip>
          <a:stretch>
            <a:fillRect/>
          </a:stretch>
        </p:blipFill>
        <p:spPr>
          <a:xfrm>
            <a:off x="0" y="0"/>
            <a:ext cx="3364003" cy="6858000"/>
          </a:xfrm>
          <a:prstGeom prst="rect">
            <a:avLst/>
          </a:prstGeom>
          <a:noFill/>
          <a:ln>
            <a:noFill/>
          </a:ln>
        </p:spPr>
      </p:pic>
      <p:sp>
        <p:nvSpPr>
          <p:cNvPr id="24" name="Shape 24"/>
          <p:cNvSpPr/>
          <p:nvPr/>
        </p:nvSpPr>
        <p:spPr>
          <a:xfrm>
            <a:off x="687567" y="1041300"/>
            <a:ext cx="3488400" cy="306540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lg" len="lg"/>
            <a:tailEnd type="none" w="lg" len="lg"/>
          </a:ln>
        </p:spPr>
      </p:sp>
      <p:sp>
        <p:nvSpPr>
          <p:cNvPr id="25" name="Shape 25"/>
          <p:cNvSpPr txBox="1">
            <a:spLocks noGrp="1"/>
          </p:cNvSpPr>
          <p:nvPr>
            <p:ph type="title"/>
          </p:nvPr>
        </p:nvSpPr>
        <p:spPr>
          <a:xfrm>
            <a:off x="1468667" y="1397533"/>
            <a:ext cx="2448400" cy="25428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Shape 26"/>
          <p:cNvSpPr txBox="1">
            <a:spLocks noGrp="1"/>
          </p:cNvSpPr>
          <p:nvPr>
            <p:ph type="body" idx="1"/>
          </p:nvPr>
        </p:nvSpPr>
        <p:spPr>
          <a:xfrm>
            <a:off x="5483800" y="799933"/>
            <a:ext cx="5354800" cy="47676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a:lvl1pPr>
            <a:lvl2pPr marL="1219170" lvl="1" indent="-491054">
              <a:spcBef>
                <a:spcPts val="0"/>
              </a:spcBef>
              <a:spcAft>
                <a:spcPts val="0"/>
              </a:spcAft>
              <a:buSzPts val="2200"/>
              <a:buChar char="◦"/>
              <a:defRPr/>
            </a:lvl2pPr>
            <a:lvl3pPr marL="1828754" lvl="2" indent="-491054">
              <a:spcBef>
                <a:spcPts val="0"/>
              </a:spcBef>
              <a:spcAft>
                <a:spcPts val="0"/>
              </a:spcAft>
              <a:buSzPts val="2200"/>
              <a:buChar char="■"/>
              <a:defRPr/>
            </a:lvl3pPr>
            <a:lvl4pPr marL="2438339" lvl="3" indent="-491054">
              <a:spcBef>
                <a:spcPts val="0"/>
              </a:spcBef>
              <a:spcAft>
                <a:spcPts val="0"/>
              </a:spcAft>
              <a:buSzPts val="2200"/>
              <a:buChar char="●"/>
              <a:defRPr/>
            </a:lvl4pPr>
            <a:lvl5pPr marL="3047924" lvl="4" indent="-491054">
              <a:spcBef>
                <a:spcPts val="0"/>
              </a:spcBef>
              <a:spcAft>
                <a:spcPts val="0"/>
              </a:spcAft>
              <a:buSzPts val="2200"/>
              <a:buChar char="○"/>
              <a:defRPr/>
            </a:lvl5pPr>
            <a:lvl6pPr marL="3657509" lvl="5" indent="-491054">
              <a:spcBef>
                <a:spcPts val="0"/>
              </a:spcBef>
              <a:spcAft>
                <a:spcPts val="0"/>
              </a:spcAft>
              <a:buSzPts val="2200"/>
              <a:buChar char="■"/>
              <a:defRPr/>
            </a:lvl6pPr>
            <a:lvl7pPr marL="4267093" lvl="6" indent="-491054">
              <a:spcBef>
                <a:spcPts val="0"/>
              </a:spcBef>
              <a:spcAft>
                <a:spcPts val="0"/>
              </a:spcAft>
              <a:buSzPts val="2200"/>
              <a:buChar char="●"/>
              <a:defRPr/>
            </a:lvl7pPr>
            <a:lvl8pPr marL="4876678" lvl="7" indent="-491054">
              <a:spcBef>
                <a:spcPts val="0"/>
              </a:spcBef>
              <a:spcAft>
                <a:spcPts val="0"/>
              </a:spcAft>
              <a:buSzPts val="2200"/>
              <a:buChar char="○"/>
              <a:defRPr/>
            </a:lvl8pPr>
            <a:lvl9pPr marL="5486263" lvl="8" indent="-491054">
              <a:spcBef>
                <a:spcPts val="0"/>
              </a:spcBef>
              <a:spcAft>
                <a:spcPts val="0"/>
              </a:spcAft>
              <a:buSzPts val="2200"/>
              <a:buChar char="■"/>
              <a:defRPr/>
            </a:lvl9pPr>
          </a:lstStyle>
          <a:p>
            <a:endParaRPr/>
          </a:p>
        </p:txBody>
      </p:sp>
    </p:spTree>
    <p:extLst>
      <p:ext uri="{BB962C8B-B14F-4D97-AF65-F5344CB8AC3E}">
        <p14:creationId xmlns:p14="http://schemas.microsoft.com/office/powerpoint/2010/main" val="1697763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3"/>
        <p:cNvGrpSpPr/>
        <p:nvPr/>
      </p:nvGrpSpPr>
      <p:grpSpPr>
        <a:xfrm>
          <a:off x="0" y="0"/>
          <a:ext cx="0" cy="0"/>
          <a:chOff x="0" y="0"/>
          <a:chExt cx="0" cy="0"/>
        </a:xfrm>
      </p:grpSpPr>
      <p:pic>
        <p:nvPicPr>
          <p:cNvPr id="34" name="Shape 34" descr="elegant_gradient.png"/>
          <p:cNvPicPr preferRelativeResize="0"/>
          <p:nvPr/>
        </p:nvPicPr>
        <p:blipFill>
          <a:blip r:embed="rId2">
            <a:alphaModFix/>
          </a:blip>
          <a:stretch>
            <a:fillRect/>
          </a:stretch>
        </p:blipFill>
        <p:spPr>
          <a:xfrm>
            <a:off x="0" y="0"/>
            <a:ext cx="3364003" cy="6858000"/>
          </a:xfrm>
          <a:prstGeom prst="rect">
            <a:avLst/>
          </a:prstGeom>
          <a:noFill/>
          <a:ln>
            <a:noFill/>
          </a:ln>
        </p:spPr>
      </p:pic>
      <p:sp>
        <p:nvSpPr>
          <p:cNvPr id="35" name="Shape 35"/>
          <p:cNvSpPr/>
          <p:nvPr/>
        </p:nvSpPr>
        <p:spPr>
          <a:xfrm>
            <a:off x="687567" y="1041300"/>
            <a:ext cx="3488400" cy="306540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lg" len="lg"/>
            <a:tailEnd type="none" w="lg" len="lg"/>
          </a:ln>
        </p:spPr>
      </p:sp>
      <p:sp>
        <p:nvSpPr>
          <p:cNvPr id="36" name="Shape 36"/>
          <p:cNvSpPr txBox="1">
            <a:spLocks noGrp="1"/>
          </p:cNvSpPr>
          <p:nvPr>
            <p:ph type="title"/>
          </p:nvPr>
        </p:nvSpPr>
        <p:spPr>
          <a:xfrm>
            <a:off x="1468667" y="1397533"/>
            <a:ext cx="2448400" cy="25428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7" name="Shape 37"/>
          <p:cNvSpPr txBox="1">
            <a:spLocks noGrp="1"/>
          </p:cNvSpPr>
          <p:nvPr>
            <p:ph type="body" idx="1"/>
          </p:nvPr>
        </p:nvSpPr>
        <p:spPr>
          <a:xfrm>
            <a:off x="4697533" y="1345800"/>
            <a:ext cx="2274000" cy="47592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38" name="Shape 38"/>
          <p:cNvSpPr txBox="1">
            <a:spLocks noGrp="1"/>
          </p:cNvSpPr>
          <p:nvPr>
            <p:ph type="body" idx="2"/>
          </p:nvPr>
        </p:nvSpPr>
        <p:spPr>
          <a:xfrm>
            <a:off x="7088584" y="1345800"/>
            <a:ext cx="2274000" cy="47592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39" name="Shape 39"/>
          <p:cNvSpPr txBox="1">
            <a:spLocks noGrp="1"/>
          </p:cNvSpPr>
          <p:nvPr>
            <p:ph type="body" idx="3"/>
          </p:nvPr>
        </p:nvSpPr>
        <p:spPr>
          <a:xfrm>
            <a:off x="9479633" y="1345800"/>
            <a:ext cx="2274000" cy="47592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Tree>
    <p:extLst>
      <p:ext uri="{BB962C8B-B14F-4D97-AF65-F5344CB8AC3E}">
        <p14:creationId xmlns:p14="http://schemas.microsoft.com/office/powerpoint/2010/main" val="965025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pic>
        <p:nvPicPr>
          <p:cNvPr id="28" name="Shape 28" descr="elegant_gradient.png"/>
          <p:cNvPicPr preferRelativeResize="0"/>
          <p:nvPr/>
        </p:nvPicPr>
        <p:blipFill>
          <a:blip r:embed="rId2">
            <a:alphaModFix/>
          </a:blip>
          <a:stretch>
            <a:fillRect/>
          </a:stretch>
        </p:blipFill>
        <p:spPr>
          <a:xfrm>
            <a:off x="0" y="0"/>
            <a:ext cx="3364003" cy="6858000"/>
          </a:xfrm>
          <a:prstGeom prst="rect">
            <a:avLst/>
          </a:prstGeom>
          <a:noFill/>
          <a:ln>
            <a:noFill/>
          </a:ln>
        </p:spPr>
      </p:pic>
      <p:sp>
        <p:nvSpPr>
          <p:cNvPr id="29" name="Shape 29"/>
          <p:cNvSpPr/>
          <p:nvPr/>
        </p:nvSpPr>
        <p:spPr>
          <a:xfrm>
            <a:off x="687567" y="1041300"/>
            <a:ext cx="3488400" cy="306540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lg" len="lg"/>
            <a:tailEnd type="none" w="lg" len="lg"/>
          </a:ln>
        </p:spPr>
      </p:sp>
      <p:sp>
        <p:nvSpPr>
          <p:cNvPr id="30" name="Shape 30"/>
          <p:cNvSpPr txBox="1">
            <a:spLocks noGrp="1"/>
          </p:cNvSpPr>
          <p:nvPr>
            <p:ph type="title"/>
          </p:nvPr>
        </p:nvSpPr>
        <p:spPr>
          <a:xfrm>
            <a:off x="1468667" y="1397533"/>
            <a:ext cx="2448400" cy="25428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Shape 31"/>
          <p:cNvSpPr txBox="1">
            <a:spLocks noGrp="1"/>
          </p:cNvSpPr>
          <p:nvPr>
            <p:ph type="body" idx="1"/>
          </p:nvPr>
        </p:nvSpPr>
        <p:spPr>
          <a:xfrm>
            <a:off x="4806533" y="1323000"/>
            <a:ext cx="3288800" cy="52440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32" name="Shape 32"/>
          <p:cNvSpPr txBox="1">
            <a:spLocks noGrp="1"/>
          </p:cNvSpPr>
          <p:nvPr>
            <p:ph type="body" idx="2"/>
          </p:nvPr>
        </p:nvSpPr>
        <p:spPr>
          <a:xfrm>
            <a:off x="8293467" y="1323000"/>
            <a:ext cx="3288800" cy="52440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Tree>
    <p:extLst>
      <p:ext uri="{BB962C8B-B14F-4D97-AF65-F5344CB8AC3E}">
        <p14:creationId xmlns:p14="http://schemas.microsoft.com/office/powerpoint/2010/main" val="43792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AE208-7271-4FA6-AF5A-F4140B6AACC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44CA532-C8BA-4F54-BCD9-7C390F2B46B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89365DA-D0AC-4499-A94F-1AAF91A961C0}"/>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5" name="Alt Bilgi Yer Tutucusu 4">
            <a:extLst>
              <a:ext uri="{FF2B5EF4-FFF2-40B4-BE49-F238E27FC236}">
                <a16:creationId xmlns:a16="http://schemas.microsoft.com/office/drawing/2014/main" id="{8F0D3808-0D92-41F6-AB00-07CE5BC2E4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6D2A79-E453-48F8-AFB4-55FDA237F8E0}"/>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17350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8CD861-5F32-422C-97F7-42ABD98B65D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42CB440-1874-44E3-A4B4-DCA7EAF19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4AC5FCD-6934-44F2-BCFF-C3163E71210D}"/>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5" name="Alt Bilgi Yer Tutucusu 4">
            <a:extLst>
              <a:ext uri="{FF2B5EF4-FFF2-40B4-BE49-F238E27FC236}">
                <a16:creationId xmlns:a16="http://schemas.microsoft.com/office/drawing/2014/main" id="{A251AA38-0573-41E3-B617-ADB8ABC9D2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A5839A-A57B-4005-9E00-2090BD7FBED8}"/>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333896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AE5A90-08D3-421B-8836-EC3630AAC4A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454C18B-5E0E-4F13-AF48-5E10671A44A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614D679-43A7-4D3F-825D-5C85E608F3F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55D1F15-FAF3-400E-8ECE-2DD948E1802C}"/>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6" name="Alt Bilgi Yer Tutucusu 5">
            <a:extLst>
              <a:ext uri="{FF2B5EF4-FFF2-40B4-BE49-F238E27FC236}">
                <a16:creationId xmlns:a16="http://schemas.microsoft.com/office/drawing/2014/main" id="{F6708047-285A-4F3B-987A-1EA02C3CA04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029B7C-2A31-4AF0-BD52-C80A9BA81039}"/>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32795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917E1D-E106-4D15-81C7-6CBAAD8C636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054EFC2-29AD-46D1-A0F7-8B48A516A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E462C4B-E814-4B76-A53D-D023E81D297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62E4865-BED0-4CF1-AF17-E1A44B5B0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ED961B5-F453-4207-9477-42DCE00E3FF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392DFC8-D4B7-4509-87F5-B6A151FD3CBB}"/>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8" name="Alt Bilgi Yer Tutucusu 7">
            <a:extLst>
              <a:ext uri="{FF2B5EF4-FFF2-40B4-BE49-F238E27FC236}">
                <a16:creationId xmlns:a16="http://schemas.microsoft.com/office/drawing/2014/main" id="{419E70D4-0FA2-4DF1-8D83-EE889C7CD59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D3CC088-EB4A-4D9A-BC48-5064EA375092}"/>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43943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A9A17E-9A5D-484A-83A0-E4D28B30BC0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A552E26-F917-4197-A508-A7A572C74FBE}"/>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4" name="Alt Bilgi Yer Tutucusu 3">
            <a:extLst>
              <a:ext uri="{FF2B5EF4-FFF2-40B4-BE49-F238E27FC236}">
                <a16:creationId xmlns:a16="http://schemas.microsoft.com/office/drawing/2014/main" id="{ACCB6D2B-06F0-44D2-AB32-A8515E4EBC7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24EDA5B-2957-4B09-B4D7-6608A34A22FC}"/>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171009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9D23856-5025-4C4D-BA25-D3E4AC71466B}"/>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3" name="Alt Bilgi Yer Tutucusu 2">
            <a:extLst>
              <a:ext uri="{FF2B5EF4-FFF2-40B4-BE49-F238E27FC236}">
                <a16:creationId xmlns:a16="http://schemas.microsoft.com/office/drawing/2014/main" id="{D3731994-E4FA-4EA6-81A6-DE975AF9624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37AC383-E4C0-4CDA-A45F-BC0472F43DF6}"/>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214690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E5781F-58AA-49B5-A58F-03B10EF168D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D1FB35A-2392-4D4E-9843-EBCED9EA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700B76F-37E1-4102-814F-A6AF5A925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EF377D0-1483-4150-BB5D-0D81569AE14E}"/>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6" name="Alt Bilgi Yer Tutucusu 5">
            <a:extLst>
              <a:ext uri="{FF2B5EF4-FFF2-40B4-BE49-F238E27FC236}">
                <a16:creationId xmlns:a16="http://schemas.microsoft.com/office/drawing/2014/main" id="{EAF9C563-A45B-4279-9F82-C18D6D8EE66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ADB0608-D23C-4F65-B71C-0623FAC71C5A}"/>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258297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AF3135-314F-4F4E-A8E4-9D672E1BE49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C677C01-65F7-494F-BF4F-C4F8857DE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90074A0-9D6C-4B10-A599-CEB02B643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8510A4-0864-43F9-BD53-08850B7B23B2}"/>
              </a:ext>
            </a:extLst>
          </p:cNvPr>
          <p:cNvSpPr>
            <a:spLocks noGrp="1"/>
          </p:cNvSpPr>
          <p:nvPr>
            <p:ph type="dt" sz="half" idx="10"/>
          </p:nvPr>
        </p:nvSpPr>
        <p:spPr/>
        <p:txBody>
          <a:bodyPr/>
          <a:lstStyle/>
          <a:p>
            <a:fld id="{907E0A9A-8349-40B8-A4FD-B31F45F37E5D}" type="datetimeFigureOut">
              <a:rPr lang="tr-TR" smtClean="0"/>
              <a:t>20.03.2020</a:t>
            </a:fld>
            <a:endParaRPr lang="tr-TR"/>
          </a:p>
        </p:txBody>
      </p:sp>
      <p:sp>
        <p:nvSpPr>
          <p:cNvPr id="6" name="Alt Bilgi Yer Tutucusu 5">
            <a:extLst>
              <a:ext uri="{FF2B5EF4-FFF2-40B4-BE49-F238E27FC236}">
                <a16:creationId xmlns:a16="http://schemas.microsoft.com/office/drawing/2014/main" id="{EE98FF31-EF24-4645-9115-8AF5119A3B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DECD945-D6D3-4D8E-A61F-F1E0DF98709A}"/>
              </a:ext>
            </a:extLst>
          </p:cNvPr>
          <p:cNvSpPr>
            <a:spLocks noGrp="1"/>
          </p:cNvSpPr>
          <p:nvPr>
            <p:ph type="sldNum" sz="quarter" idx="12"/>
          </p:nvPr>
        </p:nvSpPr>
        <p:spPr/>
        <p:txBody>
          <a:bodyPr/>
          <a:lstStyle/>
          <a:p>
            <a:fld id="{46B683CA-C03A-45EE-A353-A0CF6872601C}" type="slidenum">
              <a:rPr lang="tr-TR" smtClean="0"/>
              <a:t>‹#›</a:t>
            </a:fld>
            <a:endParaRPr lang="tr-TR"/>
          </a:p>
        </p:txBody>
      </p:sp>
    </p:spTree>
    <p:extLst>
      <p:ext uri="{BB962C8B-B14F-4D97-AF65-F5344CB8AC3E}">
        <p14:creationId xmlns:p14="http://schemas.microsoft.com/office/powerpoint/2010/main" val="206197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9AEABA1-3AA9-45D9-8D67-EFDFAA219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40BBEA-4980-4920-86C6-6B8982771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6D6F54-3C68-4E43-8D5A-48D25F5BA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A9A-8349-40B8-A4FD-B31F45F37E5D}" type="datetimeFigureOut">
              <a:rPr lang="tr-TR" smtClean="0"/>
              <a:t>20.03.2020</a:t>
            </a:fld>
            <a:endParaRPr lang="tr-TR"/>
          </a:p>
        </p:txBody>
      </p:sp>
      <p:sp>
        <p:nvSpPr>
          <p:cNvPr id="5" name="Alt Bilgi Yer Tutucusu 4">
            <a:extLst>
              <a:ext uri="{FF2B5EF4-FFF2-40B4-BE49-F238E27FC236}">
                <a16:creationId xmlns:a16="http://schemas.microsoft.com/office/drawing/2014/main" id="{6D3A47BD-55F2-49AA-B896-C7EF23560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FDE0D02-F99C-4D59-8218-E95D04266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83CA-C03A-45EE-A353-A0CF6872601C}" type="slidenum">
              <a:rPr lang="tr-TR" smtClean="0"/>
              <a:t>‹#›</a:t>
            </a:fld>
            <a:endParaRPr lang="tr-TR"/>
          </a:p>
        </p:txBody>
      </p:sp>
    </p:spTree>
    <p:extLst>
      <p:ext uri="{BB962C8B-B14F-4D97-AF65-F5344CB8AC3E}">
        <p14:creationId xmlns:p14="http://schemas.microsoft.com/office/powerpoint/2010/main" val="2959054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E73A0C-4B21-44B4-9F4D-98D13D31919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F2447B2-5C72-4DCF-9435-5DF4FB8313FA}"/>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415459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468667" y="1397533"/>
            <a:ext cx="2707120" cy="2542800"/>
          </a:xfrm>
          <a:prstGeom prst="rect">
            <a:avLst/>
          </a:prstGeom>
        </p:spPr>
        <p:txBody>
          <a:bodyPr spcFirstLastPara="1" vert="horz" wrap="square" lIns="121900" tIns="121900" rIns="121900" bIns="121900" rtlCol="0" anchor="t" anchorCtr="0">
            <a:noAutofit/>
          </a:bodyPr>
          <a:lstStyle/>
          <a:p>
            <a:r>
              <a:rPr lang="tr-TR" dirty="0"/>
              <a:t>SIMPLE QUESTIONS</a:t>
            </a:r>
            <a:endParaRPr dirty="0"/>
          </a:p>
        </p:txBody>
      </p:sp>
      <p:sp>
        <p:nvSpPr>
          <p:cNvPr id="121" name="Shape 121"/>
          <p:cNvSpPr txBox="1">
            <a:spLocks noGrp="1"/>
          </p:cNvSpPr>
          <p:nvPr>
            <p:ph type="body" idx="1"/>
          </p:nvPr>
        </p:nvSpPr>
        <p:spPr>
          <a:xfrm>
            <a:off x="4481709" y="644691"/>
            <a:ext cx="3606711" cy="4800533"/>
          </a:xfrm>
          <a:prstGeom prst="rect">
            <a:avLst/>
          </a:prstGeom>
          <a:ln>
            <a:solidFill>
              <a:schemeClr val="tx1">
                <a:lumMod val="95000"/>
                <a:lumOff val="5000"/>
              </a:schemeClr>
            </a:solidFill>
          </a:ln>
        </p:spPr>
        <p:txBody>
          <a:bodyPr spcFirstLastPara="1" vert="horz" wrap="square" lIns="121900" tIns="121900" rIns="121900" bIns="121900" rtlCol="0" anchor="t" anchorCtr="0">
            <a:noAutofit/>
          </a:bodyPr>
          <a:lstStyle/>
          <a:p>
            <a:pPr marL="0" indent="0">
              <a:buNone/>
            </a:pPr>
            <a:r>
              <a:rPr lang="tr-TR" sz="2400" b="1" dirty="0"/>
              <a:t>‘</a:t>
            </a:r>
            <a:r>
              <a:rPr lang="en-US" sz="2400" b="1" dirty="0"/>
              <a:t>When you hear a strange noise in your bedroom late at night, you are likely to react fearfully before your know whether or not there is something to fear. </a:t>
            </a:r>
            <a:r>
              <a:rPr lang="tr-TR" sz="2400" b="1" dirty="0"/>
              <a:t>‘</a:t>
            </a:r>
          </a:p>
          <a:p>
            <a:pPr marL="0" indent="0">
              <a:buNone/>
            </a:pPr>
            <a:r>
              <a:rPr lang="en-US" sz="2400" b="1" dirty="0"/>
              <a:t>Which pathway is involved in this reaction? </a:t>
            </a:r>
            <a:endParaRPr sz="2400" b="1" dirty="0"/>
          </a:p>
        </p:txBody>
      </p:sp>
      <p:sp>
        <p:nvSpPr>
          <p:cNvPr id="122" name="Shape 122"/>
          <p:cNvSpPr txBox="1">
            <a:spLocks noGrp="1"/>
          </p:cNvSpPr>
          <p:nvPr>
            <p:ph type="body" idx="2"/>
          </p:nvPr>
        </p:nvSpPr>
        <p:spPr>
          <a:xfrm>
            <a:off x="8128648" y="644691"/>
            <a:ext cx="3744416" cy="4800533"/>
          </a:xfrm>
          <a:prstGeom prst="rect">
            <a:avLst/>
          </a:prstGeom>
          <a:ln>
            <a:solidFill>
              <a:schemeClr val="tx1">
                <a:lumMod val="95000"/>
                <a:lumOff val="5000"/>
              </a:schemeClr>
            </a:solidFill>
          </a:ln>
        </p:spPr>
        <p:txBody>
          <a:bodyPr spcFirstLastPara="1" vert="horz" wrap="square" lIns="121900" tIns="121900" rIns="121900" bIns="121900" rtlCol="0" anchor="t" anchorCtr="0">
            <a:noAutofit/>
          </a:bodyPr>
          <a:lstStyle/>
          <a:p>
            <a:pPr marL="0" indent="0">
              <a:buNone/>
            </a:pPr>
            <a:r>
              <a:rPr lang="tr-TR" sz="2400" b="1" dirty="0"/>
              <a:t>‘</a:t>
            </a:r>
            <a:r>
              <a:rPr lang="en-US" sz="2400" b="1" dirty="0"/>
              <a:t>Now you go into your bedroom, check, and realize it was just your cat jumping down from a shelf. You’ve appraised the situation as harmless so the fear abates.</a:t>
            </a:r>
            <a:r>
              <a:rPr lang="tr-TR" sz="2400" b="1" dirty="0"/>
              <a:t>’</a:t>
            </a:r>
          </a:p>
          <a:p>
            <a:pPr marL="0" indent="0">
              <a:buNone/>
            </a:pPr>
            <a:r>
              <a:rPr lang="en-US" sz="2400" b="1" dirty="0"/>
              <a:t>What’s the pathway here?</a:t>
            </a:r>
            <a:endParaRPr sz="2400" b="1"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spTree>
    <p:extLst>
      <p:ext uri="{BB962C8B-B14F-4D97-AF65-F5344CB8AC3E}">
        <p14:creationId xmlns:p14="http://schemas.microsoft.com/office/powerpoint/2010/main" val="384993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idx="4294967295"/>
          </p:nvPr>
        </p:nvSpPr>
        <p:spPr>
          <a:xfrm>
            <a:off x="1783167" y="1095133"/>
            <a:ext cx="5021200" cy="1546400"/>
          </a:xfrm>
          <a:prstGeom prst="rect">
            <a:avLst/>
          </a:prstGeom>
        </p:spPr>
        <p:txBody>
          <a:bodyPr spcFirstLastPara="1" vert="horz" wrap="square" lIns="121900" tIns="121900" rIns="121900" bIns="121900" rtlCol="0" anchor="t" anchorCtr="0">
            <a:noAutofit/>
          </a:bodyPr>
          <a:lstStyle/>
          <a:p>
            <a:pPr>
              <a:spcBef>
                <a:spcPts val="0"/>
              </a:spcBef>
            </a:pPr>
            <a:r>
              <a:rPr lang="tr-TR" sz="5867" dirty="0"/>
              <a:t>EMOTIONAL FEMALES</a:t>
            </a:r>
            <a:endParaRPr sz="5867" dirty="0"/>
          </a:p>
        </p:txBody>
      </p:sp>
      <p:sp>
        <p:nvSpPr>
          <p:cNvPr id="95" name="Shape 95"/>
          <p:cNvSpPr txBox="1">
            <a:spLocks noGrp="1"/>
          </p:cNvSpPr>
          <p:nvPr>
            <p:ph type="subTitle" idx="4294967295"/>
          </p:nvPr>
        </p:nvSpPr>
        <p:spPr>
          <a:xfrm>
            <a:off x="1783167" y="3634333"/>
            <a:ext cx="5420000" cy="1046400"/>
          </a:xfrm>
          <a:prstGeom prst="rect">
            <a:avLst/>
          </a:prstGeom>
        </p:spPr>
        <p:txBody>
          <a:bodyPr spcFirstLastPara="1" vert="horz" wrap="square" lIns="121900" tIns="121900" rIns="121900" bIns="121900" rtlCol="0" anchor="t" anchorCtr="0">
            <a:noAutofit/>
          </a:bodyPr>
          <a:lstStyle/>
          <a:p>
            <a:pPr marL="0" indent="0">
              <a:spcBef>
                <a:spcPts val="800"/>
              </a:spcBef>
              <a:buNone/>
            </a:pPr>
            <a:r>
              <a:rPr lang="tr-TR" dirty="0"/>
              <a:t>WHY FEMALES ARE MORE EMOTIONAL?</a:t>
            </a:r>
            <a:endParaRPr dirty="0"/>
          </a:p>
        </p:txBody>
      </p:sp>
      <p:sp>
        <p:nvSpPr>
          <p:cNvPr id="106" name="Shape 106"/>
          <p:cNvSpPr/>
          <p:nvPr/>
        </p:nvSpPr>
        <p:spPr>
          <a:xfrm rot="-1609568">
            <a:off x="8147613" y="2526779"/>
            <a:ext cx="376516" cy="35950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07" name="Shape 107"/>
          <p:cNvSpPr/>
          <p:nvPr/>
        </p:nvSpPr>
        <p:spPr>
          <a:xfrm rot="2926471">
            <a:off x="10430690" y="2811606"/>
            <a:ext cx="281957" cy="26922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sp>
        <p:nvSpPr>
          <p:cNvPr id="18" name="Shape 327"/>
          <p:cNvSpPr/>
          <p:nvPr/>
        </p:nvSpPr>
        <p:spPr>
          <a:xfrm>
            <a:off x="8695512" y="1110775"/>
            <a:ext cx="747584" cy="68000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nvGrpSpPr>
          <p:cNvPr id="19" name="Shape 392"/>
          <p:cNvGrpSpPr/>
          <p:nvPr/>
        </p:nvGrpSpPr>
        <p:grpSpPr>
          <a:xfrm>
            <a:off x="7632171" y="1516114"/>
            <a:ext cx="1152128" cy="3350257"/>
            <a:chOff x="4076175" y="2267050"/>
            <a:chExt cx="173450" cy="504375"/>
          </a:xfrm>
        </p:grpSpPr>
        <p:sp>
          <p:nvSpPr>
            <p:cNvPr id="20" name="Shape 393"/>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1" name="Shape 394"/>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22" name="Shape 396"/>
          <p:cNvGrpSpPr/>
          <p:nvPr/>
        </p:nvGrpSpPr>
        <p:grpSpPr>
          <a:xfrm>
            <a:off x="8880310" y="1244512"/>
            <a:ext cx="389741" cy="360285"/>
            <a:chOff x="5975075" y="2327500"/>
            <a:chExt cx="420100" cy="388350"/>
          </a:xfrm>
          <a:solidFill>
            <a:schemeClr val="bg1"/>
          </a:solidFill>
        </p:grpSpPr>
        <p:sp>
          <p:nvSpPr>
            <p:cNvPr id="23" name="Shape 39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121900" tIns="121900" rIns="121900" bIns="121900" anchor="ctr" anchorCtr="0">
              <a:noAutofit/>
            </a:bodyPr>
            <a:lstStyle/>
            <a:p>
              <a:endParaRPr sz="2400"/>
            </a:p>
          </p:txBody>
        </p:sp>
        <p:sp>
          <p:nvSpPr>
            <p:cNvPr id="24" name="Shape 39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25" name="Shape 528"/>
          <p:cNvGrpSpPr/>
          <p:nvPr/>
        </p:nvGrpSpPr>
        <p:grpSpPr>
          <a:xfrm>
            <a:off x="9443097" y="4866372"/>
            <a:ext cx="321204" cy="369353"/>
            <a:chOff x="6685175" y="5036025"/>
            <a:chExt cx="346225" cy="398125"/>
          </a:xfrm>
        </p:grpSpPr>
        <p:sp>
          <p:nvSpPr>
            <p:cNvPr id="26" name="Shape 529"/>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 name="Shape 530"/>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 name="Shape 531"/>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9" name="Shape 532"/>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30" name="Shape 533"/>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pic>
        <p:nvPicPr>
          <p:cNvPr id="31" name="Resim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342" y="2515915"/>
            <a:ext cx="1965117" cy="18481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4806533" y="1323000"/>
            <a:ext cx="3288800" cy="5244000"/>
          </a:xfrm>
          <a:prstGeom prst="rect">
            <a:avLst/>
          </a:prstGeom>
        </p:spPr>
        <p:txBody>
          <a:bodyPr spcFirstLastPara="1" vert="horz" wrap="square" lIns="121900" tIns="121900" rIns="121900" bIns="121900" rtlCol="0" anchor="t" anchorCtr="0">
            <a:noAutofit/>
          </a:bodyPr>
          <a:lstStyle/>
          <a:p>
            <a:pPr marL="0" indent="0">
              <a:buNone/>
            </a:pPr>
            <a:r>
              <a:rPr lang="tr-TR" b="1" dirty="0" err="1"/>
              <a:t>Biology</a:t>
            </a:r>
            <a:endParaRPr b="1" dirty="0"/>
          </a:p>
          <a:p>
            <a:pPr marL="0" indent="0">
              <a:buNone/>
            </a:pPr>
            <a:r>
              <a:rPr lang="tr-TR" dirty="0"/>
              <a:t>Genetics</a:t>
            </a:r>
          </a:p>
          <a:p>
            <a:pPr marL="0" indent="0">
              <a:buNone/>
            </a:pPr>
            <a:r>
              <a:rPr lang="tr-TR" dirty="0" err="1"/>
              <a:t>Hormones</a:t>
            </a:r>
            <a:endParaRPr dirty="0"/>
          </a:p>
        </p:txBody>
      </p:sp>
      <p:sp>
        <p:nvSpPr>
          <p:cNvPr id="114" name="Shape 114"/>
          <p:cNvSpPr txBox="1">
            <a:spLocks noGrp="1"/>
          </p:cNvSpPr>
          <p:nvPr>
            <p:ph type="title"/>
          </p:nvPr>
        </p:nvSpPr>
        <p:spPr>
          <a:xfrm>
            <a:off x="1468667" y="1397533"/>
            <a:ext cx="2448400" cy="2542800"/>
          </a:xfrm>
          <a:prstGeom prst="rect">
            <a:avLst/>
          </a:prstGeom>
        </p:spPr>
        <p:txBody>
          <a:bodyPr spcFirstLastPara="1" vert="horz" wrap="square" lIns="121900" tIns="121900" rIns="121900" bIns="121900" rtlCol="0" anchor="t" anchorCtr="0">
            <a:noAutofit/>
          </a:bodyPr>
          <a:lstStyle/>
          <a:p>
            <a:r>
              <a:rPr lang="tr-TR" sz="4800" dirty="0" err="1"/>
              <a:t>Female</a:t>
            </a:r>
            <a:r>
              <a:rPr lang="tr-TR" sz="4800" dirty="0"/>
              <a:t> vs.</a:t>
            </a:r>
            <a:br>
              <a:rPr lang="tr-TR" sz="4800" dirty="0"/>
            </a:br>
            <a:r>
              <a:rPr lang="tr-TR" sz="4800" dirty="0"/>
              <a:t>Male</a:t>
            </a:r>
            <a:endParaRPr sz="4800" dirty="0"/>
          </a:p>
        </p:txBody>
      </p:sp>
      <p:sp>
        <p:nvSpPr>
          <p:cNvPr id="115" name="Shape 115"/>
          <p:cNvSpPr txBox="1">
            <a:spLocks noGrp="1"/>
          </p:cNvSpPr>
          <p:nvPr>
            <p:ph type="body" idx="2"/>
          </p:nvPr>
        </p:nvSpPr>
        <p:spPr>
          <a:xfrm>
            <a:off x="8293467" y="1323000"/>
            <a:ext cx="3288800" cy="5244000"/>
          </a:xfrm>
          <a:prstGeom prst="rect">
            <a:avLst/>
          </a:prstGeom>
        </p:spPr>
        <p:txBody>
          <a:bodyPr spcFirstLastPara="1" vert="horz" wrap="square" lIns="121900" tIns="121900" rIns="121900" bIns="121900" rtlCol="0" anchor="t" anchorCtr="0">
            <a:noAutofit/>
          </a:bodyPr>
          <a:lstStyle/>
          <a:p>
            <a:pPr marL="0" indent="0">
              <a:buNone/>
            </a:pPr>
            <a:r>
              <a:rPr lang="tr-TR" b="1" dirty="0" err="1"/>
              <a:t>Culture</a:t>
            </a:r>
            <a:endParaRPr b="1" dirty="0"/>
          </a:p>
          <a:p>
            <a:pPr marL="0" indent="0">
              <a:buNone/>
            </a:pPr>
            <a:r>
              <a:rPr lang="en-US" altLang="tr-TR" sz="2133" dirty="0"/>
              <a:t>Boys and girls learn different lessons about emotion and emotional control. </a:t>
            </a:r>
            <a:endParaRPr lang="tr-TR" altLang="tr-TR" sz="2133" dirty="0"/>
          </a:p>
          <a:p>
            <a:pPr marL="0" indent="0">
              <a:buNone/>
            </a:pPr>
            <a:r>
              <a:rPr lang="en-US" altLang="tr-TR" sz="2133" dirty="0"/>
              <a:t>Boys are largely taught to hide emotions that may be seen as weaknesses and are praised for emotions that show strength and dominance. </a:t>
            </a:r>
            <a:endParaRPr lang="tr-TR" altLang="tr-TR" sz="2133" dirty="0"/>
          </a:p>
          <a:p>
            <a:pPr marL="0" indent="0">
              <a:buNone/>
            </a:pPr>
            <a:r>
              <a:rPr lang="en-US" altLang="tr-TR" sz="2133" dirty="0"/>
              <a:t>Girls are taught the exact opposite</a:t>
            </a:r>
            <a:r>
              <a:rPr lang="en-US" altLang="tr-TR" b="1" dirty="0"/>
              <a:t>.</a:t>
            </a:r>
            <a:endParaRP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199456" y="1397533"/>
            <a:ext cx="3072341" cy="2542800"/>
          </a:xfrm>
          <a:prstGeom prst="rect">
            <a:avLst/>
          </a:prstGeom>
        </p:spPr>
        <p:txBody>
          <a:bodyPr spcFirstLastPara="1" vert="horz" wrap="square" lIns="121900" tIns="121900" rIns="121900" bIns="121900" rtlCol="0" anchor="t" anchorCtr="0">
            <a:noAutofit/>
          </a:bodyPr>
          <a:lstStyle/>
          <a:p>
            <a:pPr lvl="0"/>
            <a:r>
              <a:rPr lang="en-US" altLang="tr-TR" b="1" dirty="0"/>
              <a:t>Lateralization of Emotion</a:t>
            </a:r>
            <a:endParaRPr dirty="0"/>
          </a:p>
        </p:txBody>
      </p:sp>
      <p:sp>
        <p:nvSpPr>
          <p:cNvPr id="129" name="Shape 129"/>
          <p:cNvSpPr txBox="1">
            <a:spLocks noGrp="1"/>
          </p:cNvSpPr>
          <p:nvPr>
            <p:ph type="body" idx="1"/>
          </p:nvPr>
        </p:nvSpPr>
        <p:spPr>
          <a:xfrm>
            <a:off x="4356805" y="285133"/>
            <a:ext cx="7126800" cy="4767600"/>
          </a:xfrm>
          <a:prstGeom prst="rect">
            <a:avLst/>
          </a:prstGeom>
        </p:spPr>
        <p:txBody>
          <a:bodyPr spcFirstLastPara="1" vert="horz" wrap="square" lIns="121900" tIns="121900" rIns="121900" bIns="121900" rtlCol="0" anchor="t" anchorCtr="0">
            <a:noAutofit/>
          </a:bodyPr>
          <a:lstStyle/>
          <a:p>
            <a:r>
              <a:rPr lang="en-US" altLang="tr-TR" sz="2667" b="1" dirty="0"/>
              <a:t>Different parts of our brain deal with different emotions.  In the cerebral cortex, the right hemisphere generally specializes in negative emotions and the left hemisphere generally processes more positive and joyful emotions.</a:t>
            </a:r>
          </a:p>
          <a:p>
            <a:endParaRPr lang="en-US" altLang="tr-TR" dirty="0"/>
          </a:p>
          <a:p>
            <a:pPr lvl="1"/>
            <a:r>
              <a:rPr lang="en-US" altLang="tr-TR" dirty="0"/>
              <a:t>The idea that each hemisphere specializes in different classes of emotion has been called </a:t>
            </a:r>
            <a:r>
              <a:rPr lang="en-US" altLang="tr-TR" b="1" i="1" dirty="0"/>
              <a:t>lateralization of emotion.</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pic>
        <p:nvPicPr>
          <p:cNvPr id="3" name="Resim 2">
            <a:extLst>
              <a:ext uri="{FF2B5EF4-FFF2-40B4-BE49-F238E27FC236}">
                <a16:creationId xmlns:a16="http://schemas.microsoft.com/office/drawing/2014/main" id="{9B05FAB1-1601-4D75-9ED6-0A21E0C8D2AD}"/>
              </a:ext>
            </a:extLst>
          </p:cNvPr>
          <p:cNvPicPr>
            <a:picLocks noChangeAspect="1"/>
          </p:cNvPicPr>
          <p:nvPr/>
        </p:nvPicPr>
        <p:blipFill>
          <a:blip r:embed="rId4"/>
          <a:stretch>
            <a:fillRect/>
          </a:stretch>
        </p:blipFill>
        <p:spPr>
          <a:xfrm>
            <a:off x="1503727" y="2756926"/>
            <a:ext cx="2463800" cy="3289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468667" y="1397533"/>
            <a:ext cx="2448400" cy="2542800"/>
          </a:xfrm>
          <a:prstGeom prst="rect">
            <a:avLst/>
          </a:prstGeom>
        </p:spPr>
        <p:txBody>
          <a:bodyPr spcFirstLastPara="1" vert="horz" wrap="square" lIns="121900" tIns="121900" rIns="121900" bIns="121900" rtlCol="0" anchor="t" anchorCtr="0">
            <a:noAutofit/>
          </a:bodyPr>
          <a:lstStyle/>
          <a:p>
            <a:pPr lvl="0"/>
            <a:r>
              <a:rPr lang="en-US" altLang="tr-TR" sz="2667" b="1" dirty="0"/>
              <a:t>Psychological Theories of Emotion</a:t>
            </a:r>
            <a:endParaRPr sz="2667" dirty="0"/>
          </a:p>
        </p:txBody>
      </p:sp>
      <p:cxnSp>
        <p:nvCxnSpPr>
          <p:cNvPr id="183" name="Shape 183"/>
          <p:cNvCxnSpPr>
            <a:cxnSpLocks/>
            <a:endCxn id="184" idx="0"/>
          </p:cNvCxnSpPr>
          <p:nvPr/>
        </p:nvCxnSpPr>
        <p:spPr>
          <a:xfrm>
            <a:off x="7717301" y="16000"/>
            <a:ext cx="778967" cy="1406400"/>
          </a:xfrm>
          <a:prstGeom prst="straightConnector1">
            <a:avLst/>
          </a:prstGeom>
          <a:noFill/>
          <a:ln w="38100" cap="flat" cmpd="sng">
            <a:solidFill>
              <a:srgbClr val="BDECE5"/>
            </a:solidFill>
            <a:prstDash val="solid"/>
            <a:round/>
            <a:headEnd type="none" w="lg" len="lg"/>
            <a:tailEnd type="diamond" w="lg" len="lg"/>
          </a:ln>
        </p:spPr>
      </p:cxnSp>
      <p:cxnSp>
        <p:nvCxnSpPr>
          <p:cNvPr id="185" name="Shape 185"/>
          <p:cNvCxnSpPr>
            <a:cxnSpLocks/>
            <a:endCxn id="186" idx="0"/>
          </p:cNvCxnSpPr>
          <p:nvPr/>
        </p:nvCxnSpPr>
        <p:spPr>
          <a:xfrm>
            <a:off x="8208235" y="2564905"/>
            <a:ext cx="0" cy="545095"/>
          </a:xfrm>
          <a:prstGeom prst="straightConnector1">
            <a:avLst/>
          </a:prstGeom>
          <a:noFill/>
          <a:ln w="38100" cap="flat" cmpd="sng">
            <a:solidFill>
              <a:srgbClr val="BDECE5"/>
            </a:solidFill>
            <a:prstDash val="solid"/>
            <a:round/>
            <a:headEnd type="diamond" w="lg" len="lg"/>
            <a:tailEnd type="diamond" w="lg" len="lg"/>
          </a:ln>
        </p:spPr>
      </p:cxnSp>
      <p:cxnSp>
        <p:nvCxnSpPr>
          <p:cNvPr id="187" name="Shape 187"/>
          <p:cNvCxnSpPr>
            <a:cxnSpLocks/>
            <a:stCxn id="188" idx="2"/>
          </p:cNvCxnSpPr>
          <p:nvPr/>
        </p:nvCxnSpPr>
        <p:spPr>
          <a:xfrm flipH="1">
            <a:off x="7717233" y="5437617"/>
            <a:ext cx="1312403" cy="1420400"/>
          </a:xfrm>
          <a:prstGeom prst="straightConnector1">
            <a:avLst/>
          </a:prstGeom>
          <a:noFill/>
          <a:ln w="38100" cap="flat" cmpd="sng">
            <a:solidFill>
              <a:srgbClr val="BDECE5"/>
            </a:solidFill>
            <a:prstDash val="solid"/>
            <a:round/>
            <a:headEnd type="diamond" w="lg" len="lg"/>
            <a:tailEnd type="none" w="lg" len="lg"/>
          </a:ln>
        </p:spPr>
      </p:cxnSp>
      <p:cxnSp>
        <p:nvCxnSpPr>
          <p:cNvPr id="189" name="Shape 189"/>
          <p:cNvCxnSpPr>
            <a:cxnSpLocks/>
          </p:cNvCxnSpPr>
          <p:nvPr/>
        </p:nvCxnSpPr>
        <p:spPr>
          <a:xfrm flipH="1">
            <a:off x="7716189" y="4005064"/>
            <a:ext cx="1164121" cy="876091"/>
          </a:xfrm>
          <a:prstGeom prst="straightConnector1">
            <a:avLst/>
          </a:prstGeom>
          <a:noFill/>
          <a:ln w="38100" cap="flat" cmpd="sng">
            <a:solidFill>
              <a:srgbClr val="BDECE5"/>
            </a:solidFill>
            <a:prstDash val="solid"/>
            <a:round/>
            <a:headEnd type="diamond" w="lg" len="lg"/>
            <a:tailEnd type="diamond" w="lg" len="lg"/>
          </a:ln>
        </p:spPr>
      </p:cxnSp>
      <p:sp>
        <p:nvSpPr>
          <p:cNvPr id="184" name="Shape 184"/>
          <p:cNvSpPr txBox="1"/>
          <p:nvPr/>
        </p:nvSpPr>
        <p:spPr>
          <a:xfrm>
            <a:off x="5807969" y="1422400"/>
            <a:ext cx="5376596" cy="1526547"/>
          </a:xfrm>
          <a:prstGeom prst="rect">
            <a:avLst/>
          </a:prstGeom>
          <a:noFill/>
          <a:ln>
            <a:noFill/>
          </a:ln>
        </p:spPr>
        <p:txBody>
          <a:bodyPr spcFirstLastPara="1" wrap="square" lIns="121900" tIns="121900" rIns="121900" bIns="121900" anchor="t" anchorCtr="0">
            <a:noAutofit/>
          </a:bodyPr>
          <a:lstStyle/>
          <a:p>
            <a:pPr lvl="3"/>
            <a:r>
              <a:rPr lang="en-US" altLang="tr-TR" sz="2400" b="1" dirty="0"/>
              <a:t>James-Lang Theory:</a:t>
            </a:r>
            <a:r>
              <a:rPr lang="tr-TR" altLang="tr-TR" sz="2400" b="1" dirty="0"/>
              <a:t> </a:t>
            </a:r>
            <a:r>
              <a:rPr lang="en-US" altLang="tr-TR" sz="2400" dirty="0"/>
              <a:t>Emotion follows behavior</a:t>
            </a:r>
            <a:r>
              <a:rPr lang="tr-TR" altLang="tr-TR" sz="2400" dirty="0"/>
              <a:t>: </a:t>
            </a:r>
            <a:r>
              <a:rPr lang="en-US" altLang="tr-TR" sz="2400" dirty="0"/>
              <a:t>“We feel sorry </a:t>
            </a:r>
            <a:r>
              <a:rPr lang="en-US" altLang="tr-TR" sz="2400" i="1" dirty="0"/>
              <a:t>because</a:t>
            </a:r>
            <a:r>
              <a:rPr lang="en-US" altLang="tr-TR" sz="2400" dirty="0"/>
              <a:t> we cry; angry </a:t>
            </a:r>
            <a:r>
              <a:rPr lang="en-US" altLang="tr-TR" sz="2400" i="1" dirty="0"/>
              <a:t>because</a:t>
            </a:r>
            <a:r>
              <a:rPr lang="en-US" altLang="tr-TR" sz="2400" dirty="0"/>
              <a:t> we strike; afraid </a:t>
            </a:r>
            <a:r>
              <a:rPr lang="en-US" altLang="tr-TR" sz="2400" i="1" dirty="0"/>
              <a:t>because</a:t>
            </a:r>
            <a:r>
              <a:rPr lang="en-US" altLang="tr-TR" sz="2400" dirty="0"/>
              <a:t> we tremble.”</a:t>
            </a:r>
            <a:endParaRPr sz="2400" dirty="0">
              <a:latin typeface="Raleway"/>
              <a:ea typeface="Raleway"/>
              <a:cs typeface="Raleway"/>
              <a:sym typeface="Raleway"/>
            </a:endParaRPr>
          </a:p>
        </p:txBody>
      </p:sp>
      <p:sp>
        <p:nvSpPr>
          <p:cNvPr id="188" name="Shape 188"/>
          <p:cNvSpPr txBox="1"/>
          <p:nvPr/>
        </p:nvSpPr>
        <p:spPr>
          <a:xfrm>
            <a:off x="6202633" y="4799617"/>
            <a:ext cx="5654007" cy="638000"/>
          </a:xfrm>
          <a:prstGeom prst="rect">
            <a:avLst/>
          </a:prstGeom>
          <a:noFill/>
          <a:ln>
            <a:noFill/>
          </a:ln>
        </p:spPr>
        <p:txBody>
          <a:bodyPr spcFirstLastPara="1" wrap="square" lIns="121900" tIns="121900" rIns="121900" bIns="121900" anchor="t" anchorCtr="0">
            <a:noAutofit/>
          </a:bodyPr>
          <a:lstStyle/>
          <a:p>
            <a:pPr lvl="0" algn="ctr"/>
            <a:r>
              <a:rPr lang="en-US" sz="2133" b="1" dirty="0"/>
              <a:t>The Schachter-Singer “two-factor” theory</a:t>
            </a:r>
            <a:r>
              <a:rPr lang="tr-TR" sz="2133" b="1" dirty="0"/>
              <a:t>: </a:t>
            </a:r>
            <a:r>
              <a:rPr lang="en-US" sz="2133" b="1" dirty="0"/>
              <a:t> </a:t>
            </a:r>
            <a:r>
              <a:rPr lang="tr-TR" sz="2133" dirty="0"/>
              <a:t>E</a:t>
            </a:r>
            <a:r>
              <a:rPr lang="en-US" sz="2133" dirty="0"/>
              <a:t>motions do not exist until we add a label to whatever body sensations we are feeling.</a:t>
            </a:r>
            <a:endParaRPr sz="2133" dirty="0">
              <a:latin typeface="Raleway"/>
              <a:ea typeface="Raleway"/>
              <a:cs typeface="Raleway"/>
              <a:sym typeface="Raleway"/>
            </a:endParaRPr>
          </a:p>
        </p:txBody>
      </p:sp>
      <p:sp>
        <p:nvSpPr>
          <p:cNvPr id="186" name="Shape 186"/>
          <p:cNvSpPr txBox="1"/>
          <p:nvPr/>
        </p:nvSpPr>
        <p:spPr>
          <a:xfrm>
            <a:off x="4559829" y="3110000"/>
            <a:ext cx="7296811" cy="992409"/>
          </a:xfrm>
          <a:prstGeom prst="rect">
            <a:avLst/>
          </a:prstGeom>
          <a:noFill/>
          <a:ln>
            <a:noFill/>
          </a:ln>
        </p:spPr>
        <p:txBody>
          <a:bodyPr spcFirstLastPara="1" wrap="square" lIns="121900" tIns="121900" rIns="121900" bIns="121900" anchor="t" anchorCtr="0">
            <a:noAutofit/>
          </a:bodyPr>
          <a:lstStyle/>
          <a:p>
            <a:pPr lvl="0" algn="ctr"/>
            <a:r>
              <a:rPr lang="tr-TR" sz="2133" b="1" dirty="0" err="1"/>
              <a:t>Cannon-Bard</a:t>
            </a:r>
            <a:r>
              <a:rPr lang="tr-TR" sz="2133" b="1" dirty="0"/>
              <a:t> </a:t>
            </a:r>
            <a:r>
              <a:rPr lang="tr-TR" sz="2133" b="1" dirty="0" err="1"/>
              <a:t>Theory</a:t>
            </a:r>
            <a:r>
              <a:rPr lang="tr-TR" sz="2133" b="1" dirty="0"/>
              <a:t>: </a:t>
            </a:r>
            <a:r>
              <a:rPr lang="en-US" sz="2133" dirty="0"/>
              <a:t>Emotions are not just a separate mental experience</a:t>
            </a:r>
            <a:r>
              <a:rPr lang="tr-TR" sz="2133" dirty="0"/>
              <a:t>: </a:t>
            </a:r>
            <a:r>
              <a:rPr lang="en-US" sz="2133" i="1" dirty="0"/>
              <a:t>“Is that a threat? Then I’m afraid.”</a:t>
            </a:r>
            <a:r>
              <a:rPr lang="tr-TR" sz="2133" i="1" dirty="0"/>
              <a:t> </a:t>
            </a:r>
            <a:endParaRPr sz="2133" i="1" dirty="0">
              <a:latin typeface="Raleway"/>
              <a:ea typeface="Raleway"/>
              <a:cs typeface="Raleway"/>
              <a:sym typeface="Raleway"/>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4">
            <a:extLst>
              <a:ext uri="{FF2B5EF4-FFF2-40B4-BE49-F238E27FC236}">
                <a16:creationId xmlns:a16="http://schemas.microsoft.com/office/drawing/2014/main" id="{C091C532-A182-47D1-8006-B438632642EC}"/>
              </a:ext>
            </a:extLst>
          </p:cNvPr>
          <p:cNvSpPr>
            <a:spLocks noGrp="1"/>
          </p:cNvSpPr>
          <p:nvPr>
            <p:ph type="ftr" sz="quarter" idx="11"/>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0777" indent="-3747358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18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37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566"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75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200">
                <a:solidFill>
                  <a:srgbClr val="045C75"/>
                </a:solidFill>
                <a:latin typeface="Constantia" panose="02030602050306030303" pitchFamily="18" charset="0"/>
              </a:rPr>
              <a:t>Copyright © Allyn &amp; Bacon 2007</a:t>
            </a:r>
            <a:endParaRPr lang="en-US" altLang="tr-TR" sz="1200">
              <a:solidFill>
                <a:srgbClr val="045C75"/>
              </a:solidFill>
              <a:latin typeface="Constantia" panose="02030602050306030303" pitchFamily="18" charset="0"/>
              <a:cs typeface="Arial" panose="020B0604020202020204" pitchFamily="34" charset="0"/>
            </a:endParaRPr>
          </a:p>
        </p:txBody>
      </p:sp>
      <p:grpSp>
        <p:nvGrpSpPr>
          <p:cNvPr id="2" name="Group 39">
            <a:extLst>
              <a:ext uri="{FF2B5EF4-FFF2-40B4-BE49-F238E27FC236}">
                <a16:creationId xmlns:a16="http://schemas.microsoft.com/office/drawing/2014/main" id="{C2C16AAD-A97E-4B54-8080-F7BC485E679D}"/>
              </a:ext>
            </a:extLst>
          </p:cNvPr>
          <p:cNvGrpSpPr>
            <a:grpSpLocks/>
          </p:cNvGrpSpPr>
          <p:nvPr/>
        </p:nvGrpSpPr>
        <p:grpSpPr bwMode="auto">
          <a:xfrm>
            <a:off x="8534400" y="4800600"/>
            <a:ext cx="1639888" cy="1219200"/>
            <a:chOff x="4416" y="3024"/>
            <a:chExt cx="1033" cy="768"/>
          </a:xfrm>
        </p:grpSpPr>
        <p:sp>
          <p:nvSpPr>
            <p:cNvPr id="38944" name="Line 32">
              <a:extLst>
                <a:ext uri="{FF2B5EF4-FFF2-40B4-BE49-F238E27FC236}">
                  <a16:creationId xmlns:a16="http://schemas.microsoft.com/office/drawing/2014/main" id="{DC129839-DB82-4112-8930-B79EBD14CAD6}"/>
                </a:ext>
              </a:extLst>
            </p:cNvPr>
            <p:cNvSpPr>
              <a:spLocks noChangeShapeType="1"/>
            </p:cNvSpPr>
            <p:nvPr/>
          </p:nvSpPr>
          <p:spPr bwMode="auto">
            <a:xfrm>
              <a:off x="4416" y="3024"/>
              <a:ext cx="384"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sp>
          <p:nvSpPr>
            <p:cNvPr id="38945" name="Text Box 22">
              <a:extLst>
                <a:ext uri="{FF2B5EF4-FFF2-40B4-BE49-F238E27FC236}">
                  <a16:creationId xmlns:a16="http://schemas.microsoft.com/office/drawing/2014/main" id="{2DF8EA15-B29C-427C-AF55-56FBB687B738}"/>
                </a:ext>
              </a:extLst>
            </p:cNvPr>
            <p:cNvSpPr txBox="1">
              <a:spLocks noChangeArrowheads="1"/>
            </p:cNvSpPr>
            <p:nvPr/>
          </p:nvSpPr>
          <p:spPr bwMode="auto">
            <a:xfrm>
              <a:off x="4800" y="3248"/>
              <a:ext cx="649" cy="407"/>
            </a:xfrm>
            <a:prstGeom prst="rect">
              <a:avLst/>
            </a:prstGeom>
            <a:gradFill rotWithShape="0">
              <a:gsLst>
                <a:gs pos="0">
                  <a:srgbClr val="FF0000"/>
                </a:gs>
                <a:gs pos="100000">
                  <a:srgbClr val="C10000"/>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t>Emotion</a:t>
              </a:r>
              <a:br>
                <a:rPr lang="en-US" altLang="tr-TR" sz="1800"/>
              </a:br>
              <a:r>
                <a:rPr lang="en-US" altLang="tr-TR" sz="1800"/>
                <a:t>fear</a:t>
              </a:r>
            </a:p>
          </p:txBody>
        </p:sp>
        <p:sp>
          <p:nvSpPr>
            <p:cNvPr id="38946" name="Line 31">
              <a:extLst>
                <a:ext uri="{FF2B5EF4-FFF2-40B4-BE49-F238E27FC236}">
                  <a16:creationId xmlns:a16="http://schemas.microsoft.com/office/drawing/2014/main" id="{2FF3ED7D-DB04-48F4-B9EE-935183CE659A}"/>
                </a:ext>
              </a:extLst>
            </p:cNvPr>
            <p:cNvSpPr>
              <a:spLocks noChangeShapeType="1"/>
            </p:cNvSpPr>
            <p:nvPr/>
          </p:nvSpPr>
          <p:spPr bwMode="auto">
            <a:xfrm flipV="1">
              <a:off x="4560" y="3612"/>
              <a:ext cx="240" cy="1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grpSp>
      <p:grpSp>
        <p:nvGrpSpPr>
          <p:cNvPr id="3" name="Group 41">
            <a:extLst>
              <a:ext uri="{FF2B5EF4-FFF2-40B4-BE49-F238E27FC236}">
                <a16:creationId xmlns:a16="http://schemas.microsoft.com/office/drawing/2014/main" id="{D2E96DE4-753C-4965-826A-25E8F1DD1C50}"/>
              </a:ext>
            </a:extLst>
          </p:cNvPr>
          <p:cNvGrpSpPr>
            <a:grpSpLocks/>
          </p:cNvGrpSpPr>
          <p:nvPr/>
        </p:nvGrpSpPr>
        <p:grpSpPr bwMode="auto">
          <a:xfrm>
            <a:off x="5029201" y="4357687"/>
            <a:ext cx="2963863" cy="1927224"/>
            <a:chOff x="2208" y="2745"/>
            <a:chExt cx="1867" cy="1214"/>
          </a:xfrm>
        </p:grpSpPr>
        <p:grpSp>
          <p:nvGrpSpPr>
            <p:cNvPr id="38938" name="Group 38">
              <a:extLst>
                <a:ext uri="{FF2B5EF4-FFF2-40B4-BE49-F238E27FC236}">
                  <a16:creationId xmlns:a16="http://schemas.microsoft.com/office/drawing/2014/main" id="{70957255-A601-4584-BB55-7FB6FCF86985}"/>
                </a:ext>
              </a:extLst>
            </p:cNvPr>
            <p:cNvGrpSpPr>
              <a:grpSpLocks/>
            </p:cNvGrpSpPr>
            <p:nvPr/>
          </p:nvGrpSpPr>
          <p:grpSpPr bwMode="auto">
            <a:xfrm>
              <a:off x="2208" y="3552"/>
              <a:ext cx="1867" cy="407"/>
              <a:chOff x="2208" y="3552"/>
              <a:chExt cx="1867" cy="407"/>
            </a:xfrm>
          </p:grpSpPr>
          <p:sp>
            <p:nvSpPr>
              <p:cNvPr id="38942" name="Line 30">
                <a:extLst>
                  <a:ext uri="{FF2B5EF4-FFF2-40B4-BE49-F238E27FC236}">
                    <a16:creationId xmlns:a16="http://schemas.microsoft.com/office/drawing/2014/main" id="{301B0FD4-8990-4631-912B-AAB2FFA97A97}"/>
                  </a:ext>
                </a:extLst>
              </p:cNvPr>
              <p:cNvSpPr>
                <a:spLocks noChangeShapeType="1"/>
              </p:cNvSpPr>
              <p:nvPr/>
            </p:nvSpPr>
            <p:spPr bwMode="auto">
              <a:xfrm>
                <a:off x="2208" y="3552"/>
                <a:ext cx="24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sp>
            <p:nvSpPr>
              <p:cNvPr id="25621" name="Text Box 21">
                <a:extLst>
                  <a:ext uri="{FF2B5EF4-FFF2-40B4-BE49-F238E27FC236}">
                    <a16:creationId xmlns:a16="http://schemas.microsoft.com/office/drawing/2014/main" id="{67287D63-6383-4C66-A025-9030651187C4}"/>
                  </a:ext>
                </a:extLst>
              </p:cNvPr>
              <p:cNvSpPr txBox="1">
                <a:spLocks noChangeArrowheads="1"/>
              </p:cNvSpPr>
              <p:nvPr/>
            </p:nvSpPr>
            <p:spPr bwMode="auto">
              <a:xfrm>
                <a:off x="2464" y="3552"/>
                <a:ext cx="1611" cy="407"/>
              </a:xfrm>
              <a:prstGeom prst="rect">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a:effectLst/>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t>Cognitive interpretation</a:t>
                </a:r>
                <a:br>
                  <a:rPr lang="en-US" altLang="tr-TR" sz="1800"/>
                </a:br>
                <a:r>
                  <a:rPr lang="en-US" altLang="tr-TR" sz="1800"/>
                  <a:t>“I feel afraid!”</a:t>
                </a:r>
              </a:p>
            </p:txBody>
          </p:sp>
        </p:grpSp>
        <p:grpSp>
          <p:nvGrpSpPr>
            <p:cNvPr id="38939" name="Group 37">
              <a:extLst>
                <a:ext uri="{FF2B5EF4-FFF2-40B4-BE49-F238E27FC236}">
                  <a16:creationId xmlns:a16="http://schemas.microsoft.com/office/drawing/2014/main" id="{4C7AA96A-A3FB-4B86-862B-FCBF1AB0C36E}"/>
                </a:ext>
              </a:extLst>
            </p:cNvPr>
            <p:cNvGrpSpPr>
              <a:grpSpLocks/>
            </p:cNvGrpSpPr>
            <p:nvPr/>
          </p:nvGrpSpPr>
          <p:grpSpPr bwMode="auto">
            <a:xfrm>
              <a:off x="2208" y="2745"/>
              <a:ext cx="1811" cy="603"/>
              <a:chOff x="2208" y="2745"/>
              <a:chExt cx="1811" cy="603"/>
            </a:xfrm>
          </p:grpSpPr>
          <p:sp>
            <p:nvSpPr>
              <p:cNvPr id="38940" name="Line 29">
                <a:extLst>
                  <a:ext uri="{FF2B5EF4-FFF2-40B4-BE49-F238E27FC236}">
                    <a16:creationId xmlns:a16="http://schemas.microsoft.com/office/drawing/2014/main" id="{D56665D8-9F94-47D0-A3FF-719DC9DAE6D0}"/>
                  </a:ext>
                </a:extLst>
              </p:cNvPr>
              <p:cNvSpPr>
                <a:spLocks noChangeShapeType="1"/>
              </p:cNvSpPr>
              <p:nvPr/>
            </p:nvSpPr>
            <p:spPr bwMode="auto">
              <a:xfrm flipV="1">
                <a:off x="2208" y="3168"/>
                <a:ext cx="240" cy="1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sp>
            <p:nvSpPr>
              <p:cNvPr id="38941" name="Text Box 20">
                <a:extLst>
                  <a:ext uri="{FF2B5EF4-FFF2-40B4-BE49-F238E27FC236}">
                    <a16:creationId xmlns:a16="http://schemas.microsoft.com/office/drawing/2014/main" id="{E4BCF95B-BE4C-44E4-93BD-AFB5AD420B55}"/>
                  </a:ext>
                </a:extLst>
              </p:cNvPr>
              <p:cNvSpPr txBox="1">
                <a:spLocks noChangeArrowheads="1"/>
              </p:cNvSpPr>
              <p:nvPr/>
            </p:nvSpPr>
            <p:spPr bwMode="auto">
              <a:xfrm>
                <a:off x="2464" y="2745"/>
                <a:ext cx="1555" cy="582"/>
              </a:xfrm>
              <a:prstGeom prst="rect">
                <a:avLst/>
              </a:prstGeom>
              <a:gradFill rotWithShape="0">
                <a:gsLst>
                  <a:gs pos="0">
                    <a:srgbClr val="FFFF00"/>
                  </a:gs>
                  <a:gs pos="100000">
                    <a:srgbClr val="FF8000"/>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t>Physiological arousal</a:t>
                </a:r>
                <a:br>
                  <a:rPr lang="en-US" altLang="tr-TR" sz="1800"/>
                </a:br>
                <a:r>
                  <a:rPr lang="en-US" altLang="tr-TR" sz="1800"/>
                  <a:t>trembling</a:t>
                </a:r>
                <a:br>
                  <a:rPr lang="en-US" altLang="tr-TR" sz="1800"/>
                </a:br>
                <a:r>
                  <a:rPr lang="en-US" altLang="tr-TR" sz="1800"/>
                  <a:t>increased heart rate</a:t>
                </a:r>
              </a:p>
            </p:txBody>
          </p:sp>
        </p:grpSp>
      </p:grpSp>
      <p:sp>
        <p:nvSpPr>
          <p:cNvPr id="25609" name="Text Box 9">
            <a:extLst>
              <a:ext uri="{FF2B5EF4-FFF2-40B4-BE49-F238E27FC236}">
                <a16:creationId xmlns:a16="http://schemas.microsoft.com/office/drawing/2014/main" id="{BCBDFF28-4F42-47BA-BE9E-B98A01B0632B}"/>
              </a:ext>
            </a:extLst>
          </p:cNvPr>
          <p:cNvSpPr txBox="1">
            <a:spLocks noChangeArrowheads="1"/>
          </p:cNvSpPr>
          <p:nvPr/>
        </p:nvSpPr>
        <p:spPr bwMode="auto">
          <a:xfrm>
            <a:off x="1676400" y="141734"/>
            <a:ext cx="1905000" cy="1384995"/>
          </a:xfrm>
          <a:prstGeom prst="rect">
            <a:avLst/>
          </a:prstGeom>
          <a:gradFill rotWithShape="0">
            <a:gsLst>
              <a:gs pos="0">
                <a:srgbClr val="0000FF"/>
              </a:gs>
              <a:gs pos="100000">
                <a:srgbClr val="0000FF">
                  <a:gamma/>
                  <a:shade val="48627"/>
                  <a:invGamma/>
                </a:srgbClr>
              </a:gs>
            </a:gsLst>
            <a:path path="shape">
              <a:fillToRect l="50000" t="50000" r="50000" b="50000"/>
            </a:path>
          </a:gradFill>
          <a:ln w="6350">
            <a:solidFill>
              <a:schemeClr val="tx1"/>
            </a:solidFill>
            <a:miter lim="800000"/>
            <a:headEnd/>
            <a:tailEnd/>
          </a:ln>
          <a:effectLst/>
        </p:spPr>
        <p:txBody>
          <a:bodyPr anchor="ctr">
            <a:spAutoFit/>
          </a:bodyPr>
          <a:lstStyle/>
          <a:p>
            <a:pPr algn="ctr">
              <a:spcBef>
                <a:spcPct val="50000"/>
              </a:spcBef>
              <a:defRPr/>
            </a:pPr>
            <a:r>
              <a:rPr lang="en-US" sz="2800" b="1" dirty="0">
                <a:solidFill>
                  <a:srgbClr val="FFFF00"/>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rPr>
              <a:t>James-Lange theory</a:t>
            </a:r>
          </a:p>
        </p:txBody>
      </p:sp>
      <p:sp>
        <p:nvSpPr>
          <p:cNvPr id="25610" name="Text Box 10">
            <a:extLst>
              <a:ext uri="{FF2B5EF4-FFF2-40B4-BE49-F238E27FC236}">
                <a16:creationId xmlns:a16="http://schemas.microsoft.com/office/drawing/2014/main" id="{60662140-DBE9-4B66-B6E8-52816267D492}"/>
              </a:ext>
            </a:extLst>
          </p:cNvPr>
          <p:cNvSpPr txBox="1">
            <a:spLocks noChangeArrowheads="1"/>
          </p:cNvSpPr>
          <p:nvPr/>
        </p:nvSpPr>
        <p:spPr bwMode="auto">
          <a:xfrm>
            <a:off x="1676400" y="2326134"/>
            <a:ext cx="1905000" cy="1384995"/>
          </a:xfrm>
          <a:prstGeom prst="rect">
            <a:avLst/>
          </a:prstGeom>
          <a:gradFill rotWithShape="0">
            <a:gsLst>
              <a:gs pos="0">
                <a:srgbClr val="0000FF"/>
              </a:gs>
              <a:gs pos="100000">
                <a:srgbClr val="0000FF">
                  <a:gamma/>
                  <a:shade val="48627"/>
                  <a:invGamma/>
                </a:srgbClr>
              </a:gs>
            </a:gsLst>
            <a:path path="shape">
              <a:fillToRect l="50000" t="50000" r="50000" b="50000"/>
            </a:path>
          </a:gradFill>
          <a:ln w="6350">
            <a:solidFill>
              <a:schemeClr val="tx1"/>
            </a:solidFill>
            <a:miter lim="800000"/>
            <a:headEnd/>
            <a:tailEnd/>
          </a:ln>
          <a:effectLst/>
        </p:spPr>
        <p:txBody>
          <a:bodyPr anchor="ctr">
            <a:spAutoFit/>
          </a:bodyPr>
          <a:lstStyle/>
          <a:p>
            <a:pPr algn="ctr">
              <a:spcBef>
                <a:spcPct val="50000"/>
              </a:spcBef>
              <a:defRPr/>
            </a:pPr>
            <a:r>
              <a:rPr lang="en-US" sz="2800" b="1">
                <a:solidFill>
                  <a:srgbClr val="FFFF00"/>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rPr>
              <a:t>Cannon-bard theory</a:t>
            </a:r>
          </a:p>
        </p:txBody>
      </p:sp>
      <p:sp>
        <p:nvSpPr>
          <p:cNvPr id="25611" name="Text Box 11">
            <a:extLst>
              <a:ext uri="{FF2B5EF4-FFF2-40B4-BE49-F238E27FC236}">
                <a16:creationId xmlns:a16="http://schemas.microsoft.com/office/drawing/2014/main" id="{7C32E6EF-BCFC-4D80-B138-857799DF5D52}"/>
              </a:ext>
            </a:extLst>
          </p:cNvPr>
          <p:cNvSpPr txBox="1">
            <a:spLocks noChangeArrowheads="1"/>
          </p:cNvSpPr>
          <p:nvPr/>
        </p:nvSpPr>
        <p:spPr bwMode="auto">
          <a:xfrm>
            <a:off x="1676400" y="4797873"/>
            <a:ext cx="1905000" cy="1384995"/>
          </a:xfrm>
          <a:prstGeom prst="rect">
            <a:avLst/>
          </a:prstGeom>
          <a:gradFill rotWithShape="0">
            <a:gsLst>
              <a:gs pos="0">
                <a:srgbClr val="0000FF"/>
              </a:gs>
              <a:gs pos="100000">
                <a:srgbClr val="0000FF">
                  <a:gamma/>
                  <a:shade val="48627"/>
                  <a:invGamma/>
                </a:srgbClr>
              </a:gs>
            </a:gsLst>
            <a:path path="shape">
              <a:fillToRect l="50000" t="50000" r="50000" b="50000"/>
            </a:path>
          </a:gradFill>
          <a:ln w="6350">
            <a:solidFill>
              <a:schemeClr val="tx1"/>
            </a:solidFill>
            <a:miter lim="800000"/>
            <a:headEnd/>
            <a:tailEnd/>
          </a:ln>
          <a:effectLst/>
        </p:spPr>
        <p:txBody>
          <a:bodyPr anchor="ctr">
            <a:spAutoFit/>
          </a:bodyPr>
          <a:lstStyle/>
          <a:p>
            <a:pPr algn="ctr">
              <a:spcBef>
                <a:spcPct val="50000"/>
              </a:spcBef>
              <a:defRPr/>
            </a:pPr>
            <a:r>
              <a:rPr lang="en-US" sz="2800" b="1">
                <a:solidFill>
                  <a:srgbClr val="FFFF00"/>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rPr>
              <a:t>Two-factor theory</a:t>
            </a:r>
          </a:p>
        </p:txBody>
      </p:sp>
      <p:sp>
        <p:nvSpPr>
          <p:cNvPr id="25612" name="Text Box 12">
            <a:extLst>
              <a:ext uri="{FF2B5EF4-FFF2-40B4-BE49-F238E27FC236}">
                <a16:creationId xmlns:a16="http://schemas.microsoft.com/office/drawing/2014/main" id="{A1EF92C0-4E2F-4C52-982B-A4B09B96BEF0}"/>
              </a:ext>
            </a:extLst>
          </p:cNvPr>
          <p:cNvSpPr txBox="1">
            <a:spLocks noChangeArrowheads="1"/>
          </p:cNvSpPr>
          <p:nvPr/>
        </p:nvSpPr>
        <p:spPr bwMode="auto">
          <a:xfrm>
            <a:off x="3733801" y="419102"/>
            <a:ext cx="1069524" cy="646331"/>
          </a:xfrm>
          <a:prstGeom prst="rect">
            <a:avLst/>
          </a:prstGeom>
          <a:gradFill rotWithShape="0">
            <a:gsLst>
              <a:gs pos="0">
                <a:srgbClr val="2E7924"/>
              </a:gs>
              <a:gs pos="100000">
                <a:srgbClr val="1D4C17"/>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solidFill>
                  <a:schemeClr val="bg1"/>
                </a:solidFill>
              </a:rPr>
              <a:t>Stimulus</a:t>
            </a:r>
            <a:br>
              <a:rPr lang="en-US" altLang="tr-TR" sz="1800">
                <a:solidFill>
                  <a:schemeClr val="bg1"/>
                </a:solidFill>
              </a:rPr>
            </a:br>
            <a:r>
              <a:rPr lang="en-US" altLang="tr-TR" sz="1800">
                <a:solidFill>
                  <a:schemeClr val="bg1"/>
                </a:solidFill>
              </a:rPr>
              <a:t>snake</a:t>
            </a:r>
          </a:p>
        </p:txBody>
      </p:sp>
      <p:sp>
        <p:nvSpPr>
          <p:cNvPr id="25613" name="Text Box 13">
            <a:extLst>
              <a:ext uri="{FF2B5EF4-FFF2-40B4-BE49-F238E27FC236}">
                <a16:creationId xmlns:a16="http://schemas.microsoft.com/office/drawing/2014/main" id="{9D0446B7-962D-4F0E-8911-A5102E40B977}"/>
              </a:ext>
            </a:extLst>
          </p:cNvPr>
          <p:cNvSpPr txBox="1">
            <a:spLocks noChangeArrowheads="1"/>
          </p:cNvSpPr>
          <p:nvPr/>
        </p:nvSpPr>
        <p:spPr bwMode="auto">
          <a:xfrm>
            <a:off x="3733801" y="2603502"/>
            <a:ext cx="1069524" cy="646331"/>
          </a:xfrm>
          <a:prstGeom prst="rect">
            <a:avLst/>
          </a:prstGeom>
          <a:gradFill rotWithShape="0">
            <a:gsLst>
              <a:gs pos="0">
                <a:srgbClr val="2E7924"/>
              </a:gs>
              <a:gs pos="100000">
                <a:srgbClr val="1D4C17"/>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solidFill>
                  <a:schemeClr val="bg1"/>
                </a:solidFill>
              </a:rPr>
              <a:t>Stimulus</a:t>
            </a:r>
            <a:br>
              <a:rPr lang="en-US" altLang="tr-TR" sz="1800">
                <a:solidFill>
                  <a:schemeClr val="bg1"/>
                </a:solidFill>
              </a:rPr>
            </a:br>
            <a:r>
              <a:rPr lang="en-US" altLang="tr-TR" sz="1800">
                <a:solidFill>
                  <a:schemeClr val="bg1"/>
                </a:solidFill>
              </a:rPr>
              <a:t>snake</a:t>
            </a:r>
          </a:p>
        </p:txBody>
      </p:sp>
      <p:sp>
        <p:nvSpPr>
          <p:cNvPr id="25614" name="Text Box 14">
            <a:extLst>
              <a:ext uri="{FF2B5EF4-FFF2-40B4-BE49-F238E27FC236}">
                <a16:creationId xmlns:a16="http://schemas.microsoft.com/office/drawing/2014/main" id="{E29CBA6D-1612-4B7F-9AFF-5F7F0237DCB3}"/>
              </a:ext>
            </a:extLst>
          </p:cNvPr>
          <p:cNvSpPr txBox="1">
            <a:spLocks noChangeArrowheads="1"/>
          </p:cNvSpPr>
          <p:nvPr/>
        </p:nvSpPr>
        <p:spPr bwMode="auto">
          <a:xfrm>
            <a:off x="3733800" y="5257800"/>
            <a:ext cx="1069524" cy="369332"/>
          </a:xfrm>
          <a:prstGeom prst="rect">
            <a:avLst/>
          </a:prstGeom>
          <a:gradFill rotWithShape="0">
            <a:gsLst>
              <a:gs pos="0">
                <a:srgbClr val="2E7924"/>
              </a:gs>
              <a:gs pos="100000">
                <a:srgbClr val="1D4C17"/>
              </a:gs>
            </a:gsLst>
            <a:path path="shape">
              <a:fillToRect l="50000" t="50000" r="50000" b="50000"/>
            </a:path>
          </a:gradFill>
          <a:ln w="9525">
            <a:solidFill>
              <a:schemeClr val="tx1"/>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solidFill>
                  <a:schemeClr val="bg1"/>
                </a:solidFill>
              </a:rPr>
              <a:t>Stimulus</a:t>
            </a:r>
          </a:p>
        </p:txBody>
      </p:sp>
      <p:grpSp>
        <p:nvGrpSpPr>
          <p:cNvPr id="6" name="Group 34">
            <a:extLst>
              <a:ext uri="{FF2B5EF4-FFF2-40B4-BE49-F238E27FC236}">
                <a16:creationId xmlns:a16="http://schemas.microsoft.com/office/drawing/2014/main" id="{7260E47B-33C0-4F47-BB14-24E605C98038}"/>
              </a:ext>
            </a:extLst>
          </p:cNvPr>
          <p:cNvGrpSpPr>
            <a:grpSpLocks/>
          </p:cNvGrpSpPr>
          <p:nvPr/>
        </p:nvGrpSpPr>
        <p:grpSpPr bwMode="auto">
          <a:xfrm>
            <a:off x="8534400" y="417514"/>
            <a:ext cx="1639888" cy="646113"/>
            <a:chOff x="4416" y="263"/>
            <a:chExt cx="1033" cy="407"/>
          </a:xfrm>
        </p:grpSpPr>
        <p:sp>
          <p:nvSpPr>
            <p:cNvPr id="38936" name="Line 26">
              <a:extLst>
                <a:ext uri="{FF2B5EF4-FFF2-40B4-BE49-F238E27FC236}">
                  <a16:creationId xmlns:a16="http://schemas.microsoft.com/office/drawing/2014/main" id="{EE327188-4354-46D1-8681-6DA926E153DD}"/>
                </a:ext>
              </a:extLst>
            </p:cNvPr>
            <p:cNvSpPr>
              <a:spLocks noChangeShapeType="1"/>
            </p:cNvSpPr>
            <p:nvPr/>
          </p:nvSpPr>
          <p:spPr bwMode="auto">
            <a:xfrm>
              <a:off x="4416" y="528"/>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sp>
          <p:nvSpPr>
            <p:cNvPr id="38937" name="Text Box 16">
              <a:extLst>
                <a:ext uri="{FF2B5EF4-FFF2-40B4-BE49-F238E27FC236}">
                  <a16:creationId xmlns:a16="http://schemas.microsoft.com/office/drawing/2014/main" id="{61FC36D9-4131-4885-B59B-862F5DE5096A}"/>
                </a:ext>
              </a:extLst>
            </p:cNvPr>
            <p:cNvSpPr txBox="1">
              <a:spLocks noChangeArrowheads="1"/>
            </p:cNvSpPr>
            <p:nvPr/>
          </p:nvSpPr>
          <p:spPr bwMode="auto">
            <a:xfrm>
              <a:off x="4800" y="263"/>
              <a:ext cx="649" cy="407"/>
            </a:xfrm>
            <a:prstGeom prst="rect">
              <a:avLst/>
            </a:prstGeom>
            <a:gradFill rotWithShape="0">
              <a:gsLst>
                <a:gs pos="0">
                  <a:srgbClr val="FF0000"/>
                </a:gs>
                <a:gs pos="100000">
                  <a:srgbClr val="C10000"/>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t>Emotion</a:t>
              </a:r>
              <a:br>
                <a:rPr lang="en-US" altLang="tr-TR" sz="1800"/>
              </a:br>
              <a:r>
                <a:rPr lang="en-US" altLang="tr-TR" sz="1800"/>
                <a:t>fear</a:t>
              </a:r>
            </a:p>
          </p:txBody>
        </p:sp>
      </p:grpSp>
      <p:sp>
        <p:nvSpPr>
          <p:cNvPr id="38924" name="Line 23">
            <a:extLst>
              <a:ext uri="{FF2B5EF4-FFF2-40B4-BE49-F238E27FC236}">
                <a16:creationId xmlns:a16="http://schemas.microsoft.com/office/drawing/2014/main" id="{1D862F56-2FD3-4072-A1EE-81A864404D67}"/>
              </a:ext>
            </a:extLst>
          </p:cNvPr>
          <p:cNvSpPr>
            <a:spLocks noChangeShapeType="1"/>
          </p:cNvSpPr>
          <p:nvPr/>
        </p:nvSpPr>
        <p:spPr bwMode="auto">
          <a:xfrm flipH="1">
            <a:off x="1676400" y="16764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sz="1400"/>
          </a:p>
        </p:txBody>
      </p:sp>
      <p:sp>
        <p:nvSpPr>
          <p:cNvPr id="38925" name="Line 24">
            <a:extLst>
              <a:ext uri="{FF2B5EF4-FFF2-40B4-BE49-F238E27FC236}">
                <a16:creationId xmlns:a16="http://schemas.microsoft.com/office/drawing/2014/main" id="{09B25091-FF58-456E-A2EF-9AB244D9DE54}"/>
              </a:ext>
            </a:extLst>
          </p:cNvPr>
          <p:cNvSpPr>
            <a:spLocks noChangeShapeType="1"/>
          </p:cNvSpPr>
          <p:nvPr/>
        </p:nvSpPr>
        <p:spPr bwMode="auto">
          <a:xfrm flipH="1">
            <a:off x="1676400" y="42037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sz="1400"/>
          </a:p>
        </p:txBody>
      </p:sp>
      <p:grpSp>
        <p:nvGrpSpPr>
          <p:cNvPr id="7" name="Group 33">
            <a:extLst>
              <a:ext uri="{FF2B5EF4-FFF2-40B4-BE49-F238E27FC236}">
                <a16:creationId xmlns:a16="http://schemas.microsoft.com/office/drawing/2014/main" id="{D6A13E70-7B97-46AD-BE39-0C29396C2545}"/>
              </a:ext>
            </a:extLst>
          </p:cNvPr>
          <p:cNvGrpSpPr>
            <a:grpSpLocks/>
          </p:cNvGrpSpPr>
          <p:nvPr/>
        </p:nvGrpSpPr>
        <p:grpSpPr bwMode="auto">
          <a:xfrm>
            <a:off x="5105400" y="228602"/>
            <a:ext cx="2798763" cy="923925"/>
            <a:chOff x="2256" y="148"/>
            <a:chExt cx="1763" cy="582"/>
          </a:xfrm>
        </p:grpSpPr>
        <p:sp>
          <p:nvSpPr>
            <p:cNvPr id="38934" name="Text Box 15">
              <a:extLst>
                <a:ext uri="{FF2B5EF4-FFF2-40B4-BE49-F238E27FC236}">
                  <a16:creationId xmlns:a16="http://schemas.microsoft.com/office/drawing/2014/main" id="{9F62990B-A792-4010-A4A3-F5C5CD97BD35}"/>
                </a:ext>
              </a:extLst>
            </p:cNvPr>
            <p:cNvSpPr txBox="1">
              <a:spLocks noChangeArrowheads="1"/>
            </p:cNvSpPr>
            <p:nvPr/>
          </p:nvSpPr>
          <p:spPr bwMode="auto">
            <a:xfrm>
              <a:off x="2464" y="148"/>
              <a:ext cx="1555" cy="582"/>
            </a:xfrm>
            <a:prstGeom prst="rect">
              <a:avLst/>
            </a:prstGeom>
            <a:gradFill rotWithShape="0">
              <a:gsLst>
                <a:gs pos="0">
                  <a:srgbClr val="FFFF00"/>
                </a:gs>
                <a:gs pos="100000">
                  <a:srgbClr val="FF8000"/>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t>Physiological arousal</a:t>
              </a:r>
              <a:br>
                <a:rPr lang="en-US" altLang="tr-TR" sz="1800"/>
              </a:br>
              <a:r>
                <a:rPr lang="en-US" altLang="tr-TR" sz="1800"/>
                <a:t>trembling</a:t>
              </a:r>
              <a:br>
                <a:rPr lang="en-US" altLang="tr-TR" sz="1800"/>
              </a:br>
              <a:r>
                <a:rPr lang="en-US" altLang="tr-TR" sz="1800"/>
                <a:t>increased heart rate</a:t>
              </a:r>
            </a:p>
          </p:txBody>
        </p:sp>
        <p:sp>
          <p:nvSpPr>
            <p:cNvPr id="38935" name="Line 25">
              <a:extLst>
                <a:ext uri="{FF2B5EF4-FFF2-40B4-BE49-F238E27FC236}">
                  <a16:creationId xmlns:a16="http://schemas.microsoft.com/office/drawing/2014/main" id="{EF220DE2-9725-4C56-8282-4F0F05F3CF9C}"/>
                </a:ext>
              </a:extLst>
            </p:cNvPr>
            <p:cNvSpPr>
              <a:spLocks noChangeShapeType="1"/>
            </p:cNvSpPr>
            <p:nvPr/>
          </p:nvSpPr>
          <p:spPr bwMode="auto">
            <a:xfrm>
              <a:off x="2256" y="528"/>
              <a:ext cx="19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grpSp>
      <p:grpSp>
        <p:nvGrpSpPr>
          <p:cNvPr id="8" name="Group 40">
            <a:extLst>
              <a:ext uri="{FF2B5EF4-FFF2-40B4-BE49-F238E27FC236}">
                <a16:creationId xmlns:a16="http://schemas.microsoft.com/office/drawing/2014/main" id="{101B1843-3014-457B-A857-E8CF4E6E60A1}"/>
              </a:ext>
            </a:extLst>
          </p:cNvPr>
          <p:cNvGrpSpPr>
            <a:grpSpLocks/>
          </p:cNvGrpSpPr>
          <p:nvPr/>
        </p:nvGrpSpPr>
        <p:grpSpPr bwMode="auto">
          <a:xfrm>
            <a:off x="5105400" y="1911351"/>
            <a:ext cx="2798763" cy="1941513"/>
            <a:chOff x="2256" y="1204"/>
            <a:chExt cx="1763" cy="1223"/>
          </a:xfrm>
        </p:grpSpPr>
        <p:grpSp>
          <p:nvGrpSpPr>
            <p:cNvPr id="38928" name="Group 35">
              <a:extLst>
                <a:ext uri="{FF2B5EF4-FFF2-40B4-BE49-F238E27FC236}">
                  <a16:creationId xmlns:a16="http://schemas.microsoft.com/office/drawing/2014/main" id="{AF2E2C08-1407-4DD5-AC28-4D51AA4FA532}"/>
                </a:ext>
              </a:extLst>
            </p:cNvPr>
            <p:cNvGrpSpPr>
              <a:grpSpLocks/>
            </p:cNvGrpSpPr>
            <p:nvPr/>
          </p:nvGrpSpPr>
          <p:grpSpPr bwMode="auto">
            <a:xfrm>
              <a:off x="2256" y="1204"/>
              <a:ext cx="1763" cy="582"/>
              <a:chOff x="2256" y="1204"/>
              <a:chExt cx="1763" cy="582"/>
            </a:xfrm>
          </p:grpSpPr>
          <p:sp>
            <p:nvSpPr>
              <p:cNvPr id="38932" name="Text Box 18">
                <a:extLst>
                  <a:ext uri="{FF2B5EF4-FFF2-40B4-BE49-F238E27FC236}">
                    <a16:creationId xmlns:a16="http://schemas.microsoft.com/office/drawing/2014/main" id="{44C1F2F6-571E-472C-8680-55A62AF6F5EE}"/>
                  </a:ext>
                </a:extLst>
              </p:cNvPr>
              <p:cNvSpPr txBox="1">
                <a:spLocks noChangeArrowheads="1"/>
              </p:cNvSpPr>
              <p:nvPr/>
            </p:nvSpPr>
            <p:spPr bwMode="auto">
              <a:xfrm>
                <a:off x="2464" y="1204"/>
                <a:ext cx="1555" cy="582"/>
              </a:xfrm>
              <a:prstGeom prst="rect">
                <a:avLst/>
              </a:prstGeom>
              <a:gradFill rotWithShape="0">
                <a:gsLst>
                  <a:gs pos="0">
                    <a:srgbClr val="FFFF00"/>
                  </a:gs>
                  <a:gs pos="100000">
                    <a:srgbClr val="FF8000"/>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t>Physiological arousal</a:t>
                </a:r>
                <a:br>
                  <a:rPr lang="en-US" altLang="tr-TR" sz="1800"/>
                </a:br>
                <a:r>
                  <a:rPr lang="en-US" altLang="tr-TR" sz="1800"/>
                  <a:t>trembling</a:t>
                </a:r>
                <a:br>
                  <a:rPr lang="en-US" altLang="tr-TR" sz="1800"/>
                </a:br>
                <a:r>
                  <a:rPr lang="en-US" altLang="tr-TR" sz="1800"/>
                  <a:t>increased heart rate</a:t>
                </a:r>
              </a:p>
            </p:txBody>
          </p:sp>
          <p:sp>
            <p:nvSpPr>
              <p:cNvPr id="38933" name="Line 27">
                <a:extLst>
                  <a:ext uri="{FF2B5EF4-FFF2-40B4-BE49-F238E27FC236}">
                    <a16:creationId xmlns:a16="http://schemas.microsoft.com/office/drawing/2014/main" id="{F03F0916-C686-4127-90E5-E113BF52E5C4}"/>
                  </a:ext>
                </a:extLst>
              </p:cNvPr>
              <p:cNvSpPr>
                <a:spLocks noChangeShapeType="1"/>
              </p:cNvSpPr>
              <p:nvPr/>
            </p:nvSpPr>
            <p:spPr bwMode="auto">
              <a:xfrm flipV="1">
                <a:off x="2256" y="1584"/>
                <a:ext cx="192"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grpSp>
        <p:grpSp>
          <p:nvGrpSpPr>
            <p:cNvPr id="38929" name="Group 36">
              <a:extLst>
                <a:ext uri="{FF2B5EF4-FFF2-40B4-BE49-F238E27FC236}">
                  <a16:creationId xmlns:a16="http://schemas.microsoft.com/office/drawing/2014/main" id="{CA3206C5-90E6-4057-9D24-87A1DD165202}"/>
                </a:ext>
              </a:extLst>
            </p:cNvPr>
            <p:cNvGrpSpPr>
              <a:grpSpLocks/>
            </p:cNvGrpSpPr>
            <p:nvPr/>
          </p:nvGrpSpPr>
          <p:grpSpPr bwMode="auto">
            <a:xfrm>
              <a:off x="2256" y="2020"/>
              <a:ext cx="857" cy="407"/>
              <a:chOff x="2256" y="2020"/>
              <a:chExt cx="857" cy="407"/>
            </a:xfrm>
          </p:grpSpPr>
          <p:sp>
            <p:nvSpPr>
              <p:cNvPr id="38930" name="Text Box 19">
                <a:extLst>
                  <a:ext uri="{FF2B5EF4-FFF2-40B4-BE49-F238E27FC236}">
                    <a16:creationId xmlns:a16="http://schemas.microsoft.com/office/drawing/2014/main" id="{35765F62-9FAC-4439-A73C-3D132BC492F1}"/>
                  </a:ext>
                </a:extLst>
              </p:cNvPr>
              <p:cNvSpPr txBox="1">
                <a:spLocks noChangeArrowheads="1"/>
              </p:cNvSpPr>
              <p:nvPr/>
            </p:nvSpPr>
            <p:spPr bwMode="auto">
              <a:xfrm>
                <a:off x="2464" y="2020"/>
                <a:ext cx="649" cy="407"/>
              </a:xfrm>
              <a:prstGeom prst="rect">
                <a:avLst/>
              </a:prstGeom>
              <a:gradFill rotWithShape="0">
                <a:gsLst>
                  <a:gs pos="0">
                    <a:srgbClr val="FF0000"/>
                  </a:gs>
                  <a:gs pos="100000">
                    <a:srgbClr val="C10000"/>
                  </a:gs>
                </a:gsLst>
                <a:path path="shape">
                  <a:fillToRect l="50000" t="50000" r="50000" b="50000"/>
                </a:path>
              </a:gradFill>
              <a:ln w="9525">
                <a:solidFill>
                  <a:schemeClr val="tx1"/>
                </a:solidFill>
                <a:miter lim="800000"/>
                <a:headEnd/>
                <a:tailEnd/>
              </a:ln>
            </p:spPr>
            <p:txBody>
              <a:bodyPr wrap="none">
                <a:spAutoFit/>
              </a:bodyPr>
              <a:lstStyle>
                <a:lvl1pPr marL="230188" indent="-23018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tr-TR" sz="1800"/>
                  <a:t>Emotion</a:t>
                </a:r>
                <a:br>
                  <a:rPr lang="en-US" altLang="tr-TR" sz="1800"/>
                </a:br>
                <a:r>
                  <a:rPr lang="en-US" altLang="tr-TR" sz="1800"/>
                  <a:t>fear</a:t>
                </a:r>
              </a:p>
            </p:txBody>
          </p:sp>
          <p:sp>
            <p:nvSpPr>
              <p:cNvPr id="38931" name="Line 28">
                <a:extLst>
                  <a:ext uri="{FF2B5EF4-FFF2-40B4-BE49-F238E27FC236}">
                    <a16:creationId xmlns:a16="http://schemas.microsoft.com/office/drawing/2014/main" id="{8BDD3196-FE8E-42AE-B79D-BEACA3FD42D7}"/>
                  </a:ext>
                </a:extLst>
              </p:cNvPr>
              <p:cNvSpPr>
                <a:spLocks noChangeShapeType="1"/>
              </p:cNvSpPr>
              <p:nvPr/>
            </p:nvSpPr>
            <p:spPr bwMode="auto">
              <a:xfrm>
                <a:off x="2256" y="2064"/>
                <a:ext cx="192"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1400"/>
              </a:p>
            </p:txBody>
          </p:sp>
        </p:grpSp>
      </p:grpSp>
    </p:spTree>
    <p:extLst>
      <p:ext uri="{BB962C8B-B14F-4D97-AF65-F5344CB8AC3E}">
        <p14:creationId xmlns:p14="http://schemas.microsoft.com/office/powerpoint/2010/main" val="3169699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610"/>
                                        </p:tgtEl>
                                        <p:attrNameLst>
                                          <p:attrName>style.visibility</p:attrName>
                                        </p:attrNameLst>
                                      </p:cBhvr>
                                      <p:to>
                                        <p:strVal val="visible"/>
                                      </p:to>
                                    </p:set>
                                    <p:animEffect transition="in" filter="wipe(left)">
                                      <p:cBhvr>
                                        <p:cTn id="11" dur="500"/>
                                        <p:tgtEl>
                                          <p:spTgt spid="2561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611"/>
                                        </p:tgtEl>
                                        <p:attrNameLst>
                                          <p:attrName>style.visibility</p:attrName>
                                        </p:attrNameLst>
                                      </p:cBhvr>
                                      <p:to>
                                        <p:strVal val="visible"/>
                                      </p:to>
                                    </p:set>
                                    <p:animEffect transition="in" filter="wipe(left)">
                                      <p:cBhvr>
                                        <p:cTn id="15" dur="500"/>
                                        <p:tgtEl>
                                          <p:spTgt spid="256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612"/>
                                        </p:tgtEl>
                                        <p:attrNameLst>
                                          <p:attrName>style.visibility</p:attrName>
                                        </p:attrNameLst>
                                      </p:cBhvr>
                                      <p:to>
                                        <p:strVal val="visible"/>
                                      </p:to>
                                    </p:set>
                                    <p:animEffect transition="in" filter="wipe(left)">
                                      <p:cBhvr>
                                        <p:cTn id="20" dur="500"/>
                                        <p:tgtEl>
                                          <p:spTgt spid="25612"/>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613"/>
                                        </p:tgtEl>
                                        <p:attrNameLst>
                                          <p:attrName>style.visibility</p:attrName>
                                        </p:attrNameLst>
                                      </p:cBhvr>
                                      <p:to>
                                        <p:strVal val="visible"/>
                                      </p:to>
                                    </p:set>
                                    <p:animEffect transition="in" filter="wipe(left)">
                                      <p:cBhvr>
                                        <p:cTn id="33" dur="500"/>
                                        <p:tgtEl>
                                          <p:spTgt spid="25613"/>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614"/>
                                        </p:tgtEl>
                                        <p:attrNameLst>
                                          <p:attrName>style.visibility</p:attrName>
                                        </p:attrNameLst>
                                      </p:cBhvr>
                                      <p:to>
                                        <p:strVal val="visible"/>
                                      </p:to>
                                    </p:set>
                                    <p:animEffect transition="in" filter="wipe(left)">
                                      <p:cBhvr>
                                        <p:cTn id="42" dur="500"/>
                                        <p:tgtEl>
                                          <p:spTgt spid="25614"/>
                                        </p:tgtEl>
                                      </p:cBhvr>
                                    </p:animEffect>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par>
                          <p:cTn id="47" fill="hold" nodeType="afterGroup">
                            <p:stCondLst>
                              <p:cond delay="100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autoUpdateAnimBg="0"/>
      <p:bldP spid="25610" grpId="0" animBg="1" autoUpdateAnimBg="0"/>
      <p:bldP spid="25611" grpId="0" animBg="1" autoUpdateAnimBg="0"/>
      <p:bldP spid="25612" grpId="0" animBg="1" autoUpdateAnimBg="0"/>
      <p:bldP spid="25613" grpId="0" animBg="1" autoUpdateAnimBg="0"/>
      <p:bldP spid="2561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468667" y="1397533"/>
            <a:ext cx="2707120" cy="2542800"/>
          </a:xfrm>
          <a:prstGeom prst="rect">
            <a:avLst/>
          </a:prstGeom>
        </p:spPr>
        <p:txBody>
          <a:bodyPr spcFirstLastPara="1" vert="horz" wrap="square" lIns="121900" tIns="121900" rIns="121900" bIns="121900" rtlCol="0" anchor="t" anchorCtr="0">
            <a:noAutofit/>
          </a:bodyPr>
          <a:lstStyle/>
          <a:p>
            <a:r>
              <a:rPr lang="tr-TR" dirty="0"/>
              <a:t>THREE QUESTIONS</a:t>
            </a:r>
            <a:endParaRPr dirty="0"/>
          </a:p>
        </p:txBody>
      </p:sp>
      <p:sp>
        <p:nvSpPr>
          <p:cNvPr id="121" name="Shape 121"/>
          <p:cNvSpPr txBox="1">
            <a:spLocks noGrp="1"/>
          </p:cNvSpPr>
          <p:nvPr>
            <p:ph type="body" idx="1"/>
          </p:nvPr>
        </p:nvSpPr>
        <p:spPr>
          <a:xfrm>
            <a:off x="4697535" y="644691"/>
            <a:ext cx="2274000" cy="4759200"/>
          </a:xfrm>
          <a:prstGeom prst="rect">
            <a:avLst/>
          </a:prstGeom>
        </p:spPr>
        <p:txBody>
          <a:bodyPr spcFirstLastPara="1" vert="horz" wrap="square" lIns="121900" tIns="121900" rIns="121900" bIns="121900" rtlCol="0" anchor="t" anchorCtr="0">
            <a:noAutofit/>
          </a:bodyPr>
          <a:lstStyle/>
          <a:p>
            <a:pPr marL="0" indent="0">
              <a:buNone/>
            </a:pPr>
            <a:r>
              <a:rPr lang="en-US" dirty="0"/>
              <a:t>When Mr. Morgan began to misinterpret his harmless symptoms of autonomic nervous system arousal as indicative of an impending heart attack, he suffered an unusually intense level of fear. His emotional suffering is best understood in terms of the:</a:t>
            </a:r>
            <a:r>
              <a:rPr lang="tr-TR" dirty="0"/>
              <a:t> ?</a:t>
            </a:r>
            <a:endParaRPr dirty="0"/>
          </a:p>
        </p:txBody>
      </p:sp>
      <p:sp>
        <p:nvSpPr>
          <p:cNvPr id="122" name="Shape 122"/>
          <p:cNvSpPr txBox="1">
            <a:spLocks noGrp="1"/>
          </p:cNvSpPr>
          <p:nvPr>
            <p:ph type="body" idx="2"/>
          </p:nvPr>
        </p:nvSpPr>
        <p:spPr>
          <a:xfrm>
            <a:off x="7149109" y="740701"/>
            <a:ext cx="2274000" cy="4759200"/>
          </a:xfrm>
          <a:prstGeom prst="rect">
            <a:avLst/>
          </a:prstGeom>
        </p:spPr>
        <p:txBody>
          <a:bodyPr spcFirstLastPara="1" vert="horz" wrap="square" lIns="121900" tIns="121900" rIns="121900" bIns="121900" rtlCol="0" anchor="t" anchorCtr="0">
            <a:noAutofit/>
          </a:bodyPr>
          <a:lstStyle/>
          <a:p>
            <a:pPr marL="0" indent="0">
              <a:buNone/>
            </a:pPr>
            <a:r>
              <a:rPr lang="en-US" dirty="0"/>
              <a:t>If people who have just been aroused by watching rock videos are insulted, their feelings of anger will be greater than those of people who have been similarly provoked but were not previously aroused. This is best explained by the:</a:t>
            </a:r>
            <a:r>
              <a:rPr lang="tr-TR" dirty="0"/>
              <a:t> ?</a:t>
            </a:r>
            <a:endParaRPr dirty="0"/>
          </a:p>
        </p:txBody>
      </p:sp>
      <p:sp>
        <p:nvSpPr>
          <p:cNvPr id="123" name="Shape 123"/>
          <p:cNvSpPr txBox="1">
            <a:spLocks noGrp="1"/>
          </p:cNvSpPr>
          <p:nvPr>
            <p:ph type="body" idx="3"/>
          </p:nvPr>
        </p:nvSpPr>
        <p:spPr>
          <a:xfrm>
            <a:off x="9456373" y="1010159"/>
            <a:ext cx="2274000" cy="4759200"/>
          </a:xfrm>
          <a:prstGeom prst="rect">
            <a:avLst/>
          </a:prstGeom>
        </p:spPr>
        <p:txBody>
          <a:bodyPr spcFirstLastPara="1" vert="horz" wrap="square" lIns="121900" tIns="121900" rIns="121900" bIns="121900" rtlCol="0" anchor="t" anchorCtr="0">
            <a:noAutofit/>
          </a:bodyPr>
          <a:lstStyle/>
          <a:p>
            <a:pPr marL="0" indent="0">
              <a:buNone/>
            </a:pPr>
            <a:r>
              <a:rPr lang="en-US" dirty="0"/>
              <a:t>Which theory would suggest that you experience the emotion of anger at the same time that your heart begins to beat rapidly?</a:t>
            </a:r>
            <a:endParaRP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p:nvPr/>
        </p:nvSpPr>
        <p:spPr>
          <a:xfrm>
            <a:off x="1697101" y="1480659"/>
            <a:ext cx="5140196" cy="4001701"/>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9525" cap="flat" cmpd="sng">
            <a:solidFill>
              <a:srgbClr val="000000"/>
            </a:solidFill>
            <a:prstDash val="solid"/>
            <a:round/>
            <a:headEnd type="none" w="med" len="med"/>
            <a:tailEnd type="none" w="med" len="med"/>
          </a:ln>
        </p:spPr>
        <p:txBody>
          <a:bodyPr spcFirstLastPara="1" wrap="square" lIns="121900" tIns="121900" rIns="121900" bIns="121900" anchor="ctr" anchorCtr="0">
            <a:noAutofit/>
          </a:bodyPr>
          <a:lstStyle/>
          <a:p>
            <a:endParaRPr sz="2400">
              <a:latin typeface="Raleway"/>
              <a:ea typeface="Raleway"/>
              <a:cs typeface="Raleway"/>
              <a:sym typeface="Raleway"/>
            </a:endParaRPr>
          </a:p>
        </p:txBody>
      </p:sp>
      <p:sp>
        <p:nvSpPr>
          <p:cNvPr id="233" name="Shape 233"/>
          <p:cNvSpPr/>
          <p:nvPr/>
        </p:nvSpPr>
        <p:spPr>
          <a:xfrm>
            <a:off x="1912200" y="1693167"/>
            <a:ext cx="4710000" cy="3007600"/>
          </a:xfrm>
          <a:prstGeom prst="rect">
            <a:avLst/>
          </a:prstGeom>
          <a:noFill/>
          <a:ln>
            <a:noFill/>
          </a:ln>
        </p:spPr>
        <p:txBody>
          <a:bodyPr spcFirstLastPara="1" wrap="square" lIns="121900" tIns="121900" rIns="121900" bIns="121900" anchor="ctr" anchorCtr="0">
            <a:noAutofit/>
          </a:bodyPr>
          <a:lstStyle/>
          <a:p>
            <a:pPr algn="ctr"/>
            <a:r>
              <a:rPr lang="en" sz="1333">
                <a:latin typeface="Raleway"/>
                <a:ea typeface="Raleway"/>
                <a:cs typeface="Raleway"/>
                <a:sym typeface="Raleway"/>
              </a:rPr>
              <a:t>Place your screenshot here</a:t>
            </a:r>
            <a:endParaRPr sz="1333">
              <a:latin typeface="Raleway"/>
              <a:ea typeface="Raleway"/>
              <a:cs typeface="Raleway"/>
              <a:sym typeface="Raleway"/>
            </a:endParaRPr>
          </a:p>
        </p:txBody>
      </p:sp>
      <p:sp>
        <p:nvSpPr>
          <p:cNvPr id="234" name="Shape 234"/>
          <p:cNvSpPr txBox="1">
            <a:spLocks noGrp="1"/>
          </p:cNvSpPr>
          <p:nvPr>
            <p:ph type="body" idx="4294967295"/>
          </p:nvPr>
        </p:nvSpPr>
        <p:spPr>
          <a:xfrm>
            <a:off x="6650899" y="1191909"/>
            <a:ext cx="4543363" cy="4579200"/>
          </a:xfrm>
          <a:prstGeom prst="rect">
            <a:avLst/>
          </a:prstGeom>
        </p:spPr>
        <p:txBody>
          <a:bodyPr spcFirstLastPara="1" vert="horz" wrap="square" lIns="121900" tIns="121900" rIns="121900" bIns="121900" rtlCol="0" anchor="b" anchorCtr="0">
            <a:noAutofit/>
          </a:bodyPr>
          <a:lstStyle/>
          <a:p>
            <a:r>
              <a:rPr lang="en-US" altLang="tr-TR" sz="2667" b="1" u="sng" dirty="0">
                <a:cs typeface="Times New Roman" panose="02020603050405020304" pitchFamily="18" charset="0"/>
              </a:rPr>
              <a:t>Yerkes-Dodson law:</a:t>
            </a:r>
            <a:r>
              <a:rPr lang="en-US" altLang="tr-TR" sz="2667" dirty="0">
                <a:cs typeface="Times New Roman" panose="02020603050405020304" pitchFamily="18" charset="0"/>
              </a:rPr>
              <a:t> A theory that a degree of psychological arousal helps performance, but only to a certain point. Too much or too little arousal can decrease performance.</a:t>
            </a:r>
            <a:r>
              <a:rPr lang="en-US" altLang="tr-TR" sz="2667" dirty="0"/>
              <a:t> Also known as the Inverted U.</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sp>
        <p:nvSpPr>
          <p:cNvPr id="2" name="AutoShape 2" descr="Slow and Fast Emotional Pathways">
            <a:extLst>
              <a:ext uri="{FF2B5EF4-FFF2-40B4-BE49-F238E27FC236}">
                <a16:creationId xmlns:a16="http://schemas.microsoft.com/office/drawing/2014/main" id="{0F2B4D6A-9905-44AF-9F0A-F35056080F74}"/>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tr-TR" sz="2400"/>
          </a:p>
        </p:txBody>
      </p:sp>
      <p:pic>
        <p:nvPicPr>
          <p:cNvPr id="8" name="Picture 4">
            <a:extLst>
              <a:ext uri="{FF2B5EF4-FFF2-40B4-BE49-F238E27FC236}">
                <a16:creationId xmlns:a16="http://schemas.microsoft.com/office/drawing/2014/main" id="{322420A4-BD71-4034-A847-4A6469ADE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994" y="1864457"/>
            <a:ext cx="4645207" cy="26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1775520" y="932723"/>
            <a:ext cx="6816757" cy="1093200"/>
          </a:xfrm>
          <a:prstGeom prst="rect">
            <a:avLst/>
          </a:prstGeom>
        </p:spPr>
        <p:txBody>
          <a:bodyPr spcFirstLastPara="1" vert="horz" wrap="square" lIns="121900" tIns="121900" rIns="121900" bIns="121900" rtlCol="0" anchor="t" anchorCtr="0">
            <a:noAutofit/>
          </a:bodyPr>
          <a:lstStyle/>
          <a:p>
            <a:pPr eaLnBrk="1" hangingPunct="1"/>
            <a:r>
              <a:rPr lang="en-US" altLang="tr-TR" sz="2400" b="1" dirty="0"/>
              <a:t>The biggest breakthrough in the study of emotions was the discovery of two distinct emotional pathways in the brain.</a:t>
            </a:r>
            <a:endParaRPr lang="tr-TR" altLang="tr-TR" sz="2400" b="1" dirty="0"/>
          </a:p>
          <a:p>
            <a:pPr eaLnBrk="1" hangingPunct="1"/>
            <a:r>
              <a:rPr lang="en-US" altLang="tr-TR" sz="2400" dirty="0"/>
              <a:t>One of the pathways is </a:t>
            </a:r>
            <a:r>
              <a:rPr lang="en-US" altLang="tr-TR" sz="2400" i="1" dirty="0"/>
              <a:t>fast</a:t>
            </a:r>
            <a:r>
              <a:rPr lang="en-US" altLang="tr-TR" sz="2400" dirty="0"/>
              <a:t>, and operates mainly at an </a:t>
            </a:r>
            <a:r>
              <a:rPr lang="en-US" altLang="tr-TR" sz="2400" i="1" dirty="0"/>
              <a:t>unconscious level </a:t>
            </a:r>
            <a:r>
              <a:rPr lang="en-US" altLang="tr-TR" sz="2400" dirty="0"/>
              <a:t>where it screens incoming stimuli and helps us respond quickly to stimuli even before they reach consciousness. </a:t>
            </a:r>
            <a:endParaRPr lang="tr-TR" altLang="tr-TR" sz="2400" dirty="0"/>
          </a:p>
          <a:p>
            <a:pPr eaLnBrk="1" hangingPunct="1"/>
            <a:r>
              <a:rPr lang="en-US" altLang="tr-TR" sz="2400" dirty="0"/>
              <a:t>These cues seem to have a built-in, innate sensitivity to certain cues-explains why we have more fears of spiders, heights and lightening than cars or electricity.</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pic>
        <p:nvPicPr>
          <p:cNvPr id="4" name="Resim 3">
            <a:extLst>
              <a:ext uri="{FF2B5EF4-FFF2-40B4-BE49-F238E27FC236}">
                <a16:creationId xmlns:a16="http://schemas.microsoft.com/office/drawing/2014/main" id="{77A4E7F6-5E85-452E-B645-ACEB222CE27B}"/>
              </a:ext>
            </a:extLst>
          </p:cNvPr>
          <p:cNvPicPr>
            <a:picLocks noChangeAspect="1"/>
          </p:cNvPicPr>
          <p:nvPr/>
        </p:nvPicPr>
        <p:blipFill>
          <a:blip r:embed="rId4"/>
          <a:stretch>
            <a:fillRect/>
          </a:stretch>
        </p:blipFill>
        <p:spPr>
          <a:xfrm>
            <a:off x="8400256" y="2372883"/>
            <a:ext cx="3569131" cy="1835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2255573" y="1412776"/>
            <a:ext cx="6048672" cy="1093200"/>
          </a:xfrm>
          <a:prstGeom prst="rect">
            <a:avLst/>
          </a:prstGeom>
        </p:spPr>
        <p:txBody>
          <a:bodyPr spcFirstLastPara="1" vert="horz" wrap="square" lIns="121900" tIns="121900" rIns="121900" bIns="121900" rtlCol="0" anchor="t" anchorCtr="0">
            <a:noAutofit/>
          </a:bodyPr>
          <a:lstStyle/>
          <a:p>
            <a:pPr eaLnBrk="1" hangingPunct="1"/>
            <a:r>
              <a:rPr lang="en-US" sz="3200" dirty="0"/>
              <a:t>When a car pulls out in front of us on the highway, the thalamus activates and sends an immediate message to the amygdala. </a:t>
            </a:r>
            <a:endParaRPr lang="tr-TR" sz="3200" dirty="0"/>
          </a:p>
          <a:p>
            <a:pPr eaLnBrk="1" hangingPunct="1"/>
            <a:r>
              <a:rPr lang="en-US" sz="3200" dirty="0"/>
              <a:t>We quickly move our foot to the brake pedal. </a:t>
            </a:r>
            <a:endParaRPr lang="en-US" altLang="tr-TR" sz="32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pic>
        <p:nvPicPr>
          <p:cNvPr id="2" name="Resim 1">
            <a:extLst>
              <a:ext uri="{FF2B5EF4-FFF2-40B4-BE49-F238E27FC236}">
                <a16:creationId xmlns:a16="http://schemas.microsoft.com/office/drawing/2014/main" id="{D9281C54-08B5-4D15-B4F0-D7B30173E539}"/>
              </a:ext>
            </a:extLst>
          </p:cNvPr>
          <p:cNvPicPr>
            <a:picLocks noChangeAspect="1"/>
          </p:cNvPicPr>
          <p:nvPr/>
        </p:nvPicPr>
        <p:blipFill rotWithShape="1">
          <a:blip r:embed="rId4"/>
          <a:srcRect b="10741"/>
          <a:stretch/>
        </p:blipFill>
        <p:spPr>
          <a:xfrm>
            <a:off x="8336227" y="2180862"/>
            <a:ext cx="3200400" cy="2267173"/>
          </a:xfrm>
          <a:prstGeom prst="rect">
            <a:avLst/>
          </a:prstGeom>
        </p:spPr>
      </p:pic>
    </p:spTree>
    <p:extLst>
      <p:ext uri="{BB962C8B-B14F-4D97-AF65-F5344CB8AC3E}">
        <p14:creationId xmlns:p14="http://schemas.microsoft.com/office/powerpoint/2010/main" val="201992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1967541" y="1028733"/>
            <a:ext cx="4992555" cy="1093200"/>
          </a:xfrm>
          <a:prstGeom prst="rect">
            <a:avLst/>
          </a:prstGeom>
        </p:spPr>
        <p:txBody>
          <a:bodyPr spcFirstLastPara="1" vert="horz" wrap="square" lIns="121900" tIns="121900" rIns="121900" bIns="121900" rtlCol="0" anchor="t" anchorCtr="0">
            <a:noAutofit/>
          </a:bodyPr>
          <a:lstStyle/>
          <a:p>
            <a:pPr eaLnBrk="1" hangingPunct="1"/>
            <a:r>
              <a:rPr lang="en-US" altLang="tr-TR" sz="2400" dirty="0"/>
              <a:t>The other pathway is much </a:t>
            </a:r>
            <a:r>
              <a:rPr lang="en-US" altLang="tr-TR" sz="2400" i="1" dirty="0"/>
              <a:t>slower</a:t>
            </a:r>
            <a:r>
              <a:rPr lang="en-US" altLang="tr-TR" sz="2400" dirty="0"/>
              <a:t> </a:t>
            </a:r>
            <a:r>
              <a:rPr lang="tr-TR" altLang="tr-TR" sz="2400" dirty="0"/>
              <a:t> </a:t>
            </a:r>
            <a:r>
              <a:rPr lang="en-US" altLang="tr-TR" sz="2400" dirty="0"/>
              <a:t>and linked to </a:t>
            </a:r>
            <a:r>
              <a:rPr lang="en-US" altLang="tr-TR" sz="2400" i="1" dirty="0"/>
              <a:t>explicit memory</a:t>
            </a:r>
            <a:r>
              <a:rPr lang="en-US" altLang="tr-TR" sz="2400" dirty="0"/>
              <a:t>. </a:t>
            </a:r>
            <a:endParaRPr lang="tr-TR" altLang="tr-TR" sz="2400" dirty="0"/>
          </a:p>
          <a:p>
            <a:pPr eaLnBrk="1" hangingPunct="1"/>
            <a:r>
              <a:rPr lang="en-US" altLang="tr-TR" sz="2400" dirty="0"/>
              <a:t>While it generates emotions more slowly, it delivers more complex information to our consciousness.</a:t>
            </a:r>
          </a:p>
          <a:p>
            <a:pPr eaLnBrk="1" hangingPunct="1"/>
            <a:r>
              <a:rPr lang="en-US" altLang="tr-TR" sz="2400" dirty="0"/>
              <a:t>This system relies heavily on the cerebral cortex, which is why we can feel fear, despite knowing there is no real basis for that feeling.</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pic>
        <p:nvPicPr>
          <p:cNvPr id="2" name="Resim 1">
            <a:extLst>
              <a:ext uri="{FF2B5EF4-FFF2-40B4-BE49-F238E27FC236}">
                <a16:creationId xmlns:a16="http://schemas.microsoft.com/office/drawing/2014/main" id="{9F6933B0-BCD6-41B7-A76F-115A62491B7D}"/>
              </a:ext>
            </a:extLst>
          </p:cNvPr>
          <p:cNvPicPr>
            <a:picLocks noChangeAspect="1"/>
          </p:cNvPicPr>
          <p:nvPr/>
        </p:nvPicPr>
        <p:blipFill>
          <a:blip r:embed="rId4"/>
          <a:stretch>
            <a:fillRect/>
          </a:stretch>
        </p:blipFill>
        <p:spPr>
          <a:xfrm>
            <a:off x="7536160" y="2121934"/>
            <a:ext cx="4236877" cy="2371927"/>
          </a:xfrm>
          <a:prstGeom prst="rect">
            <a:avLst/>
          </a:prstGeom>
        </p:spPr>
      </p:pic>
    </p:spTree>
    <p:extLst>
      <p:ext uri="{BB962C8B-B14F-4D97-AF65-F5344CB8AC3E}">
        <p14:creationId xmlns:p14="http://schemas.microsoft.com/office/powerpoint/2010/main" val="69005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1775520" y="452669"/>
            <a:ext cx="7095200" cy="1093200"/>
          </a:xfrm>
          <a:prstGeom prst="rect">
            <a:avLst/>
          </a:prstGeom>
        </p:spPr>
        <p:txBody>
          <a:bodyPr spcFirstLastPara="1" vert="horz" wrap="square" lIns="121900" tIns="121900" rIns="121900" bIns="121900" rtlCol="0" anchor="t" anchorCtr="0">
            <a:noAutofit/>
          </a:bodyPr>
          <a:lstStyle/>
          <a:p>
            <a:pPr eaLnBrk="1" hangingPunct="1"/>
            <a:r>
              <a:rPr lang="en-US" sz="2400" dirty="0"/>
              <a:t>Secondary emotions are more determined by the slow pathway through the </a:t>
            </a:r>
            <a:r>
              <a:rPr lang="en-US" sz="2400" u="sng" dirty="0"/>
              <a:t>frontal lobes in the cortex. </a:t>
            </a:r>
            <a:endParaRPr lang="tr-TR" sz="2400" u="sng" dirty="0"/>
          </a:p>
          <a:p>
            <a:pPr eaLnBrk="1" hangingPunct="1"/>
            <a:r>
              <a:rPr lang="en-US" sz="2400" dirty="0"/>
              <a:t>When we stew in jealousy over the loss of a partner to a rival, the process is more complex. </a:t>
            </a:r>
            <a:endParaRPr lang="tr-TR" sz="2400" dirty="0"/>
          </a:p>
          <a:p>
            <a:pPr eaLnBrk="1" hangingPunct="1"/>
            <a:r>
              <a:rPr lang="en-US" sz="2400" dirty="0"/>
              <a:t>Information moves from the thalamus to the frontal lobes for cognitive analysis and integration, and then from there to the amygdala. </a:t>
            </a:r>
            <a:endParaRPr lang="tr-TR" sz="2400" dirty="0"/>
          </a:p>
          <a:p>
            <a:pPr eaLnBrk="1" hangingPunct="1"/>
            <a:r>
              <a:rPr lang="en-US" sz="2400" dirty="0"/>
              <a:t>We experience the arousal of emotion, but it is accompanied by a more complex cognitive appraisal, producing more refined emotions and behavioral responses.</a:t>
            </a:r>
            <a:endParaRPr lang="en-US" altLang="tr-TR" sz="24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pic>
        <p:nvPicPr>
          <p:cNvPr id="2" name="Resim 1">
            <a:extLst>
              <a:ext uri="{FF2B5EF4-FFF2-40B4-BE49-F238E27FC236}">
                <a16:creationId xmlns:a16="http://schemas.microsoft.com/office/drawing/2014/main" id="{252E76DC-337D-4DE8-B6EB-3AD5EFD8B93F}"/>
              </a:ext>
            </a:extLst>
          </p:cNvPr>
          <p:cNvPicPr>
            <a:picLocks noChangeAspect="1"/>
          </p:cNvPicPr>
          <p:nvPr/>
        </p:nvPicPr>
        <p:blipFill>
          <a:blip r:embed="rId4"/>
          <a:stretch>
            <a:fillRect/>
          </a:stretch>
        </p:blipFill>
        <p:spPr>
          <a:xfrm rot="893759">
            <a:off x="8781342" y="1426387"/>
            <a:ext cx="3020261" cy="1865759"/>
          </a:xfrm>
          <a:prstGeom prst="rect">
            <a:avLst/>
          </a:prstGeom>
        </p:spPr>
      </p:pic>
    </p:spTree>
    <p:extLst>
      <p:ext uri="{BB962C8B-B14F-4D97-AF65-F5344CB8AC3E}">
        <p14:creationId xmlns:p14="http://schemas.microsoft.com/office/powerpoint/2010/main" val="428652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22115BDB-7BFE-4999-BD47-3E8698AE812C}"/>
              </a:ext>
            </a:extLst>
          </p:cNvPr>
          <p:cNvSpPr>
            <a:spLocks noGrp="1"/>
          </p:cNvSpPr>
          <p:nvPr>
            <p:ph type="body" idx="1"/>
          </p:nvPr>
        </p:nvSpPr>
        <p:spPr>
          <a:xfrm>
            <a:off x="7045349" y="2084851"/>
            <a:ext cx="3275121" cy="3168352"/>
          </a:xfrm>
        </p:spPr>
        <p:txBody>
          <a:bodyPr/>
          <a:lstStyle/>
          <a:p>
            <a:r>
              <a:rPr lang="en-US" sz="3200" dirty="0"/>
              <a:t>The </a:t>
            </a:r>
            <a:r>
              <a:rPr lang="en-US" sz="3200" u="sng" dirty="0"/>
              <a:t>thalamus</a:t>
            </a:r>
            <a:r>
              <a:rPr lang="en-US" sz="3200" dirty="0"/>
              <a:t> acts as the major gatekeeper</a:t>
            </a:r>
            <a:endParaRPr lang="tr-TR" sz="3200" dirty="0"/>
          </a:p>
        </p:txBody>
      </p:sp>
      <p:pic>
        <p:nvPicPr>
          <p:cNvPr id="3" name="Resim 2">
            <a:extLst>
              <a:ext uri="{FF2B5EF4-FFF2-40B4-BE49-F238E27FC236}">
                <a16:creationId xmlns:a16="http://schemas.microsoft.com/office/drawing/2014/main" id="{ABF995EE-38F0-4DA2-8EFF-200F4B12D49C}"/>
              </a:ext>
            </a:extLst>
          </p:cNvPr>
          <p:cNvPicPr>
            <a:picLocks noChangeAspect="1"/>
          </p:cNvPicPr>
          <p:nvPr/>
        </p:nvPicPr>
        <p:blipFill>
          <a:blip r:embed="rId2"/>
          <a:stretch>
            <a:fillRect/>
          </a:stretch>
        </p:blipFill>
        <p:spPr>
          <a:xfrm>
            <a:off x="1295468" y="794848"/>
            <a:ext cx="5762209" cy="5268305"/>
          </a:xfrm>
          <a:prstGeom prst="rect">
            <a:avLst/>
          </a:prstGeom>
        </p:spPr>
      </p:pic>
    </p:spTree>
    <p:extLst>
      <p:ext uri="{BB962C8B-B14F-4D97-AF65-F5344CB8AC3E}">
        <p14:creationId xmlns:p14="http://schemas.microsoft.com/office/powerpoint/2010/main" val="142677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353400" y="1124744"/>
            <a:ext cx="2563667" cy="3183595"/>
          </a:xfrm>
          <a:prstGeom prst="rect">
            <a:avLst/>
          </a:prstGeom>
        </p:spPr>
        <p:txBody>
          <a:bodyPr spcFirstLastPara="1" vert="horz" wrap="square" lIns="121900" tIns="121900" rIns="121900" bIns="121900" rtlCol="0" anchor="t" anchorCtr="0">
            <a:noAutofit/>
          </a:bodyPr>
          <a:lstStyle/>
          <a:p>
            <a:pPr lvl="0"/>
            <a:r>
              <a:rPr lang="tr-TR" altLang="tr-TR" sz="2667" dirty="0"/>
              <a:t>T</a:t>
            </a:r>
            <a:r>
              <a:rPr lang="en-US" altLang="tr-TR" sz="2667" dirty="0"/>
              <a:t>he two pathways differ, </a:t>
            </a:r>
            <a:r>
              <a:rPr lang="tr-TR" altLang="tr-TR" sz="2667" dirty="0"/>
              <a:t> </a:t>
            </a:r>
            <a:br>
              <a:rPr lang="tr-TR" altLang="tr-TR" sz="2667" dirty="0"/>
            </a:br>
            <a:r>
              <a:rPr lang="tr-TR" altLang="tr-TR" sz="2667" dirty="0"/>
              <a:t>BUT </a:t>
            </a:r>
            <a:r>
              <a:rPr lang="en-US" altLang="tr-TR" sz="2667" dirty="0"/>
              <a:t>they do have some things in common.</a:t>
            </a:r>
            <a:endParaRPr sz="2667" dirty="0"/>
          </a:p>
        </p:txBody>
      </p:sp>
      <p:sp>
        <p:nvSpPr>
          <p:cNvPr id="89" name="Shape 89"/>
          <p:cNvSpPr txBox="1">
            <a:spLocks noGrp="1"/>
          </p:cNvSpPr>
          <p:nvPr>
            <p:ph type="body" idx="1"/>
          </p:nvPr>
        </p:nvSpPr>
        <p:spPr>
          <a:xfrm>
            <a:off x="4175787" y="548680"/>
            <a:ext cx="5354800" cy="4767600"/>
          </a:xfrm>
          <a:prstGeom prst="rect">
            <a:avLst/>
          </a:prstGeom>
        </p:spPr>
        <p:txBody>
          <a:bodyPr spcFirstLastPara="1" vert="horz" wrap="square" lIns="121900" tIns="121900" rIns="121900" bIns="121900" rtlCol="0" anchor="t" anchorCtr="0">
            <a:noAutofit/>
          </a:bodyPr>
          <a:lstStyle/>
          <a:p>
            <a:pPr eaLnBrk="1" hangingPunct="1"/>
            <a:r>
              <a:rPr lang="en-US" altLang="tr-TR" sz="2400" dirty="0"/>
              <a:t>Both rely heavily on the limbic system. </a:t>
            </a:r>
          </a:p>
          <a:p>
            <a:pPr eaLnBrk="1" hangingPunct="1"/>
            <a:r>
              <a:rPr lang="en-US" altLang="tr-TR" sz="2400" dirty="0"/>
              <a:t>The amygdala plays an especially important role in both emotion pathways.</a:t>
            </a:r>
            <a:endParaRPr lang="tr-TR" altLang="tr-TR" sz="2400" dirty="0"/>
          </a:p>
          <a:p>
            <a:pPr eaLnBrk="1" hangingPunct="1"/>
            <a:r>
              <a:rPr lang="en-US" altLang="tr-TR" sz="2400" dirty="0"/>
              <a:t> In the past it was thought that the amygdala was simply involved in negative emotions. Recently it has been discovered that it plays a role in positive emotions as well.</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pic>
        <p:nvPicPr>
          <p:cNvPr id="2" name="Resim 1">
            <a:extLst>
              <a:ext uri="{FF2B5EF4-FFF2-40B4-BE49-F238E27FC236}">
                <a16:creationId xmlns:a16="http://schemas.microsoft.com/office/drawing/2014/main" id="{82C65B55-7C32-4B10-B688-3AC43A5FCDE5}"/>
              </a:ext>
            </a:extLst>
          </p:cNvPr>
          <p:cNvPicPr>
            <a:picLocks noChangeAspect="1"/>
          </p:cNvPicPr>
          <p:nvPr/>
        </p:nvPicPr>
        <p:blipFill>
          <a:blip r:embed="rId4"/>
          <a:stretch>
            <a:fillRect/>
          </a:stretch>
        </p:blipFill>
        <p:spPr>
          <a:xfrm>
            <a:off x="9264352" y="4724535"/>
            <a:ext cx="2445837" cy="20020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Shape 155"/>
          <p:cNvSpPr/>
          <p:nvPr/>
        </p:nvSpPr>
        <p:spPr>
          <a:xfrm>
            <a:off x="3054200" y="2542267"/>
            <a:ext cx="862800" cy="270000"/>
          </a:xfrm>
          <a:prstGeom prst="wedgeRectCallout">
            <a:avLst>
              <a:gd name="adj1" fmla="val -21428"/>
              <a:gd name="adj2" fmla="val 84287"/>
            </a:avLst>
          </a:prstGeom>
          <a:solidFill>
            <a:srgbClr val="C0CAFC"/>
          </a:solidFill>
          <a:ln w="38100" cap="flat" cmpd="sng">
            <a:solidFill>
              <a:srgbClr val="FFFFFF"/>
            </a:solidFill>
            <a:prstDash val="solid"/>
            <a:miter lim="8000"/>
            <a:headEnd type="none" w="med" len="med"/>
            <a:tailEnd type="none" w="med" len="med"/>
          </a:ln>
        </p:spPr>
        <p:txBody>
          <a:bodyPr spcFirstLastPara="1" wrap="square" lIns="121900" tIns="121900" rIns="121900" bIns="121900" anchor="ctr" anchorCtr="0">
            <a:noAutofit/>
          </a:bodyPr>
          <a:lstStyle/>
          <a:p>
            <a:r>
              <a:rPr lang="en" sz="1067">
                <a:latin typeface="Raleway"/>
                <a:ea typeface="Raleway"/>
                <a:cs typeface="Raleway"/>
                <a:sym typeface="Raleway"/>
              </a:rPr>
              <a:t>our office</a:t>
            </a:r>
            <a:endParaRPr sz="1067">
              <a:latin typeface="Raleway"/>
              <a:ea typeface="Raleway"/>
              <a:cs typeface="Raleway"/>
              <a:sym typeface="Raleway"/>
            </a:endParaRPr>
          </a:p>
        </p:txBody>
      </p:sp>
      <p:sp>
        <p:nvSpPr>
          <p:cNvPr id="156" name="Shape 156"/>
          <p:cNvSpPr/>
          <p:nvPr/>
        </p:nvSpPr>
        <p:spPr>
          <a:xfrm>
            <a:off x="2321833" y="2999033"/>
            <a:ext cx="161200" cy="161200"/>
          </a:xfrm>
          <a:prstGeom prst="diamond">
            <a:avLst/>
          </a:prstGeom>
          <a:solidFill>
            <a:srgbClr val="BDECE5"/>
          </a:solidFill>
          <a:ln w="38100" cap="flat" cmpd="sng">
            <a:solidFill>
              <a:srgbClr val="FFFFFF"/>
            </a:solidFill>
            <a:prstDash val="solid"/>
            <a:miter lim="8000"/>
            <a:headEnd type="none" w="med" len="med"/>
            <a:tailEnd type="none" w="med" len="med"/>
          </a:ln>
        </p:spPr>
        <p:txBody>
          <a:bodyPr spcFirstLastPara="1" wrap="square" lIns="121900" tIns="121900" rIns="121900" bIns="121900" anchor="ctr" anchorCtr="0">
            <a:noAutofit/>
          </a:bodyPr>
          <a:lstStyle/>
          <a:p>
            <a:endParaRPr sz="2400"/>
          </a:p>
        </p:txBody>
      </p:sp>
      <p:sp>
        <p:nvSpPr>
          <p:cNvPr id="157" name="Shape 157"/>
          <p:cNvSpPr/>
          <p:nvPr/>
        </p:nvSpPr>
        <p:spPr>
          <a:xfrm>
            <a:off x="4148167" y="4406133"/>
            <a:ext cx="161200" cy="161200"/>
          </a:xfrm>
          <a:prstGeom prst="diamond">
            <a:avLst/>
          </a:prstGeom>
          <a:solidFill>
            <a:srgbClr val="BDECE5"/>
          </a:solidFill>
          <a:ln w="38100" cap="flat" cmpd="sng">
            <a:solidFill>
              <a:srgbClr val="FFFFFF"/>
            </a:solidFill>
            <a:prstDash val="solid"/>
            <a:miter lim="8000"/>
            <a:headEnd type="none" w="med" len="med"/>
            <a:tailEnd type="none" w="med" len="med"/>
          </a:ln>
        </p:spPr>
        <p:txBody>
          <a:bodyPr spcFirstLastPara="1" wrap="square" lIns="121900" tIns="121900" rIns="121900" bIns="121900" anchor="ctr" anchorCtr="0">
            <a:noAutofit/>
          </a:bodyPr>
          <a:lstStyle/>
          <a:p>
            <a:endParaRPr sz="2400"/>
          </a:p>
        </p:txBody>
      </p:sp>
      <p:sp>
        <p:nvSpPr>
          <p:cNvPr id="158" name="Shape 158"/>
          <p:cNvSpPr/>
          <p:nvPr/>
        </p:nvSpPr>
        <p:spPr>
          <a:xfrm>
            <a:off x="5136067" y="2812267"/>
            <a:ext cx="161200" cy="161200"/>
          </a:xfrm>
          <a:prstGeom prst="diamond">
            <a:avLst/>
          </a:prstGeom>
          <a:solidFill>
            <a:srgbClr val="BDECE5"/>
          </a:solidFill>
          <a:ln w="38100" cap="flat" cmpd="sng">
            <a:solidFill>
              <a:srgbClr val="FFFFFF"/>
            </a:solidFill>
            <a:prstDash val="solid"/>
            <a:miter lim="8000"/>
            <a:headEnd type="none" w="med" len="med"/>
            <a:tailEnd type="none" w="med" len="med"/>
          </a:ln>
        </p:spPr>
        <p:txBody>
          <a:bodyPr spcFirstLastPara="1" wrap="square" lIns="121900" tIns="121900" rIns="121900" bIns="121900" anchor="ctr" anchorCtr="0">
            <a:noAutofit/>
          </a:bodyPr>
          <a:lstStyle/>
          <a:p>
            <a:endParaRPr sz="2400"/>
          </a:p>
        </p:txBody>
      </p:sp>
      <p:sp>
        <p:nvSpPr>
          <p:cNvPr id="159" name="Shape 159"/>
          <p:cNvSpPr/>
          <p:nvPr/>
        </p:nvSpPr>
        <p:spPr>
          <a:xfrm>
            <a:off x="5930467" y="5016767"/>
            <a:ext cx="161200" cy="161200"/>
          </a:xfrm>
          <a:prstGeom prst="diamond">
            <a:avLst/>
          </a:prstGeom>
          <a:solidFill>
            <a:srgbClr val="BDECE5"/>
          </a:solidFill>
          <a:ln w="38100" cap="flat" cmpd="sng">
            <a:solidFill>
              <a:srgbClr val="FFFFFF"/>
            </a:solidFill>
            <a:prstDash val="solid"/>
            <a:miter lim="8000"/>
            <a:headEnd type="none" w="med" len="med"/>
            <a:tailEnd type="none" w="med" len="med"/>
          </a:ln>
        </p:spPr>
        <p:txBody>
          <a:bodyPr spcFirstLastPara="1" wrap="square" lIns="121900" tIns="121900" rIns="121900" bIns="121900" anchor="ctr" anchorCtr="0">
            <a:noAutofit/>
          </a:bodyPr>
          <a:lstStyle/>
          <a:p>
            <a:endParaRPr sz="2400"/>
          </a:p>
        </p:txBody>
      </p:sp>
      <p:sp>
        <p:nvSpPr>
          <p:cNvPr id="160" name="Shape 160"/>
          <p:cNvSpPr/>
          <p:nvPr/>
        </p:nvSpPr>
        <p:spPr>
          <a:xfrm>
            <a:off x="8154533" y="3348400"/>
            <a:ext cx="161200" cy="161200"/>
          </a:xfrm>
          <a:prstGeom prst="diamond">
            <a:avLst/>
          </a:prstGeom>
          <a:solidFill>
            <a:srgbClr val="BDECE5"/>
          </a:solidFill>
          <a:ln w="38100" cap="flat" cmpd="sng">
            <a:solidFill>
              <a:srgbClr val="FFFFFF"/>
            </a:solidFill>
            <a:prstDash val="solid"/>
            <a:miter lim="8000"/>
            <a:headEnd type="none" w="med" len="med"/>
            <a:tailEnd type="none" w="med" len="med"/>
          </a:ln>
        </p:spPr>
        <p:txBody>
          <a:bodyPr spcFirstLastPara="1" wrap="square" lIns="121900" tIns="121900" rIns="121900" bIns="121900" anchor="ctr" anchorCtr="0">
            <a:noAutofit/>
          </a:bodyPr>
          <a:lstStyle/>
          <a:p>
            <a:endParaRPr sz="2400"/>
          </a:p>
        </p:txBody>
      </p:sp>
      <p:sp>
        <p:nvSpPr>
          <p:cNvPr id="161" name="Shape 161"/>
          <p:cNvSpPr/>
          <p:nvPr/>
        </p:nvSpPr>
        <p:spPr>
          <a:xfrm>
            <a:off x="8852167" y="5100700"/>
            <a:ext cx="161200" cy="161200"/>
          </a:xfrm>
          <a:prstGeom prst="diamond">
            <a:avLst/>
          </a:prstGeom>
          <a:solidFill>
            <a:srgbClr val="BDECE5"/>
          </a:solidFill>
          <a:ln w="38100" cap="flat" cmpd="sng">
            <a:solidFill>
              <a:srgbClr val="FFFFFF"/>
            </a:solidFill>
            <a:prstDash val="solid"/>
            <a:miter lim="8000"/>
            <a:headEnd type="none" w="med" len="med"/>
            <a:tailEnd type="none" w="med" len="med"/>
          </a:ln>
        </p:spPr>
        <p:txBody>
          <a:bodyPr spcFirstLastPara="1" wrap="square" lIns="121900" tIns="121900" rIns="121900" bIns="121900" anchor="ctr" anchorCtr="0">
            <a:noAutofit/>
          </a:bodyPr>
          <a:lstStyle/>
          <a:p>
            <a:endParaRPr sz="2400"/>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pic>
        <p:nvPicPr>
          <p:cNvPr id="13" name="Resim 12">
            <a:extLst>
              <a:ext uri="{FF2B5EF4-FFF2-40B4-BE49-F238E27FC236}">
                <a16:creationId xmlns:a16="http://schemas.microsoft.com/office/drawing/2014/main" id="{42BCAB6C-EA61-4A73-84E3-0475D7B6AE96}"/>
              </a:ext>
            </a:extLst>
          </p:cNvPr>
          <p:cNvPicPr>
            <a:picLocks noChangeAspect="1"/>
          </p:cNvPicPr>
          <p:nvPr/>
        </p:nvPicPr>
        <p:blipFill>
          <a:blip r:embed="rId4"/>
          <a:stretch>
            <a:fillRect/>
          </a:stretch>
        </p:blipFill>
        <p:spPr>
          <a:xfrm>
            <a:off x="2430410" y="740701"/>
            <a:ext cx="7217985" cy="54191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353400" y="1796819"/>
            <a:ext cx="2563667" cy="2511520"/>
          </a:xfrm>
          <a:prstGeom prst="rect">
            <a:avLst/>
          </a:prstGeom>
        </p:spPr>
        <p:txBody>
          <a:bodyPr spcFirstLastPara="1" vert="horz" wrap="square" lIns="121900" tIns="121900" rIns="121900" bIns="121900" rtlCol="0" anchor="t" anchorCtr="0">
            <a:noAutofit/>
          </a:bodyPr>
          <a:lstStyle/>
          <a:p>
            <a:pPr lvl="0"/>
            <a:r>
              <a:rPr lang="tr-TR" altLang="tr-TR" sz="2667" dirty="0" err="1"/>
              <a:t>Emotions</a:t>
            </a:r>
            <a:r>
              <a:rPr lang="tr-TR" altLang="tr-TR" sz="2667" dirty="0"/>
              <a:t> </a:t>
            </a:r>
            <a:r>
              <a:rPr lang="tr-TR" altLang="tr-TR" sz="2667" dirty="0" err="1"/>
              <a:t>are</a:t>
            </a:r>
            <a:r>
              <a:rPr lang="tr-TR" altLang="tr-TR" sz="2667" dirty="0"/>
              <a:t> </a:t>
            </a:r>
            <a:r>
              <a:rPr lang="tr-TR" altLang="tr-TR" sz="2667" dirty="0" err="1"/>
              <a:t>stronger</a:t>
            </a:r>
            <a:r>
              <a:rPr lang="tr-TR" altLang="tr-TR" sz="2667" dirty="0"/>
              <a:t> </a:t>
            </a:r>
            <a:r>
              <a:rPr lang="tr-TR" altLang="tr-TR" sz="2667" dirty="0" err="1"/>
              <a:t>than</a:t>
            </a:r>
            <a:r>
              <a:rPr lang="tr-TR" altLang="tr-TR" sz="2667" dirty="0"/>
              <a:t> </a:t>
            </a:r>
            <a:r>
              <a:rPr lang="tr-TR" altLang="tr-TR" sz="2667" dirty="0" err="1"/>
              <a:t>cognition</a:t>
            </a:r>
            <a:r>
              <a:rPr lang="tr-TR" altLang="tr-TR" sz="2667" dirty="0"/>
              <a:t>?</a:t>
            </a:r>
            <a:endParaRPr sz="2667" dirty="0"/>
          </a:p>
        </p:txBody>
      </p:sp>
      <p:sp>
        <p:nvSpPr>
          <p:cNvPr id="89" name="Shape 89"/>
          <p:cNvSpPr txBox="1">
            <a:spLocks noGrp="1"/>
          </p:cNvSpPr>
          <p:nvPr>
            <p:ph type="body" idx="1"/>
          </p:nvPr>
        </p:nvSpPr>
        <p:spPr>
          <a:xfrm>
            <a:off x="5483800" y="799933"/>
            <a:ext cx="5354800" cy="4767600"/>
          </a:xfrm>
          <a:prstGeom prst="rect">
            <a:avLst/>
          </a:prstGeom>
        </p:spPr>
        <p:txBody>
          <a:bodyPr spcFirstLastPara="1" vert="horz" wrap="square" lIns="121900" tIns="121900" rIns="121900" bIns="121900" rtlCol="0" anchor="t" anchorCtr="0">
            <a:noAutofit/>
          </a:bodyPr>
          <a:lstStyle/>
          <a:p>
            <a:pPr eaLnBrk="1" hangingPunct="1"/>
            <a:r>
              <a:rPr lang="en-US" dirty="0"/>
              <a:t>Because there are more </a:t>
            </a:r>
            <a:r>
              <a:rPr lang="en-US" b="1" dirty="0"/>
              <a:t>neural connections that feed into the frontal cortex from the amygdala</a:t>
            </a:r>
            <a:r>
              <a:rPr lang="en-US" dirty="0"/>
              <a:t> than the other way around, it is not uncommon for people to make decisions based on emotion rather than rational thinking. </a:t>
            </a:r>
            <a:endParaRPr lang="en-US" altLang="tr-TR" sz="2400"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826"/>
            <a:ext cx="12192000" cy="750559"/>
          </a:xfrm>
          <a:prstGeom prst="rect">
            <a:avLst/>
          </a:prstGeom>
        </p:spPr>
      </p:pic>
    </p:spTree>
    <p:extLst>
      <p:ext uri="{BB962C8B-B14F-4D97-AF65-F5344CB8AC3E}">
        <p14:creationId xmlns:p14="http://schemas.microsoft.com/office/powerpoint/2010/main" val="30268858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Geniş ekran</PresentationFormat>
  <Paragraphs>64</Paragraphs>
  <Slides>17</Slides>
  <Notes>15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Abril Fatface</vt:lpstr>
      <vt:lpstr>Arial</vt:lpstr>
      <vt:lpstr>Calibri</vt:lpstr>
      <vt:lpstr>Calibri Light</vt:lpstr>
      <vt:lpstr>Constantia</vt:lpstr>
      <vt:lpstr>Raleway</vt:lpstr>
      <vt:lpstr>Office Teması</vt:lpstr>
      <vt:lpstr>PowerPoint Sunusu</vt:lpstr>
      <vt:lpstr>PowerPoint Sunusu</vt:lpstr>
      <vt:lpstr>PowerPoint Sunusu</vt:lpstr>
      <vt:lpstr>PowerPoint Sunusu</vt:lpstr>
      <vt:lpstr>PowerPoint Sunusu</vt:lpstr>
      <vt:lpstr>PowerPoint Sunusu</vt:lpstr>
      <vt:lpstr>The two pathways differ,   BUT they do have some things in common.</vt:lpstr>
      <vt:lpstr>PowerPoint Sunusu</vt:lpstr>
      <vt:lpstr>Emotions are stronger than cognition?</vt:lpstr>
      <vt:lpstr>SIMPLE QUESTIONS</vt:lpstr>
      <vt:lpstr>EMOTIONAL FEMALES</vt:lpstr>
      <vt:lpstr>Female vs. Male</vt:lpstr>
      <vt:lpstr>Lateralization of Emotion</vt:lpstr>
      <vt:lpstr>Psychological Theories of Emotion</vt:lpstr>
      <vt:lpstr>PowerPoint Sunusu</vt:lpstr>
      <vt:lpstr>THREE QUESTIONS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dc:creator>
  <cp:lastModifiedBy>yasem</cp:lastModifiedBy>
  <cp:revision>1</cp:revision>
  <dcterms:created xsi:type="dcterms:W3CDTF">2020-03-20T13:22:06Z</dcterms:created>
  <dcterms:modified xsi:type="dcterms:W3CDTF">2020-03-20T13:22:19Z</dcterms:modified>
</cp:coreProperties>
</file>