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1285860"/>
            <a:ext cx="7772400" cy="1684339"/>
          </a:xfrm>
          <a:solidFill>
            <a:schemeClr val="tx2">
              <a:lumMod val="40000"/>
              <a:lumOff val="60000"/>
            </a:schemeClr>
          </a:solidFill>
        </p:spPr>
        <p:txBody>
          <a:bodyPr>
            <a:normAutofit fontScale="90000"/>
          </a:bodyPr>
          <a:lstStyle/>
          <a:p>
            <a:r>
              <a:rPr lang="tr-TR" b="1" dirty="0" smtClean="0">
                <a:solidFill>
                  <a:schemeClr val="bg1"/>
                </a:solidFill>
              </a:rPr>
              <a:t>Etkileşimli Kitap Okuma Sürecinde Yararlanılabilecek Resimli Öykü Kitapları</a:t>
            </a:r>
            <a:endParaRPr lang="tr-TR" b="1" dirty="0">
              <a:solidFill>
                <a:schemeClr val="bg1"/>
              </a:solidFill>
            </a:endParaRPr>
          </a:p>
        </p:txBody>
      </p:sp>
      <p:sp>
        <p:nvSpPr>
          <p:cNvPr id="3" name="2 Alt Başlık"/>
          <p:cNvSpPr>
            <a:spLocks noGrp="1"/>
          </p:cNvSpPr>
          <p:nvPr>
            <p:ph type="subTitle" idx="1"/>
          </p:nvPr>
        </p:nvSpPr>
        <p:spPr/>
        <p:txBody>
          <a:bodyPr/>
          <a:lstStyle/>
          <a:p>
            <a:r>
              <a:rPr lang="tr-TR" dirty="0" smtClean="0"/>
              <a:t>Dr. Gökçe Karaman Benli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Çocukların sadece kitapların resimlerine bakarak öyküyü anlatmaları istenen  çalışmalar, çocukların bu kitapları anlatırken kendi deneyimlerinden oldukça fazla yararlandıklarını belirtmektedir. Ayrıca çocukların erken okuryazarlık deneyimlerini de kitapları anlatma sürecinde gözlemlemek mümkündür (</a:t>
            </a:r>
            <a:r>
              <a:rPr lang="tr-TR" dirty="0" err="1" smtClean="0"/>
              <a:t>Crawford</a:t>
            </a:r>
            <a:r>
              <a:rPr lang="tr-TR" dirty="0" smtClean="0"/>
              <a:t> ve </a:t>
            </a:r>
            <a:r>
              <a:rPr lang="tr-TR" dirty="0" err="1" smtClean="0"/>
              <a:t>Hade</a:t>
            </a:r>
            <a:r>
              <a:rPr lang="tr-TR" dirty="0" smtClean="0"/>
              <a:t>, 2000; Koç, Yıldız ve Coşkun, 2015).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14290"/>
            <a:ext cx="8229600" cy="439718"/>
          </a:xfrm>
          <a:solidFill>
            <a:schemeClr val="bg2"/>
          </a:solidFill>
        </p:spPr>
        <p:txBody>
          <a:bodyPr>
            <a:normAutofit fontScale="90000"/>
          </a:bodyPr>
          <a:lstStyle/>
          <a:p>
            <a:r>
              <a:rPr lang="tr-TR" sz="2400" b="1" dirty="0" smtClean="0"/>
              <a:t/>
            </a:r>
            <a:br>
              <a:rPr lang="tr-TR" sz="2400" b="1" dirty="0" smtClean="0"/>
            </a:br>
            <a:r>
              <a:rPr lang="tr-TR" sz="2400" b="1" dirty="0" smtClean="0"/>
              <a:t>Anlamayı </a:t>
            </a:r>
            <a:r>
              <a:rPr lang="tr-TR" sz="2400" b="1" dirty="0" smtClean="0"/>
              <a:t>Kolaylaştırma Süreci ve Soru Türleri</a:t>
            </a:r>
            <a:br>
              <a:rPr lang="tr-TR" sz="2400" b="1" dirty="0" smtClean="0"/>
            </a:br>
            <a:endParaRPr lang="tr-TR" sz="2400" b="1" dirty="0"/>
          </a:p>
        </p:txBody>
      </p:sp>
      <p:graphicFrame>
        <p:nvGraphicFramePr>
          <p:cNvPr id="4" name="3 Tablo"/>
          <p:cNvGraphicFramePr>
            <a:graphicFrameLocks noGrp="1"/>
          </p:cNvGraphicFramePr>
          <p:nvPr/>
        </p:nvGraphicFramePr>
        <p:xfrm>
          <a:off x="500034" y="905444"/>
          <a:ext cx="8358246" cy="5952556"/>
        </p:xfrm>
        <a:graphic>
          <a:graphicData uri="http://schemas.openxmlformats.org/drawingml/2006/table">
            <a:tbl>
              <a:tblPr/>
              <a:tblGrid>
                <a:gridCol w="1868989"/>
                <a:gridCol w="3807913"/>
                <a:gridCol w="2681344"/>
              </a:tblGrid>
              <a:tr h="137518">
                <a:tc>
                  <a:txBody>
                    <a:bodyPr/>
                    <a:lstStyle/>
                    <a:p>
                      <a:r>
                        <a:rPr lang="tr-TR" sz="1100" b="1" dirty="0">
                          <a:solidFill>
                            <a:srgbClr val="000000"/>
                          </a:solidFill>
                          <a:latin typeface="Arial"/>
                          <a:ea typeface="Times New Roman"/>
                          <a:cs typeface="Times New Roman"/>
                        </a:rPr>
                        <a:t>Soru Türleri</a:t>
                      </a:r>
                      <a:endParaRPr lang="tr-TR" sz="1100" dirty="0">
                        <a:latin typeface="Calibri"/>
                        <a:ea typeface="Times New Roman"/>
                        <a:cs typeface="Times New Roman"/>
                      </a:endParaRPr>
                    </a:p>
                  </a:txBody>
                  <a:tcPr marL="52103" marR="5210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tr-TR" sz="1100" b="1">
                          <a:solidFill>
                            <a:srgbClr val="000000"/>
                          </a:solidFill>
                          <a:latin typeface="Arial"/>
                          <a:ea typeface="Times New Roman"/>
                          <a:cs typeface="Times New Roman"/>
                        </a:rPr>
                        <a:t>Örnekler</a:t>
                      </a:r>
                      <a:endParaRPr lang="tr-TR" sz="1100">
                        <a:latin typeface="Calibri"/>
                        <a:ea typeface="Times New Roman"/>
                        <a:cs typeface="Times New Roman"/>
                      </a:endParaRPr>
                    </a:p>
                  </a:txBody>
                  <a:tcPr marL="52103" marR="5210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tr-TR" sz="1100" b="1">
                          <a:solidFill>
                            <a:srgbClr val="000000"/>
                          </a:solidFill>
                          <a:latin typeface="Arial"/>
                          <a:ea typeface="Times New Roman"/>
                          <a:cs typeface="Times New Roman"/>
                        </a:rPr>
                        <a:t>Önemi</a:t>
                      </a:r>
                      <a:endParaRPr lang="tr-TR" sz="1100">
                        <a:latin typeface="Calibri"/>
                        <a:ea typeface="Times New Roman"/>
                        <a:cs typeface="Times New Roman"/>
                      </a:endParaRPr>
                    </a:p>
                  </a:txBody>
                  <a:tcPr marL="52103" marR="5210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555">
                <a:tc>
                  <a:txBody>
                    <a:bodyPr/>
                    <a:lstStyle/>
                    <a:p>
                      <a:endParaRPr lang="tr-TR" sz="1100">
                        <a:solidFill>
                          <a:srgbClr val="000000"/>
                        </a:solidFill>
                        <a:latin typeface="Arial"/>
                        <a:ea typeface="Times New Roman"/>
                        <a:cs typeface="Times New Roman"/>
                      </a:endParaRPr>
                    </a:p>
                    <a:p>
                      <a:r>
                        <a:rPr lang="tr-TR" sz="1100">
                          <a:solidFill>
                            <a:srgbClr val="000000"/>
                          </a:solidFill>
                          <a:latin typeface="Arial"/>
                          <a:ea typeface="Times New Roman"/>
                          <a:cs typeface="Times New Roman"/>
                        </a:rPr>
                        <a:t>Öyküyle ilgili ayrıntılar</a:t>
                      </a:r>
                      <a:endParaRPr lang="tr-TR" sz="1100">
                        <a:latin typeface="Calibri"/>
                        <a:ea typeface="Times New Roman"/>
                        <a:cs typeface="Times New Roman"/>
                      </a:endParaRPr>
                    </a:p>
                  </a:txBody>
                  <a:tcPr marL="52103" marR="521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tr-TR" sz="1100" dirty="0">
                        <a:solidFill>
                          <a:srgbClr val="000000"/>
                        </a:solidFill>
                        <a:latin typeface="Arial"/>
                        <a:ea typeface="Times New Roman"/>
                        <a:cs typeface="Times New Roman"/>
                      </a:endParaRPr>
                    </a:p>
                    <a:p>
                      <a:r>
                        <a:rPr lang="tr-TR" sz="1100" dirty="0">
                          <a:solidFill>
                            <a:srgbClr val="000000"/>
                          </a:solidFill>
                          <a:latin typeface="Arial"/>
                          <a:ea typeface="Times New Roman"/>
                          <a:cs typeface="Times New Roman"/>
                        </a:rPr>
                        <a:t>- Bu öykü nerede geçmektedir?</a:t>
                      </a:r>
                      <a:endParaRPr lang="tr-TR" sz="1100" dirty="0">
                        <a:latin typeface="Calibri"/>
                        <a:ea typeface="Times New Roman"/>
                        <a:cs typeface="Times New Roman"/>
                      </a:endParaRPr>
                    </a:p>
                    <a:p>
                      <a:r>
                        <a:rPr lang="tr-TR" sz="1100" dirty="0">
                          <a:solidFill>
                            <a:srgbClr val="000000"/>
                          </a:solidFill>
                          <a:latin typeface="Arial"/>
                          <a:ea typeface="Times New Roman"/>
                          <a:cs typeface="Times New Roman"/>
                        </a:rPr>
                        <a:t>- Öyküdeki keçinin adı neydi?</a:t>
                      </a:r>
                      <a:endParaRPr lang="tr-TR" sz="1100" dirty="0">
                        <a:latin typeface="Calibri"/>
                        <a:ea typeface="Times New Roman"/>
                        <a:cs typeface="Times New Roman"/>
                      </a:endParaRPr>
                    </a:p>
                  </a:txBody>
                  <a:tcPr marL="52103" marR="5210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tr-TR" sz="1100">
                        <a:solidFill>
                          <a:srgbClr val="000000"/>
                        </a:solidFill>
                        <a:latin typeface="Arial"/>
                        <a:ea typeface="Times New Roman"/>
                        <a:cs typeface="Times New Roman"/>
                      </a:endParaRPr>
                    </a:p>
                    <a:p>
                      <a:r>
                        <a:rPr lang="tr-TR" sz="1100">
                          <a:solidFill>
                            <a:srgbClr val="000000"/>
                          </a:solidFill>
                          <a:latin typeface="Arial"/>
                          <a:ea typeface="Times New Roman"/>
                          <a:cs typeface="Times New Roman"/>
                        </a:rPr>
                        <a:t>Metni anlamak için önemlidir.</a:t>
                      </a:r>
                      <a:endParaRPr lang="tr-TR" sz="1100">
                        <a:latin typeface="Calibri"/>
                        <a:ea typeface="Times New Roman"/>
                        <a:cs typeface="Times New Roman"/>
                      </a:endParaRPr>
                    </a:p>
                  </a:txBody>
                  <a:tcPr marL="52103" marR="52103" marT="0" marB="0">
                    <a:lnL>
                      <a:noFill/>
                    </a:lnL>
                    <a:lnR>
                      <a:noFill/>
                    </a:lnR>
                    <a:lnT w="12700" cap="flat" cmpd="sng" algn="ctr">
                      <a:solidFill>
                        <a:srgbClr val="000000"/>
                      </a:solidFill>
                      <a:prstDash val="solid"/>
                      <a:round/>
                      <a:headEnd type="none" w="med" len="med"/>
                      <a:tailEnd type="none" w="med" len="med"/>
                    </a:lnT>
                    <a:lnB>
                      <a:noFill/>
                    </a:lnB>
                  </a:tcPr>
                </a:tc>
              </a:tr>
              <a:tr h="550073">
                <a:tc>
                  <a:txBody>
                    <a:bodyPr/>
                    <a:lstStyle/>
                    <a:p>
                      <a:r>
                        <a:rPr lang="tr-TR" sz="1100">
                          <a:solidFill>
                            <a:srgbClr val="000000"/>
                          </a:solidFill>
                          <a:latin typeface="Arial"/>
                          <a:ea typeface="Times New Roman"/>
                          <a:cs typeface="Times New Roman"/>
                        </a:rPr>
                        <a:t>Çıkarımlar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-Erkek çocuğu neden eve geri döndü?</a:t>
                      </a:r>
                      <a:endParaRPr lang="tr-TR" sz="1100">
                        <a:latin typeface="Calibri"/>
                        <a:ea typeface="Times New Roman"/>
                        <a:cs typeface="Times New Roman"/>
                      </a:endParaRPr>
                    </a:p>
                    <a:p>
                      <a:r>
                        <a:rPr lang="tr-TR" sz="1100">
                          <a:solidFill>
                            <a:srgbClr val="000000"/>
                          </a:solidFill>
                          <a:latin typeface="Arial"/>
                          <a:ea typeface="Times New Roman"/>
                          <a:cs typeface="Times New Roman"/>
                        </a:rPr>
                        <a:t>-Neden fareler yılandan kaçtı?</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Metinde bu soruların yanıtları doğrudan yer almaz; ama bu soruları yanıtlamak için metni anlamak gereklidir.</a:t>
                      </a:r>
                      <a:endParaRPr lang="tr-TR" sz="1100">
                        <a:latin typeface="Calibri"/>
                        <a:ea typeface="Times New Roman"/>
                        <a:cs typeface="Times New Roman"/>
                      </a:endParaRPr>
                    </a:p>
                  </a:txBody>
                  <a:tcPr marL="52103" marR="52103" marT="0" marB="0">
                    <a:lnL>
                      <a:noFill/>
                    </a:lnL>
                    <a:lnR>
                      <a:noFill/>
                    </a:lnR>
                    <a:lnT>
                      <a:noFill/>
                    </a:lnT>
                    <a:lnB>
                      <a:noFill/>
                    </a:lnB>
                  </a:tcPr>
                </a:tc>
              </a:tr>
              <a:tr h="275037">
                <a:tc>
                  <a:txBody>
                    <a:bodyPr/>
                    <a:lstStyle/>
                    <a:p>
                      <a:r>
                        <a:rPr lang="tr-TR" sz="1100">
                          <a:solidFill>
                            <a:srgbClr val="000000"/>
                          </a:solidFill>
                          <a:latin typeface="Arial"/>
                          <a:ea typeface="Times New Roman"/>
                          <a:cs typeface="Times New Roman"/>
                        </a:rPr>
                        <a:t>Düşünceler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 Onların ne yapmasını önerirsin?</a:t>
                      </a:r>
                      <a:endParaRPr lang="tr-TR" sz="1100">
                        <a:latin typeface="Calibri"/>
                        <a:ea typeface="Times New Roman"/>
                        <a:cs typeface="Times New Roman"/>
                      </a:endParaRPr>
                    </a:p>
                    <a:p>
                      <a:r>
                        <a:rPr lang="tr-TR" sz="1100">
                          <a:solidFill>
                            <a:srgbClr val="000000"/>
                          </a:solidFill>
                          <a:latin typeface="Arial"/>
                          <a:ea typeface="Times New Roman"/>
                          <a:cs typeface="Times New Roman"/>
                        </a:rPr>
                        <a:t>- Bu konu hakkında ne düşünüyorsun?</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Birçok farklı yanıt için temel olan sorulardır. </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Günlük yaşamla köprü kurma</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pPr>
                        <a:spcAft>
                          <a:spcPts val="0"/>
                        </a:spcAft>
                      </a:pPr>
                      <a:r>
                        <a:rPr lang="tr-TR" sz="1100">
                          <a:solidFill>
                            <a:srgbClr val="000000"/>
                          </a:solidFill>
                          <a:latin typeface="Arial"/>
                          <a:ea typeface="Times New Roman"/>
                          <a:cs typeface="Times New Roman"/>
                        </a:rPr>
                        <a:t>-Erkek kardeşinle hiç kavga ettiniz mi?</a:t>
                      </a:r>
                      <a:endParaRPr lang="tr-TR" sz="1100">
                        <a:latin typeface="Times New Roman"/>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Metinle çocuğun yaşantısı arasında köprü kurulmasını sağlar.</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Metnin yapısına odaklanma</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-Bu çocuğun sorunu neydi?</a:t>
                      </a:r>
                      <a:endParaRPr lang="tr-TR" sz="1100">
                        <a:latin typeface="Calibri"/>
                        <a:ea typeface="Times New Roman"/>
                        <a:cs typeface="Times New Roman"/>
                      </a:endParaRPr>
                    </a:p>
                    <a:p>
                      <a:r>
                        <a:rPr lang="tr-TR" sz="1100">
                          <a:solidFill>
                            <a:srgbClr val="000000"/>
                          </a:solidFill>
                          <a:latin typeface="Arial"/>
                          <a:ea typeface="Times New Roman"/>
                          <a:cs typeface="Times New Roman"/>
                        </a:rPr>
                        <a:t>-Köpek ve kedilerin arasındaki benzerlik ve farklılıklar nelerdir?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Öykünün yapısını öğretir veya bilgiye dayalı birtakım şeyler karşılaştırılabilir.</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Etiketleme</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-Bunun adını biliyor musun? (Öykü kitabından bir nesne resmi gösterilir)</a:t>
                      </a:r>
                      <a:endParaRPr lang="tr-TR" sz="1100">
                        <a:latin typeface="Calibri"/>
                        <a:ea typeface="Times New Roman"/>
                        <a:cs typeface="Times New Roman"/>
                      </a:endParaRPr>
                    </a:p>
                    <a:p>
                      <a:r>
                        <a:rPr lang="tr-TR" sz="1100">
                          <a:solidFill>
                            <a:srgbClr val="000000"/>
                          </a:solidFill>
                          <a:latin typeface="Arial"/>
                          <a:ea typeface="Times New Roman"/>
                          <a:cs typeface="Times New Roman"/>
                        </a:rPr>
                        <a:t>-……anlamı nedir?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Çocuğun sözcük dağarcığına katkı sağlar.</a:t>
                      </a:r>
                      <a:endParaRPr lang="tr-TR" sz="1100">
                        <a:latin typeface="Calibri"/>
                        <a:ea typeface="Times New Roman"/>
                        <a:cs typeface="Times New Roman"/>
                      </a:endParaRPr>
                    </a:p>
                  </a:txBody>
                  <a:tcPr marL="52103" marR="52103" marT="0" marB="0">
                    <a:lnL>
                      <a:noFill/>
                    </a:lnL>
                    <a:lnR>
                      <a:noFill/>
                    </a:lnR>
                    <a:lnT>
                      <a:noFill/>
                    </a:lnT>
                    <a:lnB>
                      <a:noFill/>
                    </a:lnB>
                  </a:tcPr>
                </a:tc>
              </a:tr>
              <a:tr h="550073">
                <a:tc>
                  <a:txBody>
                    <a:bodyPr/>
                    <a:lstStyle/>
                    <a:p>
                      <a:r>
                        <a:rPr lang="tr-TR" sz="1100">
                          <a:solidFill>
                            <a:srgbClr val="000000"/>
                          </a:solidFill>
                          <a:latin typeface="Arial"/>
                          <a:ea typeface="Times New Roman"/>
                          <a:cs typeface="Times New Roman"/>
                        </a:rPr>
                        <a:t>Metinler arası bağlantılar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-Okuduğumuz başka bir kitap hatırlıyor musun?</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Çocuğun okunan metinlerin içeriklerinin bazı yönleriyle birbirine benzediğini fark etmesini sağlar.</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Yazma ile ilgili bağlantılar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-Yazılarımızda kullanabileceğimiz işaretler var mıydı, hatırlayalım. </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Var olan bir metin yazı ile ilgili kavramları konuşma sürecini kolaylaştırır.</a:t>
                      </a:r>
                      <a:endParaRPr lang="tr-TR" sz="1100">
                        <a:latin typeface="Calibri"/>
                        <a:ea typeface="Times New Roman"/>
                        <a:cs typeface="Times New Roman"/>
                      </a:endParaRPr>
                    </a:p>
                  </a:txBody>
                  <a:tcPr marL="52103" marR="52103" marT="0" marB="0">
                    <a:lnL>
                      <a:noFill/>
                    </a:lnL>
                    <a:lnR>
                      <a:noFill/>
                    </a:lnR>
                    <a:lnT>
                      <a:noFill/>
                    </a:lnT>
                    <a:lnB>
                      <a:noFill/>
                    </a:lnB>
                  </a:tcPr>
                </a:tc>
              </a:tr>
              <a:tr h="687590">
                <a:tc>
                  <a:txBody>
                    <a:bodyPr/>
                    <a:lstStyle/>
                    <a:p>
                      <a:r>
                        <a:rPr lang="tr-TR" sz="1100">
                          <a:solidFill>
                            <a:srgbClr val="000000"/>
                          </a:solidFill>
                          <a:latin typeface="Arial"/>
                          <a:ea typeface="Times New Roman"/>
                          <a:cs typeface="Times New Roman"/>
                        </a:rPr>
                        <a:t>Değerlendirme</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-Öyküyü eğlenceli buldun mu?</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Çocuklar kendi düşüncelerini yansıtmış olurlar. Öyküleri örnekteki soru ve benzerleri sorulmadan kendiliğinden değerlendiremezler. </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İşaret Etme</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-Bak şuradaki saklanan tilkiye. </a:t>
                      </a:r>
                      <a:endParaRPr lang="tr-TR" sz="1100">
                        <a:latin typeface="Calibri"/>
                        <a:ea typeface="Times New Roman"/>
                        <a:cs typeface="Times New Roman"/>
                      </a:endParaRPr>
                    </a:p>
                    <a:p>
                      <a:r>
                        <a:rPr lang="tr-TR" sz="1100">
                          <a:solidFill>
                            <a:srgbClr val="000000"/>
                          </a:solidFill>
                          <a:latin typeface="Arial"/>
                          <a:ea typeface="Times New Roman"/>
                          <a:cs typeface="Times New Roman"/>
                        </a:rPr>
                        <a:t>-Bak yazılar nasıl büyük?</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Çocukların ayrıntılara dikkat etmesine yardımcı olur. Anlatılanla görseller eşleştirilir.</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Anlatma</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-Bu bir büfe (devamını çocuğun anlatması istenir.)</a:t>
                      </a:r>
                      <a:endParaRPr lang="tr-TR" sz="1100">
                        <a:latin typeface="Calibri"/>
                        <a:ea typeface="Times New Roman"/>
                        <a:cs typeface="Times New Roman"/>
                      </a:endParaRPr>
                    </a:p>
                  </a:txBody>
                  <a:tcPr marL="52103" marR="52103" marT="0" marB="0">
                    <a:lnL>
                      <a:noFill/>
                    </a:lnL>
                    <a:lnR>
                      <a:noFill/>
                    </a:lnR>
                    <a:lnT>
                      <a:noFill/>
                    </a:lnT>
                    <a:lnB>
                      <a:noFill/>
                    </a:lnB>
                  </a:tcPr>
                </a:tc>
                <a:tc>
                  <a:txBody>
                    <a:bodyPr/>
                    <a:lstStyle/>
                    <a:p>
                      <a:r>
                        <a:rPr lang="tr-TR" sz="1100">
                          <a:solidFill>
                            <a:srgbClr val="000000"/>
                          </a:solidFill>
                          <a:latin typeface="Arial"/>
                          <a:ea typeface="Times New Roman"/>
                          <a:cs typeface="Times New Roman"/>
                        </a:rPr>
                        <a:t>Çocuğun alışılmadık sözcükleri, kavramları kullanmasını sağlar.</a:t>
                      </a:r>
                      <a:endParaRPr lang="tr-TR" sz="1100">
                        <a:latin typeface="Calibri"/>
                        <a:ea typeface="Times New Roman"/>
                        <a:cs typeface="Times New Roman"/>
                      </a:endParaRPr>
                    </a:p>
                  </a:txBody>
                  <a:tcPr marL="52103" marR="52103" marT="0" marB="0">
                    <a:lnL>
                      <a:noFill/>
                    </a:lnL>
                    <a:lnR>
                      <a:noFill/>
                    </a:lnR>
                    <a:lnT>
                      <a:noFill/>
                    </a:lnT>
                    <a:lnB>
                      <a:noFill/>
                    </a:lnB>
                  </a:tcPr>
                </a:tc>
              </a:tr>
              <a:tr h="412555">
                <a:tc>
                  <a:txBody>
                    <a:bodyPr/>
                    <a:lstStyle/>
                    <a:p>
                      <a:r>
                        <a:rPr lang="tr-TR" sz="1100">
                          <a:solidFill>
                            <a:srgbClr val="000000"/>
                          </a:solidFill>
                          <a:latin typeface="Arial"/>
                          <a:ea typeface="Times New Roman"/>
                          <a:cs typeface="Times New Roman"/>
                        </a:rPr>
                        <a:t>Özetleme</a:t>
                      </a:r>
                      <a:endParaRPr lang="tr-TR" sz="1100">
                        <a:latin typeface="Calibri"/>
                        <a:ea typeface="Times New Roman"/>
                        <a:cs typeface="Times New Roman"/>
                      </a:endParaRPr>
                    </a:p>
                  </a:txBody>
                  <a:tcPr marL="52103" marR="521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r>
                        <a:rPr lang="tr-TR" sz="1100">
                          <a:solidFill>
                            <a:srgbClr val="000000"/>
                          </a:solidFill>
                          <a:latin typeface="Arial"/>
                          <a:ea typeface="Times New Roman"/>
                          <a:cs typeface="Times New Roman"/>
                        </a:rPr>
                        <a:t>-Bu kitap neyi anlatıyordu?</a:t>
                      </a:r>
                      <a:endParaRPr lang="tr-TR" sz="1100">
                        <a:latin typeface="Calibri"/>
                        <a:ea typeface="Times New Roman"/>
                        <a:cs typeface="Times New Roman"/>
                      </a:endParaRPr>
                    </a:p>
                  </a:txBody>
                  <a:tcPr marL="52103" marR="5210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r>
                        <a:rPr lang="tr-TR" sz="1100" dirty="0">
                          <a:solidFill>
                            <a:srgbClr val="000000"/>
                          </a:solidFill>
                          <a:latin typeface="Arial"/>
                          <a:ea typeface="Times New Roman"/>
                          <a:cs typeface="Times New Roman"/>
                        </a:rPr>
                        <a:t>Çocuğun öyküde olay ya da durumları birleştirmesini, hatırlamasını sağlar.</a:t>
                      </a:r>
                      <a:endParaRPr lang="tr-TR" sz="1100" dirty="0">
                        <a:latin typeface="Calibri"/>
                        <a:ea typeface="Times New Roman"/>
                        <a:cs typeface="Times New Roman"/>
                      </a:endParaRPr>
                    </a:p>
                  </a:txBody>
                  <a:tcPr marL="52103" marR="52103"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Kitap </a:t>
            </a:r>
            <a:r>
              <a:rPr lang="tr-TR" dirty="0" smtClean="0"/>
              <a:t>okuma, bir nesne ile, “bu nesne kitaptır”, iletişim kurmaya yönelik bir etkinliktir. Okuma yazma bilen insanlar, okuma ve kitabın kullanımına ilişkin kuralları öğrendiği için bu iletişimsel etkinliği gerçekleştirebilir (</a:t>
            </a:r>
            <a:r>
              <a:rPr lang="tr-TR" dirty="0" err="1" smtClean="0"/>
              <a:t>Snow</a:t>
            </a:r>
            <a:r>
              <a:rPr lang="tr-TR" dirty="0" smtClean="0"/>
              <a:t> ve </a:t>
            </a:r>
            <a:r>
              <a:rPr lang="tr-TR" dirty="0" err="1" smtClean="0"/>
              <a:t>Ninio</a:t>
            </a:r>
            <a:r>
              <a:rPr lang="tr-TR" dirty="0" smtClean="0"/>
              <a:t>, 1992).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Okuma ve yazma bilmeyen küçük çocuklar ise bu iletişimsel süreci yetişkin desteğiyle öğrenmeye gereksinim duyarlar. Yurt dışında yapılan birçok araştırma, kitap okuma sürecinin çocukların özellikle sözcük dağarcığı gelişimini olumlu yönde etkilediğini ve iletişime dayalı becerilerini desteklediğini kanıtlamıştır (</a:t>
            </a:r>
            <a:r>
              <a:rPr lang="tr-TR" dirty="0" err="1" smtClean="0"/>
              <a:t>Dickinson</a:t>
            </a:r>
            <a:r>
              <a:rPr lang="tr-TR" dirty="0" smtClean="0"/>
              <a:t> ve </a:t>
            </a:r>
            <a:r>
              <a:rPr lang="tr-TR" dirty="0" err="1" smtClean="0"/>
              <a:t>Smith</a:t>
            </a:r>
            <a:r>
              <a:rPr lang="tr-TR" dirty="0" smtClean="0"/>
              <a:t>, 1994; </a:t>
            </a:r>
            <a:r>
              <a:rPr lang="tr-TR" dirty="0" err="1" smtClean="0"/>
              <a:t>Hargrave</a:t>
            </a:r>
            <a:r>
              <a:rPr lang="tr-TR" dirty="0" smtClean="0"/>
              <a:t> ve </a:t>
            </a:r>
            <a:r>
              <a:rPr lang="tr-TR" dirty="0" err="1" smtClean="0"/>
              <a:t>Senechal</a:t>
            </a:r>
            <a:r>
              <a:rPr lang="tr-TR" dirty="0" smtClean="0"/>
              <a:t>, 2000; Jordan, </a:t>
            </a:r>
            <a:r>
              <a:rPr lang="tr-TR" dirty="0" err="1" smtClean="0"/>
              <a:t>Snow</a:t>
            </a:r>
            <a:r>
              <a:rPr lang="tr-TR" dirty="0" smtClean="0"/>
              <a:t> ve </a:t>
            </a:r>
            <a:r>
              <a:rPr lang="tr-TR" dirty="0" err="1" smtClean="0"/>
              <a:t>Porche</a:t>
            </a:r>
            <a:r>
              <a:rPr lang="tr-TR" dirty="0" smtClean="0"/>
              <a:t>, 2000; </a:t>
            </a:r>
            <a:r>
              <a:rPr lang="tr-TR" dirty="0" err="1" smtClean="0"/>
              <a:t>Lonigan</a:t>
            </a:r>
            <a:r>
              <a:rPr lang="tr-TR" dirty="0" smtClean="0"/>
              <a:t> ve </a:t>
            </a:r>
            <a:r>
              <a:rPr lang="tr-TR" dirty="0" err="1" smtClean="0"/>
              <a:t>Whitehurst</a:t>
            </a:r>
            <a:r>
              <a:rPr lang="tr-TR" dirty="0" smtClean="0"/>
              <a:t>, 1998; </a:t>
            </a:r>
            <a:r>
              <a:rPr lang="tr-TR" dirty="0" err="1" smtClean="0"/>
              <a:t>Senechal</a:t>
            </a:r>
            <a:r>
              <a:rPr lang="tr-TR" dirty="0" smtClean="0"/>
              <a:t>, 1997).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smtClean="0"/>
              <a:t>Henriksen</a:t>
            </a:r>
            <a:r>
              <a:rPr lang="tr-TR" dirty="0" smtClean="0"/>
              <a:t> (2000), sözcük dağarcığının sözcüklerle ilgili, kısmi bilgi, sözcüklerle ilgili derinlemesine bilgi ve sözcük üretimi olmak üzere üç bileşeni olduğundan söz eder. Sözcüklerle ilgili kısmi bilgi süreci, sözcük sayısı ve genişliğini ifade eder. Derinlemesine bilgi sürecinde ise öğrenenlerin sözcük bilgisinin kapsamı ve derinliği anlaşılır. </a:t>
            </a:r>
            <a:r>
              <a:rPr lang="tr-TR" dirty="0" err="1" smtClean="0"/>
              <a:t>Henriksen</a:t>
            </a:r>
            <a:r>
              <a:rPr lang="tr-TR" dirty="0" smtClean="0"/>
              <a:t> (2000)’in aktardığına göre sözcük öğrenme genellikle bir hatırlama işi olarak görülür. Oysa sözcüklerin anlamları ve anlamsal ilişkileri oldukça önemlidir. Bir sözcüğü öğrenmek için onu sadece hatırlamak yetmez. Bununla birlikte başka sözcüklerle bir arada verilirse çocuklar tarafından öğrenme süreci kolaylaşır.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6">
              <a:lumMod val="20000"/>
              <a:lumOff val="80000"/>
            </a:schemeClr>
          </a:solidFill>
          <a:ln>
            <a:solidFill>
              <a:schemeClr val="accent1"/>
            </a:solidFill>
          </a:ln>
        </p:spPr>
        <p:txBody>
          <a:bodyPr>
            <a:normAutofit fontScale="90000"/>
          </a:bodyPr>
          <a:lstStyle/>
          <a:p>
            <a:r>
              <a:rPr lang="tr-TR" b="1" u="sng" dirty="0" smtClean="0"/>
              <a:t/>
            </a:r>
            <a:br>
              <a:rPr lang="tr-TR" b="1" u="sng" dirty="0" smtClean="0"/>
            </a:br>
            <a:r>
              <a:rPr lang="tr-TR" b="1" u="sng" dirty="0" smtClean="0"/>
              <a:t>Erken </a:t>
            </a:r>
            <a:r>
              <a:rPr lang="tr-TR" b="1" u="sng" dirty="0" smtClean="0"/>
              <a:t>Çocukluk Dönemindeki Çocuklar (0-8 Yaş) İçin Kitap Listesi</a:t>
            </a:r>
            <a:r>
              <a:rPr lang="tr-TR" dirty="0" smtClean="0"/>
              <a:t/>
            </a:r>
            <a:br>
              <a:rPr lang="tr-TR" dirty="0" smtClean="0"/>
            </a:br>
            <a:endParaRPr lang="tr-TR" dirty="0"/>
          </a:p>
        </p:txBody>
      </p:sp>
      <p:graphicFrame>
        <p:nvGraphicFramePr>
          <p:cNvPr id="4" name="3 Tablo"/>
          <p:cNvGraphicFramePr>
            <a:graphicFrameLocks noGrp="1"/>
          </p:cNvGraphicFramePr>
          <p:nvPr/>
        </p:nvGraphicFramePr>
        <p:xfrm>
          <a:off x="785786" y="1714490"/>
          <a:ext cx="7929617" cy="4786345"/>
        </p:xfrm>
        <a:graphic>
          <a:graphicData uri="http://schemas.openxmlformats.org/drawingml/2006/table">
            <a:tbl>
              <a:tblPr/>
              <a:tblGrid>
                <a:gridCol w="2642631"/>
                <a:gridCol w="2643493"/>
                <a:gridCol w="2643493"/>
              </a:tblGrid>
              <a:tr h="531816">
                <a:tc>
                  <a:txBody>
                    <a:bodyPr/>
                    <a:lstStyle/>
                    <a:p>
                      <a:pPr algn="ctr">
                        <a:lnSpc>
                          <a:spcPct val="115000"/>
                        </a:lnSpc>
                        <a:spcAft>
                          <a:spcPts val="0"/>
                        </a:spcAft>
                      </a:pPr>
                      <a:r>
                        <a:rPr lang="tr-TR" sz="1400" b="1">
                          <a:solidFill>
                            <a:srgbClr val="000000"/>
                          </a:solidFill>
                          <a:latin typeface="Calibri"/>
                          <a:ea typeface="Times New Roman"/>
                          <a:cs typeface="Times New Roman"/>
                        </a:rPr>
                        <a:t>Kitabın Adı</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tr-TR" sz="1400" b="1">
                          <a:solidFill>
                            <a:srgbClr val="000000"/>
                          </a:solidFill>
                          <a:latin typeface="Calibri"/>
                          <a:ea typeface="Times New Roman"/>
                          <a:cs typeface="Times New Roman"/>
                        </a:rPr>
                        <a:t>Yazar ve Çizeri </a:t>
                      </a:r>
                      <a:endParaRPr lang="tr-TR" sz="1400">
                        <a:latin typeface="Calibri"/>
                        <a:ea typeface="Times New Roman"/>
                        <a:cs typeface="Times New Roman"/>
                      </a:endParaRPr>
                    </a:p>
                    <a:p>
                      <a:pPr algn="ctr">
                        <a:lnSpc>
                          <a:spcPct val="115000"/>
                        </a:lnSpc>
                        <a:spcAft>
                          <a:spcPts val="0"/>
                        </a:spcAft>
                      </a:pPr>
                      <a:r>
                        <a:rPr lang="tr-TR" sz="1400" b="1">
                          <a:solidFill>
                            <a:srgbClr val="000000"/>
                          </a:solidFill>
                          <a:latin typeface="Calibri"/>
                          <a:ea typeface="Times New Roman"/>
                          <a:cs typeface="Times New Roman"/>
                        </a:rPr>
                        <a:t>(Varsa Çevirmen)</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15000"/>
                        </a:lnSpc>
                        <a:spcAft>
                          <a:spcPts val="0"/>
                        </a:spcAft>
                      </a:pPr>
                      <a:r>
                        <a:rPr lang="tr-TR" sz="1400" b="1">
                          <a:solidFill>
                            <a:srgbClr val="000000"/>
                          </a:solidFill>
                          <a:latin typeface="Calibri"/>
                          <a:ea typeface="Times New Roman"/>
                          <a:cs typeface="Times New Roman"/>
                        </a:rPr>
                        <a:t>Yayın Evi</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531816">
                <a:tc>
                  <a:txBody>
                    <a:bodyPr/>
                    <a:lstStyle/>
                    <a:p>
                      <a:pPr>
                        <a:lnSpc>
                          <a:spcPct val="115000"/>
                        </a:lnSpc>
                        <a:spcAft>
                          <a:spcPts val="0"/>
                        </a:spcAft>
                      </a:pPr>
                      <a:r>
                        <a:rPr lang="tr-TR" sz="1400" b="1">
                          <a:solidFill>
                            <a:srgbClr val="000000"/>
                          </a:solidFill>
                          <a:latin typeface="Calibri"/>
                          <a:ea typeface="Times New Roman"/>
                          <a:cs typeface="Times New Roman"/>
                        </a:rPr>
                        <a:t>Black and White </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(Siyah ve Beyaz)</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Tana Hoban</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Greenwillow Books</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1816">
                <a:tc>
                  <a:txBody>
                    <a:bodyPr/>
                    <a:lstStyle/>
                    <a:p>
                      <a:pPr>
                        <a:lnSpc>
                          <a:spcPct val="115000"/>
                        </a:lnSpc>
                        <a:spcAft>
                          <a:spcPts val="0"/>
                        </a:spcAft>
                      </a:pPr>
                      <a:r>
                        <a:rPr lang="tr-TR" sz="1400" b="1">
                          <a:solidFill>
                            <a:srgbClr val="000000"/>
                          </a:solidFill>
                          <a:latin typeface="Calibri"/>
                          <a:ea typeface="Times New Roman"/>
                          <a:cs typeface="Times New Roman"/>
                        </a:rPr>
                        <a:t>Gallop</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Tasarım: Raguel Jaramillo </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Rufus Butler Seder</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Workman </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1816">
                <a:tc>
                  <a:txBody>
                    <a:bodyPr/>
                    <a:lstStyle/>
                    <a:p>
                      <a:pPr>
                        <a:lnSpc>
                          <a:spcPct val="115000"/>
                        </a:lnSpc>
                        <a:spcAft>
                          <a:spcPts val="0"/>
                        </a:spcAft>
                      </a:pPr>
                      <a:r>
                        <a:rPr lang="tr-TR" sz="1400" b="1">
                          <a:solidFill>
                            <a:srgbClr val="000000"/>
                          </a:solidFill>
                          <a:latin typeface="Calibri"/>
                          <a:ea typeface="Times New Roman"/>
                          <a:cs typeface="Times New Roman"/>
                        </a:rPr>
                        <a:t>İzle Beni Hayvanlar Aleminde</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Fhiona Galloway</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Ali Berktay</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Türkiye İş Bankası Kültür </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1816">
                <a:tc>
                  <a:txBody>
                    <a:bodyPr/>
                    <a:lstStyle/>
                    <a:p>
                      <a:pPr>
                        <a:lnSpc>
                          <a:spcPct val="115000"/>
                        </a:lnSpc>
                        <a:spcAft>
                          <a:spcPts val="0"/>
                        </a:spcAft>
                      </a:pPr>
                      <a:r>
                        <a:rPr lang="tr-TR" sz="1400" b="1">
                          <a:solidFill>
                            <a:srgbClr val="000000"/>
                          </a:solidFill>
                          <a:latin typeface="Calibri"/>
                          <a:ea typeface="Times New Roman"/>
                          <a:cs typeface="Times New Roman"/>
                        </a:rPr>
                        <a:t>Buradan Ne Geçecek?</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Jane Wolfe-Tors Benham</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Nevin Avan Özdemir</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Türkiye İş Bankası Kültür </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1816">
                <a:tc>
                  <a:txBody>
                    <a:bodyPr/>
                    <a:lstStyle/>
                    <a:p>
                      <a:pPr>
                        <a:lnSpc>
                          <a:spcPct val="115000"/>
                        </a:lnSpc>
                        <a:spcAft>
                          <a:spcPts val="0"/>
                        </a:spcAft>
                      </a:pPr>
                      <a:r>
                        <a:rPr lang="tr-TR" sz="1400" b="1">
                          <a:solidFill>
                            <a:srgbClr val="000000"/>
                          </a:solidFill>
                          <a:latin typeface="Calibri"/>
                          <a:ea typeface="Times New Roman"/>
                          <a:cs typeface="Times New Roman"/>
                        </a:rPr>
                        <a:t>Hareketli Gün</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Joy Gosney</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Nevin Avan Özdemir</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Türkiye İş Bankası Kültür </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7725">
                <a:tc>
                  <a:txBody>
                    <a:bodyPr/>
                    <a:lstStyle/>
                    <a:p>
                      <a:pPr>
                        <a:lnSpc>
                          <a:spcPct val="115000"/>
                        </a:lnSpc>
                        <a:spcAft>
                          <a:spcPts val="0"/>
                        </a:spcAft>
                      </a:pPr>
                      <a:r>
                        <a:rPr lang="tr-TR" sz="1400" b="1">
                          <a:solidFill>
                            <a:srgbClr val="000000"/>
                          </a:solidFill>
                          <a:latin typeface="Calibri"/>
                          <a:ea typeface="Times New Roman"/>
                          <a:cs typeface="Times New Roman"/>
                        </a:rPr>
                        <a:t>Dönen Tekerlekler</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Giovanna Mantegazza – Carlo Alberto Michelini</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Gönen Kerimoğlu Taş</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Potikare</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908">
                <a:tc>
                  <a:txBody>
                    <a:bodyPr/>
                    <a:lstStyle/>
                    <a:p>
                      <a:pPr>
                        <a:lnSpc>
                          <a:spcPct val="115000"/>
                        </a:lnSpc>
                        <a:spcAft>
                          <a:spcPts val="0"/>
                        </a:spcAft>
                      </a:pPr>
                      <a:r>
                        <a:rPr lang="tr-TR" sz="1400" b="1">
                          <a:solidFill>
                            <a:srgbClr val="000000"/>
                          </a:solidFill>
                          <a:latin typeface="Calibri"/>
                          <a:ea typeface="Times New Roman"/>
                          <a:cs typeface="Times New Roman"/>
                        </a:rPr>
                        <a:t>Paylaşıyorum!</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Anthea Simmons-Georgie Birkett</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Mikado Çocuk</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1816">
                <a:tc>
                  <a:txBody>
                    <a:bodyPr/>
                    <a:lstStyle/>
                    <a:p>
                      <a:pPr>
                        <a:lnSpc>
                          <a:spcPct val="115000"/>
                        </a:lnSpc>
                        <a:spcAft>
                          <a:spcPts val="0"/>
                        </a:spcAft>
                      </a:pPr>
                      <a:r>
                        <a:rPr lang="tr-TR" sz="1400" b="1">
                          <a:solidFill>
                            <a:srgbClr val="000000"/>
                          </a:solidFill>
                          <a:latin typeface="Calibri"/>
                          <a:ea typeface="Times New Roman"/>
                          <a:cs typeface="Times New Roman"/>
                        </a:rPr>
                        <a:t>Ayaklarım</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Fatıma Şerafeddin-Luceyne el-Asil</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İbrahim Demirci</a:t>
                      </a:r>
                      <a:endParaRPr lang="tr-TR" sz="14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dirty="0">
                          <a:solidFill>
                            <a:srgbClr val="000000"/>
                          </a:solidFill>
                          <a:latin typeface="Calibri"/>
                          <a:ea typeface="Times New Roman"/>
                          <a:cs typeface="Times New Roman"/>
                        </a:rPr>
                        <a:t>Yapı Kredi</a:t>
                      </a:r>
                      <a:endParaRPr lang="tr-TR" sz="1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642918"/>
          </a:xfrm>
          <a:solidFill>
            <a:schemeClr val="accent5">
              <a:lumMod val="20000"/>
              <a:lumOff val="80000"/>
            </a:schemeClr>
          </a:solidFill>
          <a:ln>
            <a:solidFill>
              <a:schemeClr val="accent1"/>
            </a:solidFill>
          </a:ln>
        </p:spPr>
        <p:txBody>
          <a:bodyPr>
            <a:noAutofit/>
          </a:bodyPr>
          <a:lstStyle/>
          <a:p>
            <a:r>
              <a:rPr lang="tr-TR" sz="2400" b="1" dirty="0" smtClean="0"/>
              <a:t>Okul öncesi dönem için (36-66 ay</a:t>
            </a:r>
            <a:r>
              <a:rPr lang="tr-TR" sz="2400" b="1" dirty="0" smtClean="0"/>
              <a:t>) Resimli Öykü Kitapları</a:t>
            </a:r>
            <a:endParaRPr lang="tr-TR" sz="2400" b="1" dirty="0"/>
          </a:p>
        </p:txBody>
      </p:sp>
      <p:graphicFrame>
        <p:nvGraphicFramePr>
          <p:cNvPr id="4" name="3 Tablo"/>
          <p:cNvGraphicFramePr>
            <a:graphicFrameLocks noGrp="1"/>
          </p:cNvGraphicFramePr>
          <p:nvPr/>
        </p:nvGraphicFramePr>
        <p:xfrm>
          <a:off x="214283" y="714356"/>
          <a:ext cx="8929717" cy="5614870"/>
        </p:xfrm>
        <a:graphic>
          <a:graphicData uri="http://schemas.openxmlformats.org/drawingml/2006/table">
            <a:tbl>
              <a:tblPr/>
              <a:tblGrid>
                <a:gridCol w="3265764"/>
                <a:gridCol w="3709730"/>
                <a:gridCol w="1954223"/>
              </a:tblGrid>
              <a:tr h="131097">
                <a:tc>
                  <a:txBody>
                    <a:bodyPr/>
                    <a:lstStyle/>
                    <a:p>
                      <a:pPr algn="ctr">
                        <a:lnSpc>
                          <a:spcPct val="115000"/>
                        </a:lnSpc>
                        <a:spcAft>
                          <a:spcPts val="0"/>
                        </a:spcAft>
                      </a:pPr>
                      <a:r>
                        <a:rPr lang="tr-TR" sz="1400" b="1" dirty="0">
                          <a:solidFill>
                            <a:srgbClr val="000000"/>
                          </a:solidFill>
                          <a:latin typeface="Calibri"/>
                          <a:ea typeface="Times New Roman"/>
                          <a:cs typeface="Times New Roman"/>
                        </a:rPr>
                        <a:t>Kitabın Adı</a:t>
                      </a:r>
                      <a:endParaRPr lang="tr-TR" sz="1400" dirty="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tr-TR" sz="1400" b="1">
                          <a:solidFill>
                            <a:srgbClr val="000000"/>
                          </a:solidFill>
                          <a:latin typeface="Calibri"/>
                          <a:ea typeface="Times New Roman"/>
                          <a:cs typeface="Times New Roman"/>
                        </a:rPr>
                        <a:t>Yazar ve Çizeri </a:t>
                      </a:r>
                      <a:endParaRPr lang="tr-TR" sz="1400">
                        <a:latin typeface="Calibri"/>
                        <a:ea typeface="Times New Roman"/>
                        <a:cs typeface="Times New Roman"/>
                      </a:endParaRPr>
                    </a:p>
                    <a:p>
                      <a:pPr algn="ctr">
                        <a:lnSpc>
                          <a:spcPct val="115000"/>
                        </a:lnSpc>
                        <a:spcAft>
                          <a:spcPts val="0"/>
                        </a:spcAft>
                      </a:pPr>
                      <a:r>
                        <a:rPr lang="tr-TR" sz="1400" b="1">
                          <a:solidFill>
                            <a:srgbClr val="000000"/>
                          </a:solidFill>
                          <a:latin typeface="Calibri"/>
                          <a:ea typeface="Times New Roman"/>
                          <a:cs typeface="Times New Roman"/>
                        </a:rPr>
                        <a:t>(Varsa Çevirmen)</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15000"/>
                        </a:lnSpc>
                        <a:spcAft>
                          <a:spcPts val="0"/>
                        </a:spcAft>
                      </a:pPr>
                      <a:r>
                        <a:rPr lang="tr-TR" sz="1400" b="1">
                          <a:solidFill>
                            <a:srgbClr val="000000"/>
                          </a:solidFill>
                          <a:latin typeface="Calibri"/>
                          <a:ea typeface="Times New Roman"/>
                          <a:cs typeface="Times New Roman"/>
                        </a:rPr>
                        <a:t>Yayın Evi</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İskarpin Amca</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Gözde Kayabeyoğlu-Elif Şimşek</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Tudem</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Kulaktan Kulağa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Filiz Özdem-Seçil Çokan</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Çiftlik Öyküleri</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Heather Amery-Stephen Cartwright</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İş Bankası Kültür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Haydi Sayalım Elmalar</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Joan Holub- Jan Smith</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Tübitak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Haydi Sayalım Arılar</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Alison Formento-Sarah Snow</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Tübitak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Haydi Sayalım Denizler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Alison Formento-Sarah Snow</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Tübitak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Haydi Sayalım Ağaçlar</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Alison Formento-Sarah Snow</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Tübitak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97">
                <a:tc>
                  <a:txBody>
                    <a:bodyPr/>
                    <a:lstStyle/>
                    <a:p>
                      <a:pPr>
                        <a:lnSpc>
                          <a:spcPct val="115000"/>
                        </a:lnSpc>
                        <a:spcAft>
                          <a:spcPts val="0"/>
                        </a:spcAft>
                      </a:pPr>
                      <a:r>
                        <a:rPr lang="tr-TR" sz="1400" b="1">
                          <a:solidFill>
                            <a:srgbClr val="000000"/>
                          </a:solidFill>
                          <a:latin typeface="Calibri"/>
                          <a:ea typeface="Times New Roman"/>
                          <a:cs typeface="Times New Roman"/>
                        </a:rPr>
                        <a:t>Bazı Günler</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Heinz Janisch-Helga Bansch</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Dürrin Tunç</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Babaannem Kime Benziyor?</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Feridun Oral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Guguklu Saatin Küçük Kuşu</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dirty="0">
                          <a:solidFill>
                            <a:srgbClr val="000000"/>
                          </a:solidFill>
                          <a:latin typeface="Calibri"/>
                          <a:ea typeface="Times New Roman"/>
                          <a:cs typeface="Times New Roman"/>
                        </a:rPr>
                        <a:t>Feridun Oral</a:t>
                      </a:r>
                      <a:endParaRPr lang="tr-TR" sz="1400" dirty="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Bu Kış Kimse Üşümeyecek</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Feridun Oral</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Meyveleri Kim Yemiş?</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Feridun Oral</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Farklı Ama Aynı</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Feridun Oral</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Home (Ev)</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Carson Ellis</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Candlewick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48">
                <a:tc>
                  <a:txBody>
                    <a:bodyPr/>
                    <a:lstStyle/>
                    <a:p>
                      <a:pPr>
                        <a:lnSpc>
                          <a:spcPct val="115000"/>
                        </a:lnSpc>
                        <a:spcAft>
                          <a:spcPts val="0"/>
                        </a:spcAft>
                      </a:pPr>
                      <a:r>
                        <a:rPr lang="tr-TR" sz="1400" b="1">
                          <a:solidFill>
                            <a:srgbClr val="000000"/>
                          </a:solidFill>
                          <a:latin typeface="Calibri"/>
                          <a:ea typeface="Times New Roman"/>
                          <a:cs typeface="Times New Roman"/>
                        </a:rPr>
                        <a:t>Kutup Ayısı Olmak İsteyen Boz Ayı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Jean Leroy-Berengere Delaporte</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Martı</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97">
                <a:tc>
                  <a:txBody>
                    <a:bodyPr/>
                    <a:lstStyle/>
                    <a:p>
                      <a:pPr>
                        <a:lnSpc>
                          <a:spcPct val="115000"/>
                        </a:lnSpc>
                        <a:spcAft>
                          <a:spcPts val="0"/>
                        </a:spcAft>
                      </a:pPr>
                      <a:r>
                        <a:rPr lang="tr-TR" sz="1400" b="1">
                          <a:solidFill>
                            <a:srgbClr val="000000"/>
                          </a:solidFill>
                          <a:latin typeface="Calibri"/>
                          <a:ea typeface="Times New Roman"/>
                          <a:cs typeface="Times New Roman"/>
                        </a:rPr>
                        <a:t>Katie ve Ayçiçekleri</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James Mayhew </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Dilek Erbaş Şeren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Yapı Kredi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97">
                <a:tc>
                  <a:txBody>
                    <a:bodyPr/>
                    <a:lstStyle/>
                    <a:p>
                      <a:pPr>
                        <a:lnSpc>
                          <a:spcPct val="115000"/>
                        </a:lnSpc>
                        <a:spcAft>
                          <a:spcPts val="0"/>
                        </a:spcAft>
                      </a:pPr>
                      <a:r>
                        <a:rPr lang="tr-TR" sz="1400" b="1">
                          <a:solidFill>
                            <a:srgbClr val="000000"/>
                          </a:solidFill>
                          <a:latin typeface="Calibri"/>
                          <a:ea typeface="Times New Roman"/>
                          <a:cs typeface="Times New Roman"/>
                        </a:rPr>
                        <a:t>Korkma, Korkma Düşmekten, Bak, Yanındayım Ben!</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Mark Sperring-Layn Marlow</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Ali Berktay</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İş Bankası Kültür </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97">
                <a:tc>
                  <a:txBody>
                    <a:bodyPr/>
                    <a:lstStyle/>
                    <a:p>
                      <a:pPr>
                        <a:lnSpc>
                          <a:spcPct val="115000"/>
                        </a:lnSpc>
                        <a:spcAft>
                          <a:spcPts val="0"/>
                        </a:spcAft>
                      </a:pPr>
                      <a:r>
                        <a:rPr lang="tr-TR" sz="1400" b="1">
                          <a:solidFill>
                            <a:srgbClr val="000000"/>
                          </a:solidFill>
                          <a:latin typeface="Calibri"/>
                          <a:ea typeface="Times New Roman"/>
                          <a:cs typeface="Times New Roman"/>
                        </a:rPr>
                        <a:t>Ayça’nın Yeni Evi</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a:solidFill>
                            <a:srgbClr val="000000"/>
                          </a:solidFill>
                          <a:latin typeface="Calibri"/>
                          <a:ea typeface="Times New Roman"/>
                          <a:cs typeface="Times New Roman"/>
                        </a:rPr>
                        <a:t>Yin Chien </a:t>
                      </a:r>
                      <a:endParaRPr lang="tr-TR" sz="1400">
                        <a:latin typeface="Calibri"/>
                        <a:ea typeface="Times New Roman"/>
                        <a:cs typeface="Times New Roman"/>
                      </a:endParaRPr>
                    </a:p>
                    <a:p>
                      <a:pPr>
                        <a:lnSpc>
                          <a:spcPct val="115000"/>
                        </a:lnSpc>
                        <a:spcAft>
                          <a:spcPts val="0"/>
                        </a:spcAft>
                      </a:pPr>
                      <a:r>
                        <a:rPr lang="tr-TR" sz="1400" b="1">
                          <a:solidFill>
                            <a:srgbClr val="000000"/>
                          </a:solidFill>
                          <a:latin typeface="Calibri"/>
                          <a:ea typeface="Times New Roman"/>
                          <a:cs typeface="Times New Roman"/>
                        </a:rPr>
                        <a:t>Çeviren: Çiğdem Kaplangı</a:t>
                      </a:r>
                      <a:endParaRPr lang="tr-TR" sz="140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400" b="1" dirty="0">
                          <a:solidFill>
                            <a:srgbClr val="000000"/>
                          </a:solidFill>
                          <a:latin typeface="Calibri"/>
                          <a:ea typeface="Times New Roman"/>
                          <a:cs typeface="Times New Roman"/>
                        </a:rPr>
                        <a:t>Yapı Kredi </a:t>
                      </a:r>
                      <a:endParaRPr lang="tr-TR" sz="1400" dirty="0">
                        <a:latin typeface="Calibri"/>
                        <a:ea typeface="Times New Roman"/>
                        <a:cs typeface="Times New Roman"/>
                      </a:endParaRPr>
                    </a:p>
                  </a:txBody>
                  <a:tcPr marL="25649" marR="256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İlkokul 1. ve 2. Sınıflar </a:t>
            </a:r>
            <a:r>
              <a:rPr lang="tr-TR" b="1" dirty="0" smtClean="0"/>
              <a:t>İçin Kitaplar</a:t>
            </a:r>
            <a:endParaRPr lang="tr-TR" dirty="0"/>
          </a:p>
        </p:txBody>
      </p:sp>
      <p:graphicFrame>
        <p:nvGraphicFramePr>
          <p:cNvPr id="4" name="3 Tablo"/>
          <p:cNvGraphicFramePr>
            <a:graphicFrameLocks noGrp="1"/>
          </p:cNvGraphicFramePr>
          <p:nvPr/>
        </p:nvGraphicFramePr>
        <p:xfrm>
          <a:off x="285719" y="1428736"/>
          <a:ext cx="8215371" cy="4846745"/>
        </p:xfrm>
        <a:graphic>
          <a:graphicData uri="http://schemas.openxmlformats.org/drawingml/2006/table">
            <a:tbl>
              <a:tblPr/>
              <a:tblGrid>
                <a:gridCol w="3002559"/>
                <a:gridCol w="3542644"/>
                <a:gridCol w="1670168"/>
              </a:tblGrid>
              <a:tr h="653147">
                <a:tc>
                  <a:txBody>
                    <a:bodyPr/>
                    <a:lstStyle/>
                    <a:p>
                      <a:pPr algn="ctr">
                        <a:lnSpc>
                          <a:spcPct val="115000"/>
                        </a:lnSpc>
                        <a:spcAft>
                          <a:spcPts val="0"/>
                        </a:spcAft>
                      </a:pPr>
                      <a:r>
                        <a:rPr lang="tr-TR" sz="1800" b="1">
                          <a:solidFill>
                            <a:srgbClr val="000000"/>
                          </a:solidFill>
                          <a:latin typeface="Calibri"/>
                          <a:ea typeface="Times New Roman"/>
                          <a:cs typeface="Times New Roman"/>
                        </a:rPr>
                        <a:t>Kitabın Adı</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tr-TR" sz="1800" b="1">
                          <a:solidFill>
                            <a:srgbClr val="000000"/>
                          </a:solidFill>
                          <a:latin typeface="Calibri"/>
                          <a:ea typeface="Times New Roman"/>
                          <a:cs typeface="Times New Roman"/>
                        </a:rPr>
                        <a:t>Yazar ve Çizeri </a:t>
                      </a:r>
                      <a:endParaRPr lang="tr-TR" sz="1800">
                        <a:latin typeface="Calibri"/>
                        <a:ea typeface="Times New Roman"/>
                        <a:cs typeface="Times New Roman"/>
                      </a:endParaRPr>
                    </a:p>
                    <a:p>
                      <a:pPr algn="ctr">
                        <a:lnSpc>
                          <a:spcPct val="115000"/>
                        </a:lnSpc>
                        <a:spcAft>
                          <a:spcPts val="0"/>
                        </a:spcAft>
                      </a:pPr>
                      <a:r>
                        <a:rPr lang="tr-TR" sz="1800" b="1">
                          <a:solidFill>
                            <a:srgbClr val="000000"/>
                          </a:solidFill>
                          <a:latin typeface="Calibri"/>
                          <a:ea typeface="Times New Roman"/>
                          <a:cs typeface="Times New Roman"/>
                        </a:rPr>
                        <a:t>(Varsa Çevirmen)</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15000"/>
                        </a:lnSpc>
                        <a:spcAft>
                          <a:spcPts val="0"/>
                        </a:spcAft>
                      </a:pPr>
                      <a:r>
                        <a:rPr lang="tr-TR" sz="1800" b="1">
                          <a:solidFill>
                            <a:srgbClr val="000000"/>
                          </a:solidFill>
                          <a:latin typeface="Calibri"/>
                          <a:ea typeface="Times New Roman"/>
                          <a:cs typeface="Times New Roman"/>
                        </a:rPr>
                        <a:t>Yayın Evi</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653147">
                <a:tc>
                  <a:txBody>
                    <a:bodyPr/>
                    <a:lstStyle/>
                    <a:p>
                      <a:pPr>
                        <a:lnSpc>
                          <a:spcPct val="115000"/>
                        </a:lnSpc>
                        <a:spcAft>
                          <a:spcPts val="0"/>
                        </a:spcAft>
                      </a:pPr>
                      <a:r>
                        <a:rPr lang="tr-TR" sz="1800" b="1">
                          <a:solidFill>
                            <a:srgbClr val="000000"/>
                          </a:solidFill>
                          <a:latin typeface="Calibri"/>
                          <a:ea typeface="Times New Roman"/>
                          <a:cs typeface="Times New Roman"/>
                        </a:rPr>
                        <a:t>Mavi Balinadan Daha Büyük Be Var?</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Robert E. Wells</a:t>
                      </a:r>
                      <a:endParaRPr lang="tr-TR" sz="1800">
                        <a:latin typeface="Calibri"/>
                        <a:ea typeface="Times New Roman"/>
                        <a:cs typeface="Times New Roman"/>
                      </a:endParaRPr>
                    </a:p>
                    <a:p>
                      <a:pPr>
                        <a:lnSpc>
                          <a:spcPct val="115000"/>
                        </a:lnSpc>
                        <a:spcAft>
                          <a:spcPts val="0"/>
                        </a:spcAft>
                      </a:pPr>
                      <a:r>
                        <a:rPr lang="tr-TR" sz="1800" b="1">
                          <a:solidFill>
                            <a:srgbClr val="000000"/>
                          </a:solidFill>
                          <a:latin typeface="Calibri"/>
                          <a:ea typeface="Times New Roman"/>
                          <a:cs typeface="Times New Roman"/>
                        </a:rPr>
                        <a:t>Çeviri: Elif Avcı</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Tübitak </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574">
                <a:tc>
                  <a:txBody>
                    <a:bodyPr/>
                    <a:lstStyle/>
                    <a:p>
                      <a:pPr>
                        <a:lnSpc>
                          <a:spcPct val="115000"/>
                        </a:lnSpc>
                        <a:spcAft>
                          <a:spcPts val="0"/>
                        </a:spcAft>
                      </a:pPr>
                      <a:r>
                        <a:rPr lang="tr-TR" sz="1800" b="1">
                          <a:solidFill>
                            <a:srgbClr val="000000"/>
                          </a:solidFill>
                          <a:latin typeface="Calibri"/>
                          <a:ea typeface="Times New Roman"/>
                          <a:cs typeface="Times New Roman"/>
                        </a:rPr>
                        <a:t>Deniz Masalı</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Can Göknil</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Can Çocuk</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574">
                <a:tc>
                  <a:txBody>
                    <a:bodyPr/>
                    <a:lstStyle/>
                    <a:p>
                      <a:pPr>
                        <a:lnSpc>
                          <a:spcPct val="115000"/>
                        </a:lnSpc>
                        <a:spcAft>
                          <a:spcPts val="0"/>
                        </a:spcAft>
                      </a:pPr>
                      <a:r>
                        <a:rPr lang="tr-TR" sz="1800" b="1">
                          <a:solidFill>
                            <a:srgbClr val="000000"/>
                          </a:solidFill>
                          <a:latin typeface="Calibri"/>
                          <a:ea typeface="Times New Roman"/>
                          <a:cs typeface="Times New Roman"/>
                        </a:rPr>
                        <a:t>Büyükanne ve Miyop Ejderha</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Behiç Ak</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Can Çocuk</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3147">
                <a:tc>
                  <a:txBody>
                    <a:bodyPr/>
                    <a:lstStyle/>
                    <a:p>
                      <a:pPr>
                        <a:lnSpc>
                          <a:spcPct val="115000"/>
                        </a:lnSpc>
                        <a:spcAft>
                          <a:spcPts val="0"/>
                        </a:spcAft>
                      </a:pPr>
                      <a:r>
                        <a:rPr lang="tr-TR" sz="1800" b="1">
                          <a:solidFill>
                            <a:srgbClr val="000000"/>
                          </a:solidFill>
                          <a:latin typeface="Calibri"/>
                          <a:ea typeface="Times New Roman"/>
                          <a:cs typeface="Times New Roman"/>
                        </a:rPr>
                        <a:t>Sem Okulu Sevmiyor!</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Sophie Martel-Christine Battuz</a:t>
                      </a:r>
                      <a:endParaRPr lang="tr-TR" sz="1800">
                        <a:latin typeface="Calibri"/>
                        <a:ea typeface="Times New Roman"/>
                        <a:cs typeface="Times New Roman"/>
                      </a:endParaRPr>
                    </a:p>
                    <a:p>
                      <a:pPr>
                        <a:lnSpc>
                          <a:spcPct val="115000"/>
                        </a:lnSpc>
                        <a:spcAft>
                          <a:spcPts val="0"/>
                        </a:spcAft>
                      </a:pPr>
                      <a:r>
                        <a:rPr lang="tr-TR" sz="1800" b="1">
                          <a:solidFill>
                            <a:srgbClr val="000000"/>
                          </a:solidFill>
                          <a:latin typeface="Calibri"/>
                          <a:ea typeface="Times New Roman"/>
                          <a:cs typeface="Times New Roman"/>
                        </a:rPr>
                        <a:t>Çeviren: Yalçın Varnalı</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Yapı Kredi</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3147">
                <a:tc>
                  <a:txBody>
                    <a:bodyPr/>
                    <a:lstStyle/>
                    <a:p>
                      <a:pPr>
                        <a:lnSpc>
                          <a:spcPct val="115000"/>
                        </a:lnSpc>
                        <a:spcAft>
                          <a:spcPts val="0"/>
                        </a:spcAft>
                      </a:pPr>
                      <a:r>
                        <a:rPr lang="tr-TR" sz="1800" b="1">
                          <a:solidFill>
                            <a:srgbClr val="000000"/>
                          </a:solidFill>
                          <a:latin typeface="Calibri"/>
                          <a:ea typeface="Times New Roman"/>
                          <a:cs typeface="Times New Roman"/>
                        </a:rPr>
                        <a:t>Matis Matematiği Sevmiyor!</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Anne Lafay-Annie Boulanger</a:t>
                      </a:r>
                      <a:endParaRPr lang="tr-TR" sz="1800">
                        <a:latin typeface="Calibri"/>
                        <a:ea typeface="Times New Roman"/>
                        <a:cs typeface="Times New Roman"/>
                      </a:endParaRPr>
                    </a:p>
                    <a:p>
                      <a:pPr>
                        <a:lnSpc>
                          <a:spcPct val="115000"/>
                        </a:lnSpc>
                        <a:spcAft>
                          <a:spcPts val="0"/>
                        </a:spcAft>
                      </a:pPr>
                      <a:r>
                        <a:rPr lang="tr-TR" sz="1800" b="1">
                          <a:solidFill>
                            <a:srgbClr val="000000"/>
                          </a:solidFill>
                          <a:latin typeface="Calibri"/>
                          <a:ea typeface="Times New Roman"/>
                          <a:cs typeface="Times New Roman"/>
                        </a:rPr>
                        <a:t>Çeviren: Yalçın Varnalı</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Yapı Kredi</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3147">
                <a:tc>
                  <a:txBody>
                    <a:bodyPr/>
                    <a:lstStyle/>
                    <a:p>
                      <a:pPr>
                        <a:lnSpc>
                          <a:spcPct val="115000"/>
                        </a:lnSpc>
                        <a:spcAft>
                          <a:spcPts val="0"/>
                        </a:spcAft>
                      </a:pPr>
                      <a:r>
                        <a:rPr lang="tr-TR" sz="1800" b="1">
                          <a:solidFill>
                            <a:srgbClr val="000000"/>
                          </a:solidFill>
                          <a:latin typeface="Calibri"/>
                          <a:ea typeface="Times New Roman"/>
                          <a:cs typeface="Times New Roman"/>
                        </a:rPr>
                        <a:t>Kütüphanedeki Aslan</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tr-TR" sz="1800" b="1">
                          <a:solidFill>
                            <a:srgbClr val="000000"/>
                          </a:solidFill>
                          <a:latin typeface="Calibri"/>
                          <a:ea typeface="Times New Roman"/>
                          <a:cs typeface="Times New Roman"/>
                        </a:rPr>
                        <a:t>Michelle Knudsen-Kevin Hawkes</a:t>
                      </a:r>
                      <a:endParaRPr lang="tr-TR" sz="1800">
                        <a:latin typeface="Calibri"/>
                        <a:ea typeface="Times New Roman"/>
                        <a:cs typeface="Times New Roman"/>
                      </a:endParaRPr>
                    </a:p>
                    <a:p>
                      <a:pPr>
                        <a:lnSpc>
                          <a:spcPct val="115000"/>
                        </a:lnSpc>
                        <a:spcAft>
                          <a:spcPts val="0"/>
                        </a:spcAft>
                      </a:pPr>
                      <a:r>
                        <a:rPr lang="tr-TR" sz="1800" b="1">
                          <a:solidFill>
                            <a:srgbClr val="000000"/>
                          </a:solidFill>
                          <a:latin typeface="Calibri"/>
                          <a:ea typeface="Times New Roman"/>
                          <a:cs typeface="Times New Roman"/>
                        </a:rPr>
                        <a:t>Çeviren:Ekin Gökovalı</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tr-TR" sz="1800" b="1">
                          <a:solidFill>
                            <a:srgbClr val="000000"/>
                          </a:solidFill>
                          <a:latin typeface="Calibri"/>
                          <a:ea typeface="Times New Roman"/>
                          <a:cs typeface="Times New Roman"/>
                        </a:rPr>
                        <a:t>Tudem</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53147">
                <a:tc>
                  <a:txBody>
                    <a:bodyPr/>
                    <a:lstStyle/>
                    <a:p>
                      <a:pPr>
                        <a:lnSpc>
                          <a:spcPct val="115000"/>
                        </a:lnSpc>
                        <a:spcAft>
                          <a:spcPts val="0"/>
                        </a:spcAft>
                      </a:pPr>
                      <a:r>
                        <a:rPr lang="tr-TR" sz="1800" b="1">
                          <a:solidFill>
                            <a:srgbClr val="000000"/>
                          </a:solidFill>
                          <a:latin typeface="Calibri"/>
                          <a:ea typeface="Times New Roman"/>
                          <a:cs typeface="Times New Roman"/>
                        </a:rPr>
                        <a:t>Down Sendromlu Bir Arkadaşım Var</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Calibri"/>
                          <a:ea typeface="Times New Roman"/>
                          <a:cs typeface="Times New Roman"/>
                        </a:rPr>
                        <a:t>Jennifer Moore Mallinos-Marta Fabrega</a:t>
                      </a:r>
                      <a:endParaRPr lang="tr-TR" sz="1800">
                        <a:latin typeface="Calibri"/>
                        <a:ea typeface="Times New Roman"/>
                        <a:cs typeface="Times New Roman"/>
                      </a:endParaRPr>
                    </a:p>
                    <a:p>
                      <a:pPr>
                        <a:lnSpc>
                          <a:spcPct val="115000"/>
                        </a:lnSpc>
                        <a:spcAft>
                          <a:spcPts val="0"/>
                        </a:spcAft>
                      </a:pPr>
                      <a:r>
                        <a:rPr lang="tr-TR" sz="1800" b="1">
                          <a:solidFill>
                            <a:srgbClr val="000000"/>
                          </a:solidFill>
                          <a:latin typeface="Calibri"/>
                          <a:ea typeface="Times New Roman"/>
                          <a:cs typeface="Times New Roman"/>
                        </a:rPr>
                        <a:t>Çeviren: Umut Hasdemir</a:t>
                      </a:r>
                      <a:endParaRPr lang="tr-TR"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dirty="0" err="1">
                          <a:solidFill>
                            <a:srgbClr val="000000"/>
                          </a:solidFill>
                          <a:latin typeface="Calibri"/>
                          <a:ea typeface="Times New Roman"/>
                          <a:cs typeface="Times New Roman"/>
                        </a:rPr>
                        <a:t>Tübitak</a:t>
                      </a:r>
                      <a:endParaRPr lang="tr-TR" sz="1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Sözsüz Kitaplar</a:t>
            </a:r>
            <a:endParaRPr lang="tr-TR" dirty="0"/>
          </a:p>
        </p:txBody>
      </p:sp>
      <p:sp>
        <p:nvSpPr>
          <p:cNvPr id="3" name="2 İçerik Yer Tutucusu"/>
          <p:cNvSpPr>
            <a:spLocks noGrp="1"/>
          </p:cNvSpPr>
          <p:nvPr>
            <p:ph idx="1"/>
          </p:nvPr>
        </p:nvSpPr>
        <p:spPr/>
        <p:txBody>
          <a:bodyPr/>
          <a:lstStyle/>
          <a:p>
            <a:r>
              <a:rPr lang="tr-TR" dirty="0" smtClean="0"/>
              <a:t>Çocukların yorum yapabilme ve anlama gelişimlerini destekleyen tüm resimli öykü kitapları gibi sözsüz (yazısız) kitapların da yeri yadsınamaz. Basım dünyası 40 yıldan fazla sözsüz kitaplara tanıklık etmektedir.  Bu tür kitaplar küçük çocukları, sadece resimler yoluyla anlatım becerilerini kullanmaya davet etmektedir.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2">
              <a:lumMod val="20000"/>
              <a:lumOff val="80000"/>
            </a:schemeClr>
          </a:solidFill>
        </p:spPr>
        <p:txBody>
          <a:bodyPr/>
          <a:lstStyle/>
          <a:p>
            <a:r>
              <a:rPr lang="tr-TR" b="1" dirty="0" smtClean="0"/>
              <a:t>Sözsüz Kitaplar Listesi</a:t>
            </a:r>
            <a:endParaRPr lang="tr-TR" b="1" dirty="0"/>
          </a:p>
        </p:txBody>
      </p:sp>
      <p:graphicFrame>
        <p:nvGraphicFramePr>
          <p:cNvPr id="4" name="3 Tablo"/>
          <p:cNvGraphicFramePr>
            <a:graphicFrameLocks noGrp="1"/>
          </p:cNvGraphicFramePr>
          <p:nvPr/>
        </p:nvGraphicFramePr>
        <p:xfrm>
          <a:off x="1142975" y="1785924"/>
          <a:ext cx="6858050" cy="4799460"/>
        </p:xfrm>
        <a:graphic>
          <a:graphicData uri="http://schemas.openxmlformats.org/drawingml/2006/table">
            <a:tbl>
              <a:tblPr/>
              <a:tblGrid>
                <a:gridCol w="2285520"/>
                <a:gridCol w="2286265"/>
                <a:gridCol w="2286265"/>
              </a:tblGrid>
              <a:tr h="431769">
                <a:tc>
                  <a:txBody>
                    <a:bodyPr/>
                    <a:lstStyle/>
                    <a:p>
                      <a:pPr algn="ctr">
                        <a:lnSpc>
                          <a:spcPct val="115000"/>
                        </a:lnSpc>
                        <a:spcAft>
                          <a:spcPts val="0"/>
                        </a:spcAft>
                      </a:pPr>
                      <a:r>
                        <a:rPr lang="tr-TR" sz="2000" b="1">
                          <a:solidFill>
                            <a:srgbClr val="000000"/>
                          </a:solidFill>
                          <a:latin typeface="Calibri"/>
                          <a:ea typeface="Times New Roman"/>
                          <a:cs typeface="Times New Roman"/>
                        </a:rPr>
                        <a:t>Kitabın Adı</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tr-TR" sz="2000" b="1">
                          <a:solidFill>
                            <a:srgbClr val="000000"/>
                          </a:solidFill>
                          <a:latin typeface="Calibri"/>
                          <a:ea typeface="Times New Roman"/>
                          <a:cs typeface="Times New Roman"/>
                        </a:rPr>
                        <a:t>Çizeri </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15000"/>
                        </a:lnSpc>
                        <a:spcAft>
                          <a:spcPts val="0"/>
                        </a:spcAft>
                      </a:pPr>
                      <a:r>
                        <a:rPr lang="tr-TR" sz="2000" b="1">
                          <a:solidFill>
                            <a:srgbClr val="000000"/>
                          </a:solidFill>
                          <a:latin typeface="Calibri"/>
                          <a:ea typeface="Times New Roman"/>
                          <a:cs typeface="Times New Roman"/>
                        </a:rPr>
                        <a:t>Yayın Evi</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431769">
                <a:tc>
                  <a:txBody>
                    <a:bodyPr/>
                    <a:lstStyle/>
                    <a:p>
                      <a:pPr>
                        <a:lnSpc>
                          <a:spcPct val="115000"/>
                        </a:lnSpc>
                        <a:spcAft>
                          <a:spcPts val="0"/>
                        </a:spcAft>
                      </a:pPr>
                      <a:r>
                        <a:rPr lang="tr-TR" sz="2000" b="1">
                          <a:solidFill>
                            <a:srgbClr val="000000"/>
                          </a:solidFill>
                          <a:latin typeface="Calibri"/>
                          <a:ea typeface="Times New Roman"/>
                          <a:cs typeface="Times New Roman"/>
                        </a:rPr>
                        <a:t>Flashlight (El Feneri)</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Lizi Boyd</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Chronicle Books</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4944">
                <a:tc>
                  <a:txBody>
                    <a:bodyPr/>
                    <a:lstStyle/>
                    <a:p>
                      <a:pPr>
                        <a:lnSpc>
                          <a:spcPct val="115000"/>
                        </a:lnSpc>
                        <a:spcAft>
                          <a:spcPts val="0"/>
                        </a:spcAft>
                      </a:pPr>
                      <a:r>
                        <a:rPr lang="tr-TR" sz="2000" b="1">
                          <a:solidFill>
                            <a:srgbClr val="000000"/>
                          </a:solidFill>
                          <a:latin typeface="Calibri"/>
                          <a:ea typeface="Times New Roman"/>
                          <a:cs typeface="Times New Roman"/>
                        </a:rPr>
                        <a:t>Doğumgünü Hediyesi</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Behiç Ak</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3536">
                <a:tc>
                  <a:txBody>
                    <a:bodyPr/>
                    <a:lstStyle/>
                    <a:p>
                      <a:pPr>
                        <a:lnSpc>
                          <a:spcPct val="115000"/>
                        </a:lnSpc>
                        <a:spcAft>
                          <a:spcPts val="0"/>
                        </a:spcAft>
                      </a:pPr>
                      <a:r>
                        <a:rPr lang="tr-TR" sz="2000" b="1">
                          <a:solidFill>
                            <a:srgbClr val="000000"/>
                          </a:solidFill>
                          <a:latin typeface="Calibri"/>
                          <a:ea typeface="Times New Roman"/>
                          <a:cs typeface="Times New Roman"/>
                        </a:rPr>
                        <a:t>Flora and the Penguin</a:t>
                      </a:r>
                      <a:endParaRPr lang="tr-TR" sz="2000">
                        <a:latin typeface="Calibri"/>
                        <a:ea typeface="Times New Roman"/>
                        <a:cs typeface="Times New Roman"/>
                      </a:endParaRPr>
                    </a:p>
                    <a:p>
                      <a:pPr>
                        <a:lnSpc>
                          <a:spcPct val="115000"/>
                        </a:lnSpc>
                        <a:spcAft>
                          <a:spcPts val="0"/>
                        </a:spcAft>
                      </a:pPr>
                      <a:r>
                        <a:rPr lang="tr-TR" sz="2000" b="1">
                          <a:solidFill>
                            <a:srgbClr val="000000"/>
                          </a:solidFill>
                          <a:latin typeface="Calibri"/>
                          <a:ea typeface="Times New Roman"/>
                          <a:cs typeface="Times New Roman"/>
                        </a:rPr>
                        <a:t> (Flora ve Penguen)</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Molly Idle</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Chronicle Books</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769">
                <a:tc>
                  <a:txBody>
                    <a:bodyPr/>
                    <a:lstStyle/>
                    <a:p>
                      <a:pPr>
                        <a:lnSpc>
                          <a:spcPct val="115000"/>
                        </a:lnSpc>
                        <a:spcAft>
                          <a:spcPts val="0"/>
                        </a:spcAft>
                      </a:pPr>
                      <a:r>
                        <a:rPr lang="tr-TR" sz="2000" b="1">
                          <a:solidFill>
                            <a:srgbClr val="000000"/>
                          </a:solidFill>
                          <a:latin typeface="Calibri"/>
                          <a:ea typeface="Times New Roman"/>
                          <a:cs typeface="Times New Roman"/>
                        </a:rPr>
                        <a:t>Flora and the Flamingo</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Molly Idle</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Chronicle Books</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769">
                <a:tc>
                  <a:txBody>
                    <a:bodyPr/>
                    <a:lstStyle/>
                    <a:p>
                      <a:pPr>
                        <a:lnSpc>
                          <a:spcPct val="115000"/>
                        </a:lnSpc>
                        <a:spcAft>
                          <a:spcPts val="0"/>
                        </a:spcAft>
                      </a:pPr>
                      <a:r>
                        <a:rPr lang="tr-TR" sz="2000" b="1">
                          <a:solidFill>
                            <a:srgbClr val="000000"/>
                          </a:solidFill>
                          <a:latin typeface="Calibri"/>
                          <a:ea typeface="Times New Roman"/>
                          <a:cs typeface="Times New Roman"/>
                        </a:rPr>
                        <a:t>Tuesday (Salı)</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David Wiesner</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Clarion Books</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769">
                <a:tc>
                  <a:txBody>
                    <a:bodyPr/>
                    <a:lstStyle/>
                    <a:p>
                      <a:pPr>
                        <a:lnSpc>
                          <a:spcPct val="115000"/>
                        </a:lnSpc>
                        <a:spcAft>
                          <a:spcPts val="0"/>
                        </a:spcAft>
                      </a:pPr>
                      <a:r>
                        <a:rPr lang="tr-TR" sz="2000" b="1">
                          <a:solidFill>
                            <a:srgbClr val="000000"/>
                          </a:solidFill>
                          <a:latin typeface="Calibri"/>
                          <a:ea typeface="Times New Roman"/>
                          <a:cs typeface="Times New Roman"/>
                        </a:rPr>
                        <a:t>The Tree House (Ağaç Ev)</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Marije Tolman-Ronald Tolman</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Lemniscaat</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769">
                <a:tc>
                  <a:txBody>
                    <a:bodyPr/>
                    <a:lstStyle/>
                    <a:p>
                      <a:pPr>
                        <a:lnSpc>
                          <a:spcPct val="115000"/>
                        </a:lnSpc>
                        <a:spcAft>
                          <a:spcPts val="0"/>
                        </a:spcAft>
                      </a:pPr>
                      <a:r>
                        <a:rPr lang="tr-TR" sz="2000" b="1">
                          <a:solidFill>
                            <a:srgbClr val="000000"/>
                          </a:solidFill>
                          <a:latin typeface="Calibri"/>
                          <a:ea typeface="Times New Roman"/>
                          <a:cs typeface="Times New Roman"/>
                        </a:rPr>
                        <a:t>La Vague (Dalga)</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a:solidFill>
                            <a:srgbClr val="000000"/>
                          </a:solidFill>
                          <a:latin typeface="Calibri"/>
                          <a:ea typeface="Times New Roman"/>
                          <a:cs typeface="Times New Roman"/>
                        </a:rPr>
                        <a:t>Suzy Lee</a:t>
                      </a:r>
                      <a:endParaRPr lang="tr-TR"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2000" b="1" dirty="0" err="1">
                          <a:solidFill>
                            <a:srgbClr val="000000"/>
                          </a:solidFill>
                          <a:latin typeface="Calibri"/>
                          <a:ea typeface="Times New Roman"/>
                          <a:cs typeface="Times New Roman"/>
                        </a:rPr>
                        <a:t>Chronicle</a:t>
                      </a:r>
                      <a:r>
                        <a:rPr lang="tr-TR" sz="2000" b="1" dirty="0">
                          <a:solidFill>
                            <a:srgbClr val="000000"/>
                          </a:solidFill>
                          <a:latin typeface="Calibri"/>
                          <a:ea typeface="Times New Roman"/>
                          <a:cs typeface="Times New Roman"/>
                        </a:rPr>
                        <a:t> </a:t>
                      </a:r>
                      <a:r>
                        <a:rPr lang="tr-TR" sz="2000" b="1" dirty="0" err="1">
                          <a:solidFill>
                            <a:srgbClr val="000000"/>
                          </a:solidFill>
                          <a:latin typeface="Calibri"/>
                          <a:ea typeface="Times New Roman"/>
                          <a:cs typeface="Times New Roman"/>
                        </a:rPr>
                        <a:t>Books</a:t>
                      </a:r>
                      <a:endParaRPr lang="tr-TR"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1061</Words>
  <PresentationFormat>Ekran Gösterisi (4:3)</PresentationFormat>
  <Paragraphs>212</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Etkileşimli Kitap Okuma Sürecinde Yararlanılabilecek Resimli Öykü Kitapları</vt:lpstr>
      <vt:lpstr>Slayt 2</vt:lpstr>
      <vt:lpstr>Slayt 3</vt:lpstr>
      <vt:lpstr>Slayt 4</vt:lpstr>
      <vt:lpstr> Erken Çocukluk Dönemindeki Çocuklar (0-8 Yaş) İçin Kitap Listesi </vt:lpstr>
      <vt:lpstr>Okul öncesi dönem için (36-66 ay) Resimli Öykü Kitapları</vt:lpstr>
      <vt:lpstr>İlkokul 1. ve 2. Sınıflar İçin Kitaplar</vt:lpstr>
      <vt:lpstr>Sözsüz Kitaplar</vt:lpstr>
      <vt:lpstr>Sözsüz Kitaplar Listesi</vt:lpstr>
      <vt:lpstr>Slayt 10</vt:lpstr>
      <vt:lpstr> Anlamayı Kolaylaştırma Süreci ve Soru Türleri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Etkileşimli Kitap Okuma Sürecinde Yararlanılabilecek Resimli Öykü Kitapları</dc:title>
  <dc:creator>Windows 7</dc:creator>
  <cp:lastModifiedBy>Windows 7</cp:lastModifiedBy>
  <cp:revision>5</cp:revision>
  <dcterms:created xsi:type="dcterms:W3CDTF">2018-03-10T08:31:13Z</dcterms:created>
  <dcterms:modified xsi:type="dcterms:W3CDTF">2018-03-10T08:48:37Z</dcterms:modified>
</cp:coreProperties>
</file>