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0" r:id="rId1"/>
  </p:sldMasterIdLst>
  <p:sldIdLst>
    <p:sldId id="256" r:id="rId2"/>
    <p:sldId id="259" r:id="rId3"/>
    <p:sldId id="305" r:id="rId4"/>
    <p:sldId id="306" r:id="rId5"/>
    <p:sldId id="307" r:id="rId6"/>
    <p:sldId id="308"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115" d="100"/>
          <a:sy n="115" d="100"/>
        </p:scale>
        <p:origin x="43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5CE948D-0C63-4E72-BF33-3EF01F17782F}" type="datetimeFigureOut">
              <a:rPr lang="tr-TR" smtClean="0"/>
              <a:t>27.10.2021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9255346" y="2750337"/>
            <a:ext cx="1171888" cy="1356442"/>
          </a:xfrm>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40704224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A5CE948D-0C63-4E72-BF33-3EF01F17782F}" type="datetimeFigureOut">
              <a:rPr lang="tr-TR" smtClean="0"/>
              <a:t>27.10.2021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11309"/>
            <a:ext cx="1154151" cy="1090789"/>
          </a:xfrm>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12945608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A5CE948D-0C63-4E72-BF33-3EF01F17782F}" type="datetimeFigureOut">
              <a:rPr lang="tr-TR" smtClean="0"/>
              <a:t>27.10.2021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11615"/>
            <a:ext cx="1154151" cy="1090789"/>
          </a:xfrm>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29507392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A5CE948D-0C63-4E72-BF33-3EF01F17782F}" type="datetimeFigureOut">
              <a:rPr lang="tr-TR" smtClean="0"/>
              <a:t>27.10.2021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09925"/>
            <a:ext cx="1154151" cy="1090789"/>
          </a:xfrm>
        </p:spPr>
        <p:txBody>
          <a:bodyPr/>
          <a:lstStyle/>
          <a:p>
            <a:fld id="{5F4E3C3F-10B4-44C4-BBE3-B1E6798DAA8C}" type="slidenum">
              <a:rPr lang="tr-TR" smtClean="0"/>
              <a:t>‹#›</a:t>
            </a:fld>
            <a:endParaRPr lang="tr-TR"/>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29116653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A5CE948D-0C63-4E72-BF33-3EF01F17782F}" type="datetimeFigureOut">
              <a:rPr lang="tr-TR" smtClean="0"/>
              <a:t>27.10.2021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09925"/>
            <a:ext cx="1154151" cy="1090789"/>
          </a:xfrm>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9280643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3" name="Date Placeholder 2"/>
          <p:cNvSpPr>
            <a:spLocks noGrp="1"/>
          </p:cNvSpPr>
          <p:nvPr>
            <p:ph type="dt" sz="half" idx="10"/>
          </p:nvPr>
        </p:nvSpPr>
        <p:spPr/>
        <p:txBody>
          <a:bodyPr/>
          <a:lstStyle/>
          <a:p>
            <a:fld id="{A5CE948D-0C63-4E72-BF33-3EF01F17782F}" type="datetimeFigureOut">
              <a:rPr lang="tr-TR" smtClean="0"/>
              <a:t>27.10.2021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29113919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3" name="Date Placeholder 2"/>
          <p:cNvSpPr>
            <a:spLocks noGrp="1"/>
          </p:cNvSpPr>
          <p:nvPr>
            <p:ph type="dt" sz="half" idx="10"/>
          </p:nvPr>
        </p:nvSpPr>
        <p:spPr/>
        <p:txBody>
          <a:bodyPr/>
          <a:lstStyle/>
          <a:p>
            <a:fld id="{A5CE948D-0C63-4E72-BF33-3EF01F17782F}" type="datetimeFigureOut">
              <a:rPr lang="tr-TR" smtClean="0"/>
              <a:t>27.10.2021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36203939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5CE948D-0C63-4E72-BF33-3EF01F17782F}" type="datetimeFigureOut">
              <a:rPr lang="tr-TR" smtClean="0"/>
              <a:t>27.10.2021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369629417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A5CE948D-0C63-4E72-BF33-3EF01F17782F}" type="datetimeFigureOut">
              <a:rPr lang="tr-TR" smtClean="0"/>
              <a:t>27.10.2021</a:t>
            </a:fld>
            <a:endParaRPr lang="tr-TR"/>
          </a:p>
        </p:txBody>
      </p:sp>
      <p:sp>
        <p:nvSpPr>
          <p:cNvPr id="5" name="Footer Placeholder 4"/>
          <p:cNvSpPr>
            <a:spLocks noGrp="1"/>
          </p:cNvSpPr>
          <p:nvPr>
            <p:ph type="ftr" sz="quarter" idx="11"/>
          </p:nvPr>
        </p:nvSpPr>
        <p:spPr>
          <a:xfrm>
            <a:off x="680321" y="5936188"/>
            <a:ext cx="6126805" cy="365125"/>
          </a:xfrm>
        </p:spPr>
        <p:txBody>
          <a:bodyPr/>
          <a:lstStyle/>
          <a:p>
            <a:endParaRPr lang="tr-TR"/>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5F4E3C3F-10B4-44C4-BBE3-B1E6798DAA8C}" type="slidenum">
              <a:rPr lang="tr-TR" smtClean="0"/>
              <a:t>‹#›</a:t>
            </a:fld>
            <a:endParaRPr lang="tr-TR"/>
          </a:p>
        </p:txBody>
      </p:sp>
    </p:spTree>
    <p:extLst>
      <p:ext uri="{BB962C8B-B14F-4D97-AF65-F5344CB8AC3E}">
        <p14:creationId xmlns:p14="http://schemas.microsoft.com/office/powerpoint/2010/main" val="301397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5CE948D-0C63-4E72-BF33-3EF01F17782F}" type="datetimeFigureOut">
              <a:rPr lang="tr-TR" smtClean="0"/>
              <a:t>27.10.2021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17123952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A5CE948D-0C63-4E72-BF33-3EF01F17782F}" type="datetimeFigureOut">
              <a:rPr lang="tr-TR" smtClean="0"/>
              <a:t>27.10.2021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729455" y="2869895"/>
            <a:ext cx="1154151" cy="1090789"/>
          </a:xfrm>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24249745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5CE948D-0C63-4E72-BF33-3EF01F17782F}" type="datetimeFigureOut">
              <a:rPr lang="tr-TR" smtClean="0"/>
              <a:t>27.10.2021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28154355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80322" y="3030008"/>
            <a:ext cx="4698355" cy="290617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594123" y="3030008"/>
            <a:ext cx="4700059" cy="290617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5CE948D-0C63-4E72-BF33-3EF01F17782F}" type="datetimeFigureOut">
              <a:rPr lang="tr-TR" smtClean="0"/>
              <a:t>27.10.2021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1108744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5CE948D-0C63-4E72-BF33-3EF01F17782F}" type="datetimeFigureOut">
              <a:rPr lang="tr-TR" smtClean="0"/>
              <a:t>27.10.2021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10653472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A5CE948D-0C63-4E72-BF33-3EF01F17782F}" type="datetimeFigureOut">
              <a:rPr lang="tr-TR" smtClean="0"/>
              <a:t>27.10.2021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9774030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A5CE948D-0C63-4E72-BF33-3EF01F17782F}" type="datetimeFigureOut">
              <a:rPr lang="tr-TR" smtClean="0"/>
              <a:t>27.10.2021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6380633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A5CE948D-0C63-4E72-BF33-3EF01F17782F}" type="datetimeFigureOut">
              <a:rPr lang="tr-TR" smtClean="0"/>
              <a:t>27.10.2021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38142060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A5CE948D-0C63-4E72-BF33-3EF01F17782F}" type="datetimeFigureOut">
              <a:rPr lang="tr-TR" smtClean="0"/>
              <a:t>27.10.2021</a:t>
            </a:fld>
            <a:endParaRPr lang="tr-TR"/>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5F4E3C3F-10B4-44C4-BBE3-B1E6798DAA8C}" type="slidenum">
              <a:rPr lang="tr-TR" smtClean="0"/>
              <a:t>‹#›</a:t>
            </a:fld>
            <a:endParaRPr lang="tr-TR"/>
          </a:p>
        </p:txBody>
      </p:sp>
    </p:spTree>
    <p:extLst>
      <p:ext uri="{BB962C8B-B14F-4D97-AF65-F5344CB8AC3E}">
        <p14:creationId xmlns:p14="http://schemas.microsoft.com/office/powerpoint/2010/main" val="776679592"/>
      </p:ext>
    </p:extLst>
  </p:cSld>
  <p:clrMap bg1="dk1" tx1="lt1" bg2="dk2" tx2="lt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 id="2147483751" r:id="rId11"/>
    <p:sldLayoutId id="2147483752" r:id="rId12"/>
    <p:sldLayoutId id="2147483753" r:id="rId13"/>
    <p:sldLayoutId id="2147483754" r:id="rId14"/>
    <p:sldLayoutId id="2147483755" r:id="rId15"/>
    <p:sldLayoutId id="2147483756" r:id="rId16"/>
    <p:sldLayoutId id="2147483757"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ÇOCUK VE MÜZİK</a:t>
            </a:r>
            <a:endParaRPr lang="tr-TR" dirty="0"/>
          </a:p>
        </p:txBody>
      </p:sp>
      <p:sp>
        <p:nvSpPr>
          <p:cNvPr id="3" name="Alt Başlık 2"/>
          <p:cNvSpPr>
            <a:spLocks noGrp="1"/>
          </p:cNvSpPr>
          <p:nvPr>
            <p:ph type="subTitle" idx="1"/>
          </p:nvPr>
        </p:nvSpPr>
        <p:spPr/>
        <p:txBody>
          <a:bodyPr/>
          <a:lstStyle/>
          <a:p>
            <a:r>
              <a:rPr lang="tr-TR" dirty="0" err="1" smtClean="0"/>
              <a:t>Dr.S.Seda</a:t>
            </a:r>
            <a:r>
              <a:rPr lang="tr-TR" dirty="0" smtClean="0"/>
              <a:t> BAPOĞLU DÜMENCİ</a:t>
            </a:r>
            <a:endParaRPr lang="tr-TR" dirty="0"/>
          </a:p>
        </p:txBody>
      </p:sp>
    </p:spTree>
    <p:extLst>
      <p:ext uri="{BB962C8B-B14F-4D97-AF65-F5344CB8AC3E}">
        <p14:creationId xmlns:p14="http://schemas.microsoft.com/office/powerpoint/2010/main" val="10696861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762217"/>
          </a:xfrm>
        </p:spPr>
        <p:txBody>
          <a:bodyPr/>
          <a:lstStyle/>
          <a:p>
            <a:pPr algn="ctr"/>
            <a:r>
              <a:rPr lang="tr-TR" dirty="0" smtClean="0"/>
              <a:t>Haftalık Ders İçerikleri</a:t>
            </a:r>
            <a:endParaRPr lang="tr-TR" dirty="0"/>
          </a:p>
        </p:txBody>
      </p:sp>
      <p:sp>
        <p:nvSpPr>
          <p:cNvPr id="3" name="İçerik Yer Tutucusu 2"/>
          <p:cNvSpPr>
            <a:spLocks noGrp="1"/>
          </p:cNvSpPr>
          <p:nvPr>
            <p:ph sz="half" idx="1"/>
          </p:nvPr>
        </p:nvSpPr>
        <p:spPr>
          <a:xfrm>
            <a:off x="838200" y="1084317"/>
            <a:ext cx="5181600" cy="5592056"/>
          </a:xfrm>
        </p:spPr>
        <p:txBody>
          <a:bodyPr>
            <a:normAutofit fontScale="70000" lnSpcReduction="20000"/>
          </a:bodyPr>
          <a:lstStyle/>
          <a:p>
            <a:r>
              <a:rPr lang="tr-TR" dirty="0" smtClean="0"/>
              <a:t>1. Hafta</a:t>
            </a:r>
          </a:p>
          <a:p>
            <a:r>
              <a:rPr lang="tr-TR" dirty="0" smtClean="0"/>
              <a:t>Müziğin Tanımı ve Önemi </a:t>
            </a:r>
          </a:p>
          <a:p>
            <a:r>
              <a:rPr lang="tr-TR" dirty="0" smtClean="0"/>
              <a:t>2. Hafta</a:t>
            </a:r>
          </a:p>
          <a:p>
            <a:r>
              <a:rPr lang="tr-TR" dirty="0" smtClean="0"/>
              <a:t>Müzikle İlgili Temel Kavramlar</a:t>
            </a:r>
          </a:p>
          <a:p>
            <a:r>
              <a:rPr lang="tr-TR" dirty="0" smtClean="0"/>
              <a:t>3. Hafta</a:t>
            </a:r>
          </a:p>
          <a:p>
            <a:r>
              <a:rPr lang="tr-TR" dirty="0" smtClean="0"/>
              <a:t>Müzikte Yaklaşımlar</a:t>
            </a:r>
          </a:p>
          <a:p>
            <a:r>
              <a:rPr lang="tr-TR" dirty="0" smtClean="0"/>
              <a:t>4. Hafta</a:t>
            </a:r>
          </a:p>
          <a:p>
            <a:r>
              <a:rPr lang="tr-TR" dirty="0" smtClean="0"/>
              <a:t>Çocuk gelişiminde müziğin önemi</a:t>
            </a:r>
          </a:p>
          <a:p>
            <a:r>
              <a:rPr lang="tr-TR" dirty="0" smtClean="0"/>
              <a:t>5. Hafta</a:t>
            </a:r>
          </a:p>
          <a:p>
            <a:r>
              <a:rPr lang="tr-TR" dirty="0" smtClean="0"/>
              <a:t>Çocuğun müzik gelişiminde etki eden faktörler</a:t>
            </a:r>
          </a:p>
          <a:p>
            <a:r>
              <a:rPr lang="tr-TR" dirty="0" smtClean="0"/>
              <a:t>6. Hafta</a:t>
            </a:r>
          </a:p>
          <a:p>
            <a:r>
              <a:rPr lang="tr-TR" dirty="0" smtClean="0"/>
              <a:t>Müzikte kullanılan teknikler</a:t>
            </a:r>
          </a:p>
          <a:p>
            <a:endParaRPr lang="tr-TR" dirty="0"/>
          </a:p>
        </p:txBody>
      </p:sp>
      <p:sp>
        <p:nvSpPr>
          <p:cNvPr id="4" name="İçerik Yer Tutucusu 3"/>
          <p:cNvSpPr>
            <a:spLocks noGrp="1"/>
          </p:cNvSpPr>
          <p:nvPr>
            <p:ph sz="half" idx="2"/>
          </p:nvPr>
        </p:nvSpPr>
        <p:spPr>
          <a:xfrm>
            <a:off x="6019800" y="1084317"/>
            <a:ext cx="5334000" cy="5298510"/>
          </a:xfrm>
        </p:spPr>
        <p:txBody>
          <a:bodyPr>
            <a:normAutofit fontScale="70000" lnSpcReduction="20000"/>
          </a:bodyPr>
          <a:lstStyle/>
          <a:p>
            <a:r>
              <a:rPr lang="tr-TR" dirty="0" smtClean="0"/>
              <a:t>7. Hafta</a:t>
            </a:r>
          </a:p>
          <a:p>
            <a:r>
              <a:rPr lang="tr-TR" dirty="0" smtClean="0"/>
              <a:t>Müzik örnekleri</a:t>
            </a:r>
          </a:p>
          <a:p>
            <a:r>
              <a:rPr lang="tr-TR" dirty="0" smtClean="0"/>
              <a:t>8. Hafta</a:t>
            </a:r>
          </a:p>
          <a:p>
            <a:r>
              <a:rPr lang="tr-TR" dirty="0" smtClean="0"/>
              <a:t>Müzik aktivitelerinde kullanılan materyaller </a:t>
            </a:r>
          </a:p>
          <a:p>
            <a:r>
              <a:rPr lang="tr-TR" dirty="0" smtClean="0"/>
              <a:t>9. Hafta</a:t>
            </a:r>
          </a:p>
          <a:p>
            <a:r>
              <a:rPr lang="tr-TR" dirty="0" smtClean="0"/>
              <a:t>Çocuklara dinleme becerisi kazandırmak</a:t>
            </a:r>
          </a:p>
          <a:p>
            <a:r>
              <a:rPr lang="tr-TR" dirty="0" smtClean="0"/>
              <a:t>10. Hafta</a:t>
            </a:r>
          </a:p>
          <a:p>
            <a:r>
              <a:rPr lang="tr-TR" dirty="0" smtClean="0"/>
              <a:t>Müzik aktivitelerinde Uygulayıcının rolü</a:t>
            </a:r>
          </a:p>
          <a:p>
            <a:r>
              <a:rPr lang="tr-TR" dirty="0" smtClean="0"/>
              <a:t>11. Hafta</a:t>
            </a:r>
          </a:p>
          <a:p>
            <a:r>
              <a:rPr lang="tr-TR" dirty="0" smtClean="0"/>
              <a:t>Farklı yaşlardaki çocuklar için müzik etkinlikleri</a:t>
            </a:r>
          </a:p>
          <a:p>
            <a:r>
              <a:rPr lang="tr-TR" dirty="0" smtClean="0"/>
              <a:t>12. Hafta</a:t>
            </a:r>
          </a:p>
          <a:p>
            <a:r>
              <a:rPr lang="tr-TR" dirty="0" smtClean="0"/>
              <a:t>Farklı yaşlardaki çocuklar için müzik etkinlikleri</a:t>
            </a:r>
          </a:p>
          <a:p>
            <a:r>
              <a:rPr lang="tr-TR" dirty="0" smtClean="0"/>
              <a:t>13. Hafta</a:t>
            </a:r>
          </a:p>
          <a:p>
            <a:r>
              <a:rPr lang="tr-TR" dirty="0" smtClean="0"/>
              <a:t>Özel </a:t>
            </a:r>
            <a:r>
              <a:rPr lang="tr-TR" dirty="0" err="1" smtClean="0"/>
              <a:t>gereksinimli</a:t>
            </a:r>
            <a:r>
              <a:rPr lang="tr-TR" dirty="0" smtClean="0"/>
              <a:t> çocuklar için müzik aktiviteleri</a:t>
            </a:r>
          </a:p>
          <a:p>
            <a:r>
              <a:rPr lang="tr-TR" dirty="0" smtClean="0"/>
              <a:t>14. Hafta</a:t>
            </a:r>
          </a:p>
          <a:p>
            <a:r>
              <a:rPr lang="tr-TR" dirty="0" smtClean="0"/>
              <a:t>Özel </a:t>
            </a:r>
            <a:r>
              <a:rPr lang="tr-TR" dirty="0" err="1" smtClean="0"/>
              <a:t>gereksinimli</a:t>
            </a:r>
            <a:r>
              <a:rPr lang="tr-TR" dirty="0" smtClean="0"/>
              <a:t> çocuklar için müzik aktiviteleri</a:t>
            </a:r>
          </a:p>
          <a:p>
            <a:endParaRPr lang="tr-TR" dirty="0" smtClean="0"/>
          </a:p>
          <a:p>
            <a:endParaRPr lang="tr-TR" dirty="0" smtClean="0"/>
          </a:p>
          <a:p>
            <a:endParaRPr lang="tr-TR" dirty="0" smtClean="0"/>
          </a:p>
          <a:p>
            <a:endParaRPr lang="tr-TR" dirty="0"/>
          </a:p>
        </p:txBody>
      </p:sp>
    </p:spTree>
    <p:extLst>
      <p:ext uri="{BB962C8B-B14F-4D97-AF65-F5344CB8AC3E}">
        <p14:creationId xmlns:p14="http://schemas.microsoft.com/office/powerpoint/2010/main" val="7423628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10. </a:t>
            </a:r>
            <a:r>
              <a:rPr lang="tr-TR" dirty="0" err="1" smtClean="0"/>
              <a:t>Hafta:Müzik</a:t>
            </a:r>
            <a:r>
              <a:rPr lang="tr-TR" dirty="0" smtClean="0"/>
              <a:t> Aktivitelerinde Uygulayıcının Rolü</a:t>
            </a:r>
            <a:br>
              <a:rPr lang="tr-TR" dirty="0" smtClean="0"/>
            </a:br>
            <a:endParaRPr lang="tr-TR" dirty="0"/>
          </a:p>
        </p:txBody>
      </p:sp>
      <p:sp>
        <p:nvSpPr>
          <p:cNvPr id="3" name="İçerik Yer Tutucusu 2"/>
          <p:cNvSpPr>
            <a:spLocks noGrp="1"/>
          </p:cNvSpPr>
          <p:nvPr>
            <p:ph idx="1"/>
          </p:nvPr>
        </p:nvSpPr>
        <p:spPr/>
        <p:txBody>
          <a:bodyPr/>
          <a:lstStyle/>
          <a:p>
            <a:r>
              <a:rPr lang="tr-TR" dirty="0" smtClean="0"/>
              <a:t>Araştırmalar; </a:t>
            </a:r>
            <a:endParaRPr lang="tr-TR" dirty="0"/>
          </a:p>
          <a:p>
            <a:r>
              <a:rPr lang="tr-TR" dirty="0" smtClean="0"/>
              <a:t>Seslerini, bedenlerini ve Orff çalgılarını serbestçe kullanma fırsatı verilen 6 yaşındaki çocukların oluşturduğu deney grubu ile didaktik ve öğretmen merkezli bir programla doğaçlama olanağı içermeyen bir müzik eğitimi alan kontrol gruplarını altı ayın sonunda karşılaştıran araştırmacılar, doğaçlama etkinliklerinin müziksel yaratıcılığın özellikle esneklik, özgünlük ve sentaks parametreleri üzerinde etkili olduğunu görmüşlerdir. </a:t>
            </a:r>
            <a:endParaRPr lang="tr-TR" dirty="0"/>
          </a:p>
        </p:txBody>
      </p:sp>
    </p:spTree>
    <p:extLst>
      <p:ext uri="{BB962C8B-B14F-4D97-AF65-F5344CB8AC3E}">
        <p14:creationId xmlns:p14="http://schemas.microsoft.com/office/powerpoint/2010/main" val="27923379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dirty="0" smtClean="0"/>
              <a:t>Öğretmen eğitimi ve yeterliği okulöncesi dönem müzik eğitiminde önemli bir noktadır. Çünkü, müziksel yetenek, yatkınlık ve müziksel deneyim nitelikleri açısından sınırlıklar taşıyan okulöncesi öğretmeninin derslerinde müziği nasıl kullanacağı, ya da bu eksikliklerin gerçekten bir sorun olup olmadığı tartışmalı bir konudur. Bu konuya dikkati çeken isimlerden </a:t>
            </a:r>
            <a:r>
              <a:rPr lang="tr-TR" dirty="0" err="1" smtClean="0"/>
              <a:t>Young</a:t>
            </a:r>
            <a:r>
              <a:rPr lang="tr-TR" dirty="0" smtClean="0"/>
              <a:t> (1975) müzik eğitimi ve yeteneği açısından eksikleri bulunmasına rağmen etkili bir müzik eğitimi programının nasıl yürütüleceği konusunda iyi yetiştirilmiş bir okulöncesi öğretmeninin, çocukların müziksel yeteneklerinin gelişiminde önemli sonuçlar elde edebileceğini belirtmiştir. Benzer şekilde, </a:t>
            </a:r>
            <a:r>
              <a:rPr lang="tr-TR" dirty="0" err="1" smtClean="0"/>
              <a:t>Greenberg</a:t>
            </a:r>
            <a:r>
              <a:rPr lang="tr-TR" dirty="0" smtClean="0"/>
              <a:t> (1972, 1974) de işine bağlı ve coşkulu bir okulöncesi öğretmeninin en az bir müzik öğretmeni kadar etkili olabileceğini vurgulamıştır. Bu iki yazarın da birleştiği nokta, okulöncesi öğretmenin müzik etkinliklerinde başarılı olabilmesinde müzik dışı yeterliklerinin en az müziksel yeterlikleri kadar önemli olduğudur. </a:t>
            </a:r>
            <a:endParaRPr lang="tr-TR" dirty="0"/>
          </a:p>
        </p:txBody>
      </p:sp>
    </p:spTree>
    <p:extLst>
      <p:ext uri="{BB962C8B-B14F-4D97-AF65-F5344CB8AC3E}">
        <p14:creationId xmlns:p14="http://schemas.microsoft.com/office/powerpoint/2010/main" val="21852336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Ancak, müziksel ve müzik dışı yeterliklerin birbirlerinden katı bir şekilde ayrılmaması gerektiği varsayımıyla yola çıkılan eldeki araştırmada, okulöncesi öğretmen adaylarının müziksel ve müzik dışı yeterliklerinin kesiştiği bir yeterlik alanı olarak müzik yeteneğine ilişkin </a:t>
            </a:r>
            <a:r>
              <a:rPr lang="tr-TR" dirty="0" err="1" smtClean="0"/>
              <a:t>özyeterlikleri</a:t>
            </a:r>
            <a:r>
              <a:rPr lang="tr-TR" dirty="0" smtClean="0"/>
              <a:t> incelenmiştir. Sadece ülkemizde değil, yurt dışında da okulöncesi eğitim kurumlarında müzik profesyoneli olmayan öğretmenlerin çalıştığı düşünüldüğünde, bu öğretmenlerin müzik etkinliklerindeki başarılarında rol alan değişkenlerin araştırılması okulöncesi dönem müziksel gelişimin sağlıklı yürütülmesi açısından büyük önem taşımaktadır. Aksi halde, çocukların müziksel gelişimi sadece doğal seyrine bırakılmış olacaktır. Bu da, genel olarak okulöncesi dönem eğitiminin ve özelde müzik eğitiminin gerekliliği ve felsefesi açısından büyük bir boşluk oluşturacaktır. </a:t>
            </a:r>
            <a:endParaRPr lang="tr-TR" dirty="0"/>
          </a:p>
        </p:txBody>
      </p:sp>
    </p:spTree>
    <p:extLst>
      <p:ext uri="{BB962C8B-B14F-4D97-AF65-F5344CB8AC3E}">
        <p14:creationId xmlns:p14="http://schemas.microsoft.com/office/powerpoint/2010/main" val="4114519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smtClean="0"/>
              <a:t>Scott</a:t>
            </a:r>
            <a:r>
              <a:rPr lang="tr-TR" dirty="0" smtClean="0"/>
              <a:t> (2010) tarafından yürütülen bir araştırmada, Orff </a:t>
            </a:r>
            <a:r>
              <a:rPr lang="tr-TR" dirty="0" err="1" smtClean="0"/>
              <a:t>Schulwerk</a:t>
            </a:r>
            <a:r>
              <a:rPr lang="tr-TR" dirty="0" smtClean="0"/>
              <a:t> öğretmeni yetiştiren eğitimcilerin Orff uygulamalarında en önemli araçlardan biri olan şarkı söyleme ilgili </a:t>
            </a:r>
            <a:r>
              <a:rPr lang="tr-TR" dirty="0" err="1" smtClean="0"/>
              <a:t>özyeterliklerinin</a:t>
            </a:r>
            <a:r>
              <a:rPr lang="tr-TR" dirty="0" smtClean="0"/>
              <a:t> oldukça gelişmiş olduğunu görülmüştür. </a:t>
            </a:r>
            <a:endParaRPr lang="tr-TR" dirty="0"/>
          </a:p>
        </p:txBody>
      </p:sp>
    </p:spTree>
    <p:extLst>
      <p:ext uri="{BB962C8B-B14F-4D97-AF65-F5344CB8AC3E}">
        <p14:creationId xmlns:p14="http://schemas.microsoft.com/office/powerpoint/2010/main" val="2477455027"/>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Berlin</Template>
  <TotalTime>448</TotalTime>
  <Words>449</Words>
  <Application>Microsoft Office PowerPoint</Application>
  <PresentationFormat>Geniş ekran</PresentationFormat>
  <Paragraphs>39</Paragraphs>
  <Slides>6</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6</vt:i4>
      </vt:variant>
    </vt:vector>
  </HeadingPairs>
  <TitlesOfParts>
    <vt:vector size="9" baseType="lpstr">
      <vt:lpstr>Arial</vt:lpstr>
      <vt:lpstr>Trebuchet MS</vt:lpstr>
      <vt:lpstr>Berlin</vt:lpstr>
      <vt:lpstr>ÇOCUK VE MÜZİK</vt:lpstr>
      <vt:lpstr>Haftalık Ders İçerikleri</vt:lpstr>
      <vt:lpstr>10. Hafta:Müzik Aktivitelerinde Uygulayıcının Rolü </vt:lpstr>
      <vt:lpstr>PowerPoint Sunusu</vt:lpstr>
      <vt:lpstr>PowerPoint Sunusu</vt:lpstr>
      <vt:lpstr>PowerPoint Sunusu</vt:lpstr>
    </vt:vector>
  </TitlesOfParts>
  <Company>MTA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ÇOCUK VE MÜZİK</dc:title>
  <dc:creator>Administrator</dc:creator>
  <cp:lastModifiedBy>Administrator</cp:lastModifiedBy>
  <cp:revision>37</cp:revision>
  <dcterms:created xsi:type="dcterms:W3CDTF">2021-08-06T11:01:34Z</dcterms:created>
  <dcterms:modified xsi:type="dcterms:W3CDTF">2021-10-27T13:46:22Z</dcterms:modified>
</cp:coreProperties>
</file>