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90" r:id="rId2"/>
    <p:sldId id="291" r:id="rId3"/>
    <p:sldId id="303" r:id="rId4"/>
    <p:sldId id="302" r:id="rId5"/>
    <p:sldId id="301" r:id="rId6"/>
    <p:sldId id="300" r:id="rId7"/>
    <p:sldId id="299" r:id="rId8"/>
    <p:sldId id="298" r:id="rId9"/>
    <p:sldId id="297" r:id="rId10"/>
    <p:sldId id="29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3" d="100"/>
          <a:sy n="93" d="100"/>
        </p:scale>
        <p:origin x="4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Belgesi1.docx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88369" y="322487"/>
            <a:ext cx="11219379" cy="1230419"/>
          </a:xfrm>
        </p:spPr>
        <p:txBody>
          <a:bodyPr>
            <a:normAutofit fontScale="90000"/>
          </a:bodyPr>
          <a:lstStyle/>
          <a:p>
            <a:pPr algn="ctr"/>
            <a:r>
              <a:rPr lang="tr-TR" sz="2800" b="1" dirty="0"/>
              <a:t>DAĞITIM KANALLARI</a:t>
            </a:r>
            <a:r>
              <a:rPr lang="tr-TR" sz="2800" dirty="0"/>
              <a:t/>
            </a:r>
            <a:br>
              <a:rPr lang="tr-TR" sz="2800" dirty="0"/>
            </a:br>
            <a:r>
              <a:rPr lang="tr-TR" sz="2800" dirty="0"/>
              <a:t/>
            </a:r>
            <a:br>
              <a:rPr lang="tr-TR" sz="2800" dirty="0"/>
            </a:b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Dikdörtgen 16"/>
          <p:cNvSpPr/>
          <p:nvPr/>
        </p:nvSpPr>
        <p:spPr>
          <a:xfrm>
            <a:off x="3048000" y="1844015"/>
            <a:ext cx="6096000" cy="316997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Pazarlama kararlarına yönelik kararlar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Kanalara yönelik politikalar üretim kararlarıyla bağlantılıdır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Kanal seçiminde önemli olan bir diğer unsurda kanal geliştirme sürecinin yavaş ve pahalı olabileceğidir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Uluslararası pazarlama kanallarının belirlenmesinde, ekonomik faaliyetlerde görülen dalgalanmalarda özel bir öneme sahipti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 Dağıtım kanalını kullanma kararı uluslararası pazarlarda mutlaka kullanılmalıdır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tr-T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Dikdörtgen 17"/>
          <p:cNvSpPr/>
          <p:nvPr/>
        </p:nvSpPr>
        <p:spPr>
          <a:xfrm>
            <a:off x="1717496" y="1358558"/>
            <a:ext cx="8757007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Uluslararası Pazarlamada Dağıtım Kanallarının Önemi ve Kullanma Gerekliliği </a:t>
            </a:r>
            <a:endParaRPr lang="tr-T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9344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88369" y="322487"/>
            <a:ext cx="11219379" cy="1230419"/>
          </a:xfrm>
        </p:spPr>
        <p:txBody>
          <a:bodyPr>
            <a:normAutofit fontScale="90000"/>
          </a:bodyPr>
          <a:lstStyle/>
          <a:p>
            <a:pPr algn="ctr"/>
            <a:r>
              <a:rPr lang="tr-TR" sz="2800" b="1" dirty="0"/>
              <a:t>DAĞITIM KANALLARI</a:t>
            </a:r>
            <a:r>
              <a:rPr lang="tr-TR" sz="2800" dirty="0"/>
              <a:t/>
            </a:r>
            <a:br>
              <a:rPr lang="tr-TR" sz="2800" dirty="0"/>
            </a:br>
            <a:r>
              <a:rPr lang="tr-TR" sz="2800" dirty="0"/>
              <a:t/>
            </a:r>
            <a:br>
              <a:rPr lang="tr-TR" sz="2800" dirty="0"/>
            </a:b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2678129" y="1112271"/>
            <a:ext cx="7760413" cy="51580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sz="1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Uluslararası tarımsal pazarlamada depolama 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Depolamanın önemi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1- Depolama güvenliğinin sağlanmış olmasıyla finansal işlemlerdeki gelişmeler kolaylaşır. Özellikle kayıtlı işlemlerin ortaya konulmasıyla, işletmeciler tefecilerden kurtulacaktır.  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2- Depolama ile fiyatlarda istikrar sağlanır. Depolama işlevi arzı dengelemek için olduğu kadar Talepteki fiyatlar üzerinde önemli bir etki yaratmaktadır. Yani, Fiyatları yıl boyu stabilize etme eğilimi taşımaktadır.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3- Depolama, üreticilerin kazançlarını artırmada fayda sağlamaktadır. Üreticiler daha uygun fiyattan ürün satışı yapabilirler. 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4- Depolama hasattan hemen sonra tarımsal ürünlerin düşük fiyattan satışını önleyecektir.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5- Depolama aşırı talep için hasat sonrası dönemlerde ulaşım tesisi üzerindeki baskıyı azaltacaktır.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6- Tarımsal ürünlerin bozulması ve kayıpları depolama ile önlenebilecektir.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7- Depolama ile gerekli olan girdi kullanım durumu da minimuma indirilebilecektir. 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8- Depolar ile taşıma vb. harcamalar azaltılabilir ve masraflar minimize edilebilir. 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9- Ülkelerin genel ekonomisine istihdam yaratarak fayda sağlar.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tr-TR" sz="1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Depolama çeşitleri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2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Özel depolar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2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Kamu depoları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2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Hükümet Depoları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2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Gümrük Depoları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2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Kooperatif depoları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Depolamayı kim yapmalıdır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Tarımsal ürün fiyatları ve depolama</a:t>
            </a:r>
            <a:endParaRPr lang="tr-T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82165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88369" y="322487"/>
            <a:ext cx="11219379" cy="1230419"/>
          </a:xfrm>
        </p:spPr>
        <p:txBody>
          <a:bodyPr>
            <a:normAutofit fontScale="90000"/>
          </a:bodyPr>
          <a:lstStyle/>
          <a:p>
            <a:pPr algn="ctr"/>
            <a:r>
              <a:rPr lang="tr-TR" sz="2800" b="1" dirty="0"/>
              <a:t>DAĞITIM KANALLARI</a:t>
            </a:r>
            <a:r>
              <a:rPr lang="tr-TR" sz="2800" dirty="0"/>
              <a:t/>
            </a:r>
            <a:br>
              <a:rPr lang="tr-TR" sz="2800" dirty="0"/>
            </a:br>
            <a:r>
              <a:rPr lang="tr-TR" sz="2800" dirty="0"/>
              <a:t/>
            </a:r>
            <a:br>
              <a:rPr lang="tr-TR" sz="2800" dirty="0"/>
            </a:b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3048000" y="1638831"/>
            <a:ext cx="6096000" cy="358033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Dağıtım Kanallarının Sınıflandırılması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İlişkinin türüne göre dağıtım kanalları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direkt dağıtım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endirekt dağıtımdır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Yönetim stratejilerine göre dağıtım kanalları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bireysel ve dikey dağıtım kanalları 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Bütünleşmenin yönüne göre dağıtım kanalları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Dikey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Yatay</a:t>
            </a:r>
            <a:endParaRPr lang="tr-T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09647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88369" y="322487"/>
            <a:ext cx="11219379" cy="1230419"/>
          </a:xfrm>
        </p:spPr>
        <p:txBody>
          <a:bodyPr>
            <a:normAutofit fontScale="90000"/>
          </a:bodyPr>
          <a:lstStyle/>
          <a:p>
            <a:pPr algn="ctr"/>
            <a:r>
              <a:rPr lang="tr-TR" sz="2800" b="1" dirty="0"/>
              <a:t>DAĞITIM KANALLARI</a:t>
            </a:r>
            <a:r>
              <a:rPr lang="tr-TR" sz="2800" dirty="0"/>
              <a:t/>
            </a:r>
            <a:br>
              <a:rPr lang="tr-TR" sz="2800" dirty="0"/>
            </a:br>
            <a:r>
              <a:rPr lang="tr-TR" sz="2800" dirty="0"/>
              <a:t/>
            </a:r>
            <a:br>
              <a:rPr lang="tr-TR" sz="2800" dirty="0"/>
            </a:b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2955532" y="1039995"/>
            <a:ext cx="7226157" cy="48341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1- Pazarlama amaçlarının belirlenmesi; Bu madde herhangi bir planlamanın ilk maddesini oluşturur, ilk adımdır. Bu olmadan planlama yapmak imkânsızdır.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2- Dağıtımın her düzeyinde, müşteriden, perakendeciye, toptancıya veya türlerine ülkeden ülkeye, durum değişikliğinin değerlendirilmesi.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3-Her bir ülkede, dağıtım kanallarına yönelik stratejilerin belirlenmesi ve pazarlama karmasında rolünün ortaya konması.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4- Her bir ülke dağıtım politikasının bazı şartları dikkate alarak belirlenmesi.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	a- Kullanılacak dağıtım düzeyi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b- Kullanılacak dış satım tipi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c-  İhracatın çeşitleri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5- Dağıtım zincirinde bütün organizasyonların performans standartlarının  belirlenmesi.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6- Dağıtım kanalarının performans ölçümünün anlamının belirlenmesi.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>
              <a:lnSpc>
                <a:spcPct val="107000"/>
              </a:lnSpc>
              <a:spcAft>
                <a:spcPts val="800"/>
              </a:spcAft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7- Beklenen performans ile gerçek performansın karşılaştırılması.</a:t>
            </a:r>
            <a:endParaRPr lang="tr-T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6562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88369" y="322487"/>
            <a:ext cx="11219379" cy="1230419"/>
          </a:xfrm>
        </p:spPr>
        <p:txBody>
          <a:bodyPr>
            <a:normAutofit fontScale="90000"/>
          </a:bodyPr>
          <a:lstStyle/>
          <a:p>
            <a:pPr algn="ctr"/>
            <a:r>
              <a:rPr lang="tr-TR" sz="2800" b="1" dirty="0" smtClean="0"/>
              <a:t>DAĞITIM KANALLARI</a:t>
            </a:r>
            <a:r>
              <a:rPr lang="tr-TR" sz="2800" dirty="0" smtClean="0"/>
              <a:t/>
            </a:r>
            <a:br>
              <a:rPr lang="tr-TR" sz="2800" dirty="0" smtClean="0"/>
            </a:br>
            <a:r>
              <a:rPr lang="tr-TR" sz="2800" dirty="0" smtClean="0"/>
              <a:t/>
            </a:r>
            <a:br>
              <a:rPr lang="tr-TR" sz="2800" dirty="0" smtClean="0"/>
            </a:b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3048000" y="1505461"/>
            <a:ext cx="6096000" cy="3649461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 Malın temel müşterileri kimdir?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  Mal nerelerde satışa sunuluyor?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  Malın fiyatı nedir?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 Aracıların stok bulundurması gerekiyor mu?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 Sipariş durumu nasıl? Aracılar ne sıklıkla mal istiyor?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 Sipariş ile teslim arasındaki süre ne kadardır?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 İşletme aracı kuruluşlara satış arttırma (promosyon) konusunda nasıl destek vermeyi düşünüyor?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	İşletme, dağıtımla ilgili gereksinmesini saptadıktan sonra, Aracı’nın uy­gun olup olmadığını belirlerken de, şu hususları gözönünde </a:t>
            </a:r>
            <a:r>
              <a:rPr lang="tr-TR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bulundurmalıdır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	- Aracı kuruluş, pazarı ne ölçüde kapsıyor? Aracı sınırlı bir bölgede mi, yoksa ülke çapında mı dağıtım yapıyor?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 Malın etkin bir biçimde pazarlanmasını sağlayacak sayı ve yeterlikte satış elemanı var mı?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 Aracının pazar içindeki imajı nedir? Bunu anlamak için müşteriler ve diğer ticaret odaları gibi mesleki kuruluşlarda araştırma yapılmalıdır.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 Aracı satış şirketi mi, büyük bir firma mı? Satış şirketi ile iş yapılması halinde, aracının ortadan kalkması durumunda, işin sürekliliği garanti altına alınmalıdır.</a:t>
            </a:r>
            <a:endParaRPr lang="tr-T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3048000" y="937696"/>
            <a:ext cx="7061771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Uluslararası Pazarlamada Dağıtım Kanalları Seçim Kriterleri</a:t>
            </a:r>
            <a:endParaRPr lang="tr-T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87373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88369" y="322487"/>
            <a:ext cx="11219379" cy="1230419"/>
          </a:xfrm>
        </p:spPr>
        <p:txBody>
          <a:bodyPr>
            <a:normAutofit fontScale="90000"/>
          </a:bodyPr>
          <a:lstStyle/>
          <a:p>
            <a:pPr algn="ctr"/>
            <a:r>
              <a:rPr lang="tr-TR" sz="2800" b="1" dirty="0"/>
              <a:t>DAĞITIM KANALLARI</a:t>
            </a:r>
            <a:r>
              <a:rPr lang="tr-TR" sz="2800" dirty="0"/>
              <a:t/>
            </a:r>
            <a:br>
              <a:rPr lang="tr-TR" sz="2800" dirty="0"/>
            </a:br>
            <a:r>
              <a:rPr lang="tr-TR" sz="2800" dirty="0"/>
              <a:t/>
            </a:r>
            <a:br>
              <a:rPr lang="tr-TR" sz="2800" dirty="0"/>
            </a:b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2821969" y="1319389"/>
            <a:ext cx="6096000" cy="78765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Dağıtım Politikasını Etkileyen Faktörler 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Uluslararası Alanda Yer Alan Dağıtım Kanalları</a:t>
            </a:r>
            <a:endParaRPr lang="tr-T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Resim 3"/>
          <p:cNvPicPr/>
          <p:nvPr/>
        </p:nvPicPr>
        <p:blipFill>
          <a:blip r:embed="rId2"/>
          <a:stretch>
            <a:fillRect/>
          </a:stretch>
        </p:blipFill>
        <p:spPr>
          <a:xfrm>
            <a:off x="3197992" y="2448742"/>
            <a:ext cx="5076825" cy="3193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68129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88369" y="322487"/>
            <a:ext cx="11219379" cy="1230419"/>
          </a:xfrm>
        </p:spPr>
        <p:txBody>
          <a:bodyPr>
            <a:normAutofit fontScale="90000"/>
          </a:bodyPr>
          <a:lstStyle/>
          <a:p>
            <a:pPr algn="ctr"/>
            <a:r>
              <a:rPr lang="tr-TR" sz="2800" b="1" dirty="0"/>
              <a:t>DAĞITIM KANALLARI</a:t>
            </a:r>
            <a:r>
              <a:rPr lang="tr-TR" sz="2800" dirty="0"/>
              <a:t/>
            </a:r>
            <a:br>
              <a:rPr lang="tr-TR" sz="2800" dirty="0"/>
            </a:br>
            <a:r>
              <a:rPr lang="tr-TR" sz="2800" dirty="0"/>
              <a:t/>
            </a:r>
            <a:br>
              <a:rPr lang="tr-TR" sz="2800" dirty="0"/>
            </a:b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Resim 2"/>
          <p:cNvPicPr/>
          <p:nvPr/>
        </p:nvPicPr>
        <p:blipFill>
          <a:blip r:embed="rId2"/>
          <a:stretch>
            <a:fillRect/>
          </a:stretch>
        </p:blipFill>
        <p:spPr>
          <a:xfrm>
            <a:off x="3454514" y="1431371"/>
            <a:ext cx="5303520" cy="4981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3954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88369" y="322487"/>
            <a:ext cx="11219379" cy="1230419"/>
          </a:xfrm>
        </p:spPr>
        <p:txBody>
          <a:bodyPr>
            <a:normAutofit fontScale="90000"/>
          </a:bodyPr>
          <a:lstStyle/>
          <a:p>
            <a:pPr algn="ctr"/>
            <a:r>
              <a:rPr lang="tr-TR" sz="2800" b="1" smtClean="0"/>
              <a:t>DAĞITIM KANALLARI</a:t>
            </a:r>
            <a:r>
              <a:rPr lang="tr-TR" sz="2800" smtClean="0"/>
              <a:t/>
            </a:r>
            <a:br>
              <a:rPr lang="tr-TR" sz="2800" smtClean="0"/>
            </a:br>
            <a:r>
              <a:rPr lang="tr-TR" sz="2800" smtClean="0"/>
              <a:t/>
            </a:r>
            <a:br>
              <a:rPr lang="tr-TR" sz="2800" smtClean="0"/>
            </a:b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1571946" y="1093285"/>
            <a:ext cx="10335801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9580" algn="just">
              <a:lnSpc>
                <a:spcPct val="107000"/>
              </a:lnSpc>
              <a:spcAft>
                <a:spcPts val="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Uluslararası Tarımsal Pazarlamada Dağıtım Kanalı Kullanılmasının Avantaj ve Dezavantajları   </a:t>
            </a:r>
            <a:endParaRPr lang="tr-T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Nesne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7245383"/>
              </p:ext>
            </p:extLst>
          </p:nvPr>
        </p:nvGraphicFramePr>
        <p:xfrm>
          <a:off x="1982912" y="1695450"/>
          <a:ext cx="6849938" cy="3465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Belge" r:id="rId3" imgW="5473001" imgH="3464757" progId="Word.Document.12">
                  <p:embed/>
                </p:oleObj>
              </mc:Choice>
              <mc:Fallback>
                <p:oleObj name="Belge" r:id="rId3" imgW="5473001" imgH="3464757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982912" y="1695450"/>
                        <a:ext cx="6849938" cy="34655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158351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88369" y="322487"/>
            <a:ext cx="11219379" cy="1230419"/>
          </a:xfrm>
        </p:spPr>
        <p:txBody>
          <a:bodyPr>
            <a:normAutofit fontScale="90000"/>
          </a:bodyPr>
          <a:lstStyle/>
          <a:p>
            <a:pPr algn="ctr"/>
            <a:r>
              <a:rPr lang="tr-TR" sz="2800" b="1" dirty="0"/>
              <a:t>DAĞITIM KANALLARI</a:t>
            </a:r>
            <a:r>
              <a:rPr lang="tr-TR" sz="2800" dirty="0"/>
              <a:t/>
            </a:r>
            <a:br>
              <a:rPr lang="tr-TR" sz="2800" dirty="0"/>
            </a:br>
            <a:r>
              <a:rPr lang="tr-TR" sz="2800" dirty="0"/>
              <a:t/>
            </a:r>
            <a:br>
              <a:rPr lang="tr-TR" sz="2800" dirty="0"/>
            </a:b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2024009" y="1638831"/>
            <a:ext cx="8753581" cy="35803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Seçimli dağıtım 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Yoğun dağıtım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Uluslararası Tarımsal Pazarlamada Fiziksel Dağıtım 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Uluslararası tarımsal pazarlamada taşımacılık 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Taşıma araçlarının seçimi 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Karayolu taşımacılığı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Denizyolu taşımacılığı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Havayolu taşımacılığı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Demiryolu taşımacılığı</a:t>
            </a:r>
            <a:endParaRPr lang="tr-T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45753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88369" y="322487"/>
            <a:ext cx="11219379" cy="1230419"/>
          </a:xfrm>
        </p:spPr>
        <p:txBody>
          <a:bodyPr>
            <a:normAutofit fontScale="90000"/>
          </a:bodyPr>
          <a:lstStyle/>
          <a:p>
            <a:pPr algn="ctr"/>
            <a:r>
              <a:rPr lang="tr-TR" sz="2800" b="1" dirty="0"/>
              <a:t>DAĞITIM KANALLARI</a:t>
            </a:r>
            <a:r>
              <a:rPr lang="tr-TR" sz="2800" dirty="0"/>
              <a:t/>
            </a:r>
            <a:br>
              <a:rPr lang="tr-TR" sz="2800" dirty="0"/>
            </a:br>
            <a:r>
              <a:rPr lang="tr-TR" sz="2800" dirty="0"/>
              <a:t/>
            </a:r>
            <a:br>
              <a:rPr lang="tr-TR" sz="2800" dirty="0"/>
            </a:b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2589089" y="497131"/>
            <a:ext cx="9246740" cy="63201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9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Taşıma aracıları ve işlemler</a:t>
            </a:r>
            <a:endParaRPr lang="tr-TR" sz="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9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Taşıma Aracısı</a:t>
            </a:r>
            <a:endParaRPr lang="tr-TR" sz="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sz="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Taşıma aracısının dış satımcıya sağladığı hizmetler şunlardır:</a:t>
            </a:r>
            <a:endParaRPr lang="tr-TR" sz="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sz="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-En ekonomik taşıma rotasını belirlemek,</a:t>
            </a:r>
            <a:endParaRPr lang="tr-TR" sz="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sz="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-Gönderilecek ürünlerin ambalaj ve kolilerin üzerine yazılacak bilgileri düzenlemek, </a:t>
            </a:r>
            <a:endParaRPr lang="tr-TR" sz="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sz="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-Taşıma için hazırlık yapmak ve belgeleri düzenlemek,</a:t>
            </a:r>
            <a:endParaRPr lang="tr-TR" sz="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sz="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-Taşıma için gerekli evrakları toplamak, </a:t>
            </a:r>
            <a:endParaRPr lang="tr-TR" sz="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sz="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-Sigorta ve hak talebini düzenlemek, </a:t>
            </a:r>
            <a:endParaRPr lang="tr-TR" sz="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sz="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-Taşıma için yer ayırttırmak,</a:t>
            </a:r>
            <a:endParaRPr lang="tr-TR" sz="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sz="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-Hava ve denizyolu ile nakliyede karşılaştırmalı maliyet hesabı yaparak öneride bulunmak.</a:t>
            </a:r>
            <a:endParaRPr lang="tr-TR" sz="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9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Taşıma belgeleri     </a:t>
            </a:r>
            <a:endParaRPr lang="tr-TR" sz="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sz="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Konşimentolar teslim şekillerine göre: a) Nama yazılı konşimento, b) Emre yazılı konşimento, c ) Hamiline yazılı konşimento, d) Tesellüm konşimentosu, e) Yükleme konşimentosu olabilir.</a:t>
            </a:r>
            <a:endParaRPr lang="tr-TR" sz="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sz="9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Denizyolu taşımacılığında kullanılan belgeler</a:t>
            </a:r>
            <a:r>
              <a:rPr lang="tr-TR" sz="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tr-TR" sz="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sz="9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Doğru konşimento</a:t>
            </a:r>
            <a:endParaRPr lang="tr-TR" sz="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9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Kirli konşimento</a:t>
            </a:r>
            <a:endParaRPr lang="tr-TR" sz="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9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Sundurma (tesellüm) konşimentosu</a:t>
            </a:r>
            <a:endParaRPr lang="tr-TR" sz="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9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Aktarma konşimentosu</a:t>
            </a:r>
            <a:endParaRPr lang="tr-TR" sz="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9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Yükleme ordinosu</a:t>
            </a:r>
            <a:endParaRPr lang="tr-TR" sz="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9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Delivery order</a:t>
            </a:r>
            <a:endParaRPr lang="tr-TR" sz="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9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Manifesto</a:t>
            </a:r>
            <a:endParaRPr lang="tr-TR" sz="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9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Navlun mukavelesi</a:t>
            </a:r>
            <a:endParaRPr lang="tr-TR" sz="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9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Karayolu taşımacılığında kullanılan belgeler</a:t>
            </a:r>
            <a:endParaRPr lang="tr-TR" sz="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9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Karayolu taşıma senedi</a:t>
            </a:r>
            <a:endParaRPr lang="tr-TR" sz="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9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Hamule senedi</a:t>
            </a:r>
            <a:r>
              <a:rPr lang="tr-TR" sz="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(taşıma senedi)</a:t>
            </a:r>
            <a:endParaRPr lang="tr-TR" sz="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9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Karayolu manifestosu</a:t>
            </a:r>
            <a:endParaRPr lang="tr-TR" sz="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9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Demiryolu taşımacılığında kullanılan belgeler</a:t>
            </a:r>
            <a:endParaRPr lang="tr-TR" sz="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sz="9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CIV ve CIM belgeleri</a:t>
            </a:r>
            <a:r>
              <a:rPr lang="tr-TR" sz="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Denizyolu taşımacılığında kullanılan konşimentonun yerini, demiryolu taşımacılığında CIV ve CIM belgeleri almaktadır. Bu belgenin ciro edilmesi olanaklı değildir.</a:t>
            </a:r>
            <a:endParaRPr lang="tr-TR" sz="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9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Hava taşımacılığında kullanılan belgeler</a:t>
            </a:r>
            <a:endParaRPr lang="tr-TR" sz="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9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Havayolu faturası</a:t>
            </a:r>
            <a:endParaRPr lang="tr-TR" sz="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12574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vre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TM04033919[[fn=Devre]]</Template>
  <TotalTime>586</TotalTime>
  <Words>516</Words>
  <Application>Microsoft Office PowerPoint</Application>
  <PresentationFormat>Geniş ekran</PresentationFormat>
  <Paragraphs>108</Paragraphs>
  <Slides>10</Slides>
  <Notes>0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7" baseType="lpstr">
      <vt:lpstr>Arial</vt:lpstr>
      <vt:lpstr>Calibri</vt:lpstr>
      <vt:lpstr>Times New Roman</vt:lpstr>
      <vt:lpstr>Trebuchet MS</vt:lpstr>
      <vt:lpstr>Tw Cen MT</vt:lpstr>
      <vt:lpstr>Devre</vt:lpstr>
      <vt:lpstr>Microsoft Word Belgesi</vt:lpstr>
      <vt:lpstr>DAĞITIM KANALLARI  </vt:lpstr>
      <vt:lpstr>DAĞITIM KANALLARI  </vt:lpstr>
      <vt:lpstr>DAĞITIM KANALLARI  </vt:lpstr>
      <vt:lpstr>DAĞITIM KANALLARI  </vt:lpstr>
      <vt:lpstr>DAĞITIM KANALLARI  </vt:lpstr>
      <vt:lpstr>DAĞITIM KANALLARI  </vt:lpstr>
      <vt:lpstr>DAĞITIM KANALLARI  </vt:lpstr>
      <vt:lpstr>DAĞITIM KANALLARI  </vt:lpstr>
      <vt:lpstr>DAĞITIM KANALLARI  </vt:lpstr>
      <vt:lpstr>DAĞITIM KANALLARI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Ekonomi, Tarım ekonomisi ve üretim ekonomisi Nedir?</dc:title>
  <dc:creator>halil fidan</dc:creator>
  <cp:lastModifiedBy>halil fidan</cp:lastModifiedBy>
  <cp:revision>178</cp:revision>
  <dcterms:created xsi:type="dcterms:W3CDTF">2018-11-16T06:39:51Z</dcterms:created>
  <dcterms:modified xsi:type="dcterms:W3CDTF">2018-11-23T11:49:14Z</dcterms:modified>
</cp:coreProperties>
</file>