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97" r:id="rId2"/>
    <p:sldId id="284" r:id="rId3"/>
    <p:sldId id="285" r:id="rId4"/>
    <p:sldId id="286" r:id="rId5"/>
    <p:sldId id="287" r:id="rId6"/>
    <p:sldId id="288" r:id="rId7"/>
    <p:sldId id="289" r:id="rId8"/>
    <p:sldId id="290" r:id="rId9"/>
    <p:sldId id="298" r:id="rId10"/>
    <p:sldId id="291" r:id="rId11"/>
    <p:sldId id="292" r:id="rId12"/>
    <p:sldId id="293" r:id="rId13"/>
    <p:sldId id="294" r:id="rId14"/>
    <p:sldId id="295" r:id="rId15"/>
    <p:sldId id="296" r:id="rId16"/>
    <p:sldId id="299" r:id="rId17"/>
    <p:sldId id="30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53" d="100"/>
          <a:sy n="53" d="100"/>
        </p:scale>
        <p:origin x="6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1CC91D-8680-4776-B634-580C6DC59EE7}"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37AC04-3FC4-48B4-A93D-11D950F2A84E}" type="slidenum">
              <a:rPr lang="tr-TR" smtClean="0"/>
              <a:pPr/>
              <a:t>‹#›</a:t>
            </a:fld>
            <a:endParaRPr lang="tr-TR"/>
          </a:p>
        </p:txBody>
      </p:sp>
    </p:spTree>
    <p:extLst>
      <p:ext uri="{BB962C8B-B14F-4D97-AF65-F5344CB8AC3E}">
        <p14:creationId xmlns:p14="http://schemas.microsoft.com/office/powerpoint/2010/main" val="2049626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a:t>
            </a:fld>
            <a:endParaRPr lang="tr-TR"/>
          </a:p>
        </p:txBody>
      </p:sp>
    </p:spTree>
    <p:extLst>
      <p:ext uri="{BB962C8B-B14F-4D97-AF65-F5344CB8AC3E}">
        <p14:creationId xmlns:p14="http://schemas.microsoft.com/office/powerpoint/2010/main" val="879125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10</a:t>
            </a:fld>
            <a:endParaRPr lang="tr-TR"/>
          </a:p>
        </p:txBody>
      </p:sp>
    </p:spTree>
    <p:extLst>
      <p:ext uri="{BB962C8B-B14F-4D97-AF65-F5344CB8AC3E}">
        <p14:creationId xmlns:p14="http://schemas.microsoft.com/office/powerpoint/2010/main" val="2847858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11</a:t>
            </a:fld>
            <a:endParaRPr lang="tr-TR"/>
          </a:p>
        </p:txBody>
      </p:sp>
    </p:spTree>
    <p:extLst>
      <p:ext uri="{BB962C8B-B14F-4D97-AF65-F5344CB8AC3E}">
        <p14:creationId xmlns:p14="http://schemas.microsoft.com/office/powerpoint/2010/main" val="1199044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12</a:t>
            </a:fld>
            <a:endParaRPr lang="tr-TR"/>
          </a:p>
        </p:txBody>
      </p:sp>
    </p:spTree>
    <p:extLst>
      <p:ext uri="{BB962C8B-B14F-4D97-AF65-F5344CB8AC3E}">
        <p14:creationId xmlns:p14="http://schemas.microsoft.com/office/powerpoint/2010/main" val="2238747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13</a:t>
            </a:fld>
            <a:endParaRPr lang="tr-TR"/>
          </a:p>
        </p:txBody>
      </p:sp>
    </p:spTree>
    <p:extLst>
      <p:ext uri="{BB962C8B-B14F-4D97-AF65-F5344CB8AC3E}">
        <p14:creationId xmlns:p14="http://schemas.microsoft.com/office/powerpoint/2010/main" val="31303083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14</a:t>
            </a:fld>
            <a:endParaRPr lang="tr-TR"/>
          </a:p>
        </p:txBody>
      </p:sp>
    </p:spTree>
    <p:extLst>
      <p:ext uri="{BB962C8B-B14F-4D97-AF65-F5344CB8AC3E}">
        <p14:creationId xmlns:p14="http://schemas.microsoft.com/office/powerpoint/2010/main" val="3721190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15</a:t>
            </a:fld>
            <a:endParaRPr lang="tr-TR"/>
          </a:p>
        </p:txBody>
      </p:sp>
    </p:spTree>
    <p:extLst>
      <p:ext uri="{BB962C8B-B14F-4D97-AF65-F5344CB8AC3E}">
        <p14:creationId xmlns:p14="http://schemas.microsoft.com/office/powerpoint/2010/main" val="1457997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16</a:t>
            </a:fld>
            <a:endParaRPr lang="tr-TR"/>
          </a:p>
        </p:txBody>
      </p:sp>
    </p:spTree>
    <p:extLst>
      <p:ext uri="{BB962C8B-B14F-4D97-AF65-F5344CB8AC3E}">
        <p14:creationId xmlns:p14="http://schemas.microsoft.com/office/powerpoint/2010/main" val="3832144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smtClean="0"/>
          </a:p>
        </p:txBody>
      </p:sp>
      <p:sp>
        <p:nvSpPr>
          <p:cNvPr id="2150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D8E56FFF-B7D0-4E0E-B9B9-7F749331BECA}" type="slidenum">
              <a:rPr lang="tr-TR" sz="1200" smtClean="0"/>
              <a:pPr/>
              <a:t>17</a:t>
            </a:fld>
            <a:endParaRPr lang="tr-TR" sz="1200" smtClean="0"/>
          </a:p>
        </p:txBody>
      </p:sp>
    </p:spTree>
    <p:extLst>
      <p:ext uri="{BB962C8B-B14F-4D97-AF65-F5344CB8AC3E}">
        <p14:creationId xmlns:p14="http://schemas.microsoft.com/office/powerpoint/2010/main" val="782053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2</a:t>
            </a:fld>
            <a:endParaRPr lang="tr-TR"/>
          </a:p>
        </p:txBody>
      </p:sp>
    </p:spTree>
    <p:extLst>
      <p:ext uri="{BB962C8B-B14F-4D97-AF65-F5344CB8AC3E}">
        <p14:creationId xmlns:p14="http://schemas.microsoft.com/office/powerpoint/2010/main" val="2979982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3</a:t>
            </a:fld>
            <a:endParaRPr lang="tr-TR"/>
          </a:p>
        </p:txBody>
      </p:sp>
    </p:spTree>
    <p:extLst>
      <p:ext uri="{BB962C8B-B14F-4D97-AF65-F5344CB8AC3E}">
        <p14:creationId xmlns:p14="http://schemas.microsoft.com/office/powerpoint/2010/main" val="2803036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4</a:t>
            </a:fld>
            <a:endParaRPr lang="tr-TR"/>
          </a:p>
        </p:txBody>
      </p:sp>
    </p:spTree>
    <p:extLst>
      <p:ext uri="{BB962C8B-B14F-4D97-AF65-F5344CB8AC3E}">
        <p14:creationId xmlns:p14="http://schemas.microsoft.com/office/powerpoint/2010/main" val="151512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5</a:t>
            </a:fld>
            <a:endParaRPr lang="tr-TR"/>
          </a:p>
        </p:txBody>
      </p:sp>
    </p:spTree>
    <p:extLst>
      <p:ext uri="{BB962C8B-B14F-4D97-AF65-F5344CB8AC3E}">
        <p14:creationId xmlns:p14="http://schemas.microsoft.com/office/powerpoint/2010/main" val="4054760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6</a:t>
            </a:fld>
            <a:endParaRPr lang="tr-TR"/>
          </a:p>
        </p:txBody>
      </p:sp>
    </p:spTree>
    <p:extLst>
      <p:ext uri="{BB962C8B-B14F-4D97-AF65-F5344CB8AC3E}">
        <p14:creationId xmlns:p14="http://schemas.microsoft.com/office/powerpoint/2010/main" val="3141490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7</a:t>
            </a:fld>
            <a:endParaRPr lang="tr-TR"/>
          </a:p>
        </p:txBody>
      </p:sp>
    </p:spTree>
    <p:extLst>
      <p:ext uri="{BB962C8B-B14F-4D97-AF65-F5344CB8AC3E}">
        <p14:creationId xmlns:p14="http://schemas.microsoft.com/office/powerpoint/2010/main" val="3699007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8</a:t>
            </a:fld>
            <a:endParaRPr lang="tr-TR"/>
          </a:p>
        </p:txBody>
      </p:sp>
    </p:spTree>
    <p:extLst>
      <p:ext uri="{BB962C8B-B14F-4D97-AF65-F5344CB8AC3E}">
        <p14:creationId xmlns:p14="http://schemas.microsoft.com/office/powerpoint/2010/main" val="2899996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3037AC04-3FC4-48B4-A93D-11D950F2A84E}" type="slidenum">
              <a:rPr lang="tr-TR" smtClean="0"/>
              <a:pPr/>
              <a:t>9</a:t>
            </a:fld>
            <a:endParaRPr lang="tr-TR"/>
          </a:p>
        </p:txBody>
      </p:sp>
    </p:spTree>
    <p:extLst>
      <p:ext uri="{BB962C8B-B14F-4D97-AF65-F5344CB8AC3E}">
        <p14:creationId xmlns:p14="http://schemas.microsoft.com/office/powerpoint/2010/main" val="102430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AF5CB643-D742-45DC-AFF6-6BD8241E8F36}" type="datetime1">
              <a:rPr lang="tr-TR" smtClean="0"/>
              <a:t>10.8.2017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r>
              <a:rPr lang="tr-TR" smtClean="0"/>
              <a:t>Prof. Dr. Fehmi TUNCEL</a:t>
            </a:r>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2C8F7B1-BB8F-40A8-B5B4-C1AAE0E264C4}"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83A915C-32F8-4AC2-B177-7977DEBA4C13}"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206962DF-E179-4A12-8962-923FFBB722F0}" type="datetime1">
              <a:rPr lang="tr-TR" smtClean="0"/>
              <a:t>10.8.2017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2D8BED28-3DA5-4651-92B6-25C0E325ECB3}" type="datetime1">
              <a:rPr lang="tr-TR" smtClean="0"/>
              <a:t>10.8.2017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B2B188D-8DEA-4A86-87AC-1E9A8F01A547}" type="datetime1">
              <a:rPr lang="tr-TR" smtClean="0"/>
              <a:t>10.8.2017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60E89178-3A49-4140-990C-887F685C5B9C}" type="datetime1">
              <a:rPr lang="tr-TR" smtClean="0"/>
              <a:t>10.8.2017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r>
              <a:rPr lang="tr-TR" smtClean="0"/>
              <a:t>Prof. Dr. Fehmi TUNCEL</a:t>
            </a:r>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249E72B-7A4A-4D77-8F45-16CE3D3FFE7C}"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CDCAF7F4-5C3B-44DB-AED1-C97F34E6FBCC}" type="datetime1">
              <a:rPr lang="tr-TR" smtClean="0"/>
              <a:t>10.8.2017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C91D1F50-A8AE-45BA-8143-1CB63D5F792E}" type="datetime1">
              <a:rPr lang="tr-TR" smtClean="0"/>
              <a:t>10.8.2017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E4BFD66F-A15D-4F16-951F-C35055786F5B}" type="datetime1">
              <a:rPr lang="tr-TR" smtClean="0"/>
              <a:t>10.8.2017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F697910-C400-404B-BF42-A2B26D62E7A4}" type="datetime1">
              <a:rPr lang="tr-TR" smtClean="0"/>
              <a:t>10.8.2017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tr-TR" smtClean="0"/>
              <a:t>Prof. Dr. Fehmi TUNCEL</a:t>
            </a:r>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42910" y="3929066"/>
            <a:ext cx="8062912" cy="1752600"/>
          </a:xfrm>
        </p:spPr>
        <p:txBody>
          <a:bodyPr>
            <a:normAutofit/>
          </a:bodyPr>
          <a:lstStyle/>
          <a:p>
            <a:pPr algn="ctr"/>
            <a:r>
              <a:rPr lang="tr-TR" sz="3200" b="1" dirty="0" smtClean="0">
                <a:solidFill>
                  <a:srgbClr val="002060"/>
                </a:solidFill>
              </a:rPr>
              <a:t>BSÖ 101      (2 0) 2</a:t>
            </a:r>
          </a:p>
          <a:p>
            <a:pPr algn="ctr"/>
            <a:r>
              <a:rPr lang="tr-TR" sz="3200" b="1" dirty="0" smtClean="0">
                <a:solidFill>
                  <a:srgbClr val="002060"/>
                </a:solidFill>
              </a:rPr>
              <a:t>Beden Eğitimi ve Sporun Temelleri</a:t>
            </a:r>
            <a:endParaRPr lang="tr-TR" dirty="0">
              <a:solidFill>
                <a:srgbClr val="002060"/>
              </a:solidFill>
            </a:endParaRPr>
          </a:p>
        </p:txBody>
      </p:sp>
      <p:sp>
        <p:nvSpPr>
          <p:cNvPr id="4" name="1 Başlık"/>
          <p:cNvSpPr>
            <a:spLocks noGrp="1"/>
          </p:cNvSpPr>
          <p:nvPr>
            <p:ph type="ctrTitle"/>
          </p:nvPr>
        </p:nvSpPr>
        <p:spPr>
          <a:xfrm>
            <a:off x="642910" y="1571612"/>
            <a:ext cx="8062912" cy="1857364"/>
          </a:xfrm>
        </p:spPr>
        <p:txBody>
          <a:bodyPr>
            <a:normAutofit fontScale="90000"/>
          </a:bodyPr>
          <a:lstStyle/>
          <a:p>
            <a:pPr algn="ctr">
              <a:defRPr/>
            </a:pPr>
            <a:r>
              <a:rPr lang="tr-TR" dirty="0" smtClean="0"/>
              <a:t/>
            </a:r>
            <a:br>
              <a:rPr lang="tr-TR" dirty="0" smtClean="0"/>
            </a:br>
            <a:r>
              <a:rPr lang="tr-TR" sz="2000" dirty="0" smtClean="0"/>
              <a:t/>
            </a:r>
            <a:br>
              <a:rPr lang="tr-TR" sz="2000" dirty="0" smtClean="0"/>
            </a:br>
            <a:r>
              <a:rPr lang="tr-TR" sz="2000" dirty="0" smtClean="0"/>
              <a:t/>
            </a:r>
            <a:br>
              <a:rPr lang="tr-TR" sz="2000" dirty="0" smtClean="0"/>
            </a:br>
            <a:r>
              <a:rPr lang="tr-TR" sz="2000" b="1" dirty="0" smtClean="0"/>
              <a:t> </a:t>
            </a:r>
            <a:r>
              <a:rPr lang="tr-TR" sz="2000" dirty="0" smtClean="0"/>
              <a:t/>
            </a:r>
            <a:br>
              <a:rPr lang="tr-TR" sz="2000" dirty="0" smtClean="0"/>
            </a:br>
            <a:r>
              <a:rPr lang="tr-TR" sz="2000" dirty="0" smtClean="0"/>
              <a:t/>
            </a:r>
            <a:br>
              <a:rPr lang="tr-TR" sz="2000" dirty="0" smtClean="0"/>
            </a:br>
            <a:r>
              <a:rPr lang="tr-TR" sz="2000" dirty="0" smtClean="0"/>
              <a:t/>
            </a:r>
            <a:br>
              <a:rPr lang="tr-TR" sz="2000" dirty="0" smtClean="0"/>
            </a:br>
            <a:r>
              <a:rPr lang="tr-TR" sz="2000" dirty="0" smtClean="0"/>
              <a:t/>
            </a:r>
            <a:br>
              <a:rPr lang="tr-TR" sz="2000" dirty="0" smtClean="0"/>
            </a:br>
            <a:r>
              <a:rPr lang="tr-TR" sz="3600" b="1" dirty="0" smtClean="0">
                <a:solidFill>
                  <a:srgbClr val="FFFF00"/>
                </a:solidFill>
              </a:rPr>
              <a:t>Ankara Üniversitesi</a:t>
            </a:r>
            <a:r>
              <a:rPr lang="tr-TR" sz="3600" dirty="0" smtClean="0">
                <a:solidFill>
                  <a:srgbClr val="FFFF00"/>
                </a:solidFill>
              </a:rPr>
              <a:t/>
            </a:r>
            <a:br>
              <a:rPr lang="tr-TR" sz="3600" dirty="0" smtClean="0">
                <a:solidFill>
                  <a:srgbClr val="FFFF00"/>
                </a:solidFill>
              </a:rPr>
            </a:br>
            <a:r>
              <a:rPr lang="tr-TR" sz="3600" b="1" dirty="0" smtClean="0">
                <a:solidFill>
                  <a:srgbClr val="FFFF00"/>
                </a:solidFill>
              </a:rPr>
              <a:t>Spor Bilimleri Fakültesi</a:t>
            </a:r>
            <a:r>
              <a:rPr lang="tr-TR" sz="3600" dirty="0" smtClean="0">
                <a:solidFill>
                  <a:srgbClr val="FFFF00"/>
                </a:solidFill>
              </a:rPr>
              <a:t/>
            </a:r>
            <a:br>
              <a:rPr lang="tr-TR" sz="3600" dirty="0" smtClean="0">
                <a:solidFill>
                  <a:srgbClr val="FFFF00"/>
                </a:solidFill>
              </a:rPr>
            </a:br>
            <a:r>
              <a:rPr lang="tr-TR" sz="3600" b="1" dirty="0" smtClean="0">
                <a:solidFill>
                  <a:srgbClr val="FFFF00"/>
                </a:solidFill>
              </a:rPr>
              <a:t>Beden Eğitimi ve Spor öğretmenliği Bölümü</a:t>
            </a:r>
            <a:endParaRPr lang="tr-TR" dirty="0">
              <a:solidFill>
                <a:srgbClr val="FFFF00"/>
              </a:solidFill>
            </a:endParaRPr>
          </a:p>
        </p:txBody>
      </p:sp>
      <p:sp>
        <p:nvSpPr>
          <p:cNvPr id="5" name="4 Veri Yer Tutucusu"/>
          <p:cNvSpPr>
            <a:spLocks noGrp="1"/>
          </p:cNvSpPr>
          <p:nvPr>
            <p:ph type="dt" sz="half" idx="10"/>
          </p:nvPr>
        </p:nvSpPr>
        <p:spPr/>
        <p:txBody>
          <a:bodyPr/>
          <a:lstStyle/>
          <a:p>
            <a:fld id="{2A71F662-A6D9-4B38-9B28-F69C16BAED57}" type="datetime1">
              <a:rPr lang="tr-TR" smtClean="0"/>
              <a:t>10.8.2017</a:t>
            </a:fld>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accent3">
                    <a:lumMod val="60000"/>
                    <a:lumOff val="40000"/>
                  </a:schemeClr>
                </a:solidFill>
              </a:rPr>
              <a:t>Terminoloji</a:t>
            </a:r>
            <a:endParaRPr lang="tr-TR" dirty="0">
              <a:solidFill>
                <a:schemeClr val="accent3">
                  <a:lumMod val="60000"/>
                  <a:lumOff val="40000"/>
                </a:schemeClr>
              </a:solidFill>
            </a:endParaRPr>
          </a:p>
        </p:txBody>
      </p:sp>
      <p:sp>
        <p:nvSpPr>
          <p:cNvPr id="3" name="2 İçerik Yer Tutucusu"/>
          <p:cNvSpPr>
            <a:spLocks noGrp="1"/>
          </p:cNvSpPr>
          <p:nvPr>
            <p:ph idx="1"/>
          </p:nvPr>
        </p:nvSpPr>
        <p:spPr/>
        <p:txBody>
          <a:bodyPr>
            <a:normAutofit/>
          </a:bodyPr>
          <a:lstStyle/>
          <a:p>
            <a:pPr algn="just">
              <a:buNone/>
            </a:pPr>
            <a:r>
              <a:rPr lang="tr-TR" b="1" i="1" u="sng" dirty="0" err="1" smtClean="0">
                <a:solidFill>
                  <a:schemeClr val="accent5"/>
                </a:solidFill>
              </a:rPr>
              <a:t>Welnes</a:t>
            </a:r>
            <a:endParaRPr lang="tr-TR" dirty="0" smtClean="0">
              <a:solidFill>
                <a:schemeClr val="accent5"/>
              </a:solidFill>
            </a:endParaRPr>
          </a:p>
          <a:p>
            <a:pPr algn="ctr">
              <a:buNone/>
            </a:pPr>
            <a:r>
              <a:rPr lang="tr-TR" b="1" dirty="0" smtClean="0">
                <a:solidFill>
                  <a:srgbClr val="FFFF00"/>
                </a:solidFill>
              </a:rPr>
              <a:t>WELNES YALNIZCA HASTALIĞIN OLMAYIŞI DEĞİL, OPTİMAL SAĞLIK OLUŞUDUR. </a:t>
            </a:r>
            <a:endParaRPr lang="tr-TR" dirty="0" smtClean="0"/>
          </a:p>
          <a:p>
            <a:pPr algn="ctr">
              <a:buNone/>
            </a:pPr>
            <a:r>
              <a:rPr lang="tr-TR" b="1" dirty="0" smtClean="0">
                <a:solidFill>
                  <a:srgbClr val="FFFF00"/>
                </a:solidFill>
              </a:rPr>
              <a:t>WELNES’E GÖRE, KİŞİNİN SORUMLU KARARLAR VERME GÜCÜ, YALNIZCA HASTALIĞI ÖNLEMEYE DEĞİL, ÜST DÜZEYDE SAĞLIĞA SAHİP OLMAYA DA YOL AÇAR. </a:t>
            </a:r>
            <a:r>
              <a:rPr lang="tr-TR" dirty="0" smtClean="0"/>
              <a:t> </a:t>
            </a:r>
            <a:endParaRPr lang="tr-TR" dirty="0"/>
          </a:p>
        </p:txBody>
      </p:sp>
      <p:sp>
        <p:nvSpPr>
          <p:cNvPr id="4" name="3 Veri Yer Tutucusu"/>
          <p:cNvSpPr>
            <a:spLocks noGrp="1"/>
          </p:cNvSpPr>
          <p:nvPr>
            <p:ph type="dt" sz="half" idx="10"/>
          </p:nvPr>
        </p:nvSpPr>
        <p:spPr/>
        <p:txBody>
          <a:bodyPr/>
          <a:lstStyle/>
          <a:p>
            <a:fld id="{B4A4B5A1-8F69-42BC-B8B2-9116A36F1DA6}"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accent3">
                    <a:lumMod val="60000"/>
                    <a:lumOff val="40000"/>
                  </a:schemeClr>
                </a:solidFill>
              </a:rPr>
              <a:t>Terminoloji</a:t>
            </a:r>
            <a:endParaRPr lang="tr-TR" dirty="0"/>
          </a:p>
        </p:txBody>
      </p:sp>
      <p:sp>
        <p:nvSpPr>
          <p:cNvPr id="3" name="2 İçerik Yer Tutucusu"/>
          <p:cNvSpPr>
            <a:spLocks noGrp="1"/>
          </p:cNvSpPr>
          <p:nvPr>
            <p:ph idx="1"/>
          </p:nvPr>
        </p:nvSpPr>
        <p:spPr/>
        <p:txBody>
          <a:bodyPr>
            <a:normAutofit/>
          </a:bodyPr>
          <a:lstStyle/>
          <a:p>
            <a:pPr algn="just">
              <a:buNone/>
            </a:pPr>
            <a:r>
              <a:rPr lang="tr-TR" b="1" i="1" u="sng" dirty="0" err="1" smtClean="0">
                <a:solidFill>
                  <a:schemeClr val="accent5"/>
                </a:solidFill>
              </a:rPr>
              <a:t>Welnes</a:t>
            </a:r>
            <a:endParaRPr lang="tr-TR" dirty="0" smtClean="0">
              <a:solidFill>
                <a:schemeClr val="accent5"/>
              </a:solidFill>
            </a:endParaRPr>
          </a:p>
          <a:p>
            <a:pPr>
              <a:buNone/>
            </a:pPr>
            <a:endParaRPr lang="tr-TR" dirty="0" smtClean="0"/>
          </a:p>
          <a:p>
            <a:pPr algn="ctr">
              <a:buNone/>
            </a:pPr>
            <a:r>
              <a:rPr lang="tr-TR" b="1" dirty="0" smtClean="0">
                <a:solidFill>
                  <a:srgbClr val="FFFF00"/>
                </a:solidFill>
              </a:rPr>
              <a:t>WELNES, UYGUN BESLENME, DÜZENLİ EGZERSİZ, ETKİLİ STRES YÖNETİMİ VE SAĞLIĞI TEHDİT EDEN ALIŞKANLIKLARDAN (ÖR. SİGARA VEYA İLAÇLAR) UZAK DURARAK KAZANILIR. </a:t>
            </a:r>
            <a:endParaRPr lang="tr-TR" dirty="0"/>
          </a:p>
        </p:txBody>
      </p:sp>
      <p:sp>
        <p:nvSpPr>
          <p:cNvPr id="4" name="3 Veri Yer Tutucusu"/>
          <p:cNvSpPr>
            <a:spLocks noGrp="1"/>
          </p:cNvSpPr>
          <p:nvPr>
            <p:ph type="dt" sz="half" idx="10"/>
          </p:nvPr>
        </p:nvSpPr>
        <p:spPr/>
        <p:txBody>
          <a:bodyPr/>
          <a:lstStyle/>
          <a:p>
            <a:fld id="{3755D043-A054-418F-AD5A-7080AC9AC0B4}"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C00000"/>
                </a:solidFill>
              </a:rPr>
              <a:t>Terminoloji</a:t>
            </a:r>
            <a:endParaRPr lang="tr-TR" b="1" dirty="0">
              <a:solidFill>
                <a:srgbClr val="C00000"/>
              </a:solidFill>
            </a:endParaRPr>
          </a:p>
        </p:txBody>
      </p:sp>
      <p:sp>
        <p:nvSpPr>
          <p:cNvPr id="3" name="2 İçerik Yer Tutucusu"/>
          <p:cNvSpPr>
            <a:spLocks noGrp="1"/>
          </p:cNvSpPr>
          <p:nvPr>
            <p:ph idx="1"/>
          </p:nvPr>
        </p:nvSpPr>
        <p:spPr/>
        <p:txBody>
          <a:bodyPr/>
          <a:lstStyle/>
          <a:p>
            <a:pPr>
              <a:buNone/>
            </a:pPr>
            <a:r>
              <a:rPr lang="tr-TR" b="1" i="1" u="sng" dirty="0" smtClean="0"/>
              <a:t>Rekreasyon</a:t>
            </a:r>
          </a:p>
          <a:p>
            <a:pPr>
              <a:buNone/>
            </a:pPr>
            <a:endParaRPr lang="tr-TR" dirty="0" smtClean="0"/>
          </a:p>
          <a:p>
            <a:pPr algn="ctr">
              <a:buNone/>
            </a:pPr>
            <a:r>
              <a:rPr lang="tr-TR" b="1" dirty="0" smtClean="0">
                <a:solidFill>
                  <a:srgbClr val="92D050"/>
                </a:solidFill>
              </a:rPr>
              <a:t>REKREASYON, BİR KİMSE TARAFINDAN ÇALIŞILMAYAN SAATLERDE YAPILAN AKTİVİTELERDİR. </a:t>
            </a:r>
          </a:p>
          <a:p>
            <a:pPr algn="ctr">
              <a:buNone/>
            </a:pPr>
            <a:r>
              <a:rPr lang="tr-TR" b="1" dirty="0" smtClean="0">
                <a:solidFill>
                  <a:srgbClr val="92D050"/>
                </a:solidFill>
              </a:rPr>
              <a:t>GENELDE, SERBEST ZAMAN AKTİVİTESİ OLARAK DÜŞÜNÜLÜR. </a:t>
            </a:r>
            <a:r>
              <a:rPr lang="tr-TR" dirty="0" smtClean="0">
                <a:solidFill>
                  <a:srgbClr val="92D050"/>
                </a:solidFill>
              </a:rPr>
              <a:t> </a:t>
            </a:r>
          </a:p>
          <a:p>
            <a:pPr algn="ctr">
              <a:buNone/>
            </a:pPr>
            <a:endParaRPr lang="tr-TR" dirty="0"/>
          </a:p>
        </p:txBody>
      </p:sp>
      <p:sp>
        <p:nvSpPr>
          <p:cNvPr id="4" name="3 Veri Yer Tutucusu"/>
          <p:cNvSpPr>
            <a:spLocks noGrp="1"/>
          </p:cNvSpPr>
          <p:nvPr>
            <p:ph type="dt" sz="half" idx="10"/>
          </p:nvPr>
        </p:nvSpPr>
        <p:spPr/>
        <p:txBody>
          <a:bodyPr/>
          <a:lstStyle/>
          <a:p>
            <a:fld id="{CD5BCE61-C464-43E9-8966-74371A170D6D}"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C00000"/>
                </a:solidFill>
              </a:rPr>
              <a:t>Terminoloji</a:t>
            </a:r>
            <a:endParaRPr lang="tr-TR" dirty="0"/>
          </a:p>
        </p:txBody>
      </p:sp>
      <p:sp>
        <p:nvSpPr>
          <p:cNvPr id="3" name="2 İçerik Yer Tutucusu"/>
          <p:cNvSpPr>
            <a:spLocks noGrp="1"/>
          </p:cNvSpPr>
          <p:nvPr>
            <p:ph idx="1"/>
          </p:nvPr>
        </p:nvSpPr>
        <p:spPr/>
        <p:txBody>
          <a:bodyPr>
            <a:normAutofit/>
          </a:bodyPr>
          <a:lstStyle/>
          <a:p>
            <a:pPr>
              <a:buNone/>
            </a:pPr>
            <a:r>
              <a:rPr lang="tr-TR" b="1" i="1" u="sng" dirty="0" smtClean="0"/>
              <a:t>Rekreasyon</a:t>
            </a:r>
          </a:p>
          <a:p>
            <a:pPr algn="ctr">
              <a:buNone/>
            </a:pPr>
            <a:endParaRPr lang="tr-TR" dirty="0" smtClean="0"/>
          </a:p>
          <a:p>
            <a:pPr algn="ctr">
              <a:buNone/>
            </a:pPr>
            <a:r>
              <a:rPr lang="tr-TR" b="1" dirty="0" smtClean="0">
                <a:solidFill>
                  <a:srgbClr val="92D050"/>
                </a:solidFill>
              </a:rPr>
              <a:t>REKREASYON EĞİTİMİ, İNSANLARA SERBEST ZAMANLARINI YAPICI BİR ŞEKİLDE DEĞERLENDİRMELERİNİ ÖĞRETMEYİ HEDEFLER. </a:t>
            </a:r>
          </a:p>
          <a:p>
            <a:pPr algn="ctr">
              <a:buNone/>
            </a:pPr>
            <a:r>
              <a:rPr lang="tr-TR" b="1" dirty="0" smtClean="0">
                <a:solidFill>
                  <a:srgbClr val="92D050"/>
                </a:solidFill>
              </a:rPr>
              <a:t>BU DA SERBEST ZAMAN AKTİVİTELRİNİN DİKKATLİ BİR ŞEKİLDE SEÇİLMESİNİ GEREKTİRİR.  </a:t>
            </a:r>
            <a:r>
              <a:rPr lang="tr-TR" dirty="0" smtClean="0"/>
              <a:t> </a:t>
            </a:r>
            <a:endParaRPr lang="tr-TR" dirty="0"/>
          </a:p>
        </p:txBody>
      </p:sp>
      <p:sp>
        <p:nvSpPr>
          <p:cNvPr id="4" name="3 Veri Yer Tutucusu"/>
          <p:cNvSpPr>
            <a:spLocks noGrp="1"/>
          </p:cNvSpPr>
          <p:nvPr>
            <p:ph type="dt" sz="half" idx="10"/>
          </p:nvPr>
        </p:nvSpPr>
        <p:spPr/>
        <p:txBody>
          <a:bodyPr/>
          <a:lstStyle/>
          <a:p>
            <a:fld id="{14F6C932-7407-4B4F-A203-CEE888DC3000}"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solidFill>
                <a:schemeClr val="tx1"/>
              </a:solidFill>
            </a:endParaRPr>
          </a:p>
        </p:txBody>
      </p:sp>
      <p:sp>
        <p:nvSpPr>
          <p:cNvPr id="3" name="2 İçerik Yer Tutucusu"/>
          <p:cNvSpPr>
            <a:spLocks noGrp="1"/>
          </p:cNvSpPr>
          <p:nvPr>
            <p:ph idx="1"/>
          </p:nvPr>
        </p:nvSpPr>
        <p:spPr/>
        <p:txBody>
          <a:bodyPr>
            <a:normAutofit/>
          </a:bodyPr>
          <a:lstStyle/>
          <a:p>
            <a:pPr>
              <a:buNone/>
            </a:pPr>
            <a:r>
              <a:rPr lang="tr-TR" b="1" i="1" u="sng" dirty="0" smtClean="0">
                <a:solidFill>
                  <a:srgbClr val="FFFF00"/>
                </a:solidFill>
              </a:rPr>
              <a:t>Spor oyunları</a:t>
            </a:r>
          </a:p>
          <a:p>
            <a:pPr>
              <a:buNone/>
            </a:pPr>
            <a:endParaRPr lang="tr-TR" dirty="0" smtClean="0"/>
          </a:p>
          <a:p>
            <a:pPr algn="ctr">
              <a:buNone/>
            </a:pPr>
            <a:r>
              <a:rPr lang="tr-TR" b="1" dirty="0" smtClean="0">
                <a:solidFill>
                  <a:schemeClr val="accent3">
                    <a:lumMod val="60000"/>
                    <a:lumOff val="40000"/>
                  </a:schemeClr>
                </a:solidFill>
              </a:rPr>
              <a:t>SPOR OYUNLARI TERİMİ, GENELDE ÜST DÜZEY SPOR BECERİLERİNE SAHİP OLAN KİMSELERİN YER ALDIKLARI OYUNLAR YA DA SPORLARI İFADE EDER. </a:t>
            </a:r>
          </a:p>
          <a:p>
            <a:pPr algn="ctr">
              <a:buNone/>
            </a:pPr>
            <a:r>
              <a:rPr lang="tr-TR" b="1" dirty="0" smtClean="0">
                <a:solidFill>
                  <a:schemeClr val="accent3">
                    <a:lumMod val="60000"/>
                    <a:lumOff val="40000"/>
                  </a:schemeClr>
                </a:solidFill>
              </a:rPr>
              <a:t>BU KONUYU BİLMEYEN KİMSELER, SPOR OYUNLARI VE BEDEN EĞİTİMİNİN AYNI ANLAMDA OLDUĞUNU DÜŞÜNÜRLER. </a:t>
            </a:r>
            <a:endParaRPr lang="tr-TR" dirty="0"/>
          </a:p>
        </p:txBody>
      </p:sp>
      <p:sp>
        <p:nvSpPr>
          <p:cNvPr id="4" name="3 Veri Yer Tutucusu"/>
          <p:cNvSpPr>
            <a:spLocks noGrp="1"/>
          </p:cNvSpPr>
          <p:nvPr>
            <p:ph type="dt" sz="half" idx="10"/>
          </p:nvPr>
        </p:nvSpPr>
        <p:spPr/>
        <p:txBody>
          <a:bodyPr/>
          <a:lstStyle/>
          <a:p>
            <a:fld id="{BB18609F-2E07-44A7-811C-0503E991399E}"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p>
        </p:txBody>
      </p:sp>
      <p:sp>
        <p:nvSpPr>
          <p:cNvPr id="3" name="2 İçerik Yer Tutucusu"/>
          <p:cNvSpPr>
            <a:spLocks noGrp="1"/>
          </p:cNvSpPr>
          <p:nvPr>
            <p:ph idx="1"/>
          </p:nvPr>
        </p:nvSpPr>
        <p:spPr/>
        <p:txBody>
          <a:bodyPr>
            <a:normAutofit/>
          </a:bodyPr>
          <a:lstStyle/>
          <a:p>
            <a:pPr>
              <a:buNone/>
            </a:pPr>
            <a:r>
              <a:rPr lang="tr-TR" b="1" i="1" u="sng" dirty="0" smtClean="0">
                <a:solidFill>
                  <a:srgbClr val="FFFF00"/>
                </a:solidFill>
              </a:rPr>
              <a:t>Spor oyunları</a:t>
            </a:r>
          </a:p>
          <a:p>
            <a:pPr>
              <a:buNone/>
            </a:pPr>
            <a:endParaRPr lang="tr-TR" dirty="0" smtClean="0"/>
          </a:p>
          <a:p>
            <a:pPr algn="ctr">
              <a:buNone/>
            </a:pPr>
            <a:r>
              <a:rPr lang="tr-TR" b="1" dirty="0" smtClean="0">
                <a:solidFill>
                  <a:schemeClr val="accent3">
                    <a:lumMod val="60000"/>
                    <a:lumOff val="40000"/>
                  </a:schemeClr>
                </a:solidFill>
              </a:rPr>
              <a:t>ANCAK, BEDEN EĞİTİMİ PROGRAMLARINDA ÇALIŞAN PERSONELİN ÇOĞU DA SPOR OYUNLARININ, GENİŞ BİR YELPAZEYE SAHİP  OLAN OKUL BEDEN EĞİTİMİ PROGRAMLARININ (OKULLARARASI VEYA ÜNİVERSİTELERARASI) BİR SAFHASI  OLDUĞUNU DÜŞÜNÜRLER.  </a:t>
            </a:r>
            <a:endParaRPr lang="tr-TR" dirty="0" smtClean="0"/>
          </a:p>
        </p:txBody>
      </p:sp>
      <p:sp>
        <p:nvSpPr>
          <p:cNvPr id="4" name="3 Veri Yer Tutucusu"/>
          <p:cNvSpPr>
            <a:spLocks noGrp="1"/>
          </p:cNvSpPr>
          <p:nvPr>
            <p:ph type="dt" sz="half" idx="10"/>
          </p:nvPr>
        </p:nvSpPr>
        <p:spPr/>
        <p:txBody>
          <a:bodyPr/>
          <a:lstStyle/>
          <a:p>
            <a:fld id="{F7696E91-64F1-4D95-823A-899FFC4E16B2}"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p>
        </p:txBody>
      </p:sp>
      <p:sp>
        <p:nvSpPr>
          <p:cNvPr id="3" name="2 İçerik Yer Tutucusu"/>
          <p:cNvSpPr>
            <a:spLocks noGrp="1"/>
          </p:cNvSpPr>
          <p:nvPr>
            <p:ph idx="1"/>
          </p:nvPr>
        </p:nvSpPr>
        <p:spPr/>
        <p:txBody>
          <a:bodyPr/>
          <a:lstStyle/>
          <a:p>
            <a:pPr>
              <a:buNone/>
            </a:pPr>
            <a:r>
              <a:rPr lang="tr-TR" b="1" i="1" u="sng" dirty="0" smtClean="0">
                <a:solidFill>
                  <a:srgbClr val="FFFF00"/>
                </a:solidFill>
              </a:rPr>
              <a:t>Spor oyunları</a:t>
            </a:r>
          </a:p>
          <a:p>
            <a:pPr>
              <a:buNone/>
            </a:pPr>
            <a:endParaRPr lang="tr-TR" dirty="0" smtClean="0"/>
          </a:p>
          <a:p>
            <a:pPr algn="ctr">
              <a:buNone/>
            </a:pPr>
            <a:r>
              <a:rPr lang="tr-TR" b="1" dirty="0" smtClean="0">
                <a:solidFill>
                  <a:schemeClr val="accent3">
                    <a:lumMod val="60000"/>
                    <a:lumOff val="40000"/>
                  </a:schemeClr>
                </a:solidFill>
              </a:rPr>
              <a:t>BİR OKULDAKİ SPOR OYUNLARI PROGRAM YÖNETİCİSİNİN TEMEL SORUMLULUĞU, BU YARIŞMA PROGRAMINI YÖNLENDİRMEK VE YÖNETMEKTİR.  </a:t>
            </a:r>
            <a:endParaRPr lang="tr-TR" dirty="0" smtClean="0"/>
          </a:p>
          <a:p>
            <a:pPr algn="ctr">
              <a:buNone/>
            </a:pPr>
            <a:endParaRPr lang="tr-TR" dirty="0"/>
          </a:p>
        </p:txBody>
      </p:sp>
      <p:sp>
        <p:nvSpPr>
          <p:cNvPr id="4" name="3 Veri Yer Tutucusu"/>
          <p:cNvSpPr>
            <a:spLocks noGrp="1"/>
          </p:cNvSpPr>
          <p:nvPr>
            <p:ph type="dt" sz="half" idx="10"/>
          </p:nvPr>
        </p:nvSpPr>
        <p:spPr/>
        <p:txBody>
          <a:bodyPr/>
          <a:lstStyle/>
          <a:p>
            <a:fld id="{D125A620-A536-4DE1-A438-60DF915F078F}"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68375"/>
          </a:xfrm>
        </p:spPr>
        <p:txBody>
          <a:bodyPr>
            <a:normAutofit/>
          </a:bodyPr>
          <a:lstStyle/>
          <a:p>
            <a:r>
              <a:rPr lang="tr-TR" sz="2000" b="1" dirty="0">
                <a:solidFill>
                  <a:schemeClr val="tx1"/>
                </a:solidFill>
              </a:rPr>
              <a:t>KAYNAKLAR</a:t>
            </a:r>
            <a:endParaRPr lang="tr-TR" sz="2000" dirty="0">
              <a:solidFill>
                <a:schemeClr val="tx1"/>
              </a:solidFill>
            </a:endParaRPr>
          </a:p>
        </p:txBody>
      </p:sp>
      <p:sp>
        <p:nvSpPr>
          <p:cNvPr id="20483" name="2 İçerik Yer Tutucusu"/>
          <p:cNvSpPr>
            <a:spLocks noGrp="1"/>
          </p:cNvSpPr>
          <p:nvPr>
            <p:ph idx="1"/>
          </p:nvPr>
        </p:nvSpPr>
        <p:spPr>
          <a:xfrm>
            <a:off x="457200" y="908721"/>
            <a:ext cx="8229600" cy="5187280"/>
          </a:xfrm>
        </p:spPr>
        <p:txBody>
          <a:bodyPr>
            <a:normAutofit fontScale="55000" lnSpcReduction="20000"/>
          </a:bodyPr>
          <a:lstStyle/>
          <a:p>
            <a:pPr marL="64008" indent="0">
              <a:buNone/>
            </a:pPr>
            <a:r>
              <a:rPr lang="tr-TR" b="1" dirty="0"/>
              <a:t> </a:t>
            </a:r>
            <a:endParaRPr lang="tr-TR" dirty="0"/>
          </a:p>
          <a:p>
            <a:pPr lvl="0"/>
            <a:r>
              <a:rPr lang="tr-TR" dirty="0" err="1"/>
              <a:t>Bennett</a:t>
            </a:r>
            <a:r>
              <a:rPr lang="tr-TR" dirty="0"/>
              <a:t>, B. et al(1975). </a:t>
            </a:r>
            <a:r>
              <a:rPr lang="tr-TR" dirty="0" err="1"/>
              <a:t>Comparative</a:t>
            </a:r>
            <a:r>
              <a:rPr lang="tr-TR" dirty="0"/>
              <a:t>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Henry </a:t>
            </a:r>
            <a:r>
              <a:rPr lang="tr-TR" dirty="0" err="1"/>
              <a:t>Kimpton</a:t>
            </a:r>
            <a:r>
              <a:rPr lang="tr-TR" dirty="0"/>
              <a:t> </a:t>
            </a:r>
            <a:r>
              <a:rPr lang="tr-TR" dirty="0" err="1"/>
              <a:t>Publishers</a:t>
            </a:r>
            <a:r>
              <a:rPr lang="tr-TR" dirty="0"/>
              <a:t>, </a:t>
            </a:r>
            <a:r>
              <a:rPr lang="tr-TR" dirty="0" err="1"/>
              <a:t>London</a:t>
            </a:r>
            <a:r>
              <a:rPr lang="tr-TR" dirty="0"/>
              <a:t>.</a:t>
            </a:r>
          </a:p>
          <a:p>
            <a:pPr lvl="0"/>
            <a:r>
              <a:rPr lang="tr-TR" dirty="0" err="1"/>
              <a:t>Bucher</a:t>
            </a:r>
            <a:r>
              <a:rPr lang="tr-TR" dirty="0"/>
              <a:t> &amp; </a:t>
            </a:r>
            <a:r>
              <a:rPr lang="tr-TR" dirty="0" err="1"/>
              <a:t>Wuest</a:t>
            </a:r>
            <a:r>
              <a:rPr lang="tr-TR" dirty="0"/>
              <a:t> (1987). </a:t>
            </a:r>
            <a:r>
              <a:rPr lang="tr-TR" dirty="0" err="1"/>
              <a:t>Foundations</a:t>
            </a:r>
            <a:r>
              <a:rPr lang="tr-TR" dirty="0"/>
              <a:t> of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Times </a:t>
            </a:r>
            <a:r>
              <a:rPr lang="tr-TR" dirty="0" err="1"/>
              <a:t>Mirror</a:t>
            </a:r>
            <a:r>
              <a:rPr lang="tr-TR" dirty="0"/>
              <a:t>/</a:t>
            </a:r>
            <a:r>
              <a:rPr lang="tr-TR" dirty="0" err="1"/>
              <a:t>Mosby</a:t>
            </a:r>
            <a:r>
              <a:rPr lang="tr-TR" dirty="0"/>
              <a:t> </a:t>
            </a:r>
            <a:r>
              <a:rPr lang="tr-TR" dirty="0" err="1"/>
              <a:t>College</a:t>
            </a:r>
            <a:r>
              <a:rPr lang="tr-TR" dirty="0"/>
              <a:t> </a:t>
            </a:r>
            <a:r>
              <a:rPr lang="tr-TR" dirty="0" err="1"/>
              <a:t>Publishing,St</a:t>
            </a:r>
            <a:r>
              <a:rPr lang="tr-TR" dirty="0"/>
              <a:t>. Louis. </a:t>
            </a:r>
          </a:p>
          <a:p>
            <a:pPr lvl="0"/>
            <a:r>
              <a:rPr lang="tr-TR" dirty="0"/>
              <a:t>Fişek, Kurthan. Devlet Politikası ve Toplumsal Yapı ile İlişkileri Açısından Spor Yönetimi (Dünyada ve Türkiye’de). Ankara Üniversitesi Siyasal Bilgiler Fakültesi Yayını, Ankara, 1983. s. 38, 230.</a:t>
            </a:r>
          </a:p>
          <a:p>
            <a:pPr lvl="0"/>
            <a:r>
              <a:rPr lang="tr-TR" dirty="0"/>
              <a:t>Kasap, Hasan. Eğitimsel Perspektiften Spor Eğitimcisi Yetiştirme Politikamızın İncelenmesi. 1. Eğitim Kurumlarında Beden Eğitimi ve Spor Sempozyumu. Milli Eğitim Basımevi. Ankara, 1992. s. 407-408.</a:t>
            </a:r>
          </a:p>
          <a:p>
            <a:pPr lvl="0"/>
            <a:r>
              <a:rPr lang="tr-TR" dirty="0" err="1"/>
              <a:t>Lumpkin</a:t>
            </a:r>
            <a:r>
              <a:rPr lang="tr-TR" dirty="0"/>
              <a:t>, A: (1990).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-A </a:t>
            </a:r>
            <a:r>
              <a:rPr lang="tr-TR" dirty="0" err="1"/>
              <a:t>Contemporary</a:t>
            </a:r>
            <a:r>
              <a:rPr lang="tr-TR" dirty="0"/>
              <a:t> </a:t>
            </a:r>
            <a:r>
              <a:rPr lang="tr-TR" dirty="0" err="1"/>
              <a:t>Introduction</a:t>
            </a:r>
            <a:r>
              <a:rPr lang="tr-TR" dirty="0"/>
              <a:t>. Times </a:t>
            </a:r>
            <a:r>
              <a:rPr lang="tr-TR" dirty="0" err="1"/>
              <a:t>Mirror</a:t>
            </a:r>
            <a:r>
              <a:rPr lang="tr-TR" dirty="0"/>
              <a:t>/</a:t>
            </a:r>
            <a:r>
              <a:rPr lang="tr-TR" dirty="0" err="1"/>
              <a:t>Mosby</a:t>
            </a:r>
            <a:r>
              <a:rPr lang="tr-TR" dirty="0"/>
              <a:t> </a:t>
            </a:r>
            <a:r>
              <a:rPr lang="tr-TR" dirty="0" err="1"/>
              <a:t>College</a:t>
            </a:r>
            <a:r>
              <a:rPr lang="tr-TR" dirty="0"/>
              <a:t> Publishing, </a:t>
            </a:r>
            <a:r>
              <a:rPr lang="tr-TR" dirty="0" err="1"/>
              <a:t>Missouri</a:t>
            </a:r>
            <a:r>
              <a:rPr lang="tr-TR" dirty="0"/>
              <a:t>.</a:t>
            </a:r>
          </a:p>
          <a:p>
            <a:pPr lvl="0"/>
            <a:r>
              <a:rPr lang="tr-TR" dirty="0" err="1"/>
              <a:t>Mirzeoğlu</a:t>
            </a:r>
            <a:r>
              <a:rPr lang="tr-TR" dirty="0"/>
              <a:t>, Nevzat. Spor Bilimlerine Giriş. Bağırgan </a:t>
            </a:r>
            <a:r>
              <a:rPr lang="tr-TR" dirty="0" err="1"/>
              <a:t>Yayımevi</a:t>
            </a:r>
            <a:r>
              <a:rPr lang="tr-TR" dirty="0"/>
              <a:t>. Ankara, 2003. </a:t>
            </a:r>
          </a:p>
          <a:p>
            <a:pPr lvl="0"/>
            <a:r>
              <a:rPr lang="tr-TR" dirty="0"/>
              <a:t>Sümer, Rıza. Türkiye’de Spor Kulüplerinin Yapıları, Yönetimdeki Yerleri ve Sorunları. Boş Zamanları Değerlendirme Alanı ve Toplumsal Çevreleri ile İlişkileri Üzerine Bir Araştırma. Gazi Üniversitesi, Sağlık Bilimleri Enstitüsü,  Yayınlanmamış Yüksek Lisans Tezi. Ankara, 1997.s. 47-48.</a:t>
            </a:r>
          </a:p>
          <a:p>
            <a:pPr lvl="0"/>
            <a:r>
              <a:rPr lang="tr-TR" dirty="0"/>
              <a:t> </a:t>
            </a:r>
            <a:r>
              <a:rPr lang="tr-TR" dirty="0" err="1"/>
              <a:t>Üçışık</a:t>
            </a:r>
            <a:r>
              <a:rPr lang="tr-TR" dirty="0"/>
              <a:t>, Fehim. Türk Spor Yönetiminde Gelişmeler ve Değişimler. Ulusal  Spor Bilimler Sempozyumu. İstanbul, 1990. s. 187, 196.  </a:t>
            </a:r>
          </a:p>
        </p:txBody>
      </p:sp>
      <p:sp>
        <p:nvSpPr>
          <p:cNvPr id="4" name="3 Veri Yer Tutucusu"/>
          <p:cNvSpPr>
            <a:spLocks noGrp="1"/>
          </p:cNvSpPr>
          <p:nvPr>
            <p:ph type="dt" sz="quarter" idx="10"/>
          </p:nvPr>
        </p:nvSpPr>
        <p:spPr/>
        <p:txBody>
          <a:bodyPr/>
          <a:lstStyle/>
          <a:p>
            <a:pPr>
              <a:defRPr/>
            </a:pPr>
            <a:fld id="{BC3109D2-0284-4546-A317-569ACB5CD2C9}" type="datetime1">
              <a:rPr lang="tr-TR" smtClean="0"/>
              <a:pPr>
                <a:defRPr/>
              </a:pPr>
              <a:t>10.8.2017</a:t>
            </a:fld>
            <a:endParaRPr lang="tr-TR"/>
          </a:p>
        </p:txBody>
      </p:sp>
      <p:sp>
        <p:nvSpPr>
          <p:cNvPr id="5" name="4 Slayt Numarası Yer Tutucusu"/>
          <p:cNvSpPr>
            <a:spLocks noGrp="1"/>
          </p:cNvSpPr>
          <p:nvPr>
            <p:ph type="sldNum" sz="quarter" idx="12"/>
          </p:nvPr>
        </p:nvSpPr>
        <p:spPr/>
        <p:txBody>
          <a:bodyPr/>
          <a:lstStyle/>
          <a:p>
            <a:pPr>
              <a:defRPr/>
            </a:pPr>
            <a:fld id="{5F6EB81F-8E38-4B4A-A410-7CAC19F1F853}" type="slidenum">
              <a:rPr lang="tr-TR" smtClean="0"/>
              <a:pPr>
                <a:defRPr/>
              </a:pPr>
              <a:t>17</a:t>
            </a:fld>
            <a:endParaRPr lang="tr-TR"/>
          </a:p>
        </p:txBody>
      </p:sp>
      <p:sp>
        <p:nvSpPr>
          <p:cNvPr id="6" name="5 Altbilgi Yer Tutucusu"/>
          <p:cNvSpPr>
            <a:spLocks noGrp="1"/>
          </p:cNvSpPr>
          <p:nvPr>
            <p:ph type="ftr" sz="quarter" idx="11"/>
          </p:nvPr>
        </p:nvSpPr>
        <p:spPr/>
        <p:txBody>
          <a:bodyPr/>
          <a:lstStyle/>
          <a:p>
            <a:pPr>
              <a:defRPr/>
            </a:pPr>
            <a:r>
              <a:rPr lang="tr-TR" smtClean="0"/>
              <a:t>Prof. Dr. Fehmi TUNCEL</a:t>
            </a:r>
            <a:endParaRPr lang="tr-TR"/>
          </a:p>
        </p:txBody>
      </p:sp>
    </p:spTree>
    <p:extLst>
      <p:ext uri="{BB962C8B-B14F-4D97-AF65-F5344CB8AC3E}">
        <p14:creationId xmlns:p14="http://schemas.microsoft.com/office/powerpoint/2010/main" val="928860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Terminoloji</a:t>
            </a:r>
            <a:endParaRPr lang="tr-TR" b="1" dirty="0"/>
          </a:p>
        </p:txBody>
      </p:sp>
      <p:sp>
        <p:nvSpPr>
          <p:cNvPr id="3" name="2 İçerik Yer Tutucusu"/>
          <p:cNvSpPr>
            <a:spLocks noGrp="1"/>
          </p:cNvSpPr>
          <p:nvPr>
            <p:ph idx="1"/>
          </p:nvPr>
        </p:nvSpPr>
        <p:spPr/>
        <p:txBody>
          <a:bodyPr/>
          <a:lstStyle/>
          <a:p>
            <a:pPr algn="just">
              <a:buNone/>
            </a:pPr>
            <a:r>
              <a:rPr lang="tr-TR" b="1" u="sng" dirty="0" smtClean="0">
                <a:solidFill>
                  <a:srgbClr val="FFFF00"/>
                </a:solidFill>
              </a:rPr>
              <a:t>Sağlık-İlişkili </a:t>
            </a:r>
            <a:r>
              <a:rPr lang="tr-TR" b="1" u="sng" dirty="0" err="1" smtClean="0">
                <a:solidFill>
                  <a:srgbClr val="FFFF00"/>
                </a:solidFill>
              </a:rPr>
              <a:t>Fitnes</a:t>
            </a:r>
            <a:r>
              <a:rPr lang="tr-TR" b="1" u="sng" dirty="0" smtClean="0">
                <a:solidFill>
                  <a:srgbClr val="FFFF00"/>
                </a:solidFill>
              </a:rPr>
              <a:t> </a:t>
            </a:r>
          </a:p>
          <a:p>
            <a:pPr algn="just">
              <a:buNone/>
            </a:pPr>
            <a:endParaRPr lang="tr-TR" dirty="0" smtClean="0"/>
          </a:p>
          <a:p>
            <a:pPr algn="ctr">
              <a:buNone/>
            </a:pPr>
            <a:endParaRPr lang="tr-TR" b="1" dirty="0" smtClean="0"/>
          </a:p>
          <a:p>
            <a:pPr algn="ctr">
              <a:buNone/>
            </a:pPr>
            <a:r>
              <a:rPr lang="tr-TR" b="1" dirty="0" smtClean="0">
                <a:solidFill>
                  <a:srgbClr val="002060"/>
                </a:solidFill>
              </a:rPr>
              <a:t>FİZİKSEL AKTİVİTE İLE İLİŞKİLİ OLAN VE HASTALIĞA KARŞI KORUYAN ÖZELLİKLERDİR. </a:t>
            </a:r>
            <a:endParaRPr lang="tr-TR" dirty="0" smtClean="0">
              <a:solidFill>
                <a:srgbClr val="002060"/>
              </a:solidFill>
            </a:endParaRPr>
          </a:p>
          <a:p>
            <a:pPr algn="ctr">
              <a:buNone/>
            </a:pPr>
            <a:endParaRPr lang="tr-TR" dirty="0"/>
          </a:p>
        </p:txBody>
      </p:sp>
      <p:sp>
        <p:nvSpPr>
          <p:cNvPr id="4" name="3 Veri Yer Tutucusu"/>
          <p:cNvSpPr>
            <a:spLocks noGrp="1"/>
          </p:cNvSpPr>
          <p:nvPr>
            <p:ph type="dt" sz="half" idx="10"/>
          </p:nvPr>
        </p:nvSpPr>
        <p:spPr/>
        <p:txBody>
          <a:bodyPr/>
          <a:lstStyle/>
          <a:p>
            <a:fld id="{1322062E-886A-42F8-9841-6219DA6FD814}"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Terminoloji</a:t>
            </a:r>
            <a:endParaRPr lang="tr-TR" dirty="0"/>
          </a:p>
        </p:txBody>
      </p:sp>
      <p:sp>
        <p:nvSpPr>
          <p:cNvPr id="3" name="2 İçerik Yer Tutucusu"/>
          <p:cNvSpPr>
            <a:spLocks noGrp="1"/>
          </p:cNvSpPr>
          <p:nvPr>
            <p:ph idx="1"/>
          </p:nvPr>
        </p:nvSpPr>
        <p:spPr/>
        <p:txBody>
          <a:bodyPr>
            <a:normAutofit/>
          </a:bodyPr>
          <a:lstStyle/>
          <a:p>
            <a:pPr algn="just">
              <a:buNone/>
            </a:pPr>
            <a:r>
              <a:rPr lang="tr-TR" b="1" u="sng" dirty="0" smtClean="0">
                <a:solidFill>
                  <a:srgbClr val="FFFF00"/>
                </a:solidFill>
              </a:rPr>
              <a:t>Sağlık-İlişkili </a:t>
            </a:r>
            <a:r>
              <a:rPr lang="tr-TR" b="1" u="sng" dirty="0" err="1" smtClean="0">
                <a:solidFill>
                  <a:srgbClr val="FFFF00"/>
                </a:solidFill>
              </a:rPr>
              <a:t>Fitnes</a:t>
            </a:r>
            <a:r>
              <a:rPr lang="tr-TR" b="1" u="sng" dirty="0" smtClean="0">
                <a:solidFill>
                  <a:srgbClr val="FFFF00"/>
                </a:solidFill>
              </a:rPr>
              <a:t> </a:t>
            </a:r>
          </a:p>
          <a:p>
            <a:pPr algn="just">
              <a:buNone/>
            </a:pPr>
            <a:endParaRPr lang="tr-TR" dirty="0" smtClean="0"/>
          </a:p>
          <a:p>
            <a:pPr algn="ctr">
              <a:buNone/>
            </a:pPr>
            <a:r>
              <a:rPr lang="tr-TR" b="1" dirty="0" smtClean="0">
                <a:solidFill>
                  <a:srgbClr val="002060"/>
                </a:solidFill>
              </a:rPr>
              <a:t>FİZİKSEL AKTİVİTENİN OLMAYIŞI, ÖRNEĞİN  OBESİTE VE KARDİYOVASKÜLER HASTALIĞA NEDEN OLUR. </a:t>
            </a:r>
          </a:p>
          <a:p>
            <a:pPr algn="ctr">
              <a:buNone/>
            </a:pPr>
            <a:r>
              <a:rPr lang="tr-TR" b="1" dirty="0" smtClean="0">
                <a:solidFill>
                  <a:srgbClr val="002060"/>
                </a:solidFill>
              </a:rPr>
              <a:t>BU NEDENLE SAĞLIK-İLİŞKİLİ FİTNES  HERKES İÇİN ÖNEMLİDİR VE BEDEN EĞİTİMCİLER TARAFINDAN ÖNEMSENMELİ VE VURGULANMALIDIR.  </a:t>
            </a:r>
            <a:endParaRPr lang="tr-TR" dirty="0" smtClean="0"/>
          </a:p>
          <a:p>
            <a:pPr algn="ctr">
              <a:buNone/>
            </a:pPr>
            <a:endParaRPr lang="tr-TR" dirty="0"/>
          </a:p>
        </p:txBody>
      </p:sp>
      <p:sp>
        <p:nvSpPr>
          <p:cNvPr id="4" name="3 Veri Yer Tutucusu"/>
          <p:cNvSpPr>
            <a:spLocks noGrp="1"/>
          </p:cNvSpPr>
          <p:nvPr>
            <p:ph type="dt" sz="half" idx="10"/>
          </p:nvPr>
        </p:nvSpPr>
        <p:spPr/>
        <p:txBody>
          <a:bodyPr/>
          <a:lstStyle/>
          <a:p>
            <a:fld id="{5334FABE-7831-489B-BFEB-0354E7D6B9B3}"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bg1"/>
                </a:solidFill>
              </a:rPr>
              <a:t>Terminoloji</a:t>
            </a:r>
            <a:endParaRPr lang="tr-TR" dirty="0">
              <a:solidFill>
                <a:schemeClr val="bg1"/>
              </a:solidFill>
            </a:endParaRPr>
          </a:p>
        </p:txBody>
      </p:sp>
      <p:sp>
        <p:nvSpPr>
          <p:cNvPr id="3" name="2 İçerik Yer Tutucusu"/>
          <p:cNvSpPr>
            <a:spLocks noGrp="1"/>
          </p:cNvSpPr>
          <p:nvPr>
            <p:ph idx="1"/>
          </p:nvPr>
        </p:nvSpPr>
        <p:spPr/>
        <p:txBody>
          <a:bodyPr>
            <a:normAutofit/>
          </a:bodyPr>
          <a:lstStyle/>
          <a:p>
            <a:pPr>
              <a:buNone/>
            </a:pPr>
            <a:r>
              <a:rPr lang="tr-TR" b="1" u="sng" dirty="0" smtClean="0">
                <a:solidFill>
                  <a:srgbClr val="00B050"/>
                </a:solidFill>
              </a:rPr>
              <a:t>Performans-ilişkili </a:t>
            </a:r>
            <a:r>
              <a:rPr lang="tr-TR" b="1" u="sng" dirty="0" err="1" smtClean="0">
                <a:solidFill>
                  <a:srgbClr val="00B050"/>
                </a:solidFill>
              </a:rPr>
              <a:t>Fitnes</a:t>
            </a:r>
            <a:endParaRPr lang="tr-TR" b="1" u="sng" dirty="0" smtClean="0">
              <a:solidFill>
                <a:srgbClr val="00B050"/>
              </a:solidFill>
            </a:endParaRPr>
          </a:p>
          <a:p>
            <a:pPr>
              <a:buNone/>
            </a:pPr>
            <a:endParaRPr lang="tr-TR" b="1" u="sng" dirty="0" smtClean="0"/>
          </a:p>
          <a:p>
            <a:pPr algn="ctr">
              <a:buNone/>
            </a:pPr>
            <a:r>
              <a:rPr lang="tr-TR" b="1" dirty="0" smtClean="0">
                <a:solidFill>
                  <a:schemeClr val="accent6"/>
                </a:solidFill>
              </a:rPr>
              <a:t>PERFORMANS-İLİŞKİLİ FİTNES, KUVVET, ÇEVİKLİK VE SÜRAT GEREKTİREN FİZİKSEL AKTİVİTELER VE SPORLAR İÇİN GEREKLİ OLAN ÖZELLİKLERLE İLİŞKİLİDİR. </a:t>
            </a:r>
            <a:endParaRPr lang="tr-TR" dirty="0"/>
          </a:p>
        </p:txBody>
      </p:sp>
      <p:sp>
        <p:nvSpPr>
          <p:cNvPr id="4" name="3 Veri Yer Tutucusu"/>
          <p:cNvSpPr>
            <a:spLocks noGrp="1"/>
          </p:cNvSpPr>
          <p:nvPr>
            <p:ph type="dt" sz="half" idx="10"/>
          </p:nvPr>
        </p:nvSpPr>
        <p:spPr/>
        <p:txBody>
          <a:bodyPr/>
          <a:lstStyle/>
          <a:p>
            <a:fld id="{74262127-5DDD-4B47-8CFB-A0C865F307D6}"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bg1"/>
                </a:solidFill>
              </a:rPr>
              <a:t>Terminoloji</a:t>
            </a:r>
            <a:endParaRPr lang="tr-TR" dirty="0"/>
          </a:p>
        </p:txBody>
      </p:sp>
      <p:sp>
        <p:nvSpPr>
          <p:cNvPr id="3" name="2 İçerik Yer Tutucusu"/>
          <p:cNvSpPr>
            <a:spLocks noGrp="1"/>
          </p:cNvSpPr>
          <p:nvPr>
            <p:ph idx="1"/>
          </p:nvPr>
        </p:nvSpPr>
        <p:spPr/>
        <p:txBody>
          <a:bodyPr>
            <a:normAutofit/>
          </a:bodyPr>
          <a:lstStyle/>
          <a:p>
            <a:pPr>
              <a:buNone/>
            </a:pPr>
            <a:r>
              <a:rPr lang="tr-TR" b="1" u="sng" dirty="0" smtClean="0">
                <a:solidFill>
                  <a:srgbClr val="00B050"/>
                </a:solidFill>
              </a:rPr>
              <a:t>Performans-ilişkili </a:t>
            </a:r>
            <a:r>
              <a:rPr lang="tr-TR" b="1" u="sng" dirty="0" err="1" smtClean="0">
                <a:solidFill>
                  <a:srgbClr val="00B050"/>
                </a:solidFill>
              </a:rPr>
              <a:t>Fitnes</a:t>
            </a:r>
            <a:endParaRPr lang="tr-TR" b="1" u="sng" dirty="0" smtClean="0">
              <a:solidFill>
                <a:srgbClr val="00B050"/>
              </a:solidFill>
            </a:endParaRPr>
          </a:p>
          <a:p>
            <a:pPr algn="just">
              <a:buNone/>
            </a:pPr>
            <a:endParaRPr lang="tr-TR" dirty="0" smtClean="0"/>
          </a:p>
          <a:p>
            <a:pPr algn="ctr">
              <a:buNone/>
            </a:pPr>
            <a:r>
              <a:rPr lang="tr-TR" b="1" dirty="0" smtClean="0">
                <a:solidFill>
                  <a:schemeClr val="accent6"/>
                </a:solidFill>
              </a:rPr>
              <a:t>PERFORMANS-İLİŞKİLİ FİTNES, GENELLİKLE SPORA  İLİŞKİNDİR. </a:t>
            </a:r>
            <a:endParaRPr lang="tr-TR" dirty="0" smtClean="0"/>
          </a:p>
          <a:p>
            <a:pPr algn="ctr">
              <a:buNone/>
            </a:pPr>
            <a:r>
              <a:rPr lang="tr-TR" b="1" dirty="0" smtClean="0">
                <a:solidFill>
                  <a:schemeClr val="accent6"/>
                </a:solidFill>
              </a:rPr>
              <a:t>ÖRNEĞİN SPORCULAR, SAĞLIKLARINI KORUMAK VE GELİŞTİRMEK İSTEYEN SIRADAN İNSANLARDAN DAHA FAZLA FİTNES UNSURU OLAN KUVVETİ GELİŞTİRMEK İSTEYEBİLİRLER.  </a:t>
            </a:r>
            <a:endParaRPr lang="tr-TR" dirty="0"/>
          </a:p>
        </p:txBody>
      </p:sp>
      <p:sp>
        <p:nvSpPr>
          <p:cNvPr id="4" name="3 Veri Yer Tutucusu"/>
          <p:cNvSpPr>
            <a:spLocks noGrp="1"/>
          </p:cNvSpPr>
          <p:nvPr>
            <p:ph type="dt" sz="half" idx="10"/>
          </p:nvPr>
        </p:nvSpPr>
        <p:spPr/>
        <p:txBody>
          <a:bodyPr/>
          <a:lstStyle/>
          <a:p>
            <a:fld id="{8726C987-3D01-448F-8588-4A0E076E67EF}"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b="1" dirty="0">
              <a:solidFill>
                <a:schemeClr val="tx1"/>
              </a:solidFill>
            </a:endParaRPr>
          </a:p>
        </p:txBody>
      </p:sp>
      <p:sp>
        <p:nvSpPr>
          <p:cNvPr id="3" name="2 İçerik Yer Tutucusu"/>
          <p:cNvSpPr>
            <a:spLocks noGrp="1"/>
          </p:cNvSpPr>
          <p:nvPr>
            <p:ph idx="1"/>
          </p:nvPr>
        </p:nvSpPr>
        <p:spPr/>
        <p:txBody>
          <a:bodyPr>
            <a:normAutofit/>
          </a:bodyPr>
          <a:lstStyle/>
          <a:p>
            <a:pPr algn="just">
              <a:buNone/>
            </a:pPr>
            <a:r>
              <a:rPr lang="tr-TR" b="1" u="sng" dirty="0" smtClean="0">
                <a:solidFill>
                  <a:srgbClr val="FF0000"/>
                </a:solidFill>
              </a:rPr>
              <a:t>Sağlık</a:t>
            </a:r>
          </a:p>
          <a:p>
            <a:pPr algn="just">
              <a:buNone/>
            </a:pPr>
            <a:endParaRPr lang="tr-TR" dirty="0" smtClean="0"/>
          </a:p>
          <a:p>
            <a:pPr algn="ctr">
              <a:buNone/>
            </a:pPr>
            <a:r>
              <a:rPr lang="tr-TR" b="1" dirty="0" smtClean="0"/>
              <a:t>DÜNYA SAĞLIK ÖRGÜTÜ  (WHO)’NE GÖRE SAĞLIK, FİZİKSEL, ZİHİNSEL, DUYGUSAL VE SOSYAL SAĞLIKTIR; </a:t>
            </a:r>
          </a:p>
          <a:p>
            <a:pPr algn="ctr">
              <a:buNone/>
            </a:pPr>
            <a:r>
              <a:rPr lang="tr-TR" b="1" dirty="0" smtClean="0"/>
              <a:t>SAĞLIK YALNIZCA HASTALIK VE ÖLÜM RİSKİ   OLMAMASI DEĞİLDİR.</a:t>
            </a:r>
          </a:p>
          <a:p>
            <a:pPr algn="ctr">
              <a:buNone/>
            </a:pPr>
            <a:r>
              <a:rPr lang="tr-TR" b="1" dirty="0" smtClean="0"/>
              <a:t>SAĞLIK, TOPLAM FİTNES ANLAMINA GELİR.  </a:t>
            </a:r>
            <a:r>
              <a:rPr lang="tr-TR" dirty="0" smtClean="0"/>
              <a:t> </a:t>
            </a:r>
            <a:endParaRPr lang="tr-TR" dirty="0"/>
          </a:p>
        </p:txBody>
      </p:sp>
      <p:sp>
        <p:nvSpPr>
          <p:cNvPr id="4" name="3 Veri Yer Tutucusu"/>
          <p:cNvSpPr>
            <a:spLocks noGrp="1"/>
          </p:cNvSpPr>
          <p:nvPr>
            <p:ph type="dt" sz="half" idx="10"/>
          </p:nvPr>
        </p:nvSpPr>
        <p:spPr/>
        <p:txBody>
          <a:bodyPr/>
          <a:lstStyle/>
          <a:p>
            <a:fld id="{577D897B-6899-40DB-B7CB-882CFF2CF44B}"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p>
        </p:txBody>
      </p:sp>
      <p:sp>
        <p:nvSpPr>
          <p:cNvPr id="3" name="2 İçerik Yer Tutucusu"/>
          <p:cNvSpPr>
            <a:spLocks noGrp="1"/>
          </p:cNvSpPr>
          <p:nvPr>
            <p:ph idx="1"/>
          </p:nvPr>
        </p:nvSpPr>
        <p:spPr/>
        <p:txBody>
          <a:bodyPr>
            <a:normAutofit/>
          </a:bodyPr>
          <a:lstStyle/>
          <a:p>
            <a:pPr algn="just">
              <a:buNone/>
            </a:pPr>
            <a:r>
              <a:rPr lang="tr-TR" b="1" u="sng" dirty="0" smtClean="0">
                <a:solidFill>
                  <a:srgbClr val="FF0000"/>
                </a:solidFill>
              </a:rPr>
              <a:t>Sağlık</a:t>
            </a:r>
          </a:p>
          <a:p>
            <a:pPr algn="just">
              <a:buNone/>
            </a:pPr>
            <a:endParaRPr lang="tr-TR" b="1" i="1" u="sng" dirty="0" smtClean="0"/>
          </a:p>
          <a:p>
            <a:pPr algn="ctr">
              <a:buNone/>
            </a:pPr>
            <a:r>
              <a:rPr lang="tr-TR" b="1" dirty="0" smtClean="0"/>
              <a:t>GÜNÜMÜZDE  SAĞLIK SEKTÖRÜNDE HASTALIK YERİNE WELNES; </a:t>
            </a:r>
          </a:p>
          <a:p>
            <a:pPr algn="ctr">
              <a:buNone/>
            </a:pPr>
            <a:r>
              <a:rPr lang="tr-TR" b="1" dirty="0" smtClean="0"/>
              <a:t>VE </a:t>
            </a:r>
          </a:p>
          <a:p>
            <a:pPr algn="ctr">
              <a:buNone/>
            </a:pPr>
            <a:r>
              <a:rPr lang="tr-TR" b="1" dirty="0" smtClean="0"/>
              <a:t>TEDAVİ ETME YERİNE ÖNLEYİCİ TIP ÖN PLANDADIR. </a:t>
            </a:r>
            <a:endParaRPr lang="tr-TR" dirty="0"/>
          </a:p>
        </p:txBody>
      </p:sp>
      <p:sp>
        <p:nvSpPr>
          <p:cNvPr id="4" name="3 Veri Yer Tutucusu"/>
          <p:cNvSpPr>
            <a:spLocks noGrp="1"/>
          </p:cNvSpPr>
          <p:nvPr>
            <p:ph type="dt" sz="half" idx="10"/>
          </p:nvPr>
        </p:nvSpPr>
        <p:spPr/>
        <p:txBody>
          <a:bodyPr/>
          <a:lstStyle/>
          <a:p>
            <a:fld id="{F90F2853-55E7-4FAD-9B69-7F8D079A7005}"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p>
        </p:txBody>
      </p:sp>
      <p:sp>
        <p:nvSpPr>
          <p:cNvPr id="3" name="2 İçerik Yer Tutucusu"/>
          <p:cNvSpPr>
            <a:spLocks noGrp="1"/>
          </p:cNvSpPr>
          <p:nvPr>
            <p:ph idx="1"/>
          </p:nvPr>
        </p:nvSpPr>
        <p:spPr/>
        <p:txBody>
          <a:bodyPr>
            <a:normAutofit/>
          </a:bodyPr>
          <a:lstStyle/>
          <a:p>
            <a:pPr algn="just">
              <a:buNone/>
            </a:pPr>
            <a:r>
              <a:rPr lang="tr-TR" b="1" u="sng" dirty="0" smtClean="0">
                <a:solidFill>
                  <a:srgbClr val="FF0000"/>
                </a:solidFill>
              </a:rPr>
              <a:t>Sağlık</a:t>
            </a:r>
          </a:p>
          <a:p>
            <a:pPr algn="ctr">
              <a:buNone/>
            </a:pPr>
            <a:r>
              <a:rPr lang="tr-TR" b="1" dirty="0" smtClean="0"/>
              <a:t>SIKLIKLA KULLANILAN TERİM, </a:t>
            </a:r>
          </a:p>
          <a:p>
            <a:pPr algn="ctr">
              <a:buNone/>
            </a:pPr>
            <a:r>
              <a:rPr lang="tr-TR" b="1" dirty="0" smtClean="0"/>
              <a:t>ÖNLEYİCİ TIP’TIR. </a:t>
            </a:r>
          </a:p>
          <a:p>
            <a:pPr algn="ctr">
              <a:buNone/>
            </a:pPr>
            <a:r>
              <a:rPr lang="tr-TR" b="1" dirty="0" smtClean="0"/>
              <a:t>ÖNLEYİCİ TIP, HER FERDİN KENDİ SAĞLIĞINI EN ÜST SEVİYEYE TAŞIMA SORUMLULUĞUNA SAHİP OLDUĞUNU VURGULAR. </a:t>
            </a:r>
            <a:endParaRPr lang="tr-TR" dirty="0" smtClean="0"/>
          </a:p>
          <a:p>
            <a:pPr>
              <a:buNone/>
            </a:pPr>
            <a:endParaRPr lang="tr-TR" dirty="0"/>
          </a:p>
        </p:txBody>
      </p:sp>
      <p:sp>
        <p:nvSpPr>
          <p:cNvPr id="4" name="3 Veri Yer Tutucusu"/>
          <p:cNvSpPr>
            <a:spLocks noGrp="1"/>
          </p:cNvSpPr>
          <p:nvPr>
            <p:ph type="dt" sz="half" idx="10"/>
          </p:nvPr>
        </p:nvSpPr>
        <p:spPr/>
        <p:txBody>
          <a:bodyPr/>
          <a:lstStyle/>
          <a:p>
            <a:fld id="{D6CD638B-D163-431F-99C7-ADFBC10E2645}" type="datetime1">
              <a:rPr lang="tr-TR" smtClean="0"/>
              <a:t>10.8.2017</a:t>
            </a:fld>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chemeClr val="tx1"/>
                </a:solidFill>
              </a:rPr>
              <a:t>Terminoloji</a:t>
            </a:r>
            <a:endParaRPr lang="tr-TR" dirty="0"/>
          </a:p>
        </p:txBody>
      </p:sp>
      <p:sp>
        <p:nvSpPr>
          <p:cNvPr id="3" name="2 İçerik Yer Tutucusu"/>
          <p:cNvSpPr>
            <a:spLocks noGrp="1"/>
          </p:cNvSpPr>
          <p:nvPr>
            <p:ph idx="1"/>
          </p:nvPr>
        </p:nvSpPr>
        <p:spPr/>
        <p:txBody>
          <a:bodyPr>
            <a:normAutofit/>
          </a:bodyPr>
          <a:lstStyle/>
          <a:p>
            <a:pPr>
              <a:buNone/>
            </a:pPr>
            <a:r>
              <a:rPr lang="tr-TR" b="1" u="sng" dirty="0" smtClean="0">
                <a:solidFill>
                  <a:srgbClr val="FF0000"/>
                </a:solidFill>
              </a:rPr>
              <a:t>Sağlık</a:t>
            </a:r>
            <a:endParaRPr lang="tr-TR" dirty="0" smtClean="0"/>
          </a:p>
          <a:p>
            <a:pPr algn="ctr">
              <a:buNone/>
            </a:pPr>
            <a:r>
              <a:rPr lang="tr-TR" b="1" dirty="0" smtClean="0"/>
              <a:t>ÖNLEYİCİ TIP YAKLAŞIMINDA HER FERDİN SAĞLIĞININ FİZİKSEL, PSİKOLOJİK, DUYGUSAL, İNANÇLA İLGİLİ, ÇEVRESEL, GENETİK VE SOSYAL FAKTÖRLERİN BİRBİRLERİ İLE OLAN İLİŞKİLERİ TEMELİNE DAYANDIĞI TEMELİ VARDIR.  </a:t>
            </a:r>
            <a:r>
              <a:rPr lang="tr-TR" dirty="0" smtClean="0"/>
              <a:t> </a:t>
            </a:r>
            <a:endParaRPr lang="tr-TR" dirty="0"/>
          </a:p>
        </p:txBody>
      </p:sp>
      <p:sp>
        <p:nvSpPr>
          <p:cNvPr id="4" name="3 Veri Yer Tutucusu"/>
          <p:cNvSpPr>
            <a:spLocks noGrp="1"/>
          </p:cNvSpPr>
          <p:nvPr>
            <p:ph type="dt" sz="half" idx="10"/>
          </p:nvPr>
        </p:nvSpPr>
        <p:spPr/>
        <p:txBody>
          <a:bodyPr/>
          <a:lstStyle/>
          <a:p>
            <a:fld id="{79425993-466E-4DB2-9139-75510C127FEE}"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412</TotalTime>
  <Words>575</Words>
  <Application>Microsoft Office PowerPoint</Application>
  <PresentationFormat>Ekran Gösterisi (4:3)</PresentationFormat>
  <Paragraphs>151</Paragraphs>
  <Slides>17</Slides>
  <Notes>17</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Century Gothic</vt:lpstr>
      <vt:lpstr>Verdana</vt:lpstr>
      <vt:lpstr>Wingdings 2</vt:lpstr>
      <vt:lpstr>Canlı</vt:lpstr>
      <vt:lpstr>        Ankara Üniversitesi Spor Bilimleri Fakültesi Beden Eğitimi ve Spor öğretmenliği Bölümü</vt:lpstr>
      <vt:lpstr>Terminoloji</vt:lpstr>
      <vt:lpstr>Terminoloji</vt:lpstr>
      <vt:lpstr>Terminoloji</vt:lpstr>
      <vt:lpstr>Terminoloji</vt:lpstr>
      <vt:lpstr>Terminoloji</vt:lpstr>
      <vt:lpstr>Terminoloji</vt:lpstr>
      <vt:lpstr>Terminoloji</vt:lpstr>
      <vt:lpstr>Terminoloji</vt:lpstr>
      <vt:lpstr>Terminoloji</vt:lpstr>
      <vt:lpstr>Terminoloji</vt:lpstr>
      <vt:lpstr>Terminoloji</vt:lpstr>
      <vt:lpstr>Terminoloji</vt:lpstr>
      <vt:lpstr>Terminoloji</vt:lpstr>
      <vt:lpstr>Terminoloji</vt:lpstr>
      <vt:lpstr>Terminoloji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Basis of PES</dc:title>
  <cp:lastModifiedBy>TUNCEL</cp:lastModifiedBy>
  <cp:revision>75</cp:revision>
  <dcterms:modified xsi:type="dcterms:W3CDTF">2017-08-10T11:27:29Z</dcterms:modified>
</cp:coreProperties>
</file>