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A8CDFA38-FF48-4638-881A-425C712A779E}" type="datetimeFigureOut">
              <a:rPr lang="tr-TR" smtClean="0"/>
              <a:pPr/>
              <a:t>1.12.2015</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29D8E87F-C135-469C-AB4D-9CDA73FDC70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A8CDFA38-FF48-4638-881A-425C712A779E}" type="datetimeFigureOut">
              <a:rPr lang="tr-TR" smtClean="0"/>
              <a:pPr/>
              <a:t>1.12.2015</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A8CDFA38-FF48-4638-881A-425C712A779E}" type="datetimeFigureOut">
              <a:rPr lang="tr-TR" smtClean="0"/>
              <a:pPr/>
              <a:t>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9D8E87F-C135-469C-AB4D-9CDA73FDC70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A8CDFA38-FF48-4638-881A-425C712A779E}" type="datetimeFigureOut">
              <a:rPr lang="tr-TR" smtClean="0"/>
              <a:pPr/>
              <a:t>1.12.2015</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29D8E87F-C135-469C-AB4D-9CDA73FDC70B}"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8CDFA38-FF48-4638-881A-425C712A779E}" type="datetimeFigureOut">
              <a:rPr lang="tr-TR" smtClean="0"/>
              <a:pPr/>
              <a:t>1.12.2015</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D8E87F-C135-469C-AB4D-9CDA73FDC70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00000"/>
                </a:solidFill>
              </a:rPr>
              <a:t>SÖZLEŞMELER</a:t>
            </a:r>
            <a:endParaRPr lang="tr-TR" dirty="0">
              <a:solidFill>
                <a:srgbClr val="C00000"/>
              </a:solidFill>
            </a:endParaRPr>
          </a:p>
        </p:txBody>
      </p:sp>
      <p:sp>
        <p:nvSpPr>
          <p:cNvPr id="3" name="2 Alt Başlık"/>
          <p:cNvSpPr>
            <a:spLocks noGrp="1"/>
          </p:cNvSpPr>
          <p:nvPr>
            <p:ph type="subTitle" idx="1"/>
          </p:nvPr>
        </p:nvSpPr>
        <p:spPr/>
        <p:txBody>
          <a:bodyPr/>
          <a:lstStyle/>
          <a:p>
            <a:r>
              <a:rPr lang="tr-TR" b="1" dirty="0" smtClean="0">
                <a:solidFill>
                  <a:schemeClr val="tx1"/>
                </a:solidFill>
              </a:rPr>
              <a:t>Sözleşme</a:t>
            </a:r>
            <a:endParaRPr lang="tr-TR" altLang="zh-TW" b="1" dirty="0" smtClean="0">
              <a:solidFill>
                <a:schemeClr val="tx1"/>
              </a:solidFill>
            </a:endParaRPr>
          </a:p>
          <a:p>
            <a:r>
              <a:rPr lang="tr-TR" altLang="zh-TW" b="1" dirty="0" smtClean="0">
                <a:solidFill>
                  <a:schemeClr val="tx1"/>
                </a:solidFill>
              </a:rPr>
              <a:t>Sözleşme Türleri</a:t>
            </a:r>
            <a:endParaRPr lang="tr-TR" b="1" dirty="0"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r>
              <a:rPr lang="tr-TR" altLang="zh-TW" dirty="0" smtClean="0"/>
              <a:t>Hukuk dilinde ve günlük dilde akit, mukavele, bağıt, kontrat gibi farklı terimlerle de anılan sözleşme tarafların belli bir hukuki bir sonuç doğurmaya yönelik karşılıklı ve birbirine uygun irade açıklamalarından oluşan bir hukuki işlemdir.</a:t>
            </a:r>
          </a:p>
          <a:p>
            <a:r>
              <a:rPr lang="tr-TR" altLang="zh-TW" dirty="0" smtClean="0"/>
              <a:t> Bir sözleşmenin kurulabilmesi ve hukuki sonuçlarını doğurabilmesi için bazı koşulların mevcut olması gerekir. Borçlar Kanun’un 1. maddesinde Akdin </a:t>
            </a:r>
            <a:r>
              <a:rPr lang="tr-TR" altLang="zh-TW" dirty="0" err="1" smtClean="0"/>
              <a:t>İn’ikadı</a:t>
            </a:r>
            <a:r>
              <a:rPr lang="tr-TR" altLang="zh-TW" dirty="0" smtClean="0"/>
              <a:t> başlığı altında “İki taraf karşılıklı ve birbirine uygun surette rızalarını beyan ettikleri takdirde </a:t>
            </a:r>
            <a:r>
              <a:rPr lang="tr-TR" altLang="zh-TW" dirty="0" err="1" smtClean="0"/>
              <a:t>akid</a:t>
            </a:r>
            <a:r>
              <a:rPr lang="tr-TR" altLang="zh-TW" dirty="0" smtClean="0"/>
              <a:t> tamam olur” şeklinde bir hüküm getirilmiştir. Bu hüküm gereğince bir sözleşmenin kurulması için öncelikle iki tarafın bulunması ve bu tarafların bir hukuki sonuç doğurmak üzere karşılıklı ve birbirine uygun şekilde iradelerini açıklamaları zorunludur. Aksi takdirde bir sözleşmenin varlığından söz edilemez. Sözleşmeye taraf olan kişiler alacaklı ve borçlu olarak adlandırılırlar.</a:t>
            </a:r>
          </a:p>
          <a:p>
            <a:r>
              <a:rPr lang="tr-TR" altLang="zh-TW" dirty="0" smtClean="0"/>
              <a:t> Bir sözleşmede kural olarak en az bir alacaklı ve borçlunun bulunması gerekir. Ancak birden çok kişinin de alacaklı ve/veya borçlu tarafını oluşturması mümkündür. Bu durumda da sözleşme iki taraf arasında kurulmuş olmaktadır. </a:t>
            </a:r>
            <a:endParaRPr lang="tr-TR" dirty="0" smtClean="0"/>
          </a:p>
        </p:txBody>
      </p:sp>
      <p:sp>
        <p:nvSpPr>
          <p:cNvPr id="2" name="1 Başlık"/>
          <p:cNvSpPr>
            <a:spLocks noGrp="1"/>
          </p:cNvSpPr>
          <p:nvPr>
            <p:ph type="title"/>
          </p:nvPr>
        </p:nvSpPr>
        <p:spPr>
          <a:xfrm>
            <a:off x="457200" y="274638"/>
            <a:ext cx="8229600" cy="778098"/>
          </a:xfrm>
        </p:spPr>
        <p:txBody>
          <a:bodyPr/>
          <a:lstStyle/>
          <a:p>
            <a:r>
              <a:rPr lang="tr-TR" dirty="0" smtClean="0">
                <a:solidFill>
                  <a:srgbClr val="C00000"/>
                </a:solidFill>
              </a:rPr>
              <a:t>SÖZLEŞME</a:t>
            </a:r>
            <a:endParaRPr lang="tr-TR"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r>
              <a:rPr lang="tr-TR" altLang="zh-TW" sz="1800" dirty="0" smtClean="0"/>
              <a:t>Bir sözleşmenin oluşabilmesi için tarafların irade açıklamalarının karşılıklı olması gerekir. İrade açıklamalarının karşılıklı olması dendiğinde taraflardan her birinin kendi irade açıklamasını diğer tarafa yöneltmesi ve aynı zamanda karşı tarafın irade açıklamasına da muhatap olması gerektiği anlaşılır. </a:t>
            </a:r>
          </a:p>
          <a:p>
            <a:endParaRPr lang="tr-TR" altLang="zh-TW" sz="1800" dirty="0" smtClean="0"/>
          </a:p>
          <a:p>
            <a:r>
              <a:rPr lang="tr-TR" altLang="zh-TW" sz="1800" dirty="0" smtClean="0"/>
              <a:t>Sözleşmenin taraflarından her biri hem irade açıklaması sahibi hem de diğer tarafın irade açıklamasının muhatabı durumundadır. </a:t>
            </a:r>
          </a:p>
          <a:p>
            <a:endParaRPr lang="tr-TR" altLang="zh-TW" sz="1800" dirty="0" smtClean="0"/>
          </a:p>
          <a:p>
            <a:r>
              <a:rPr lang="tr-TR" altLang="zh-TW" sz="1800" dirty="0" smtClean="0"/>
              <a:t>Sözleşmenin kurulabilmesi için sözleşmenin taraflarından birinin yönelttiği sözleşme yapma teklifinin diğer tarafın kabul etmesi gerekir. </a:t>
            </a:r>
          </a:p>
          <a:p>
            <a:endParaRPr lang="tr-TR" altLang="zh-TW" sz="1800" dirty="0" smtClean="0"/>
          </a:p>
          <a:p>
            <a:r>
              <a:rPr lang="tr-TR" altLang="zh-TW" sz="1800" dirty="0" smtClean="0"/>
              <a:t>Hukukumuzda sözleşme yapma teklifi icap, diğer tarafın bu teklife verdiği olumlu cevap ise kabul adını alır. Bu karşılıklı irade açıklamalarının birbirine uygun olması gerekir. Birbirine uygun bu irade açıklamalarının bir araya gelmesiyle sözleşme kurulmuş olur.</a:t>
            </a:r>
            <a:endParaRPr lang="tr-TR" sz="1800" dirty="0" smtClean="0"/>
          </a:p>
        </p:txBody>
      </p:sp>
      <p:sp>
        <p:nvSpPr>
          <p:cNvPr id="2" name="1 Başlık"/>
          <p:cNvSpPr>
            <a:spLocks noGrp="1"/>
          </p:cNvSpPr>
          <p:nvPr>
            <p:ph type="title"/>
          </p:nvPr>
        </p:nvSpPr>
        <p:spPr/>
        <p:txBody>
          <a:bodyPr/>
          <a:lstStyle/>
          <a:p>
            <a:r>
              <a:rPr lang="tr-TR" dirty="0" smtClean="0">
                <a:solidFill>
                  <a:srgbClr val="C00000"/>
                </a:solidFill>
              </a:rPr>
              <a:t>SÖZLEŞME</a:t>
            </a:r>
            <a:endParaRPr lang="tr-TR"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229600" cy="4997152"/>
          </a:xfrm>
        </p:spPr>
        <p:txBody>
          <a:bodyPr>
            <a:normAutofit fontScale="55000" lnSpcReduction="20000"/>
          </a:bodyPr>
          <a:lstStyle/>
          <a:p>
            <a:r>
              <a:rPr lang="tr-TR" altLang="zh-TW" dirty="0" smtClean="0"/>
              <a:t>Sözleşmeler, hukukumuzda büyük bir bölümü itibariyle Borçlar Kanununun "akdin muhtelif nevileri" başlığını taşıyan ikinci kısmında (BK m. 182 </a:t>
            </a:r>
            <a:r>
              <a:rPr lang="tr-TR" altLang="zh-TW" dirty="0" err="1" smtClean="0"/>
              <a:t>vd</a:t>
            </a:r>
            <a:r>
              <a:rPr lang="tr-TR" altLang="zh-TW" dirty="0" smtClean="0"/>
              <a:t>.) düzenlenmektedir. Ancak sözleşmeler bunlardan ibaret değildir.</a:t>
            </a:r>
          </a:p>
          <a:p>
            <a:r>
              <a:rPr lang="tr-TR" altLang="zh-TW" dirty="0" smtClean="0"/>
              <a:t> Borçlar Kanunu dışında bazı kanunlarımızda da sözleşme tipleri düzenlenmiştir. Bunların dışında, idari sözleşmeler gibi bazı özelliklere sahip sözleşmelerde mevcuttur. Aynı zamanda uluslararasındaki çeşitli ilişkileri düzenlemek üzere iki taraflı veya çok taraflı anlaşmalar da bulunmaktadır. </a:t>
            </a:r>
          </a:p>
          <a:p>
            <a:r>
              <a:rPr lang="tr-TR" altLang="zh-TW" dirty="0" smtClean="0"/>
              <a:t>Sözleşmelerin geçerliliği için, genel olarak onların belli bir biçimde yapılması şart değildir (BK m. 11, I). Ancak, bazı hallerde sözleşmenin geçerli olabilmesi için kanun açıkça belli bir </a:t>
            </a:r>
            <a:r>
              <a:rPr lang="tr-TR" altLang="zh-TW" b="1" dirty="0" smtClean="0"/>
              <a:t>şekil şartı</a:t>
            </a:r>
            <a:r>
              <a:rPr lang="tr-TR" altLang="zh-TW" dirty="0" smtClean="0"/>
              <a:t> öngörmüş olabilir. </a:t>
            </a:r>
          </a:p>
          <a:p>
            <a:pPr>
              <a:buNone/>
            </a:pPr>
            <a:r>
              <a:rPr lang="tr-TR" altLang="zh-TW" dirty="0" smtClean="0"/>
              <a:t>- Basit bir sözleşme örneğinde yer alması gereken asgari hususlar şunlardır: </a:t>
            </a:r>
          </a:p>
          <a:p>
            <a:r>
              <a:rPr lang="tr-TR" altLang="zh-TW" dirty="0" smtClean="0"/>
              <a:t>Tarafların ad, </a:t>
            </a:r>
            <a:r>
              <a:rPr lang="tr-TR" altLang="zh-TW" dirty="0" err="1" smtClean="0"/>
              <a:t>soyad</a:t>
            </a:r>
            <a:r>
              <a:rPr lang="tr-TR" altLang="zh-TW" dirty="0" smtClean="0"/>
              <a:t> (unvan) ve adresleri,</a:t>
            </a:r>
          </a:p>
          <a:p>
            <a:r>
              <a:rPr lang="tr-TR" altLang="zh-TW" dirty="0" smtClean="0"/>
              <a:t>Sözleşmenin konusu, </a:t>
            </a:r>
          </a:p>
          <a:p>
            <a:r>
              <a:rPr lang="tr-TR" altLang="zh-TW" dirty="0" smtClean="0"/>
              <a:t>Tarafların karşılıklı hak ve yükümlülükleri </a:t>
            </a:r>
          </a:p>
          <a:p>
            <a:r>
              <a:rPr lang="tr-TR" altLang="zh-TW" dirty="0" smtClean="0"/>
              <a:t>Tarafların imzası</a:t>
            </a:r>
          </a:p>
          <a:p>
            <a:pPr>
              <a:buNone/>
            </a:pPr>
            <a:endParaRPr lang="tr-TR" altLang="zh-TW" dirty="0"/>
          </a:p>
          <a:p>
            <a:pPr>
              <a:buNone/>
            </a:pPr>
            <a:r>
              <a:rPr lang="tr-TR" altLang="zh-TW" dirty="0" smtClean="0"/>
              <a:t>Kanun şekli, eğer geçerlilik şartı olarak öngörmüşse, o sözleşmenin mutlaka kanunda aranan şartlara uygun yapılması ve borç yükü altına girenlerce imzalanması gerekir. Aksi halde, ortada geçerli bir sözleşmenin varlığından söz edilemez. </a:t>
            </a:r>
          </a:p>
          <a:p>
            <a:pPr>
              <a:buNone/>
            </a:pPr>
            <a:endParaRPr lang="tr-TR" dirty="0"/>
          </a:p>
          <a:p>
            <a:pPr>
              <a:buNone/>
            </a:pPr>
            <a:endParaRPr lang="tr-TR" dirty="0" smtClean="0"/>
          </a:p>
        </p:txBody>
      </p:sp>
      <p:sp>
        <p:nvSpPr>
          <p:cNvPr id="2" name="1 Başlık"/>
          <p:cNvSpPr>
            <a:spLocks noGrp="1"/>
          </p:cNvSpPr>
          <p:nvPr>
            <p:ph type="title"/>
          </p:nvPr>
        </p:nvSpPr>
        <p:spPr/>
        <p:txBody>
          <a:bodyPr/>
          <a:lstStyle/>
          <a:p>
            <a:r>
              <a:rPr lang="tr-TR" dirty="0" smtClean="0">
                <a:solidFill>
                  <a:srgbClr val="C00000"/>
                </a:solidFill>
              </a:rPr>
              <a:t>SÖZLEŞME</a:t>
            </a:r>
            <a:endParaRPr lang="tr-TR" dirty="0">
              <a:solidFill>
                <a:srgbClr val="C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buNone/>
            </a:pPr>
            <a:r>
              <a:rPr lang="tr-TR" b="1" i="1" u="sng" dirty="0" smtClean="0"/>
              <a:t>Sözleşme türleri şu şekilde gruplandırabiliriz; </a:t>
            </a:r>
            <a:r>
              <a:rPr lang="tr-TR" dirty="0" smtClean="0"/>
              <a:t>Mülkiyet hakkını geçirmeye yönelik sözleşmeler; satış sözleşmesi, bağışlama sözleşmesi, trampa (takas) sözleşmesi.</a:t>
            </a:r>
          </a:p>
          <a:p>
            <a:pPr>
              <a:buNone/>
            </a:pPr>
            <a:endParaRPr lang="tr-TR" dirty="0" smtClean="0"/>
          </a:p>
          <a:p>
            <a:pPr>
              <a:buNone/>
            </a:pPr>
            <a:r>
              <a:rPr lang="tr-TR" b="1" i="1" u="sng" dirty="0" smtClean="0"/>
              <a:t>Kullandırmaya yönelik sözleşmeler;  </a:t>
            </a:r>
            <a:r>
              <a:rPr lang="tr-TR" dirty="0" smtClean="0"/>
              <a:t>Kira sözleşmesi</a:t>
            </a:r>
            <a:r>
              <a:rPr lang="tr-TR" b="1" dirty="0" smtClean="0"/>
              <a:t>, </a:t>
            </a:r>
            <a:r>
              <a:rPr lang="tr-TR" dirty="0" smtClean="0"/>
              <a:t>ariyet (kullanma ödüncü) sözleşmesi, </a:t>
            </a:r>
            <a:r>
              <a:rPr lang="tr-TR" dirty="0" err="1" smtClean="0"/>
              <a:t>karz</a:t>
            </a:r>
            <a:r>
              <a:rPr lang="tr-TR" dirty="0" smtClean="0"/>
              <a:t> (ödünç) sözleşmesi. </a:t>
            </a:r>
          </a:p>
          <a:p>
            <a:endParaRPr lang="tr-TR" dirty="0" smtClean="0"/>
          </a:p>
          <a:p>
            <a:pPr>
              <a:buNone/>
            </a:pPr>
            <a:r>
              <a:rPr lang="tr-TR" b="1" i="1" u="sng" dirty="0" smtClean="0"/>
              <a:t>İş görme sözleşmeleri; </a:t>
            </a:r>
            <a:r>
              <a:rPr lang="tr-TR" dirty="0" smtClean="0"/>
              <a:t>Hizmet sözleşmesi, eser (istisna) sözleşmesi, vekâlet sözleşmesi, emanet (vedia) sözleşmesi.</a:t>
            </a:r>
          </a:p>
          <a:p>
            <a:pPr>
              <a:buNone/>
            </a:pPr>
            <a:endParaRPr lang="tr-TR" dirty="0" smtClean="0"/>
          </a:p>
          <a:p>
            <a:pPr>
              <a:buNone/>
            </a:pPr>
            <a:r>
              <a:rPr lang="tr-TR" b="1" i="1" u="sng" dirty="0" smtClean="0"/>
              <a:t>Teminat sözleşmeleri</a:t>
            </a:r>
            <a:r>
              <a:rPr lang="tr-TR" dirty="0" smtClean="0"/>
              <a:t>  Kefalet sözleşmesi de denebilir.</a:t>
            </a:r>
          </a:p>
          <a:p>
            <a:pPr>
              <a:buNone/>
            </a:pPr>
            <a:endParaRPr lang="tr-TR" b="1" i="1" u="sng" dirty="0" smtClean="0"/>
          </a:p>
          <a:p>
            <a:pPr>
              <a:buNone/>
            </a:pPr>
            <a:r>
              <a:rPr lang="tr-TR" b="1" i="1" u="sng" dirty="0" smtClean="0"/>
              <a:t>Kanunlarda düzenlenmemiş sözleşmelerde vardır. Bu sözleşmeleri şu şekilde sınıflandırabiliriz;</a:t>
            </a:r>
          </a:p>
          <a:p>
            <a:r>
              <a:rPr lang="tr-TR" dirty="0" smtClean="0"/>
              <a:t>Karma ve bileşik sözleşmeler ve yeni sözleşme türleri.</a:t>
            </a:r>
          </a:p>
          <a:p>
            <a:pPr>
              <a:buNone/>
            </a:pPr>
            <a:endParaRPr lang="tr-TR" dirty="0"/>
          </a:p>
        </p:txBody>
      </p:sp>
      <p:sp>
        <p:nvSpPr>
          <p:cNvPr id="2" name="1 Başlık"/>
          <p:cNvSpPr>
            <a:spLocks noGrp="1"/>
          </p:cNvSpPr>
          <p:nvPr>
            <p:ph type="title"/>
          </p:nvPr>
        </p:nvSpPr>
        <p:spPr/>
        <p:txBody>
          <a:bodyPr/>
          <a:lstStyle/>
          <a:p>
            <a:r>
              <a:rPr lang="tr-TR" dirty="0" smtClean="0">
                <a:solidFill>
                  <a:srgbClr val="C00000"/>
                </a:solidFill>
              </a:rPr>
              <a:t>SÖZLEŞME TÜRLERİ</a:t>
            </a:r>
            <a:endParaRPr lang="tr-TR"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marL="285750" indent="-285750"/>
            <a:r>
              <a:rPr lang="tr-TR" altLang="zh-TW" dirty="0" smtClean="0"/>
              <a:t>Sözleşme tarafların belli bir hukuki bir sonuç doğurmaya yönelik karşılıklı ve birbirine uygun irade açıklamalarından oluşan bir hukuki işlemdir. Hukuk dilinde ve günlük dilde akit, mukavele, bağıt, kontrat gibi farklı terimlerle de anılır. Borçlar Kanun’un 1. maddesinde “İki taraf karşılıklı ve birbirine uygun surette rızalarını beyan ettikleri takdirde </a:t>
            </a:r>
            <a:r>
              <a:rPr lang="tr-TR" altLang="zh-TW" dirty="0" err="1" smtClean="0"/>
              <a:t>akid</a:t>
            </a:r>
            <a:r>
              <a:rPr lang="tr-TR" altLang="zh-TW" dirty="0" smtClean="0"/>
              <a:t> tamam olur” şeklinde bir hüküm getirilmiştir. </a:t>
            </a:r>
          </a:p>
          <a:p>
            <a:pPr marL="285750" indent="-285750"/>
            <a:r>
              <a:rPr lang="tr-TR" dirty="0" smtClean="0"/>
              <a:t>Sözleşme türleri şu şekilde gruplandırılabilir; mülkiyet hakkını geçirmeye yönelik sözleşmeler, kullandırmaya yönelik sözleşmeler, iş görme sözleşmeleri, teminat sözleşmeleri ve kanunlarda düzenlenmemiş diğer sözleşme türleri.</a:t>
            </a:r>
          </a:p>
          <a:p>
            <a:pPr marL="285750" indent="-285750"/>
            <a:r>
              <a:rPr lang="tr-TR" altLang="zh-TW" dirty="0" smtClean="0"/>
              <a:t>Basit bir sözleşme örneğinde yer alması gereken asgari olarak tarafların ad, </a:t>
            </a:r>
            <a:r>
              <a:rPr lang="tr-TR" altLang="zh-TW" dirty="0" err="1" smtClean="0"/>
              <a:t>soyad</a:t>
            </a:r>
            <a:r>
              <a:rPr lang="tr-TR" altLang="zh-TW" dirty="0" smtClean="0"/>
              <a:t> (unvan) ve adresleri, Sözleşmenin konusu, tarafların karşılıklı hak ve yükümlülükleri tarafların imzası bulunur. Bunların dışında bulunması gerekenler ise sözleşmenin özelliklerine göre değişiklik göstermektedir. </a:t>
            </a:r>
            <a:endParaRPr lang="tr-TR" dirty="0" smtClean="0"/>
          </a:p>
        </p:txBody>
      </p:sp>
      <p:sp>
        <p:nvSpPr>
          <p:cNvPr id="2" name="1 Başlık"/>
          <p:cNvSpPr>
            <a:spLocks noGrp="1"/>
          </p:cNvSpPr>
          <p:nvPr>
            <p:ph type="title"/>
          </p:nvPr>
        </p:nvSpPr>
        <p:spPr>
          <a:xfrm>
            <a:off x="457200" y="274638"/>
            <a:ext cx="8229600" cy="994122"/>
          </a:xfrm>
        </p:spPr>
        <p:txBody>
          <a:bodyPr/>
          <a:lstStyle/>
          <a:p>
            <a:r>
              <a:rPr lang="tr-TR" dirty="0" smtClean="0">
                <a:solidFill>
                  <a:srgbClr val="C00000"/>
                </a:solidFill>
              </a:rPr>
              <a:t>ÖZET</a:t>
            </a:r>
            <a:endParaRPr lang="tr-TR" dirty="0">
              <a:solidFill>
                <a:srgbClr val="C0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TotalTime>
  <Words>690</Words>
  <Application>Microsoft Office PowerPoint</Application>
  <PresentationFormat>Ekran Gösterisi (4:3)</PresentationFormat>
  <Paragraphs>41</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微軟正黑體</vt:lpstr>
      <vt:lpstr>Lucida Sans Unicode</vt:lpstr>
      <vt:lpstr>Verdana</vt:lpstr>
      <vt:lpstr>Wingdings 2</vt:lpstr>
      <vt:lpstr>Wingdings 3</vt:lpstr>
      <vt:lpstr>Kalabalık</vt:lpstr>
      <vt:lpstr>SÖZLEŞMELER</vt:lpstr>
      <vt:lpstr>SÖZLEŞME</vt:lpstr>
      <vt:lpstr>SÖZLEŞME</vt:lpstr>
      <vt:lpstr>SÖZLEŞME</vt:lpstr>
      <vt:lpstr>SÖZLEŞME TÜRLERİ</vt:lpstr>
      <vt:lpstr>ÖZET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SÖZLEŞMELER</dc:title>
  <dc:creator>Hülya GÜRSOY</dc:creator>
  <cp:lastModifiedBy>Hülya Gürsoy</cp:lastModifiedBy>
  <cp:revision>3</cp:revision>
  <dcterms:created xsi:type="dcterms:W3CDTF">2013-12-05T11:55:52Z</dcterms:created>
  <dcterms:modified xsi:type="dcterms:W3CDTF">2015-12-01T11:53:36Z</dcterms:modified>
</cp:coreProperties>
</file>