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72" r:id="rId4"/>
    <p:sldId id="273" r:id="rId5"/>
    <p:sldId id="274"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274638"/>
            <a:ext cx="8329642" cy="5440378"/>
          </a:xfrm>
        </p:spPr>
        <p:txBody>
          <a:bodyPr/>
          <a:lstStyle/>
          <a:p>
            <a:r>
              <a:rPr lang="tr-TR" b="1" dirty="0"/>
              <a:t>CEZA MUHAKEMESİ HUKUKUNUN AMACI</a:t>
            </a:r>
            <a:br>
              <a:rPr lang="tr-TR" dirty="0"/>
            </a:br>
            <a:r>
              <a:rPr lang="tr-TR" dirty="0"/>
              <a:t> </a:t>
            </a:r>
            <a:br>
              <a:rPr lang="tr-TR" dirty="0"/>
            </a:br>
            <a:r>
              <a:rPr lang="tr-TR" dirty="0"/>
              <a:t>Ceza muhakemesi hukuku, tarihsel gelişimi boyunca üç ayrı amaç izlemiştir:</a:t>
            </a:r>
            <a:br>
              <a:rPr lang="tr-TR" dirty="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4EF656-85A3-4C46-96C2-70F6F27D24E1}"/>
              </a:ext>
            </a:extLst>
          </p:cNvPr>
          <p:cNvSpPr>
            <a:spLocks noGrp="1"/>
          </p:cNvSpPr>
          <p:nvPr>
            <p:ph type="title"/>
          </p:nvPr>
        </p:nvSpPr>
        <p:spPr>
          <a:xfrm>
            <a:off x="457200" y="274638"/>
            <a:ext cx="8229600" cy="6106690"/>
          </a:xfrm>
        </p:spPr>
        <p:txBody>
          <a:bodyPr>
            <a:normAutofit fontScale="90000"/>
          </a:bodyPr>
          <a:lstStyle/>
          <a:p>
            <a:pPr algn="l"/>
            <a:r>
              <a:rPr lang="tr-TR" dirty="0"/>
              <a:t>1- Aydınlanma dönemine kadar olan aşamada ceza muhakemesi hukukunun konusu ceza mahkûmiyetini (cezalandırmayı ve mahkûm edilmeyi) haklı gösterecek deliller oluştur. Cezanın ağırlığı delillerin ispat gücüne bağlı olduğu için en önemli delil “ikrar” (itiraf) </a:t>
            </a:r>
            <a:r>
              <a:rPr lang="tr-TR" dirty="0" err="1"/>
              <a:t>dı</a:t>
            </a:r>
            <a:r>
              <a:rPr lang="tr-TR" dirty="0"/>
              <a:t>. İkrar elde edilinceye kadar işkence yapılabileceği kabul edilmiştir.</a:t>
            </a:r>
            <a:br>
              <a:rPr lang="tr-TR" dirty="0"/>
            </a:br>
            <a:endParaRPr lang="tr-TR" dirty="0"/>
          </a:p>
        </p:txBody>
      </p:sp>
    </p:spTree>
    <p:extLst>
      <p:ext uri="{BB962C8B-B14F-4D97-AF65-F5344CB8AC3E}">
        <p14:creationId xmlns:p14="http://schemas.microsoft.com/office/powerpoint/2010/main" val="489832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90207C-B5B8-474A-A3A0-A713FA74A07F}"/>
              </a:ext>
            </a:extLst>
          </p:cNvPr>
          <p:cNvSpPr>
            <a:spLocks noGrp="1"/>
          </p:cNvSpPr>
          <p:nvPr>
            <p:ph type="title"/>
          </p:nvPr>
        </p:nvSpPr>
        <p:spPr>
          <a:xfrm>
            <a:off x="457200" y="274638"/>
            <a:ext cx="8229600" cy="6106690"/>
          </a:xfrm>
        </p:spPr>
        <p:txBody>
          <a:bodyPr>
            <a:normAutofit fontScale="90000"/>
          </a:bodyPr>
          <a:lstStyle/>
          <a:p>
            <a:pPr algn="l"/>
            <a:r>
              <a:rPr lang="tr-TR" dirty="0"/>
              <a:t>2- Aydınlanma döneminde egemen olan özgürlükçü akımın etkisiyle ceza muhakemesi hukukunun amacı devlet iktidarının kötüye kullanılmasına ve yargıçların keyfiliğine karşı sanığı korumak olmuştur. Suçluluğu sabit olmadıkça sanığın masum sayılacağı (suçlu sayılamayacağı/masumiyet - suçsuzluk karinesi) kabul edilmiştir. </a:t>
            </a:r>
            <a:br>
              <a:rPr lang="tr-TR" dirty="0"/>
            </a:br>
            <a:endParaRPr lang="tr-TR" dirty="0"/>
          </a:p>
        </p:txBody>
      </p:sp>
    </p:spTree>
    <p:extLst>
      <p:ext uri="{BB962C8B-B14F-4D97-AF65-F5344CB8AC3E}">
        <p14:creationId xmlns:p14="http://schemas.microsoft.com/office/powerpoint/2010/main" val="2624742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0B7285-32BA-4976-A02B-22D932D48C44}"/>
              </a:ext>
            </a:extLst>
          </p:cNvPr>
          <p:cNvSpPr>
            <a:spLocks noGrp="1"/>
          </p:cNvSpPr>
          <p:nvPr>
            <p:ph type="title"/>
          </p:nvPr>
        </p:nvSpPr>
        <p:spPr>
          <a:xfrm>
            <a:off x="457200" y="274638"/>
            <a:ext cx="8229600" cy="6178698"/>
          </a:xfrm>
        </p:spPr>
        <p:txBody>
          <a:bodyPr>
            <a:normAutofit/>
          </a:bodyPr>
          <a:lstStyle/>
          <a:p>
            <a:pPr algn="l"/>
            <a:r>
              <a:rPr lang="tr-TR" sz="3200" dirty="0"/>
              <a:t>-Günümüzde Ceza Yargılaması</a:t>
            </a:r>
            <a:br>
              <a:rPr lang="tr-TR" sz="3200" dirty="0"/>
            </a:br>
            <a:r>
              <a:rPr lang="tr-TR" sz="3200" dirty="0"/>
              <a:t>Birinci anlayış tamamen toplumu korumayı, ikinci anlayış ise tamamen bireyi korumayı amaçlamıştır. Günümüzde ceza muhakemesi hukuku, bir yandan suç işleyenleri tespit ederek cezalandırmak suretiyle toplum menfaatlerini korumaya çalışırken diğer yandan da sanığın menfaatlerini korumak ve suçsuzların cezalandırılmasını önlemeyi amaçlamaktadır. Bu denge, ancak gerçeğin ortaya konulmasıyla olanaklıdır.</a:t>
            </a:r>
            <a:br>
              <a:rPr lang="tr-TR" dirty="0"/>
            </a:br>
            <a:endParaRPr lang="tr-TR" dirty="0"/>
          </a:p>
        </p:txBody>
      </p:sp>
    </p:spTree>
    <p:extLst>
      <p:ext uri="{BB962C8B-B14F-4D97-AF65-F5344CB8AC3E}">
        <p14:creationId xmlns:p14="http://schemas.microsoft.com/office/powerpoint/2010/main" val="2257669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9D7073-2ECA-41D7-88AA-6C4AA70581D6}"/>
              </a:ext>
            </a:extLst>
          </p:cNvPr>
          <p:cNvSpPr>
            <a:spLocks noGrp="1"/>
          </p:cNvSpPr>
          <p:nvPr>
            <p:ph type="title"/>
          </p:nvPr>
        </p:nvSpPr>
        <p:spPr>
          <a:xfrm>
            <a:off x="457200" y="274638"/>
            <a:ext cx="8229600" cy="5962674"/>
          </a:xfrm>
        </p:spPr>
        <p:txBody>
          <a:bodyPr>
            <a:normAutofit fontScale="90000"/>
          </a:bodyPr>
          <a:lstStyle/>
          <a:p>
            <a:pPr algn="l"/>
            <a:r>
              <a:rPr lang="tr-TR" b="1" dirty="0"/>
              <a:t>GERÇEĞİN ARAŞTIRILMASINDA UYULMASI GEREKEN İLKELER</a:t>
            </a:r>
            <a:br>
              <a:rPr lang="tr-TR" dirty="0"/>
            </a:br>
            <a:r>
              <a:rPr lang="tr-TR" sz="2700" dirty="0"/>
              <a:t>-Gerçek hukuki yollarla araştırılmalıdır. Deliller hukuka uygun yöntemlerle elde edilmelidir.  (CMK m. 206/f.2, a)</a:t>
            </a:r>
            <a:br>
              <a:rPr lang="tr-TR" sz="2700" dirty="0"/>
            </a:br>
            <a:r>
              <a:rPr lang="tr-TR" sz="2700" dirty="0"/>
              <a:t>-İşkence yasaktır ve sanığın beyanı özgür iradesine dayanmalıdır. (CMK m. 148)</a:t>
            </a:r>
            <a:br>
              <a:rPr lang="tr-TR" sz="2700" dirty="0"/>
            </a:br>
            <a:r>
              <a:rPr lang="tr-TR" sz="2700" dirty="0"/>
              <a:t>-Yüklenen suç, hukuka uygun bir şekilde elde edilmiş her türlü delille ispat edilebilir (CMK m. 217/ f. 2)</a:t>
            </a:r>
            <a:br>
              <a:rPr lang="tr-TR" sz="2700" dirty="0"/>
            </a:br>
            <a:r>
              <a:rPr lang="tr-TR" sz="2700" dirty="0"/>
              <a:t>-Gerçeğin araştırılması çabuklaştırılmalıdır ancak adalet çabukluğa feda edilmemelidir. (Davaların en az giderle ve mümkün olan süratle sonuçlandırılması, yargının görevidir. Anayasa m. 141/4)</a:t>
            </a:r>
            <a:br>
              <a:rPr lang="tr-TR" dirty="0"/>
            </a:br>
            <a:endParaRPr lang="tr-TR" dirty="0"/>
          </a:p>
        </p:txBody>
      </p:sp>
    </p:spTree>
    <p:extLst>
      <p:ext uri="{BB962C8B-B14F-4D97-AF65-F5344CB8AC3E}">
        <p14:creationId xmlns:p14="http://schemas.microsoft.com/office/powerpoint/2010/main" val="66899937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278</Words>
  <Application>Microsoft Office PowerPoint</Application>
  <PresentationFormat>Ekran Gösterisi (4:3)</PresentationFormat>
  <Paragraphs>5</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Arial</vt:lpstr>
      <vt:lpstr>Calibri</vt:lpstr>
      <vt:lpstr>Ofis Teması</vt:lpstr>
      <vt:lpstr>CEZA MUHAKEMESİ HUKUKUNUN AMACI   Ceza muhakemesi hukuku, tarihsel gelişimi boyunca üç ayrı amaç izlemiştir: </vt:lpstr>
      <vt:lpstr>1- Aydınlanma dönemine kadar olan aşamada ceza muhakemesi hukukunun konusu ceza mahkûmiyetini (cezalandırmayı ve mahkûm edilmeyi) haklı gösterecek deliller oluştur. Cezanın ağırlığı delillerin ispat gücüne bağlı olduğu için en önemli delil “ikrar” (itiraf) dı. İkrar elde edilinceye kadar işkence yapılabileceği kabul edilmiştir. </vt:lpstr>
      <vt:lpstr>2- Aydınlanma döneminde egemen olan özgürlükçü akımın etkisiyle ceza muhakemesi hukukunun amacı devlet iktidarının kötüye kullanılmasına ve yargıçların keyfiliğine karşı sanığı korumak olmuştur. Suçluluğu sabit olmadıkça sanığın masum sayılacağı (suçlu sayılamayacağı/masumiyet - suçsuzluk karinesi) kabul edilmiştir.  </vt:lpstr>
      <vt:lpstr>-Günümüzde Ceza Yargılaması Birinci anlayış tamamen toplumu korumayı, ikinci anlayış ise tamamen bireyi korumayı amaçlamıştır. Günümüzde ceza muhakemesi hukuku, bir yandan suç işleyenleri tespit ederek cezalandırmak suretiyle toplum menfaatlerini korumaya çalışırken diğer yandan da sanığın menfaatlerini korumak ve suçsuzların cezalandırılmasını önlemeyi amaçlamaktadır. Bu denge, ancak gerçeğin ortaya konulmasıyla olanaklıdır. </vt:lpstr>
      <vt:lpstr>GERÇEĞİN ARAŞTIRILMASINDA UYULMASI GEREKEN İLKELER -Gerçek hukuki yollarla araştırılmalıdır. Deliller hukuka uygun yöntemlerle elde edilmelidir.  (CMK m. 206/f.2, a) -İşkence yasaktır ve sanığın beyanı özgür iradesine dayanmalıdır. (CMK m. 148) -Yüklenen suç, hukuka uygun bir şekilde elde edilmiş her türlü delille ispat edilebilir (CMK m. 217/ f. 2) -Gerçeğin araştırılması çabuklaştırılmalıdır ancak adalet çabukluğa feda edilmemelidir. (Davaların en az giderle ve mümkün olan süratle sonuçlandırılması, yargının görevidir. Anayasa m. 141/4)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EVRENSEL BEYANNAMESİ Madde11  2. Hiç kimse işlendiği sırada ulusal ya da uluslararası hukuka göre bir suç oluşturmayan herhangi bir eylem veya ihmalden dolayı suçlu sayılamaz. Kimseye suçun işlendiği sırada uygulanabilecek olan cezadan daha ağır bir ceza verilemez. </dc:title>
  <cp:lastModifiedBy>User</cp:lastModifiedBy>
  <cp:revision>7</cp:revision>
  <dcterms:modified xsi:type="dcterms:W3CDTF">2020-02-11T20:51:57Z</dcterms:modified>
</cp:coreProperties>
</file>