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6"/>
  </p:notesMasterIdLst>
  <p:sldIdLst>
    <p:sldId id="323" r:id="rId2"/>
    <p:sldId id="257" r:id="rId3"/>
    <p:sldId id="256" r:id="rId4"/>
    <p:sldId id="258" r:id="rId5"/>
    <p:sldId id="259" r:id="rId6"/>
    <p:sldId id="261" r:id="rId7"/>
    <p:sldId id="262" r:id="rId8"/>
    <p:sldId id="264" r:id="rId9"/>
    <p:sldId id="269" r:id="rId10"/>
    <p:sldId id="271" r:id="rId11"/>
    <p:sldId id="280" r:id="rId12"/>
    <p:sldId id="282" r:id="rId13"/>
    <p:sldId id="290" r:id="rId14"/>
    <p:sldId id="291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 autoAdjust="0"/>
    <p:restoredTop sz="94660"/>
  </p:normalViewPr>
  <p:slideViewPr>
    <p:cSldViewPr>
      <p:cViewPr varScale="1">
        <p:scale>
          <a:sx n="65" d="100"/>
          <a:sy n="65" d="100"/>
        </p:scale>
        <p:origin x="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C1C08-A5BB-40D7-908A-BF1F3BF5659C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0A5E2-E250-49BC-8A09-5A9E827A08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860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Dikdörtgen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Dikdörtgen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Dikdörtgen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Dikdörtgen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Dikdörtgen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Yuvarlatılmış Dikdörtgen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Yuvarlatılmış Dikdörtgen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74C702E-1939-49CB-B3B8-5DCC1E6FC896}" type="datetime1">
              <a:rPr lang="tr-TR" smtClean="0"/>
              <a:t>15.11.2017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3B46-07AD-4B60-95DC-DC87DA93A222}" type="datetime1">
              <a:rPr lang="tr-TR" smtClean="0"/>
              <a:t>15.11.2017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FBB3-A56D-453E-A0AB-015AAAAF2AEC}" type="datetime1">
              <a:rPr lang="tr-TR" smtClean="0"/>
              <a:t>15.11.2017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91D3-6AFC-49E2-86BF-F0756F33DD1D}" type="datetime1">
              <a:rPr lang="tr-TR" smtClean="0"/>
              <a:t>15.11.2017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480B-64BC-43CC-B3A1-3FCA8882F5BD}" type="datetime1">
              <a:rPr lang="tr-TR" smtClean="0"/>
              <a:t>15.11.2017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C6E1-C702-487E-908F-3E00666CD192}" type="datetime1">
              <a:rPr lang="tr-TR" smtClean="0"/>
              <a:t>15.11.2017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62E3945-7EF1-4393-AB66-05C3472E487F}" type="datetime1">
              <a:rPr lang="tr-TR" smtClean="0"/>
              <a:t>15.11.2017</a:t>
            </a:fld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76213A2-31A3-4105-9C2F-2E60D2426190}" type="datetime1">
              <a:rPr lang="tr-TR" smtClean="0"/>
              <a:t>15.11.2017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C83C-8965-4908-AD4C-BC77AE42ADF7}" type="datetime1">
              <a:rPr lang="tr-TR" smtClean="0"/>
              <a:t>15.11.2017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DF03E-D24C-4B1D-BF4F-DB60E0657B21}" type="datetime1">
              <a:rPr lang="tr-TR" smtClean="0"/>
              <a:t>15.11.2017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F982-8AFB-48E9-81A6-E435C6E4777B}" type="datetime1">
              <a:rPr lang="tr-TR" smtClean="0"/>
              <a:t>15.11.2017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Dikdörtgen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Dikdörtgen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Dikdörtgen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Yuvarlatılmış Dikdörtgen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Yuvarlatılmış Dikdörtgen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Dikdörtgen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Dikdörtgen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Dikdörtgen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Dikdörtgen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Dikdörtgen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E630F6A-8F39-4CFD-8BE3-800D1DCE05DE}" type="datetime1">
              <a:rPr lang="tr-TR" smtClean="0"/>
              <a:t>15.11.2017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KAZ YETİŞTİRİCİLİĞİ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>
            <a:normAutofit/>
          </a:bodyPr>
          <a:lstStyle/>
          <a:p>
            <a:r>
              <a:rPr lang="tr-TR" dirty="0" smtClean="0"/>
              <a:t>Kars bölgesindeki kaz yetiştiriciliği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>
            <a:normAutofit/>
          </a:bodyPr>
          <a:lstStyle/>
          <a:p>
            <a:r>
              <a:rPr lang="tr-TR" dirty="0" smtClean="0"/>
              <a:t>Ardahan ilinde kaz yetiştiriciliği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r>
              <a:rPr lang="tr-TR" dirty="0" smtClean="0"/>
              <a:t>Yozgat ilinde kaz yetiştiriciliği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/>
          <a:lstStyle/>
          <a:p>
            <a:pPr>
              <a:spcBef>
                <a:spcPts val="1800"/>
              </a:spcBef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692696"/>
            <a:ext cx="8496944" cy="1066800"/>
          </a:xfrm>
        </p:spPr>
        <p:txBody>
          <a:bodyPr>
            <a:noAutofit/>
          </a:bodyPr>
          <a:lstStyle/>
          <a:p>
            <a:r>
              <a:rPr lang="tr-TR" sz="4300" dirty="0" smtClean="0"/>
              <a:t>Evcil Kazların İki Ana Soyu Vardır.</a:t>
            </a:r>
            <a:endParaRPr lang="tr-TR" sz="43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tr-TR" sz="3200" dirty="0" smtClean="0"/>
              <a:t>1. Avrupa </a:t>
            </a:r>
            <a:r>
              <a:rPr lang="tr-TR" sz="3200" dirty="0" err="1" smtClean="0"/>
              <a:t>orjinli</a:t>
            </a:r>
            <a:r>
              <a:rPr lang="tr-TR" sz="3200" dirty="0" smtClean="0"/>
              <a:t> yabani </a:t>
            </a:r>
            <a:r>
              <a:rPr lang="tr-TR" sz="3200" dirty="0" err="1" smtClean="0"/>
              <a:t>Greylag</a:t>
            </a:r>
            <a:r>
              <a:rPr lang="tr-TR" sz="3200" dirty="0" smtClean="0"/>
              <a:t> kazı (</a:t>
            </a:r>
            <a:r>
              <a:rPr lang="tr-TR" sz="3200" dirty="0" err="1" smtClean="0"/>
              <a:t>Anser</a:t>
            </a:r>
            <a:r>
              <a:rPr lang="tr-TR" sz="3200" dirty="0" smtClean="0"/>
              <a:t> </a:t>
            </a:r>
            <a:r>
              <a:rPr lang="tr-TR" sz="3200" dirty="0" err="1" smtClean="0"/>
              <a:t>Anser</a:t>
            </a:r>
            <a:r>
              <a:rPr lang="tr-TR" sz="3200" dirty="0" smtClean="0"/>
              <a:t>)</a:t>
            </a:r>
          </a:p>
          <a:p>
            <a:pPr>
              <a:spcBef>
                <a:spcPts val="3000"/>
              </a:spcBef>
            </a:pPr>
            <a:r>
              <a:rPr lang="tr-TR" sz="3200" dirty="0" smtClean="0"/>
              <a:t>2. Asya </a:t>
            </a:r>
            <a:r>
              <a:rPr lang="tr-TR" sz="3200" dirty="0" err="1" smtClean="0"/>
              <a:t>orjinli</a:t>
            </a:r>
            <a:r>
              <a:rPr lang="tr-TR" sz="3200" dirty="0" smtClean="0"/>
              <a:t> olup yabani </a:t>
            </a:r>
            <a:r>
              <a:rPr lang="tr-TR" sz="3200" dirty="0" err="1" smtClean="0"/>
              <a:t>Swan</a:t>
            </a:r>
            <a:r>
              <a:rPr lang="tr-TR" sz="3200" dirty="0" smtClean="0"/>
              <a:t> kazından (</a:t>
            </a:r>
            <a:r>
              <a:rPr lang="tr-TR" sz="3200" dirty="0" err="1" smtClean="0"/>
              <a:t>Anser</a:t>
            </a:r>
            <a:r>
              <a:rPr lang="tr-TR" sz="3200" dirty="0" smtClean="0"/>
              <a:t> </a:t>
            </a:r>
            <a:r>
              <a:rPr lang="tr-TR" sz="3200" dirty="0" err="1" smtClean="0"/>
              <a:t>Cygnoides</a:t>
            </a:r>
            <a:r>
              <a:rPr lang="tr-TR" sz="3200" dirty="0" smtClean="0"/>
              <a:t>) gelmiştir.</a:t>
            </a:r>
          </a:p>
          <a:p>
            <a:pPr>
              <a:spcBef>
                <a:spcPts val="3000"/>
              </a:spcBef>
            </a:pPr>
            <a:r>
              <a:rPr lang="tr-TR" sz="3200" dirty="0" smtClean="0"/>
              <a:t>Kazlar ördek ve kuğu ile aynı familya içerisinde sınıflandırılmaktadır.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Evcil ve yabani kazlar karşılaştırıldığında;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tr-TR" dirty="0" smtClean="0"/>
              <a:t>Yabani Kazlar</a:t>
            </a:r>
          </a:p>
          <a:p>
            <a:r>
              <a:rPr lang="tr-TR" dirty="0" smtClean="0"/>
              <a:t>Az yumurta verir</a:t>
            </a:r>
          </a:p>
          <a:p>
            <a:r>
              <a:rPr lang="tr-TR" dirty="0" smtClean="0"/>
              <a:t>Canlı ağırlıkları düşüktür.</a:t>
            </a:r>
          </a:p>
          <a:p>
            <a:r>
              <a:rPr lang="tr-TR" dirty="0" smtClean="0"/>
              <a:t>Duruşları yere </a:t>
            </a:r>
            <a:r>
              <a:rPr lang="tr-TR" dirty="0" err="1" smtClean="0"/>
              <a:t>parelel</a:t>
            </a:r>
            <a:r>
              <a:rPr lang="tr-TR" dirty="0" smtClean="0"/>
              <a:t> olup arka kısımları ince ve dardır.</a:t>
            </a:r>
          </a:p>
          <a:p>
            <a:pPr algn="ctr">
              <a:buNone/>
            </a:pPr>
            <a:r>
              <a:rPr lang="tr-TR" dirty="0" smtClean="0"/>
              <a:t> Evcil Kazlar ise</a:t>
            </a:r>
          </a:p>
          <a:p>
            <a:r>
              <a:rPr lang="tr-TR" dirty="0" smtClean="0"/>
              <a:t>Daha fazla yumurta verir. </a:t>
            </a:r>
          </a:p>
          <a:p>
            <a:r>
              <a:rPr lang="tr-TR" dirty="0" smtClean="0"/>
              <a:t>Canlı ağırlık daha yüksektir.</a:t>
            </a:r>
          </a:p>
          <a:p>
            <a:r>
              <a:rPr lang="tr-TR" dirty="0" smtClean="0"/>
              <a:t>Dik bir duruş sergiler.</a:t>
            </a:r>
          </a:p>
          <a:p>
            <a:r>
              <a:rPr lang="tr-TR" dirty="0" smtClean="0"/>
              <a:t>Arka kısımlarında yoğun bir yağ brikimi vardır.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tr-TR" dirty="0" smtClean="0"/>
              <a:t>Dünya nüfusu her geçen gün hızla artmaktadır.</a:t>
            </a:r>
          </a:p>
          <a:p>
            <a:r>
              <a:rPr lang="tr-TR" dirty="0" smtClean="0"/>
              <a:t>Ancak artan nüfusun gereksinimlerini karşılayacak miktarda gıda maddesi üretilememektedir.</a:t>
            </a:r>
          </a:p>
          <a:p>
            <a:r>
              <a:rPr lang="tr-TR" dirty="0" smtClean="0"/>
              <a:t>Bu gıda maddeleri içerisinde özellikle hayvansal protein açığı hızla artmaktadır.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/>
          </a:bodyPr>
          <a:lstStyle/>
          <a:p>
            <a:r>
              <a:rPr lang="tr-TR" dirty="0" smtClean="0"/>
              <a:t>Temel besin kaynakları insanlığın en önde gelen ihtiyaçlarındandır.</a:t>
            </a:r>
          </a:p>
          <a:p>
            <a:r>
              <a:rPr lang="tr-TR" dirty="0" smtClean="0"/>
              <a:t>Hayvansal protein ihtiyacı çeşitliliği ve üretim artışı, </a:t>
            </a:r>
          </a:p>
          <a:p>
            <a:pPr lvl="1"/>
            <a:r>
              <a:rPr lang="tr-TR" dirty="0" smtClean="0"/>
              <a:t>Hayvan başına elde edilen verimin artması ve</a:t>
            </a:r>
          </a:p>
          <a:p>
            <a:pPr lvl="1"/>
            <a:r>
              <a:rPr lang="tr-TR" dirty="0" smtClean="0"/>
              <a:t>Farklı hayvan türlerinin de üretim sektörüne dahil edilmesiyle gerçekleşir.</a:t>
            </a:r>
          </a:p>
          <a:p>
            <a:r>
              <a:rPr lang="tr-TR" dirty="0" smtClean="0"/>
              <a:t>Kanatlılar bu çeşitliliği artıran hayvanlardır.</a:t>
            </a:r>
          </a:p>
          <a:p>
            <a:r>
              <a:rPr lang="tr-TR" dirty="0" smtClean="0"/>
              <a:t>Özellikle kanatlılar içerisinde su kuşlarından olan kaz ve ördek yetiştiriciliği önemli bir yer tutmaktadır.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rmAutofit/>
          </a:bodyPr>
          <a:lstStyle/>
          <a:p>
            <a:r>
              <a:rPr lang="tr-TR" dirty="0" smtClean="0"/>
              <a:t>Kaz ilk evcilleştirilen kümes hayvanıdır. </a:t>
            </a:r>
          </a:p>
          <a:p>
            <a:r>
              <a:rPr lang="tr-TR" dirty="0" smtClean="0"/>
              <a:t>Yaklaşık 3000 yıl önce Mısır’da </a:t>
            </a:r>
            <a:r>
              <a:rPr lang="tr-TR" dirty="0" err="1" smtClean="0"/>
              <a:t>evciltilmiştir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Kazlar oldukça zekidir ve iyi bir hafızaya sahiptir. Kolay öğrenirler.</a:t>
            </a:r>
          </a:p>
          <a:p>
            <a:r>
              <a:rPr lang="tr-TR" dirty="0" smtClean="0"/>
              <a:t>Selüloz içeriği yüksek yemleri tüketebilmektedir.</a:t>
            </a:r>
          </a:p>
          <a:p>
            <a:r>
              <a:rPr lang="tr-TR" dirty="0" smtClean="0"/>
              <a:t>Bazı ırklar yabani otları tüketerek tarlanın temizlenmesine yardımcı olur.</a:t>
            </a:r>
          </a:p>
          <a:p>
            <a:r>
              <a:rPr lang="tr-TR" dirty="0" smtClean="0"/>
              <a:t>Sert hava koşullarına dayanıklıdır.</a:t>
            </a:r>
          </a:p>
          <a:p>
            <a:r>
              <a:rPr lang="tr-TR" dirty="0" smtClean="0"/>
              <a:t>Hastalıklara dayanıklıdır.</a:t>
            </a:r>
          </a:p>
          <a:p>
            <a:r>
              <a:rPr lang="tr-TR" dirty="0" smtClean="0"/>
              <a:t>Barınak gereksinimi azdır.</a:t>
            </a:r>
          </a:p>
          <a:p>
            <a:r>
              <a:rPr lang="tr-TR" dirty="0" smtClean="0"/>
              <a:t>Besi kabiliyeti yüksektir.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019869"/>
            <a:ext cx="8229600" cy="5145435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tr-TR" dirty="0" smtClean="0"/>
              <a:t>Türkiye'de kaz yetiştiriciliği Doğu Anadolu’nun Ardahan, Kars ve Muş illerinde yoğun olmak üzere Orta Anadolu  ve İç Ege bölgelerinde yapılmaktadır. 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Kaz yetiştiriciliği farklı iklim koşullarında da yapılabilir. Çünkü kazlar soğuk bölgelere adapte oldukları gibi sıcak bölgelere de uyum sağlayabilirler.</a:t>
            </a:r>
          </a:p>
          <a:p>
            <a:pPr>
              <a:spcBef>
                <a:spcPts val="1800"/>
              </a:spcBef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Dünyada kaz yetiştiriciliği bakımından önemli ülkelerin başında;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348880"/>
            <a:ext cx="8229600" cy="4325112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Çin </a:t>
            </a:r>
          </a:p>
          <a:p>
            <a:r>
              <a:rPr lang="tr-TR" dirty="0" smtClean="0"/>
              <a:t>Mısır</a:t>
            </a:r>
          </a:p>
          <a:p>
            <a:r>
              <a:rPr lang="tr-TR" dirty="0" smtClean="0"/>
              <a:t>Ukrayna</a:t>
            </a:r>
          </a:p>
          <a:p>
            <a:r>
              <a:rPr lang="tr-TR" dirty="0" smtClean="0"/>
              <a:t>Romanya</a:t>
            </a:r>
          </a:p>
          <a:p>
            <a:r>
              <a:rPr lang="tr-TR" dirty="0" smtClean="0"/>
              <a:t>Polonya</a:t>
            </a:r>
          </a:p>
          <a:p>
            <a:r>
              <a:rPr lang="tr-TR" dirty="0" smtClean="0"/>
              <a:t>Madagaskar</a:t>
            </a:r>
          </a:p>
          <a:p>
            <a:r>
              <a:rPr lang="tr-TR" dirty="0" smtClean="0"/>
              <a:t>Macaristan</a:t>
            </a:r>
          </a:p>
          <a:p>
            <a:r>
              <a:rPr lang="tr-TR" dirty="0" smtClean="0"/>
              <a:t>Fransa</a:t>
            </a:r>
          </a:p>
          <a:p>
            <a:r>
              <a:rPr lang="tr-TR" dirty="0" smtClean="0"/>
              <a:t>Rusya</a:t>
            </a:r>
          </a:p>
          <a:p>
            <a:r>
              <a:rPr lang="tr-TR" dirty="0" smtClean="0"/>
              <a:t>Kanada</a:t>
            </a:r>
          </a:p>
          <a:p>
            <a:r>
              <a:rPr lang="tr-TR" dirty="0" smtClean="0"/>
              <a:t>Amerika</a:t>
            </a:r>
          </a:p>
          <a:p>
            <a:r>
              <a:rPr lang="tr-TR" dirty="0" smtClean="0"/>
              <a:t>Bulgaristan</a:t>
            </a:r>
          </a:p>
          <a:p>
            <a:r>
              <a:rPr lang="tr-TR" dirty="0" smtClean="0"/>
              <a:t>İsrail ve</a:t>
            </a:r>
          </a:p>
          <a:p>
            <a:r>
              <a:rPr lang="tr-TR" dirty="0" smtClean="0"/>
              <a:t>İran gelmektedir.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dirty="0" smtClean="0"/>
              <a:t>Türkiye'de kaz yetiştiriciliği, kanatlı hayvan yetiştiriciliği içinde son sıralarda yer almaktadır.</a:t>
            </a:r>
          </a:p>
          <a:p>
            <a:pPr algn="ctr">
              <a:spcBef>
                <a:spcPts val="1800"/>
              </a:spcBef>
              <a:buNone/>
            </a:pPr>
            <a:r>
              <a:rPr lang="tr-TR" b="1" dirty="0" smtClean="0"/>
              <a:t>Bunun sebebi;</a:t>
            </a:r>
          </a:p>
          <a:p>
            <a:pPr marL="109728" indent="0">
              <a:spcBef>
                <a:spcPts val="1800"/>
              </a:spcBef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Türkiye'de kaz yetiştiriciliğine az sayıda da olsa her bölgede rastlamak mümkündür.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Bölgesel olarak Güneydoğu Anadolu, Batı Karadeniz, İç Ege, Doğu Anadolu Bölgesi, Orta Anadolu, Göller Bölgesinde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İl bazında ise; Kars, Muş, Ardahan, Batman, Ağrı, Afyon, Samsun, Yozgat, Konya, Diyarbakır, Kütahya ve Erzurum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Bunun yanında bazı illerde küçük kaz gruplarına rastlanabilir.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83728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/>
              <a:t>Dünya’da bir çok ülkede kaz yetiştiriciliğinin ekonomik bir yeri olmasına rağmen, Türkiye’de yapılan yetiştiricilik ekonomik olmaktan uzaktır.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/>
              <a:t>Türkiye'de kaz üretimi tamamen geleneksel yöntemlerle kültürün parçası olarak yapılan hayvancılıktır.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/>
              <a:t>Ayağından başına, tüyünden bağırsağına kadar değerlendirilen kazlar ülke genelinde tamamen </a:t>
            </a:r>
            <a:r>
              <a:rPr lang="tr-TR" dirty="0" err="1" smtClean="0"/>
              <a:t>ekstansif</a:t>
            </a:r>
            <a:r>
              <a:rPr lang="tr-TR" dirty="0" smtClean="0"/>
              <a:t> şartlarda yetiştirilmektedir.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Şehir Hayatı">
  <a:themeElements>
    <a:clrScheme name="Şehir Hayatı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Şehir Hayatı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1245</TotalTime>
  <Words>461</Words>
  <Application>Microsoft Office PowerPoint</Application>
  <PresentationFormat>Ekran Gösterisi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Calibri</vt:lpstr>
      <vt:lpstr>Georgia</vt:lpstr>
      <vt:lpstr>Trebuchet MS</vt:lpstr>
      <vt:lpstr>Wingdings 2</vt:lpstr>
      <vt:lpstr>Şehir Hayatı</vt:lpstr>
      <vt:lpstr>KAZ YETİŞTİRİCİLİĞİ</vt:lpstr>
      <vt:lpstr>PowerPoint Sunusu</vt:lpstr>
      <vt:lpstr>PowerPoint Sunusu</vt:lpstr>
      <vt:lpstr>PowerPoint Sunusu</vt:lpstr>
      <vt:lpstr>PowerPoint Sunusu</vt:lpstr>
      <vt:lpstr>Dünyada kaz yetiştiriciliği bakımından önemli ülkelerin başında;</vt:lpstr>
      <vt:lpstr>PowerPoint Sunusu</vt:lpstr>
      <vt:lpstr>PowerPoint Sunusu</vt:lpstr>
      <vt:lpstr>PowerPoint Sunusu</vt:lpstr>
      <vt:lpstr>Kars bölgesindeki kaz yetiştiriciliği</vt:lpstr>
      <vt:lpstr>Ardahan ilinde kaz yetiştiriciliği</vt:lpstr>
      <vt:lpstr>Yozgat ilinde kaz yetiştiriciliği</vt:lpstr>
      <vt:lpstr>Evcil Kazların İki Ana Soyu Vardır.</vt:lpstr>
      <vt:lpstr>Evcil ve yabani kazlar karşılaştırıldığında;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124</cp:revision>
  <dcterms:created xsi:type="dcterms:W3CDTF">2016-04-25T11:12:24Z</dcterms:created>
  <dcterms:modified xsi:type="dcterms:W3CDTF">2017-11-15T09:57:10Z</dcterms:modified>
</cp:coreProperties>
</file>