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81" r:id="rId23"/>
    <p:sldId id="282" r:id="rId24"/>
    <p:sldId id="283" r:id="rId25"/>
    <p:sldId id="287" r:id="rId26"/>
    <p:sldId id="291" r:id="rId27"/>
    <p:sldId id="292" r:id="rId28"/>
    <p:sldId id="293" r:id="rId29"/>
  </p:sldIdLst>
  <p:sldSz cx="10058400" cy="7772400"/>
  <p:notesSz cx="10058400" cy="77724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1758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75435" y="1845055"/>
            <a:ext cx="7907528" cy="10598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0" i="0">
                <a:solidFill>
                  <a:srgbClr val="FAFD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FAFD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FAFD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FAFD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57200" y="457200"/>
            <a:ext cx="9143999" cy="685799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457200" y="457199"/>
            <a:ext cx="8476615" cy="6172200"/>
          </a:xfrm>
          <a:custGeom>
            <a:avLst/>
            <a:gdLst/>
            <a:ahLst/>
            <a:cxnLst/>
            <a:rect l="l" t="t" r="r" b="b"/>
            <a:pathLst>
              <a:path w="8476615" h="6172200">
                <a:moveTo>
                  <a:pt x="6132576" y="5425440"/>
                </a:moveTo>
                <a:lnTo>
                  <a:pt x="725424" y="0"/>
                </a:lnTo>
                <a:lnTo>
                  <a:pt x="0" y="0"/>
                </a:lnTo>
                <a:lnTo>
                  <a:pt x="0" y="763524"/>
                </a:lnTo>
                <a:lnTo>
                  <a:pt x="5388864" y="6172200"/>
                </a:lnTo>
                <a:lnTo>
                  <a:pt x="6132576" y="5425440"/>
                </a:lnTo>
                <a:close/>
              </a:path>
              <a:path w="8476615" h="6172200">
                <a:moveTo>
                  <a:pt x="6751320" y="4818888"/>
                </a:moveTo>
                <a:lnTo>
                  <a:pt x="1952244" y="0"/>
                </a:lnTo>
                <a:lnTo>
                  <a:pt x="1365504" y="0"/>
                </a:lnTo>
                <a:lnTo>
                  <a:pt x="6457188" y="5114544"/>
                </a:lnTo>
                <a:lnTo>
                  <a:pt x="6751320" y="4818888"/>
                </a:lnTo>
                <a:close/>
              </a:path>
              <a:path w="8476615" h="6172200">
                <a:moveTo>
                  <a:pt x="8008620" y="3552444"/>
                </a:moveTo>
                <a:lnTo>
                  <a:pt x="4471416" y="0"/>
                </a:lnTo>
                <a:lnTo>
                  <a:pt x="3471672" y="0"/>
                </a:lnTo>
                <a:lnTo>
                  <a:pt x="7508748" y="4055364"/>
                </a:lnTo>
                <a:lnTo>
                  <a:pt x="8008620" y="3552444"/>
                </a:lnTo>
                <a:close/>
              </a:path>
              <a:path w="8476615" h="6172200">
                <a:moveTo>
                  <a:pt x="8476488" y="3087624"/>
                </a:moveTo>
                <a:lnTo>
                  <a:pt x="5402580" y="0"/>
                </a:lnTo>
                <a:lnTo>
                  <a:pt x="4849368" y="0"/>
                </a:lnTo>
                <a:lnTo>
                  <a:pt x="8200644" y="3364992"/>
                </a:lnTo>
                <a:lnTo>
                  <a:pt x="8476488" y="3087624"/>
                </a:lnTo>
                <a:close/>
              </a:path>
            </a:pathLst>
          </a:custGeom>
          <a:solidFill>
            <a:srgbClr val="254C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97076" y="871219"/>
            <a:ext cx="7064246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FAFD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93708" y="1883155"/>
            <a:ext cx="8070983" cy="4597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59383" y="6996608"/>
            <a:ext cx="3740785" cy="2743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171428" y="7027780"/>
            <a:ext cx="255904" cy="2228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0843" y="734059"/>
            <a:ext cx="246951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160" dirty="0"/>
              <a:t>Lecture</a:t>
            </a:r>
            <a:r>
              <a:rPr sz="4200" spc="-70" dirty="0"/>
              <a:t> </a:t>
            </a:r>
            <a:r>
              <a:rPr sz="4200" dirty="0"/>
              <a:t>13</a:t>
            </a:r>
            <a:endParaRPr sz="4200"/>
          </a:p>
        </p:txBody>
      </p:sp>
      <p:grpSp>
        <p:nvGrpSpPr>
          <p:cNvPr id="3" name="object 3"/>
          <p:cNvGrpSpPr/>
          <p:nvPr/>
        </p:nvGrpSpPr>
        <p:grpSpPr>
          <a:xfrm>
            <a:off x="923544" y="1338072"/>
            <a:ext cx="2464435" cy="70485"/>
            <a:chOff x="923544" y="1338072"/>
            <a:chExt cx="2464435" cy="70485"/>
          </a:xfrm>
        </p:grpSpPr>
        <p:sp>
          <p:nvSpPr>
            <p:cNvPr id="4" name="object 4"/>
            <p:cNvSpPr/>
            <p:nvPr/>
          </p:nvSpPr>
          <p:spPr>
            <a:xfrm>
              <a:off x="944880" y="1359408"/>
              <a:ext cx="2443480" cy="48895"/>
            </a:xfrm>
            <a:custGeom>
              <a:avLst/>
              <a:gdLst/>
              <a:ahLst/>
              <a:cxnLst/>
              <a:rect l="l" t="t" r="r" b="b"/>
              <a:pathLst>
                <a:path w="2443479" h="48894">
                  <a:moveTo>
                    <a:pt x="2442971" y="48767"/>
                  </a:moveTo>
                  <a:lnTo>
                    <a:pt x="2442971" y="0"/>
                  </a:lnTo>
                  <a:lnTo>
                    <a:pt x="0" y="0"/>
                  </a:lnTo>
                  <a:lnTo>
                    <a:pt x="0" y="48767"/>
                  </a:lnTo>
                  <a:lnTo>
                    <a:pt x="2442971" y="4876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3544" y="1338072"/>
              <a:ext cx="2443480" cy="48895"/>
            </a:xfrm>
            <a:custGeom>
              <a:avLst/>
              <a:gdLst/>
              <a:ahLst/>
              <a:cxnLst/>
              <a:rect l="l" t="t" r="r" b="b"/>
              <a:pathLst>
                <a:path w="2443479" h="48894">
                  <a:moveTo>
                    <a:pt x="2442971" y="48767"/>
                  </a:moveTo>
                  <a:lnTo>
                    <a:pt x="2442971" y="0"/>
                  </a:lnTo>
                  <a:lnTo>
                    <a:pt x="0" y="0"/>
                  </a:lnTo>
                  <a:lnTo>
                    <a:pt x="0" y="48767"/>
                  </a:lnTo>
                  <a:lnTo>
                    <a:pt x="2442971" y="48767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915415" y="1482343"/>
            <a:ext cx="7259955" cy="5106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80" dirty="0">
                <a:solidFill>
                  <a:srgbClr val="FAFD00"/>
                </a:solidFill>
                <a:latin typeface="Times New Roman"/>
                <a:cs typeface="Times New Roman"/>
              </a:rPr>
              <a:t>Knowledge</a:t>
            </a:r>
            <a:r>
              <a:rPr sz="4400" spc="-6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4400" spc="120" dirty="0">
                <a:solidFill>
                  <a:srgbClr val="FAFD00"/>
                </a:solidFill>
                <a:latin typeface="Times New Roman"/>
                <a:cs typeface="Times New Roman"/>
              </a:rPr>
              <a:t>engineering:</a:t>
            </a:r>
            <a:endParaRPr sz="4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3600" spc="70" dirty="0">
                <a:solidFill>
                  <a:srgbClr val="FAFD00"/>
                </a:solidFill>
                <a:latin typeface="Times New Roman"/>
                <a:cs typeface="Times New Roman"/>
              </a:rPr>
              <a:t>Building</a:t>
            </a:r>
            <a:r>
              <a:rPr sz="3600" spc="-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600" spc="130" dirty="0">
                <a:solidFill>
                  <a:srgbClr val="FAFD00"/>
                </a:solidFill>
                <a:latin typeface="Times New Roman"/>
                <a:cs typeface="Times New Roman"/>
              </a:rPr>
              <a:t>expert</a:t>
            </a:r>
            <a:r>
              <a:rPr sz="36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600" spc="200" dirty="0">
                <a:solidFill>
                  <a:srgbClr val="FAFD00"/>
                </a:solidFill>
                <a:latin typeface="Times New Roman"/>
                <a:cs typeface="Times New Roman"/>
              </a:rPr>
              <a:t>and</a:t>
            </a:r>
            <a:r>
              <a:rPr sz="36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600" spc="35" dirty="0">
                <a:solidFill>
                  <a:srgbClr val="FAFD00"/>
                </a:solidFill>
                <a:latin typeface="Times New Roman"/>
                <a:cs typeface="Times New Roman"/>
              </a:rPr>
              <a:t>fuzzy</a:t>
            </a:r>
            <a:r>
              <a:rPr sz="3600" spc="-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600" spc="55" dirty="0">
                <a:solidFill>
                  <a:srgbClr val="FAFD00"/>
                </a:solidFill>
                <a:latin typeface="Times New Roman"/>
                <a:cs typeface="Times New Roman"/>
              </a:rPr>
              <a:t>systems</a:t>
            </a:r>
            <a:endParaRPr sz="3600">
              <a:latin typeface="Times New Roman"/>
              <a:cs typeface="Times New Roman"/>
            </a:endParaRPr>
          </a:p>
          <a:p>
            <a:pPr marL="415925" marR="752475" indent="-342900">
              <a:lnSpc>
                <a:spcPts val="3829"/>
              </a:lnSpc>
              <a:spcBef>
                <a:spcPts val="1350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416559" algn="l"/>
              </a:tabLst>
            </a:pPr>
            <a:r>
              <a:rPr sz="3200" spc="120" dirty="0">
                <a:solidFill>
                  <a:srgbClr val="FFFFFF"/>
                </a:solidFill>
                <a:latin typeface="Times New Roman"/>
                <a:cs typeface="Times New Roman"/>
              </a:rPr>
              <a:t>Introduction,</a:t>
            </a:r>
            <a:r>
              <a:rPr sz="32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180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2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130" dirty="0">
                <a:solidFill>
                  <a:srgbClr val="FFFFFF"/>
                </a:solidFill>
                <a:latin typeface="Times New Roman"/>
                <a:cs typeface="Times New Roman"/>
              </a:rPr>
              <a:t>what</a:t>
            </a:r>
            <a:r>
              <a:rPr sz="32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2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55" dirty="0">
                <a:solidFill>
                  <a:srgbClr val="FFFFFF"/>
                </a:solidFill>
                <a:latin typeface="Times New Roman"/>
                <a:cs typeface="Times New Roman"/>
              </a:rPr>
              <a:t>knowledge </a:t>
            </a:r>
            <a:r>
              <a:rPr sz="3200" spc="-7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85" dirty="0">
                <a:solidFill>
                  <a:srgbClr val="FFFFFF"/>
                </a:solidFill>
                <a:latin typeface="Times New Roman"/>
                <a:cs typeface="Times New Roman"/>
              </a:rPr>
              <a:t>engineering?</a:t>
            </a:r>
            <a:endParaRPr sz="3200">
              <a:latin typeface="Times New Roman"/>
              <a:cs typeface="Times New Roman"/>
            </a:endParaRPr>
          </a:p>
          <a:p>
            <a:pPr marL="415925" marR="805180" indent="-342900">
              <a:lnSpc>
                <a:spcPct val="100000"/>
              </a:lnSpc>
              <a:spcBef>
                <a:spcPts val="640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416559" algn="l"/>
              </a:tabLst>
            </a:pPr>
            <a:r>
              <a:rPr sz="3200" spc="40" dirty="0">
                <a:solidFill>
                  <a:srgbClr val="FFFFFF"/>
                </a:solidFill>
                <a:latin typeface="Times New Roman"/>
                <a:cs typeface="Times New Roman"/>
              </a:rPr>
              <a:t>Will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180" dirty="0">
                <a:solidFill>
                  <a:srgbClr val="FFFFFF"/>
                </a:solidFill>
                <a:latin typeface="Times New Roman"/>
                <a:cs typeface="Times New Roman"/>
              </a:rPr>
              <a:t>an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114" dirty="0">
                <a:solidFill>
                  <a:srgbClr val="FFFFFF"/>
                </a:solidFill>
                <a:latin typeface="Times New Roman"/>
                <a:cs typeface="Times New Roman"/>
              </a:rPr>
              <a:t>expert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55" dirty="0">
                <a:solidFill>
                  <a:srgbClr val="FFFFFF"/>
                </a:solidFill>
                <a:latin typeface="Times New Roman"/>
                <a:cs typeface="Times New Roman"/>
              </a:rPr>
              <a:t>system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130" dirty="0">
                <a:solidFill>
                  <a:srgbClr val="FFFFFF"/>
                </a:solidFill>
                <a:latin typeface="Times New Roman"/>
                <a:cs typeface="Times New Roman"/>
              </a:rPr>
              <a:t>work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114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80" dirty="0">
                <a:solidFill>
                  <a:srgbClr val="FFFFFF"/>
                </a:solidFill>
                <a:latin typeface="Times New Roman"/>
                <a:cs typeface="Times New Roman"/>
              </a:rPr>
              <a:t>my </a:t>
            </a:r>
            <a:r>
              <a:rPr sz="3200" spc="-7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130" dirty="0">
                <a:solidFill>
                  <a:srgbClr val="FFFFFF"/>
                </a:solidFill>
                <a:latin typeface="Times New Roman"/>
                <a:cs typeface="Times New Roman"/>
              </a:rPr>
              <a:t>problem?</a:t>
            </a:r>
            <a:endParaRPr sz="3200">
              <a:latin typeface="Times New Roman"/>
              <a:cs typeface="Times New Roman"/>
            </a:endParaRPr>
          </a:p>
          <a:p>
            <a:pPr marL="415925" marR="5080" indent="-342900">
              <a:lnSpc>
                <a:spcPct val="100000"/>
              </a:lnSpc>
              <a:spcBef>
                <a:spcPts val="755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416559" algn="l"/>
              </a:tabLst>
            </a:pPr>
            <a:r>
              <a:rPr sz="3200" spc="40" dirty="0">
                <a:solidFill>
                  <a:srgbClr val="FFFFFF"/>
                </a:solidFill>
                <a:latin typeface="Times New Roman"/>
                <a:cs typeface="Times New Roman"/>
              </a:rPr>
              <a:t>Will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18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30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114" dirty="0">
                <a:solidFill>
                  <a:srgbClr val="FFFFFF"/>
                </a:solidFill>
                <a:latin typeface="Times New Roman"/>
                <a:cs typeface="Times New Roman"/>
              </a:rPr>
              <a:t>expert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55" dirty="0">
                <a:solidFill>
                  <a:srgbClr val="FFFFFF"/>
                </a:solidFill>
                <a:latin typeface="Times New Roman"/>
                <a:cs typeface="Times New Roman"/>
              </a:rPr>
              <a:t>system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135" dirty="0">
                <a:solidFill>
                  <a:srgbClr val="FFFFFF"/>
                </a:solidFill>
                <a:latin typeface="Times New Roman"/>
                <a:cs typeface="Times New Roman"/>
              </a:rPr>
              <a:t>work</a:t>
            </a:r>
            <a:r>
              <a:rPr sz="32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120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80" dirty="0">
                <a:solidFill>
                  <a:srgbClr val="FFFFFF"/>
                </a:solidFill>
                <a:latin typeface="Times New Roman"/>
                <a:cs typeface="Times New Roman"/>
              </a:rPr>
              <a:t>my </a:t>
            </a:r>
            <a:r>
              <a:rPr sz="3200" spc="-7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130" dirty="0">
                <a:solidFill>
                  <a:srgbClr val="FFFFFF"/>
                </a:solidFill>
                <a:latin typeface="Times New Roman"/>
                <a:cs typeface="Times New Roman"/>
              </a:rPr>
              <a:t>problem?</a:t>
            </a:r>
            <a:endParaRPr sz="3200">
              <a:latin typeface="Times New Roman"/>
              <a:cs typeface="Times New Roman"/>
            </a:endParaRPr>
          </a:p>
          <a:p>
            <a:pPr marL="416559" indent="-343535">
              <a:lnSpc>
                <a:spcPct val="100000"/>
              </a:lnSpc>
              <a:spcBef>
                <a:spcPts val="760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416559" algn="l"/>
              </a:tabLst>
            </a:pPr>
            <a:r>
              <a:rPr sz="3200" spc="150" dirty="0">
                <a:solidFill>
                  <a:srgbClr val="FFFFFF"/>
                </a:solidFill>
                <a:latin typeface="Times New Roman"/>
                <a:cs typeface="Times New Roman"/>
              </a:rPr>
              <a:t>Summary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</a:t>
            </a:fld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>
              <a:lnSpc>
                <a:spcPts val="4070"/>
              </a:lnSpc>
              <a:spcBef>
                <a:spcPts val="200"/>
              </a:spcBef>
            </a:pPr>
            <a:r>
              <a:rPr spc="125" dirty="0"/>
              <a:t>Understanding</a:t>
            </a:r>
            <a:r>
              <a:rPr spc="-10" dirty="0"/>
              <a:t> </a:t>
            </a:r>
            <a:r>
              <a:rPr spc="125" dirty="0"/>
              <a:t>the</a:t>
            </a:r>
            <a:r>
              <a:rPr spc="-5" dirty="0"/>
              <a:t> </a:t>
            </a:r>
            <a:r>
              <a:rPr spc="135" dirty="0"/>
              <a:t>problem</a:t>
            </a:r>
            <a:r>
              <a:rPr spc="-10" dirty="0"/>
              <a:t> </a:t>
            </a:r>
            <a:r>
              <a:rPr spc="125" dirty="0"/>
              <a:t>domain</a:t>
            </a:r>
            <a:r>
              <a:rPr spc="-20" dirty="0"/>
              <a:t> </a:t>
            </a:r>
            <a:r>
              <a:rPr dirty="0"/>
              <a:t>is </a:t>
            </a:r>
            <a:r>
              <a:rPr spc="-835" dirty="0"/>
              <a:t> </a:t>
            </a:r>
            <a:r>
              <a:rPr spc="90" dirty="0"/>
              <a:t>critical</a:t>
            </a:r>
            <a:r>
              <a:rPr spc="20" dirty="0"/>
              <a:t> </a:t>
            </a:r>
            <a:r>
              <a:rPr spc="125" dirty="0"/>
              <a:t>for</a:t>
            </a:r>
            <a:r>
              <a:rPr spc="5" dirty="0"/>
              <a:t> </a:t>
            </a:r>
            <a:r>
              <a:rPr spc="90" dirty="0"/>
              <a:t>building</a:t>
            </a:r>
            <a:r>
              <a:rPr spc="10" dirty="0"/>
              <a:t> </a:t>
            </a:r>
            <a:r>
              <a:rPr spc="65" dirty="0"/>
              <a:t>intelligent</a:t>
            </a:r>
            <a:r>
              <a:rPr dirty="0"/>
              <a:t> </a:t>
            </a:r>
            <a:r>
              <a:rPr spc="50" dirty="0"/>
              <a:t>system.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10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075435" y="3340098"/>
            <a:ext cx="7334884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classical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example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given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Donald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Michie.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3535" y="933703"/>
            <a:ext cx="7951470" cy="5511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763395" algn="l"/>
                <a:tab pos="1962785" algn="l"/>
                <a:tab pos="4017645" algn="l"/>
                <a:tab pos="5915660" algn="l"/>
                <a:tab pos="7345045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cheese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factory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had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experienced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cheese-tester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who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was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approaching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retirement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age.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factory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manager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decided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replace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him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“intelligent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machine”.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human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tester tested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cheese by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sticking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his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finger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into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sample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deciding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if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“felt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right”.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So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it was assumed 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machine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same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–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test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right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surface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tension.	But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machine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was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useless.	Eventually,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turned out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that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human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tester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subconsciously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relied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 the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cheese’s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smell rather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than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its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surface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tension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his finger just to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break 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crust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let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aroma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out.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11</a:t>
            </a:fld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60119" y="1536191"/>
            <a:ext cx="1463040" cy="59690"/>
            <a:chOff x="960119" y="1536191"/>
            <a:chExt cx="1463040" cy="59690"/>
          </a:xfrm>
        </p:grpSpPr>
        <p:sp>
          <p:nvSpPr>
            <p:cNvPr id="3" name="object 3"/>
            <p:cNvSpPr/>
            <p:nvPr/>
          </p:nvSpPr>
          <p:spPr>
            <a:xfrm>
              <a:off x="978407" y="1554479"/>
              <a:ext cx="1445260" cy="41275"/>
            </a:xfrm>
            <a:custGeom>
              <a:avLst/>
              <a:gdLst/>
              <a:ahLst/>
              <a:cxnLst/>
              <a:rect l="l" t="t" r="r" b="b"/>
              <a:pathLst>
                <a:path w="1445260" h="41275">
                  <a:moveTo>
                    <a:pt x="1444751" y="41147"/>
                  </a:moveTo>
                  <a:lnTo>
                    <a:pt x="1444751" y="0"/>
                  </a:lnTo>
                  <a:lnTo>
                    <a:pt x="0" y="0"/>
                  </a:lnTo>
                  <a:lnTo>
                    <a:pt x="0" y="41147"/>
                  </a:lnTo>
                  <a:lnTo>
                    <a:pt x="1444751" y="4114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60119" y="1536191"/>
              <a:ext cx="1445260" cy="41275"/>
            </a:xfrm>
            <a:custGeom>
              <a:avLst/>
              <a:gdLst/>
              <a:ahLst/>
              <a:cxnLst/>
              <a:rect l="l" t="t" r="r" b="b"/>
              <a:pathLst>
                <a:path w="1445260" h="41275">
                  <a:moveTo>
                    <a:pt x="1444751" y="41147"/>
                  </a:moveTo>
                  <a:lnTo>
                    <a:pt x="1444751" y="0"/>
                  </a:lnTo>
                  <a:lnTo>
                    <a:pt x="0" y="0"/>
                  </a:lnTo>
                  <a:lnTo>
                    <a:pt x="0" y="41147"/>
                  </a:lnTo>
                  <a:lnTo>
                    <a:pt x="1444751" y="41147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47202" y="1029715"/>
            <a:ext cx="8392160" cy="559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i="1" spc="35" dirty="0">
                <a:latin typeface="Times New Roman"/>
                <a:cs typeface="Times New Roman"/>
              </a:rPr>
              <a:t>Phase</a:t>
            </a:r>
            <a:r>
              <a:rPr sz="3500" i="1" spc="-5" dirty="0">
                <a:latin typeface="Times New Roman"/>
                <a:cs typeface="Times New Roman"/>
              </a:rPr>
              <a:t> </a:t>
            </a:r>
            <a:r>
              <a:rPr sz="3500" spc="90" dirty="0"/>
              <a:t>3:</a:t>
            </a:r>
            <a:r>
              <a:rPr sz="3500" spc="-5" dirty="0"/>
              <a:t> </a:t>
            </a:r>
            <a:r>
              <a:rPr sz="3500" spc="65" dirty="0"/>
              <a:t>Development</a:t>
            </a:r>
            <a:r>
              <a:rPr sz="3500" spc="-10" dirty="0"/>
              <a:t> of</a:t>
            </a:r>
            <a:r>
              <a:rPr sz="3500" spc="-5" dirty="0"/>
              <a:t> </a:t>
            </a:r>
            <a:r>
              <a:rPr sz="3500" spc="200" dirty="0"/>
              <a:t>a</a:t>
            </a:r>
            <a:r>
              <a:rPr sz="3500" spc="-5" dirty="0"/>
              <a:t> </a:t>
            </a:r>
            <a:r>
              <a:rPr sz="3500" spc="125" dirty="0"/>
              <a:t>prototype</a:t>
            </a:r>
            <a:r>
              <a:rPr sz="3500" spc="-5" dirty="0"/>
              <a:t> </a:t>
            </a:r>
            <a:r>
              <a:rPr sz="3500" spc="60" dirty="0"/>
              <a:t>system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12</a:t>
            </a:fld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976375" y="1888336"/>
            <a:ext cx="8207375" cy="2362200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55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Choose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 tool</a:t>
            </a:r>
            <a:r>
              <a:rPr sz="32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building</a:t>
            </a:r>
            <a:r>
              <a:rPr sz="32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an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intelligent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system.</a:t>
            </a:r>
            <a:endParaRPr sz="32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55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5600" algn="l"/>
              </a:tabLst>
            </a:pP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Transform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data and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represent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knowledge.</a:t>
            </a:r>
            <a:endParaRPr sz="32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55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Design and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implement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a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prototype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system.</a:t>
            </a:r>
            <a:endParaRPr sz="32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Test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2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prototype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test</a:t>
            </a:r>
            <a:r>
              <a:rPr sz="32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cases.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29558" y="697483"/>
            <a:ext cx="458851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220" dirty="0"/>
              <a:t>What</a:t>
            </a:r>
            <a:r>
              <a:rPr sz="4000" spc="-35" dirty="0"/>
              <a:t> </a:t>
            </a:r>
            <a:r>
              <a:rPr sz="4000" spc="5" dirty="0"/>
              <a:t>is</a:t>
            </a:r>
            <a:r>
              <a:rPr sz="4000" spc="-30" dirty="0"/>
              <a:t> </a:t>
            </a:r>
            <a:r>
              <a:rPr sz="4000" spc="225" dirty="0"/>
              <a:t>a</a:t>
            </a:r>
            <a:r>
              <a:rPr sz="4000" spc="-30" dirty="0"/>
              <a:t> </a:t>
            </a:r>
            <a:r>
              <a:rPr sz="4000" spc="155" dirty="0"/>
              <a:t>prototype?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13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976375" y="1509775"/>
            <a:ext cx="8177530" cy="47821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prototype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defined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small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version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final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system.</a:t>
            </a:r>
            <a:endParaRPr sz="3000">
              <a:latin typeface="Times New Roman"/>
              <a:cs typeface="Times New Roman"/>
            </a:endParaRPr>
          </a:p>
          <a:p>
            <a:pPr marL="354965" marR="224154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designed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test how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well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understand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Symbol"/>
                <a:cs typeface="Symbol"/>
              </a:rPr>
              <a:t>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make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sure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that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problem-solving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strategy,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tool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selected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building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techniques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representing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acquired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data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 are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adequate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task.</a:t>
            </a:r>
            <a:endParaRPr sz="3000">
              <a:latin typeface="Times New Roman"/>
              <a:cs typeface="Times New Roman"/>
            </a:endParaRPr>
          </a:p>
          <a:p>
            <a:pPr marL="354965" marR="83185" indent="-342900" algn="just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It also provides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us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 opportunity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persuade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sceptics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and, in many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cases,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actively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engage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domain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system’s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development.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92626" y="697483"/>
            <a:ext cx="426339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220" dirty="0"/>
              <a:t>What</a:t>
            </a:r>
            <a:r>
              <a:rPr sz="4000" spc="-25" dirty="0"/>
              <a:t> </a:t>
            </a:r>
            <a:r>
              <a:rPr sz="4000" spc="5" dirty="0"/>
              <a:t>is</a:t>
            </a:r>
            <a:r>
              <a:rPr sz="4000" spc="-20" dirty="0"/>
              <a:t> </a:t>
            </a:r>
            <a:r>
              <a:rPr sz="4000" spc="225" dirty="0"/>
              <a:t>a</a:t>
            </a:r>
            <a:r>
              <a:rPr sz="4000" spc="-20" dirty="0"/>
              <a:t> </a:t>
            </a:r>
            <a:r>
              <a:rPr sz="4000" spc="110" dirty="0"/>
              <a:t>test</a:t>
            </a:r>
            <a:r>
              <a:rPr sz="4000" spc="-10" dirty="0"/>
              <a:t> </a:t>
            </a:r>
            <a:r>
              <a:rPr sz="4000" spc="85" dirty="0"/>
              <a:t>case?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14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976375" y="1509775"/>
            <a:ext cx="8217534" cy="2861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test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case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successfully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solved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past for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which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input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data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output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solution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are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known.</a:t>
            </a:r>
            <a:endParaRPr sz="3000">
              <a:latin typeface="Times New Roman"/>
              <a:cs typeface="Times New Roman"/>
            </a:endParaRPr>
          </a:p>
          <a:p>
            <a:pPr marL="354965" marR="306705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During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testing,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 is presented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same input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data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its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solution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compared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with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original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solution.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07363" y="1536191"/>
            <a:ext cx="1463040" cy="59690"/>
            <a:chOff x="1007363" y="1536191"/>
            <a:chExt cx="1463040" cy="59690"/>
          </a:xfrm>
        </p:grpSpPr>
        <p:sp>
          <p:nvSpPr>
            <p:cNvPr id="3" name="object 3"/>
            <p:cNvSpPr/>
            <p:nvPr/>
          </p:nvSpPr>
          <p:spPr>
            <a:xfrm>
              <a:off x="1025651" y="1554479"/>
              <a:ext cx="1445260" cy="41275"/>
            </a:xfrm>
            <a:custGeom>
              <a:avLst/>
              <a:gdLst/>
              <a:ahLst/>
              <a:cxnLst/>
              <a:rect l="l" t="t" r="r" b="b"/>
              <a:pathLst>
                <a:path w="1445260" h="41275">
                  <a:moveTo>
                    <a:pt x="1444751" y="41147"/>
                  </a:moveTo>
                  <a:lnTo>
                    <a:pt x="1444751" y="0"/>
                  </a:lnTo>
                  <a:lnTo>
                    <a:pt x="0" y="0"/>
                  </a:lnTo>
                  <a:lnTo>
                    <a:pt x="0" y="41147"/>
                  </a:lnTo>
                  <a:lnTo>
                    <a:pt x="1444751" y="4114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7363" y="1536191"/>
              <a:ext cx="1445260" cy="41275"/>
            </a:xfrm>
            <a:custGeom>
              <a:avLst/>
              <a:gdLst/>
              <a:ahLst/>
              <a:cxnLst/>
              <a:rect l="l" t="t" r="r" b="b"/>
              <a:pathLst>
                <a:path w="1445260" h="41275">
                  <a:moveTo>
                    <a:pt x="1444751" y="41147"/>
                  </a:moveTo>
                  <a:lnTo>
                    <a:pt x="1444751" y="0"/>
                  </a:lnTo>
                  <a:lnTo>
                    <a:pt x="0" y="0"/>
                  </a:lnTo>
                  <a:lnTo>
                    <a:pt x="0" y="41147"/>
                  </a:lnTo>
                  <a:lnTo>
                    <a:pt x="1444751" y="41147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94446" y="1029715"/>
            <a:ext cx="8242934" cy="559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i="1" spc="35" dirty="0">
                <a:latin typeface="Times New Roman"/>
                <a:cs typeface="Times New Roman"/>
              </a:rPr>
              <a:t>Phase</a:t>
            </a:r>
            <a:r>
              <a:rPr sz="3500" i="1" dirty="0">
                <a:latin typeface="Times New Roman"/>
                <a:cs typeface="Times New Roman"/>
              </a:rPr>
              <a:t> </a:t>
            </a:r>
            <a:r>
              <a:rPr sz="3500" spc="90" dirty="0"/>
              <a:t>4:</a:t>
            </a:r>
            <a:r>
              <a:rPr sz="3500" spc="-5" dirty="0"/>
              <a:t> </a:t>
            </a:r>
            <a:r>
              <a:rPr sz="3500" spc="65" dirty="0"/>
              <a:t>Development</a:t>
            </a:r>
            <a:r>
              <a:rPr sz="3500" dirty="0"/>
              <a:t> </a:t>
            </a:r>
            <a:r>
              <a:rPr sz="3500" spc="-10" dirty="0"/>
              <a:t>of</a:t>
            </a:r>
            <a:r>
              <a:rPr sz="3500" spc="-5" dirty="0"/>
              <a:t> </a:t>
            </a:r>
            <a:r>
              <a:rPr sz="3500" spc="200" dirty="0"/>
              <a:t>a</a:t>
            </a:r>
            <a:r>
              <a:rPr sz="3500" dirty="0"/>
              <a:t> </a:t>
            </a:r>
            <a:r>
              <a:rPr sz="3500" spc="65" dirty="0"/>
              <a:t>complete</a:t>
            </a:r>
            <a:r>
              <a:rPr sz="3500" spc="-10" dirty="0"/>
              <a:t> </a:t>
            </a:r>
            <a:r>
              <a:rPr sz="3500" spc="60" dirty="0"/>
              <a:t>system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15</a:t>
            </a:fld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976375" y="1888336"/>
            <a:ext cx="8250555" cy="2362200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55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Prepare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detailed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design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for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a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full-scale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system.</a:t>
            </a:r>
            <a:endParaRPr sz="32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55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Collect</a:t>
            </a:r>
            <a:r>
              <a:rPr sz="32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additional</a:t>
            </a:r>
            <a:r>
              <a:rPr sz="32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data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knowledge.</a:t>
            </a:r>
            <a:endParaRPr sz="32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55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5600" algn="l"/>
              </a:tabLst>
            </a:pP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Develop</a:t>
            </a:r>
            <a:r>
              <a:rPr sz="32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user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interface.</a:t>
            </a:r>
            <a:endParaRPr sz="32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5600" algn="l"/>
              </a:tabLst>
            </a:pP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Implement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complete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08963" y="1182115"/>
            <a:ext cx="8007984" cy="40278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main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work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this phase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often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associated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endParaRPr sz="3000">
              <a:latin typeface="Times New Roman"/>
              <a:cs typeface="Times New Roman"/>
            </a:endParaRPr>
          </a:p>
          <a:p>
            <a:pPr marL="17145">
              <a:lnSpc>
                <a:spcPct val="100000"/>
              </a:lnSpc>
            </a:pPr>
            <a:r>
              <a:rPr sz="3000" spc="110" dirty="0">
                <a:solidFill>
                  <a:srgbClr val="FAFD00"/>
                </a:solidFill>
                <a:latin typeface="Times New Roman"/>
                <a:cs typeface="Times New Roman"/>
              </a:rPr>
              <a:t>adding</a:t>
            </a:r>
            <a:r>
              <a:rPr sz="3000" spc="-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60" dirty="0">
                <a:solidFill>
                  <a:srgbClr val="FAFD00"/>
                </a:solidFill>
                <a:latin typeface="Times New Roman"/>
                <a:cs typeface="Times New Roman"/>
              </a:rPr>
              <a:t>data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65" dirty="0">
                <a:solidFill>
                  <a:srgbClr val="FAFD00"/>
                </a:solidFill>
                <a:latin typeface="Times New Roman"/>
                <a:cs typeface="Times New Roman"/>
              </a:rPr>
              <a:t>and</a:t>
            </a:r>
            <a:r>
              <a:rPr sz="3000" spc="-2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50" dirty="0">
                <a:solidFill>
                  <a:srgbClr val="FAFD00"/>
                </a:solidFill>
                <a:latin typeface="Times New Roman"/>
                <a:cs typeface="Times New Roman"/>
              </a:rPr>
              <a:t>knowledge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to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10" dirty="0">
                <a:solidFill>
                  <a:srgbClr val="FAFD00"/>
                </a:solidFill>
                <a:latin typeface="Times New Roman"/>
                <a:cs typeface="Times New Roman"/>
              </a:rPr>
              <a:t>the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40" dirty="0">
                <a:solidFill>
                  <a:srgbClr val="FAFD00"/>
                </a:solidFill>
                <a:latin typeface="Times New Roman"/>
                <a:cs typeface="Times New Roman"/>
              </a:rPr>
              <a:t>system</a:t>
            </a:r>
            <a:r>
              <a:rPr sz="3000" spc="4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  <a:p>
            <a:pPr marL="354965" marR="249554" indent="-342900">
              <a:lnSpc>
                <a:spcPct val="100000"/>
              </a:lnSpc>
              <a:spcBef>
                <a:spcPts val="198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If,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example,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develop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diagnostic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system,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might need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provide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with more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rules for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handling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specific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cases.</a:t>
            </a:r>
            <a:endParaRPr sz="3000">
              <a:latin typeface="Times New Roman"/>
              <a:cs typeface="Times New Roman"/>
            </a:endParaRPr>
          </a:p>
          <a:p>
            <a:pPr marL="354965" marR="47625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develop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prediction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system,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might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need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collect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additional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historical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examples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make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predictions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more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accurate.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16</a:t>
            </a:fld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47927" y="1638300"/>
            <a:ext cx="1379220" cy="55244"/>
            <a:chOff x="947927" y="1638300"/>
            <a:chExt cx="1379220" cy="55244"/>
          </a:xfrm>
        </p:grpSpPr>
        <p:sp>
          <p:nvSpPr>
            <p:cNvPr id="3" name="object 3"/>
            <p:cNvSpPr/>
            <p:nvPr/>
          </p:nvSpPr>
          <p:spPr>
            <a:xfrm>
              <a:off x="964691" y="1655063"/>
              <a:ext cx="1362710" cy="38100"/>
            </a:xfrm>
            <a:custGeom>
              <a:avLst/>
              <a:gdLst/>
              <a:ahLst/>
              <a:cxnLst/>
              <a:rect l="l" t="t" r="r" b="b"/>
              <a:pathLst>
                <a:path w="1362710" h="38100">
                  <a:moveTo>
                    <a:pt x="1362455" y="38099"/>
                  </a:moveTo>
                  <a:lnTo>
                    <a:pt x="1362455" y="0"/>
                  </a:lnTo>
                  <a:lnTo>
                    <a:pt x="0" y="0"/>
                  </a:lnTo>
                  <a:lnTo>
                    <a:pt x="0" y="38099"/>
                  </a:lnTo>
                  <a:lnTo>
                    <a:pt x="1362455" y="3809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47927" y="1638300"/>
              <a:ext cx="1362710" cy="38100"/>
            </a:xfrm>
            <a:custGeom>
              <a:avLst/>
              <a:gdLst/>
              <a:ahLst/>
              <a:cxnLst/>
              <a:rect l="l" t="t" r="r" b="b"/>
              <a:pathLst>
                <a:path w="1362710" h="38100">
                  <a:moveTo>
                    <a:pt x="1362455" y="38099"/>
                  </a:moveTo>
                  <a:lnTo>
                    <a:pt x="1362455" y="0"/>
                  </a:lnTo>
                  <a:lnTo>
                    <a:pt x="0" y="0"/>
                  </a:lnTo>
                  <a:lnTo>
                    <a:pt x="0" y="38099"/>
                  </a:lnTo>
                  <a:lnTo>
                    <a:pt x="1362455" y="38099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35023" y="1160779"/>
            <a:ext cx="8326120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i="1" spc="35" dirty="0">
                <a:latin typeface="Times New Roman"/>
                <a:cs typeface="Times New Roman"/>
              </a:rPr>
              <a:t>Phase</a:t>
            </a:r>
            <a:r>
              <a:rPr sz="3300" i="1" dirty="0">
                <a:latin typeface="Times New Roman"/>
                <a:cs typeface="Times New Roman"/>
              </a:rPr>
              <a:t> </a:t>
            </a:r>
            <a:r>
              <a:rPr sz="3300" spc="85" dirty="0"/>
              <a:t>5:</a:t>
            </a:r>
            <a:r>
              <a:rPr sz="3300" spc="-10" dirty="0"/>
              <a:t> </a:t>
            </a:r>
            <a:r>
              <a:rPr sz="3300" spc="105" dirty="0"/>
              <a:t>Evaluation</a:t>
            </a:r>
            <a:r>
              <a:rPr sz="3300" dirty="0"/>
              <a:t> </a:t>
            </a:r>
            <a:r>
              <a:rPr sz="3300" spc="185" dirty="0"/>
              <a:t>and</a:t>
            </a:r>
            <a:r>
              <a:rPr sz="3300" spc="-15" dirty="0"/>
              <a:t> </a:t>
            </a:r>
            <a:r>
              <a:rPr sz="3300" spc="65" dirty="0"/>
              <a:t>revision</a:t>
            </a:r>
            <a:r>
              <a:rPr sz="3300" spc="-10" dirty="0"/>
              <a:t> </a:t>
            </a:r>
            <a:r>
              <a:rPr sz="3300" dirty="0"/>
              <a:t>of</a:t>
            </a:r>
            <a:r>
              <a:rPr sz="3300" spc="5" dirty="0"/>
              <a:t> </a:t>
            </a:r>
            <a:r>
              <a:rPr sz="3300" spc="120" dirty="0"/>
              <a:t>the</a:t>
            </a:r>
            <a:r>
              <a:rPr sz="3300" spc="-10" dirty="0"/>
              <a:t> </a:t>
            </a:r>
            <a:r>
              <a:rPr sz="3300" spc="55" dirty="0"/>
              <a:t>system</a:t>
            </a:r>
            <a:endParaRPr sz="33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17</a:t>
            </a:fld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976375" y="2098039"/>
            <a:ext cx="7631430" cy="158559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354965" marR="5080" indent="-342900">
              <a:lnSpc>
                <a:spcPts val="3829"/>
              </a:lnSpc>
              <a:spcBef>
                <a:spcPts val="240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5600" algn="l"/>
              </a:tabLst>
            </a:pP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Evaluate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against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performance </a:t>
            </a:r>
            <a:r>
              <a:rPr sz="3200" spc="-7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criteria.</a:t>
            </a:r>
            <a:endParaRPr sz="32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640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Revise 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system</a:t>
            </a:r>
            <a:r>
              <a:rPr sz="32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as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necessary.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08963" y="862075"/>
            <a:ext cx="7987665" cy="5789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Intelligent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systems,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unlike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conventional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computer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programs,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are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designed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solve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problems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that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quite</a:t>
            </a:r>
            <a:r>
              <a:rPr sz="3000" spc="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often</a:t>
            </a:r>
            <a:r>
              <a:rPr sz="3000" spc="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do</a:t>
            </a:r>
            <a:r>
              <a:rPr sz="3000" spc="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not</a:t>
            </a:r>
            <a:r>
              <a:rPr sz="3000" spc="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have</a:t>
            </a:r>
            <a:r>
              <a:rPr sz="3000" spc="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clearly</a:t>
            </a:r>
            <a:r>
              <a:rPr sz="3000" spc="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defined</a:t>
            </a:r>
            <a:r>
              <a:rPr sz="3000" spc="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“right”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“wrong”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solutions.</a:t>
            </a:r>
            <a:endParaRPr sz="3000">
              <a:latin typeface="Times New Roman"/>
              <a:cs typeface="Times New Roman"/>
            </a:endParaRPr>
          </a:p>
          <a:p>
            <a:pPr marL="354965" marR="13208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evaluate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an intelligent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system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fact,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assure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performs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the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intended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task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user’s satisfaction.</a:t>
            </a:r>
            <a:endParaRPr sz="3000">
              <a:latin typeface="Times New Roman"/>
              <a:cs typeface="Times New Roman"/>
            </a:endParaRPr>
          </a:p>
          <a:p>
            <a:pPr marL="354965" marR="598170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formal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evaluation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system is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normally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accomplished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with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test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cases.</a:t>
            </a:r>
            <a:endParaRPr sz="3000">
              <a:latin typeface="Times New Roman"/>
              <a:cs typeface="Times New Roman"/>
            </a:endParaRPr>
          </a:p>
          <a:p>
            <a:pPr marL="354965" marR="10795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system’s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performance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compared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against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performance criteria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that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were agreed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upon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at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end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prototyping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phase.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18</a:t>
            </a:fld>
            <a:endParaRPr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66216" y="1478279"/>
            <a:ext cx="1504315" cy="60960"/>
            <a:chOff x="966216" y="1478279"/>
            <a:chExt cx="1504315" cy="60960"/>
          </a:xfrm>
        </p:grpSpPr>
        <p:sp>
          <p:nvSpPr>
            <p:cNvPr id="3" name="object 3"/>
            <p:cNvSpPr/>
            <p:nvPr/>
          </p:nvSpPr>
          <p:spPr>
            <a:xfrm>
              <a:off x="984504" y="1496567"/>
              <a:ext cx="1485900" cy="43180"/>
            </a:xfrm>
            <a:custGeom>
              <a:avLst/>
              <a:gdLst/>
              <a:ahLst/>
              <a:cxnLst/>
              <a:rect l="l" t="t" r="r" b="b"/>
              <a:pathLst>
                <a:path w="1485900" h="43180">
                  <a:moveTo>
                    <a:pt x="1485899" y="42671"/>
                  </a:moveTo>
                  <a:lnTo>
                    <a:pt x="1485899" y="0"/>
                  </a:lnTo>
                  <a:lnTo>
                    <a:pt x="0" y="0"/>
                  </a:lnTo>
                  <a:lnTo>
                    <a:pt x="0" y="42671"/>
                  </a:lnTo>
                  <a:lnTo>
                    <a:pt x="1485899" y="426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66216" y="1478279"/>
              <a:ext cx="1485900" cy="43180"/>
            </a:xfrm>
            <a:custGeom>
              <a:avLst/>
              <a:gdLst/>
              <a:ahLst/>
              <a:cxnLst/>
              <a:rect l="l" t="t" r="r" b="b"/>
              <a:pathLst>
                <a:path w="1485900" h="43180">
                  <a:moveTo>
                    <a:pt x="1485899" y="42671"/>
                  </a:moveTo>
                  <a:lnTo>
                    <a:pt x="1485899" y="0"/>
                  </a:lnTo>
                  <a:lnTo>
                    <a:pt x="0" y="0"/>
                  </a:lnTo>
                  <a:lnTo>
                    <a:pt x="0" y="42671"/>
                  </a:lnTo>
                  <a:lnTo>
                    <a:pt x="1485899" y="4267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53292" y="958087"/>
            <a:ext cx="8014970" cy="112458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841500" marR="5080" indent="-1829435">
              <a:lnSpc>
                <a:spcPct val="100299"/>
              </a:lnSpc>
              <a:spcBef>
                <a:spcPts val="85"/>
              </a:spcBef>
              <a:tabLst>
                <a:tab pos="1841500" algn="l"/>
              </a:tabLst>
            </a:pPr>
            <a:r>
              <a:rPr i="1" spc="35" dirty="0">
                <a:latin typeface="Times New Roman"/>
                <a:cs typeface="Times New Roman"/>
              </a:rPr>
              <a:t>Phase</a:t>
            </a:r>
            <a:r>
              <a:rPr i="1" spc="5" dirty="0">
                <a:latin typeface="Times New Roman"/>
                <a:cs typeface="Times New Roman"/>
              </a:rPr>
              <a:t> </a:t>
            </a:r>
            <a:r>
              <a:rPr spc="95" dirty="0"/>
              <a:t>6:	</a:t>
            </a:r>
            <a:r>
              <a:rPr spc="140" dirty="0"/>
              <a:t>Integration</a:t>
            </a:r>
            <a:r>
              <a:rPr spc="-15" dirty="0"/>
              <a:t> </a:t>
            </a:r>
            <a:r>
              <a:rPr spc="200" dirty="0"/>
              <a:t>and</a:t>
            </a:r>
            <a:r>
              <a:rPr spc="-15" dirty="0"/>
              <a:t> </a:t>
            </a:r>
            <a:r>
              <a:rPr spc="125" dirty="0"/>
              <a:t>maintenance</a:t>
            </a:r>
            <a:r>
              <a:rPr spc="-20" dirty="0"/>
              <a:t> </a:t>
            </a:r>
            <a:r>
              <a:rPr dirty="0"/>
              <a:t>of </a:t>
            </a:r>
            <a:r>
              <a:rPr spc="-885" dirty="0"/>
              <a:t> </a:t>
            </a:r>
            <a:r>
              <a:rPr spc="130" dirty="0"/>
              <a:t>the</a:t>
            </a:r>
            <a:r>
              <a:rPr spc="-10" dirty="0"/>
              <a:t> </a:t>
            </a:r>
            <a:r>
              <a:rPr spc="60" dirty="0"/>
              <a:t>system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19</a:t>
            </a:fld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976375" y="2307436"/>
            <a:ext cx="7608570" cy="1193165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55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Make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arrangements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technology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transfer.</a:t>
            </a:r>
            <a:endParaRPr sz="32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55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5600" algn="l"/>
              </a:tabLst>
            </a:pP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Establish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an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effective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maintenance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program.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3347" y="814831"/>
            <a:ext cx="777494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245" dirty="0"/>
              <a:t>What</a:t>
            </a:r>
            <a:r>
              <a:rPr sz="4400" spc="-25" dirty="0"/>
              <a:t> </a:t>
            </a:r>
            <a:r>
              <a:rPr sz="4400" dirty="0"/>
              <a:t>is</a:t>
            </a:r>
            <a:r>
              <a:rPr sz="4400" spc="-10" dirty="0"/>
              <a:t> </a:t>
            </a:r>
            <a:r>
              <a:rPr sz="4400" spc="75" dirty="0"/>
              <a:t>knowledge</a:t>
            </a:r>
            <a:r>
              <a:rPr sz="4400" spc="-10" dirty="0"/>
              <a:t> </a:t>
            </a:r>
            <a:r>
              <a:rPr sz="4400" spc="120" dirty="0"/>
              <a:t>engineering?</a:t>
            </a:r>
            <a:endParaRPr sz="44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113336" y="2244343"/>
            <a:ext cx="7456170" cy="2987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73709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Davis’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law: </a:t>
            </a:r>
            <a:r>
              <a:rPr sz="3200" i="1" dirty="0">
                <a:solidFill>
                  <a:srgbClr val="FAFD00"/>
                </a:solidFill>
                <a:latin typeface="Times New Roman"/>
                <a:cs typeface="Times New Roman"/>
              </a:rPr>
              <a:t>“For every </a:t>
            </a:r>
            <a:r>
              <a:rPr sz="3200" i="1" spc="-10" dirty="0">
                <a:solidFill>
                  <a:srgbClr val="FAFD00"/>
                </a:solidFill>
                <a:latin typeface="Times New Roman"/>
                <a:cs typeface="Times New Roman"/>
              </a:rPr>
              <a:t>tool </a:t>
            </a:r>
            <a:r>
              <a:rPr sz="3200" i="1" spc="35" dirty="0">
                <a:solidFill>
                  <a:srgbClr val="FAFD00"/>
                </a:solidFill>
                <a:latin typeface="Times New Roman"/>
                <a:cs typeface="Times New Roman"/>
              </a:rPr>
              <a:t>there </a:t>
            </a:r>
            <a:r>
              <a:rPr sz="3200" i="1" dirty="0">
                <a:solidFill>
                  <a:srgbClr val="FAFD00"/>
                </a:solidFill>
                <a:latin typeface="Times New Roman"/>
                <a:cs typeface="Times New Roman"/>
              </a:rPr>
              <a:t>is </a:t>
            </a:r>
            <a:r>
              <a:rPr sz="3200" i="1" spc="5" dirty="0">
                <a:solidFill>
                  <a:srgbClr val="FAFD00"/>
                </a:solidFill>
                <a:latin typeface="Times New Roman"/>
                <a:cs typeface="Times New Roman"/>
              </a:rPr>
              <a:t>a </a:t>
            </a:r>
            <a:r>
              <a:rPr sz="3200" i="1" spc="40" dirty="0">
                <a:solidFill>
                  <a:srgbClr val="FAFD00"/>
                </a:solidFill>
                <a:latin typeface="Times New Roman"/>
                <a:cs typeface="Times New Roman"/>
              </a:rPr>
              <a:t>task </a:t>
            </a:r>
            <a:r>
              <a:rPr sz="3200" i="1" spc="-78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200" i="1" spc="20" dirty="0">
                <a:solidFill>
                  <a:srgbClr val="FAFD00"/>
                </a:solidFill>
                <a:latin typeface="Times New Roman"/>
                <a:cs typeface="Times New Roman"/>
              </a:rPr>
              <a:t>perfectly</a:t>
            </a:r>
            <a:r>
              <a:rPr sz="3200" i="1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200" i="1" spc="25" dirty="0">
                <a:solidFill>
                  <a:srgbClr val="FAFD00"/>
                </a:solidFill>
                <a:latin typeface="Times New Roman"/>
                <a:cs typeface="Times New Roman"/>
              </a:rPr>
              <a:t>suited</a:t>
            </a:r>
            <a:r>
              <a:rPr sz="3200" i="1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200" i="1" spc="-10" dirty="0">
                <a:solidFill>
                  <a:srgbClr val="FAFD00"/>
                </a:solidFill>
                <a:latin typeface="Times New Roman"/>
                <a:cs typeface="Times New Roman"/>
              </a:rPr>
              <a:t>to</a:t>
            </a:r>
            <a:r>
              <a:rPr sz="32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200" i="1" spc="-50" dirty="0">
                <a:solidFill>
                  <a:srgbClr val="FAFD00"/>
                </a:solidFill>
                <a:latin typeface="Times New Roman"/>
                <a:cs typeface="Times New Roman"/>
              </a:rPr>
              <a:t>it”</a:t>
            </a:r>
            <a:r>
              <a:rPr sz="3200" spc="-5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380"/>
              </a:spcBef>
            </a:pPr>
            <a:r>
              <a:rPr sz="4000" spc="105" dirty="0">
                <a:solidFill>
                  <a:srgbClr val="FC0127"/>
                </a:solidFill>
                <a:latin typeface="Times New Roman"/>
                <a:cs typeface="Times New Roman"/>
              </a:rPr>
              <a:t>But…</a:t>
            </a:r>
            <a:endParaRPr sz="4000">
              <a:latin typeface="Times New Roman"/>
              <a:cs typeface="Times New Roman"/>
            </a:endParaRPr>
          </a:p>
          <a:p>
            <a:pPr marL="12700" marR="5080">
              <a:lnSpc>
                <a:spcPts val="3829"/>
              </a:lnSpc>
              <a:spcBef>
                <a:spcPts val="900"/>
              </a:spcBef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It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would</a:t>
            </a:r>
            <a:r>
              <a:rPr sz="32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be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too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optimistic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assume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for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every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task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there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tool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perfectly suited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it.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96415" y="820927"/>
            <a:ext cx="7563484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4000" spc="55" dirty="0"/>
              <a:t>Will</a:t>
            </a:r>
            <a:r>
              <a:rPr sz="4000" spc="-10" dirty="0"/>
              <a:t> </a:t>
            </a:r>
            <a:r>
              <a:rPr sz="4000" spc="220" dirty="0"/>
              <a:t>an</a:t>
            </a:r>
            <a:r>
              <a:rPr sz="4000" spc="-25" dirty="0"/>
              <a:t> </a:t>
            </a:r>
            <a:r>
              <a:rPr sz="4000" spc="145" dirty="0"/>
              <a:t>expert</a:t>
            </a:r>
            <a:r>
              <a:rPr sz="4000" spc="-20" dirty="0"/>
              <a:t> </a:t>
            </a:r>
            <a:r>
              <a:rPr sz="4000" spc="75" dirty="0"/>
              <a:t>system</a:t>
            </a:r>
            <a:r>
              <a:rPr sz="4000" spc="-15" dirty="0"/>
              <a:t> </a:t>
            </a:r>
            <a:r>
              <a:rPr sz="4000" spc="165" dirty="0"/>
              <a:t>work</a:t>
            </a:r>
            <a:r>
              <a:rPr sz="4000" spc="-25" dirty="0"/>
              <a:t> </a:t>
            </a:r>
            <a:r>
              <a:rPr sz="4000" spc="145" dirty="0"/>
              <a:t>for</a:t>
            </a:r>
            <a:r>
              <a:rPr sz="4000" spc="-5" dirty="0"/>
              <a:t> </a:t>
            </a:r>
            <a:r>
              <a:rPr sz="4000" spc="105" dirty="0"/>
              <a:t>my </a:t>
            </a:r>
            <a:r>
              <a:rPr sz="4000" spc="-985" dirty="0"/>
              <a:t> </a:t>
            </a:r>
            <a:r>
              <a:rPr sz="4000" spc="160" dirty="0"/>
              <a:t>problem?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20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489963" y="2725926"/>
            <a:ext cx="6916420" cy="19754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99900"/>
              </a:lnSpc>
              <a:spcBef>
                <a:spcPts val="105"/>
              </a:spcBef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200" spc="100" dirty="0">
                <a:solidFill>
                  <a:srgbClr val="FAFD00"/>
                </a:solidFill>
                <a:latin typeface="Times New Roman"/>
                <a:cs typeface="Times New Roman"/>
              </a:rPr>
              <a:t>Phone </a:t>
            </a:r>
            <a:r>
              <a:rPr sz="3200" spc="85" dirty="0">
                <a:solidFill>
                  <a:srgbClr val="FAFD00"/>
                </a:solidFill>
                <a:latin typeface="Times New Roman"/>
                <a:cs typeface="Times New Roman"/>
              </a:rPr>
              <a:t>Call </a:t>
            </a:r>
            <a:r>
              <a:rPr sz="3200" spc="70" dirty="0">
                <a:solidFill>
                  <a:srgbClr val="FAFD00"/>
                </a:solidFill>
                <a:latin typeface="Times New Roman"/>
                <a:cs typeface="Times New Roman"/>
              </a:rPr>
              <a:t>Rule</a:t>
            </a:r>
            <a:r>
              <a:rPr sz="3200" spc="70" dirty="0">
                <a:solidFill>
                  <a:srgbClr val="FFFFFF"/>
                </a:solidFill>
                <a:latin typeface="Times New Roman"/>
                <a:cs typeface="Times New Roman"/>
              </a:rPr>
              <a:t>: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“Any problem that </a:t>
            </a:r>
            <a:r>
              <a:rPr sz="3200" spc="-7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can be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solved 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by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your in-house expert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in a </a:t>
            </a:r>
            <a:r>
              <a:rPr sz="3200" spc="-7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10-30 minute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phone call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can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be developed </a:t>
            </a:r>
            <a:r>
              <a:rPr sz="3200" spc="-7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as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an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expert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system”.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10715" y="837691"/>
            <a:ext cx="2353945" cy="543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400" spc="90" dirty="0"/>
              <a:t>Case</a:t>
            </a:r>
            <a:r>
              <a:rPr sz="3400" spc="-40" dirty="0"/>
              <a:t> </a:t>
            </a:r>
            <a:r>
              <a:rPr sz="3400" spc="110" dirty="0"/>
              <a:t>study</a:t>
            </a:r>
            <a:r>
              <a:rPr sz="3400" spc="-35" dirty="0"/>
              <a:t> </a:t>
            </a:r>
            <a:r>
              <a:rPr sz="3400" dirty="0"/>
              <a:t>1</a:t>
            </a:r>
            <a:endParaRPr sz="3400"/>
          </a:p>
        </p:txBody>
      </p:sp>
      <p:grpSp>
        <p:nvGrpSpPr>
          <p:cNvPr id="3" name="object 3"/>
          <p:cNvGrpSpPr/>
          <p:nvPr/>
        </p:nvGrpSpPr>
        <p:grpSpPr>
          <a:xfrm>
            <a:off x="1423415" y="1328927"/>
            <a:ext cx="2345690" cy="56515"/>
            <a:chOff x="1423415" y="1328927"/>
            <a:chExt cx="2345690" cy="56515"/>
          </a:xfrm>
        </p:grpSpPr>
        <p:sp>
          <p:nvSpPr>
            <p:cNvPr id="4" name="object 4"/>
            <p:cNvSpPr/>
            <p:nvPr/>
          </p:nvSpPr>
          <p:spPr>
            <a:xfrm>
              <a:off x="1440179" y="1345691"/>
              <a:ext cx="2329180" cy="40005"/>
            </a:xfrm>
            <a:custGeom>
              <a:avLst/>
              <a:gdLst/>
              <a:ahLst/>
              <a:cxnLst/>
              <a:rect l="l" t="t" r="r" b="b"/>
              <a:pathLst>
                <a:path w="2329179" h="40005">
                  <a:moveTo>
                    <a:pt x="2328671" y="39623"/>
                  </a:moveTo>
                  <a:lnTo>
                    <a:pt x="2328671" y="0"/>
                  </a:lnTo>
                  <a:lnTo>
                    <a:pt x="0" y="0"/>
                  </a:lnTo>
                  <a:lnTo>
                    <a:pt x="0" y="39623"/>
                  </a:lnTo>
                  <a:lnTo>
                    <a:pt x="2328671" y="3962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423415" y="1328927"/>
              <a:ext cx="2329180" cy="40005"/>
            </a:xfrm>
            <a:custGeom>
              <a:avLst/>
              <a:gdLst/>
              <a:ahLst/>
              <a:cxnLst/>
              <a:rect l="l" t="t" r="r" b="b"/>
              <a:pathLst>
                <a:path w="2329179" h="40005">
                  <a:moveTo>
                    <a:pt x="2328671" y="39623"/>
                  </a:moveTo>
                  <a:lnTo>
                    <a:pt x="2328671" y="0"/>
                  </a:lnTo>
                  <a:lnTo>
                    <a:pt x="0" y="0"/>
                  </a:lnTo>
                  <a:lnTo>
                    <a:pt x="0" y="39623"/>
                  </a:lnTo>
                  <a:lnTo>
                    <a:pt x="2328671" y="39623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090675" y="1077409"/>
            <a:ext cx="7637780" cy="5002530"/>
          </a:xfrm>
          <a:prstGeom prst="rect">
            <a:avLst/>
          </a:prstGeom>
        </p:spPr>
        <p:txBody>
          <a:bodyPr vert="horz" wrap="square" lIns="0" tIns="290195" rIns="0" bIns="0" rtlCol="0">
            <a:spAutoFit/>
          </a:bodyPr>
          <a:lstStyle/>
          <a:p>
            <a:pPr marL="332105">
              <a:lnSpc>
                <a:spcPct val="100000"/>
              </a:lnSpc>
              <a:spcBef>
                <a:spcPts val="2285"/>
              </a:spcBef>
            </a:pPr>
            <a:r>
              <a:rPr sz="3400" spc="50" dirty="0">
                <a:solidFill>
                  <a:srgbClr val="FAFD00"/>
                </a:solidFill>
                <a:latin typeface="Times New Roman"/>
                <a:cs typeface="Times New Roman"/>
              </a:rPr>
              <a:t>Diagnostic</a:t>
            </a:r>
            <a:r>
              <a:rPr sz="34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400" spc="125" dirty="0">
                <a:solidFill>
                  <a:srgbClr val="FAFD00"/>
                </a:solidFill>
                <a:latin typeface="Times New Roman"/>
                <a:cs typeface="Times New Roman"/>
              </a:rPr>
              <a:t>expert</a:t>
            </a:r>
            <a:r>
              <a:rPr sz="34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400" spc="60" dirty="0">
                <a:solidFill>
                  <a:srgbClr val="FAFD00"/>
                </a:solidFill>
                <a:latin typeface="Times New Roman"/>
                <a:cs typeface="Times New Roman"/>
              </a:rPr>
              <a:t>system</a:t>
            </a:r>
            <a:endParaRPr sz="3400">
              <a:latin typeface="Times New Roman"/>
              <a:cs typeface="Times New Roman"/>
            </a:endParaRPr>
          </a:p>
          <a:p>
            <a:pPr marL="354965" marR="5080">
              <a:lnSpc>
                <a:spcPct val="100000"/>
              </a:lnSpc>
              <a:spcBef>
                <a:spcPts val="1940"/>
              </a:spcBef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Diagnostic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are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relatively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easy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develop:</a:t>
            </a:r>
            <a:endParaRPr sz="3000">
              <a:latin typeface="Times New Roman"/>
              <a:cs typeface="Times New Roman"/>
            </a:endParaRPr>
          </a:p>
          <a:p>
            <a:pPr marL="354965" marR="35687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Most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diagnostic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problems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have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finite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list of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possible solutions,</a:t>
            </a:r>
            <a:endParaRPr sz="3000">
              <a:latin typeface="Times New Roman"/>
              <a:cs typeface="Times New Roman"/>
            </a:endParaRPr>
          </a:p>
          <a:p>
            <a:pPr marL="354965" marR="1148715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Involve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rather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limited amount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well-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formalised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knowledge,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endParaRPr sz="3000">
              <a:latin typeface="Times New Roman"/>
              <a:cs typeface="Times New Roman"/>
            </a:endParaRPr>
          </a:p>
          <a:p>
            <a:pPr marL="354965" marR="47625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Often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take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human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short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time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(say,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hour) 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solve.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21</a:t>
            </a:fld>
            <a:endParaRPr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1615" y="673099"/>
            <a:ext cx="6791959" cy="1092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500" spc="65" dirty="0"/>
              <a:t>How</a:t>
            </a:r>
            <a:r>
              <a:rPr sz="3500" spc="-15" dirty="0"/>
              <a:t> </a:t>
            </a:r>
            <a:r>
              <a:rPr sz="3500" spc="95" dirty="0"/>
              <a:t>do</a:t>
            </a:r>
            <a:r>
              <a:rPr sz="3500" spc="-10" dirty="0"/>
              <a:t> </a:t>
            </a:r>
            <a:r>
              <a:rPr sz="3500" spc="-5" dirty="0"/>
              <a:t>we</a:t>
            </a:r>
            <a:r>
              <a:rPr sz="3500" spc="-10" dirty="0"/>
              <a:t> </a:t>
            </a:r>
            <a:r>
              <a:rPr sz="3500" spc="30" dirty="0"/>
              <a:t>choose</a:t>
            </a:r>
            <a:r>
              <a:rPr sz="3500" spc="-15" dirty="0"/>
              <a:t> </a:t>
            </a:r>
            <a:r>
              <a:rPr sz="3500" spc="195" dirty="0"/>
              <a:t>an</a:t>
            </a:r>
            <a:r>
              <a:rPr sz="3500" spc="-20" dirty="0"/>
              <a:t> </a:t>
            </a:r>
            <a:r>
              <a:rPr sz="3500" spc="130" dirty="0"/>
              <a:t>expert</a:t>
            </a:r>
            <a:r>
              <a:rPr sz="3500" spc="-25" dirty="0"/>
              <a:t> </a:t>
            </a:r>
            <a:r>
              <a:rPr sz="3500" spc="60" dirty="0"/>
              <a:t>system </a:t>
            </a:r>
            <a:r>
              <a:rPr sz="3500" spc="-860" dirty="0"/>
              <a:t> </a:t>
            </a:r>
            <a:r>
              <a:rPr sz="3500" spc="85" dirty="0"/>
              <a:t>development</a:t>
            </a:r>
            <a:r>
              <a:rPr sz="3500" spc="-10" dirty="0"/>
              <a:t> </a:t>
            </a:r>
            <a:r>
              <a:rPr sz="3500" spc="70" dirty="0"/>
              <a:t>tool?</a:t>
            </a:r>
            <a:endParaRPr sz="35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976375" y="1870963"/>
            <a:ext cx="8164830" cy="4618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 algn="just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5862"/>
              <a:buFont typeface="Lucida Sans Unicode"/>
              <a:buChar char="■"/>
              <a:tabLst>
                <a:tab pos="355600" algn="l"/>
              </a:tabLst>
            </a:pP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Tools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range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from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high-level programming languages </a:t>
            </a:r>
            <a:r>
              <a:rPr sz="2900" spc="-7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such as LISP,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PROLOG,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OPS, 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C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Java,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 </a:t>
            </a:r>
            <a:r>
              <a:rPr sz="2900" spc="-7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system</a:t>
            </a:r>
            <a:r>
              <a:rPr sz="29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shells.</a:t>
            </a:r>
            <a:endParaRPr sz="2900">
              <a:latin typeface="Times New Roman"/>
              <a:cs typeface="Times New Roman"/>
            </a:endParaRPr>
          </a:p>
          <a:p>
            <a:pPr marL="354965" marR="163830" indent="-342900">
              <a:lnSpc>
                <a:spcPct val="100000"/>
              </a:lnSpc>
              <a:spcBef>
                <a:spcPts val="685"/>
              </a:spcBef>
              <a:buClr>
                <a:srgbClr val="FAFD00"/>
              </a:buClr>
              <a:buSzPct val="75862"/>
              <a:buFont typeface="Lucida Sans Unicode"/>
              <a:buChar char="■"/>
              <a:tabLst>
                <a:tab pos="355600" algn="l"/>
              </a:tabLst>
            </a:pP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High-level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programming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languages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offer</a:t>
            </a:r>
            <a:r>
              <a:rPr sz="29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greater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flexibility,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but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they require high-level programming </a:t>
            </a:r>
            <a:r>
              <a:rPr sz="2900" spc="-7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skills.</a:t>
            </a:r>
            <a:endParaRPr sz="2900">
              <a:latin typeface="Times New Roman"/>
              <a:cs typeface="Times New Roman"/>
            </a:endParaRPr>
          </a:p>
          <a:p>
            <a:pPr marL="354965" marR="151130" indent="-342900" algn="just">
              <a:lnSpc>
                <a:spcPct val="99800"/>
              </a:lnSpc>
              <a:spcBef>
                <a:spcPts val="705"/>
              </a:spcBef>
              <a:buClr>
                <a:srgbClr val="FAFD00"/>
              </a:buClr>
              <a:buSzPct val="75862"/>
              <a:buFont typeface="Lucida Sans Unicode"/>
              <a:buChar char="■"/>
              <a:tabLst>
                <a:tab pos="355600" algn="l"/>
              </a:tabLst>
            </a:pP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Shells provide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us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 the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built-in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inference engine, </a:t>
            </a:r>
            <a:r>
              <a:rPr sz="2900" spc="-7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explanation facilities and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user interface.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We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do </a:t>
            </a:r>
            <a:r>
              <a:rPr sz="2900" spc="-7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not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need any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programming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skills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to use a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shell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– we </a:t>
            </a:r>
            <a:r>
              <a:rPr sz="2900" spc="-7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enter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rules</a:t>
            </a:r>
            <a:r>
              <a:rPr sz="29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English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9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shell’s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base.</a:t>
            </a:r>
            <a:endParaRPr sz="29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1615" y="759967"/>
            <a:ext cx="7988934" cy="559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spc="65" dirty="0"/>
              <a:t>How</a:t>
            </a:r>
            <a:r>
              <a:rPr sz="3500" spc="-10" dirty="0"/>
              <a:t> </a:t>
            </a:r>
            <a:r>
              <a:rPr sz="3500" spc="95" dirty="0"/>
              <a:t>do</a:t>
            </a:r>
            <a:r>
              <a:rPr sz="3500" spc="-10" dirty="0"/>
              <a:t> </a:t>
            </a:r>
            <a:r>
              <a:rPr sz="3500" spc="-5" dirty="0"/>
              <a:t>we</a:t>
            </a:r>
            <a:r>
              <a:rPr sz="3500" dirty="0"/>
              <a:t> </a:t>
            </a:r>
            <a:r>
              <a:rPr sz="3500" spc="30" dirty="0"/>
              <a:t>choose</a:t>
            </a:r>
            <a:r>
              <a:rPr sz="3500" spc="-15" dirty="0"/>
              <a:t> </a:t>
            </a:r>
            <a:r>
              <a:rPr sz="3500" spc="195" dirty="0"/>
              <a:t>an</a:t>
            </a:r>
            <a:r>
              <a:rPr sz="3500" spc="-10" dirty="0"/>
              <a:t> </a:t>
            </a:r>
            <a:r>
              <a:rPr sz="3500" spc="130" dirty="0"/>
              <a:t>expert</a:t>
            </a:r>
            <a:r>
              <a:rPr sz="3500" spc="-25" dirty="0"/>
              <a:t> </a:t>
            </a:r>
            <a:r>
              <a:rPr sz="3500" spc="60" dirty="0"/>
              <a:t>system</a:t>
            </a:r>
            <a:r>
              <a:rPr sz="3500" spc="-10" dirty="0"/>
              <a:t> </a:t>
            </a:r>
            <a:r>
              <a:rPr sz="3500" spc="60" dirty="0"/>
              <a:t>shell?</a:t>
            </a:r>
            <a:endParaRPr sz="35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23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014475" y="1375054"/>
            <a:ext cx="7997825" cy="5245100"/>
          </a:xfrm>
          <a:prstGeom prst="rect">
            <a:avLst/>
          </a:prstGeom>
        </p:spPr>
        <p:txBody>
          <a:bodyPr vert="horz" wrap="square" lIns="0" tIns="102235" rIns="0" bIns="0" rtlCol="0">
            <a:spAutoFit/>
          </a:bodyPr>
          <a:lstStyle/>
          <a:p>
            <a:pPr marL="354965">
              <a:lnSpc>
                <a:spcPct val="100000"/>
              </a:lnSpc>
              <a:spcBef>
                <a:spcPts val="805"/>
              </a:spcBef>
            </a:pP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When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selecting an expert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system</a:t>
            </a: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shell,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we</a:t>
            </a: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consider</a:t>
            </a:r>
            <a:endParaRPr sz="28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10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4965" algn="l"/>
                <a:tab pos="355600" algn="l"/>
              </a:tabLst>
            </a:pP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how</a:t>
            </a: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shell represents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</a:t>
            </a: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(rules</a:t>
            </a: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 frames);</a:t>
            </a:r>
            <a:endParaRPr sz="2800">
              <a:latin typeface="Times New Roman"/>
              <a:cs typeface="Times New Roman"/>
            </a:endParaRPr>
          </a:p>
          <a:p>
            <a:pPr marL="354965" marR="1121410" indent="-342900">
              <a:lnSpc>
                <a:spcPct val="100400"/>
              </a:lnSpc>
              <a:spcBef>
                <a:spcPts val="660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4965" algn="l"/>
                <a:tab pos="355600" algn="l"/>
              </a:tabLst>
            </a:pP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what inference mechanism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it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uses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(forward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or </a:t>
            </a:r>
            <a:r>
              <a:rPr sz="2800" spc="-6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backward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chaining);</a:t>
            </a:r>
            <a:endParaRPr sz="2800">
              <a:latin typeface="Times New Roman"/>
              <a:cs typeface="Times New Roman"/>
            </a:endParaRPr>
          </a:p>
          <a:p>
            <a:pPr marL="354965" marR="19050" indent="-342900" algn="just">
              <a:lnSpc>
                <a:spcPct val="100000"/>
              </a:lnSpc>
              <a:spcBef>
                <a:spcPts val="670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5600" algn="l"/>
              </a:tabLst>
            </a:pP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whether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shell supports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inexact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reasoning and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if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so </a:t>
            </a:r>
            <a:r>
              <a:rPr sz="2800" spc="-6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what technique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it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uses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(Bayesian reasoning, certainty </a:t>
            </a:r>
            <a:r>
              <a:rPr sz="2800" spc="-6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factors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 fuzzy logic);</a:t>
            </a:r>
            <a:endParaRPr sz="2800">
              <a:latin typeface="Times New Roman"/>
              <a:cs typeface="Times New Roman"/>
            </a:endParaRPr>
          </a:p>
          <a:p>
            <a:pPr marL="354965" marR="30480" indent="-342900" algn="just">
              <a:lnSpc>
                <a:spcPct val="100000"/>
              </a:lnSpc>
              <a:spcBef>
                <a:spcPts val="685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5600" algn="l"/>
              </a:tabLst>
            </a:pP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whether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shell has an “open” architecture allowing </a:t>
            </a:r>
            <a:r>
              <a:rPr sz="2800" spc="-6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access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 external data</a:t>
            </a: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files and programs;</a:t>
            </a:r>
            <a:endParaRPr sz="2800">
              <a:latin typeface="Times New Roman"/>
              <a:cs typeface="Times New Roman"/>
            </a:endParaRPr>
          </a:p>
          <a:p>
            <a:pPr marL="354965" marR="728345" indent="-342900" algn="just">
              <a:lnSpc>
                <a:spcPct val="100000"/>
              </a:lnSpc>
              <a:spcBef>
                <a:spcPts val="685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5600" algn="l"/>
              </a:tabLst>
            </a:pP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how the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user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will interact with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 system </a:t>
            </a:r>
            <a:r>
              <a:rPr sz="2800" spc="-6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(graphical</a:t>
            </a:r>
            <a:r>
              <a:rPr sz="28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user interface,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hypertext).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40027" y="761491"/>
            <a:ext cx="2353945" cy="543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400" spc="90" dirty="0"/>
              <a:t>Case</a:t>
            </a:r>
            <a:r>
              <a:rPr sz="3400" spc="-40" dirty="0"/>
              <a:t> </a:t>
            </a:r>
            <a:r>
              <a:rPr sz="3400" spc="110" dirty="0"/>
              <a:t>study</a:t>
            </a:r>
            <a:r>
              <a:rPr sz="3400" spc="-35" dirty="0"/>
              <a:t> </a:t>
            </a:r>
            <a:r>
              <a:rPr sz="3400" dirty="0"/>
              <a:t>2</a:t>
            </a:r>
            <a:endParaRPr sz="3400"/>
          </a:p>
        </p:txBody>
      </p:sp>
      <p:grpSp>
        <p:nvGrpSpPr>
          <p:cNvPr id="3" name="object 3"/>
          <p:cNvGrpSpPr/>
          <p:nvPr/>
        </p:nvGrpSpPr>
        <p:grpSpPr>
          <a:xfrm>
            <a:off x="1252727" y="1252727"/>
            <a:ext cx="2345690" cy="56515"/>
            <a:chOff x="1252727" y="1252727"/>
            <a:chExt cx="2345690" cy="56515"/>
          </a:xfrm>
        </p:grpSpPr>
        <p:sp>
          <p:nvSpPr>
            <p:cNvPr id="4" name="object 4"/>
            <p:cNvSpPr/>
            <p:nvPr/>
          </p:nvSpPr>
          <p:spPr>
            <a:xfrm>
              <a:off x="1269491" y="1269491"/>
              <a:ext cx="2329180" cy="40005"/>
            </a:xfrm>
            <a:custGeom>
              <a:avLst/>
              <a:gdLst/>
              <a:ahLst/>
              <a:cxnLst/>
              <a:rect l="l" t="t" r="r" b="b"/>
              <a:pathLst>
                <a:path w="2329179" h="40005">
                  <a:moveTo>
                    <a:pt x="2328671" y="39623"/>
                  </a:moveTo>
                  <a:lnTo>
                    <a:pt x="2328671" y="0"/>
                  </a:lnTo>
                  <a:lnTo>
                    <a:pt x="0" y="0"/>
                  </a:lnTo>
                  <a:lnTo>
                    <a:pt x="0" y="39623"/>
                  </a:lnTo>
                  <a:lnTo>
                    <a:pt x="2328671" y="3962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252727" y="1252727"/>
              <a:ext cx="2329180" cy="40005"/>
            </a:xfrm>
            <a:custGeom>
              <a:avLst/>
              <a:gdLst/>
              <a:ahLst/>
              <a:cxnLst/>
              <a:rect l="l" t="t" r="r" b="b"/>
              <a:pathLst>
                <a:path w="2329179" h="40005">
                  <a:moveTo>
                    <a:pt x="2328671" y="39623"/>
                  </a:moveTo>
                  <a:lnTo>
                    <a:pt x="2328671" y="0"/>
                  </a:lnTo>
                  <a:lnTo>
                    <a:pt x="0" y="0"/>
                  </a:lnTo>
                  <a:lnTo>
                    <a:pt x="0" y="39623"/>
                  </a:lnTo>
                  <a:lnTo>
                    <a:pt x="2328671" y="39623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240027" y="1279651"/>
            <a:ext cx="7491730" cy="50380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400" spc="65" dirty="0">
                <a:solidFill>
                  <a:srgbClr val="FAFD00"/>
                </a:solidFill>
                <a:latin typeface="Times New Roman"/>
                <a:cs typeface="Times New Roman"/>
              </a:rPr>
              <a:t>Classification</a:t>
            </a:r>
            <a:r>
              <a:rPr sz="3400" spc="-2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400" spc="125" dirty="0">
                <a:solidFill>
                  <a:srgbClr val="FAFD00"/>
                </a:solidFill>
                <a:latin typeface="Times New Roman"/>
                <a:cs typeface="Times New Roman"/>
              </a:rPr>
              <a:t>expert</a:t>
            </a:r>
            <a:r>
              <a:rPr sz="3400" spc="-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400" spc="60" dirty="0">
                <a:solidFill>
                  <a:srgbClr val="FAFD00"/>
                </a:solidFill>
                <a:latin typeface="Times New Roman"/>
                <a:cs typeface="Times New Roman"/>
              </a:rPr>
              <a:t>system</a:t>
            </a:r>
            <a:endParaRPr sz="3400">
              <a:latin typeface="Times New Roman"/>
              <a:cs typeface="Times New Roman"/>
            </a:endParaRPr>
          </a:p>
          <a:p>
            <a:pPr marL="71755" marR="184785">
              <a:lnSpc>
                <a:spcPct val="100000"/>
              </a:lnSpc>
              <a:spcBef>
                <a:spcPts val="2990"/>
              </a:spcBef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Classification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handled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well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by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both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expert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systems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neural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networks.</a:t>
            </a:r>
            <a:endParaRPr sz="3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100">
              <a:latin typeface="Times New Roman"/>
              <a:cs typeface="Times New Roman"/>
            </a:endParaRPr>
          </a:p>
          <a:p>
            <a:pPr marL="71755" marR="5080">
              <a:lnSpc>
                <a:spcPct val="100000"/>
              </a:lnSpc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As an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example,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will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build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identify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different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classes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sail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boats.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start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with collecting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some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information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about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mast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structures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sail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plans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different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sailing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vessels.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Each boat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can be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uniquely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identified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by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its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sail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plans.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24</a:t>
            </a:fld>
            <a:endParaRPr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99273" y="2119375"/>
            <a:ext cx="7348855" cy="414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Although solving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real-world classification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often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involves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inexact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incomplete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data,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still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expert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system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approach.</a:t>
            </a:r>
            <a:endParaRPr sz="3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100">
              <a:latin typeface="Times New Roman"/>
              <a:cs typeface="Times New Roman"/>
            </a:endParaRPr>
          </a:p>
          <a:p>
            <a:pPr marL="12700" marR="276225">
              <a:lnSpc>
                <a:spcPct val="100000"/>
              </a:lnSpc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However,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deal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with </a:t>
            </a:r>
            <a:r>
              <a:rPr sz="3000" spc="90" dirty="0">
                <a:solidFill>
                  <a:srgbClr val="FAFD00"/>
                </a:solidFill>
                <a:latin typeface="Times New Roman"/>
                <a:cs typeface="Times New Roman"/>
              </a:rPr>
              <a:t>uncertainties</a:t>
            </a:r>
            <a:r>
              <a:rPr sz="3000" spc="90" dirty="0">
                <a:solidFill>
                  <a:srgbClr val="FFFFFF"/>
                </a:solidFill>
                <a:latin typeface="Times New Roman"/>
                <a:cs typeface="Times New Roman"/>
              </a:rPr>
              <a:t>.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certainty factors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theory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can manage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incrementally acquired evidence,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 well as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information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different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degrees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belief.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25</a:t>
            </a:fld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37563" y="770635"/>
            <a:ext cx="7404734" cy="1184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07235" marR="5080" indent="-1995170">
              <a:lnSpc>
                <a:spcPct val="100000"/>
              </a:lnSpc>
              <a:spcBef>
                <a:spcPts val="100"/>
              </a:spcBef>
            </a:pPr>
            <a:r>
              <a:rPr sz="3800" spc="25" dirty="0"/>
              <a:t>Solving</a:t>
            </a:r>
            <a:r>
              <a:rPr sz="3800" spc="-20" dirty="0"/>
              <a:t> </a:t>
            </a:r>
            <a:r>
              <a:rPr sz="3800" spc="55" dirty="0"/>
              <a:t>classification</a:t>
            </a:r>
            <a:r>
              <a:rPr sz="3800" spc="-30" dirty="0"/>
              <a:t> </a:t>
            </a:r>
            <a:r>
              <a:rPr sz="3800" spc="130" dirty="0"/>
              <a:t>problems</a:t>
            </a:r>
            <a:r>
              <a:rPr sz="3800" spc="-15" dirty="0"/>
              <a:t> </a:t>
            </a:r>
            <a:r>
              <a:rPr sz="3800" spc="100" dirty="0"/>
              <a:t>with </a:t>
            </a:r>
            <a:r>
              <a:rPr sz="3800" spc="-935" dirty="0"/>
              <a:t> </a:t>
            </a:r>
            <a:r>
              <a:rPr sz="3800" spc="135" dirty="0"/>
              <a:t>certainty</a:t>
            </a:r>
            <a:r>
              <a:rPr sz="3800" spc="-20" dirty="0"/>
              <a:t> </a:t>
            </a:r>
            <a:r>
              <a:rPr sz="3800" spc="114" dirty="0"/>
              <a:t>factors</a:t>
            </a:r>
            <a:endParaRPr sz="38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05915" y="659383"/>
            <a:ext cx="7763509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4000" spc="55" dirty="0"/>
              <a:t>Will</a:t>
            </a:r>
            <a:r>
              <a:rPr sz="4000" spc="-10" dirty="0"/>
              <a:t> </a:t>
            </a:r>
            <a:r>
              <a:rPr sz="4000" spc="225" dirty="0"/>
              <a:t>a</a:t>
            </a:r>
            <a:r>
              <a:rPr sz="4000" spc="-15" dirty="0"/>
              <a:t> </a:t>
            </a:r>
            <a:r>
              <a:rPr sz="4000" spc="40" dirty="0"/>
              <a:t>fuzzy</a:t>
            </a:r>
            <a:r>
              <a:rPr sz="4000" spc="-10" dirty="0"/>
              <a:t> </a:t>
            </a:r>
            <a:r>
              <a:rPr sz="4000" spc="145" dirty="0"/>
              <a:t>expert</a:t>
            </a:r>
            <a:r>
              <a:rPr sz="4000" spc="-20" dirty="0"/>
              <a:t> </a:t>
            </a:r>
            <a:r>
              <a:rPr sz="4000" spc="75" dirty="0"/>
              <a:t>system</a:t>
            </a:r>
            <a:r>
              <a:rPr sz="4000" dirty="0"/>
              <a:t> </a:t>
            </a:r>
            <a:r>
              <a:rPr sz="4000" spc="160" dirty="0"/>
              <a:t>work</a:t>
            </a:r>
            <a:r>
              <a:rPr sz="4000" spc="-25" dirty="0"/>
              <a:t> </a:t>
            </a:r>
            <a:r>
              <a:rPr sz="4000" spc="150" dirty="0"/>
              <a:t>for </a:t>
            </a:r>
            <a:r>
              <a:rPr sz="4000" spc="-985" dirty="0"/>
              <a:t> </a:t>
            </a:r>
            <a:r>
              <a:rPr sz="4000" spc="105" dirty="0"/>
              <a:t>my</a:t>
            </a:r>
            <a:r>
              <a:rPr sz="4000" spc="5" dirty="0"/>
              <a:t> </a:t>
            </a:r>
            <a:r>
              <a:rPr sz="4000" spc="165" dirty="0"/>
              <a:t>problem?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26</a:t>
            </a:fld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268731" rIns="0" bIns="0" rtlCol="0">
            <a:spAutoFit/>
          </a:bodyPr>
          <a:lstStyle/>
          <a:p>
            <a:pPr marL="165735" marR="452755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If</a:t>
            </a:r>
            <a:r>
              <a:rPr dirty="0"/>
              <a:t> </a:t>
            </a:r>
            <a:r>
              <a:rPr spc="-5" dirty="0"/>
              <a:t>you</a:t>
            </a:r>
            <a:r>
              <a:rPr dirty="0"/>
              <a:t> cannot</a:t>
            </a:r>
            <a:r>
              <a:rPr spc="-5" dirty="0"/>
              <a:t> define</a:t>
            </a:r>
            <a:r>
              <a:rPr spc="15" dirty="0"/>
              <a:t> </a:t>
            </a:r>
            <a:r>
              <a:rPr dirty="0"/>
              <a:t>a </a:t>
            </a:r>
            <a:r>
              <a:rPr spc="-5" dirty="0"/>
              <a:t>set of</a:t>
            </a:r>
            <a:r>
              <a:rPr dirty="0"/>
              <a:t> exact</a:t>
            </a:r>
            <a:r>
              <a:rPr spc="-5" dirty="0"/>
              <a:t> </a:t>
            </a:r>
            <a:r>
              <a:rPr dirty="0"/>
              <a:t>rules</a:t>
            </a:r>
            <a:r>
              <a:rPr spc="10" dirty="0"/>
              <a:t> </a:t>
            </a:r>
            <a:r>
              <a:rPr spc="-5" dirty="0"/>
              <a:t>for</a:t>
            </a:r>
            <a:r>
              <a:rPr dirty="0"/>
              <a:t> </a:t>
            </a:r>
            <a:r>
              <a:rPr spc="-5" dirty="0"/>
              <a:t>each </a:t>
            </a:r>
            <a:r>
              <a:rPr spc="-735" dirty="0"/>
              <a:t> </a:t>
            </a:r>
            <a:r>
              <a:rPr spc="-5" dirty="0"/>
              <a:t>possible</a:t>
            </a:r>
            <a:r>
              <a:rPr dirty="0"/>
              <a:t> </a:t>
            </a:r>
            <a:r>
              <a:rPr spc="-5" dirty="0"/>
              <a:t>situation,</a:t>
            </a:r>
            <a:r>
              <a:rPr spc="10" dirty="0"/>
              <a:t> </a:t>
            </a:r>
            <a:r>
              <a:rPr spc="-5" dirty="0"/>
              <a:t>then</a:t>
            </a:r>
            <a:r>
              <a:rPr dirty="0"/>
              <a:t> </a:t>
            </a:r>
            <a:r>
              <a:rPr spc="-5" dirty="0"/>
              <a:t>use</a:t>
            </a:r>
            <a:r>
              <a:rPr dirty="0"/>
              <a:t> </a:t>
            </a:r>
            <a:r>
              <a:rPr spc="-5" dirty="0"/>
              <a:t>fuzzy</a:t>
            </a:r>
            <a:r>
              <a:rPr dirty="0"/>
              <a:t> logic.</a:t>
            </a:r>
          </a:p>
          <a:p>
            <a:pPr marL="165735" marR="5080">
              <a:lnSpc>
                <a:spcPct val="100000"/>
              </a:lnSpc>
              <a:spcBef>
                <a:spcPts val="2400"/>
              </a:spcBef>
            </a:pPr>
            <a:r>
              <a:rPr spc="-5" dirty="0"/>
              <a:t>While</a:t>
            </a:r>
            <a:r>
              <a:rPr dirty="0"/>
              <a:t> certainty factors </a:t>
            </a:r>
            <a:r>
              <a:rPr spc="-5" dirty="0"/>
              <a:t>and</a:t>
            </a:r>
            <a:r>
              <a:rPr dirty="0"/>
              <a:t> </a:t>
            </a:r>
            <a:r>
              <a:rPr spc="-5" dirty="0"/>
              <a:t>Bayesian</a:t>
            </a:r>
            <a:r>
              <a:rPr dirty="0"/>
              <a:t> probabilities </a:t>
            </a:r>
            <a:r>
              <a:rPr spc="5" dirty="0"/>
              <a:t> </a:t>
            </a:r>
            <a:r>
              <a:rPr spc="-5" dirty="0"/>
              <a:t>are </a:t>
            </a:r>
            <a:r>
              <a:rPr dirty="0"/>
              <a:t>concerned </a:t>
            </a:r>
            <a:r>
              <a:rPr spc="-5" dirty="0"/>
              <a:t>with</a:t>
            </a:r>
            <a:r>
              <a:rPr spc="15" dirty="0"/>
              <a:t> </a:t>
            </a:r>
            <a:r>
              <a:rPr spc="-5" dirty="0"/>
              <a:t>the</a:t>
            </a:r>
            <a:r>
              <a:rPr spc="15" dirty="0"/>
              <a:t> </a:t>
            </a:r>
            <a:r>
              <a:rPr spc="-5" dirty="0"/>
              <a:t>imprecision </a:t>
            </a:r>
            <a:r>
              <a:rPr dirty="0"/>
              <a:t>associated with </a:t>
            </a:r>
            <a:r>
              <a:rPr spc="-735" dirty="0"/>
              <a:t> </a:t>
            </a:r>
            <a:r>
              <a:rPr spc="-5" dirty="0"/>
              <a:t>the outcome</a:t>
            </a:r>
            <a:r>
              <a:rPr dirty="0"/>
              <a:t> </a:t>
            </a:r>
            <a:r>
              <a:rPr spc="-5" dirty="0"/>
              <a:t>of</a:t>
            </a:r>
            <a:r>
              <a:rPr dirty="0"/>
              <a:t> a</a:t>
            </a:r>
            <a:r>
              <a:rPr spc="-5" dirty="0"/>
              <a:t> </a:t>
            </a:r>
            <a:r>
              <a:rPr dirty="0"/>
              <a:t>well-defined </a:t>
            </a:r>
            <a:r>
              <a:rPr spc="-5" dirty="0"/>
              <a:t>event,</a:t>
            </a:r>
            <a:r>
              <a:rPr spc="10" dirty="0"/>
              <a:t> </a:t>
            </a:r>
            <a:r>
              <a:rPr dirty="0"/>
              <a:t>fuzzy logic </a:t>
            </a:r>
            <a:r>
              <a:rPr spc="5" dirty="0"/>
              <a:t> </a:t>
            </a:r>
            <a:r>
              <a:rPr spc="-5" dirty="0"/>
              <a:t>concentrates </a:t>
            </a:r>
            <a:r>
              <a:rPr dirty="0"/>
              <a:t>on</a:t>
            </a:r>
            <a:r>
              <a:rPr spc="5" dirty="0"/>
              <a:t> </a:t>
            </a:r>
            <a:r>
              <a:rPr spc="-5" dirty="0"/>
              <a:t>the</a:t>
            </a:r>
            <a:r>
              <a:rPr spc="15" dirty="0"/>
              <a:t> </a:t>
            </a:r>
            <a:r>
              <a:rPr dirty="0"/>
              <a:t>imprecision</a:t>
            </a:r>
            <a:r>
              <a:rPr spc="5" dirty="0"/>
              <a:t> </a:t>
            </a:r>
            <a:r>
              <a:rPr spc="-5" dirty="0"/>
              <a:t>of</a:t>
            </a:r>
            <a:r>
              <a:rPr dirty="0"/>
              <a:t> </a:t>
            </a:r>
            <a:r>
              <a:rPr spc="-5" dirty="0"/>
              <a:t>the</a:t>
            </a:r>
            <a:r>
              <a:rPr spc="5" dirty="0"/>
              <a:t> </a:t>
            </a:r>
            <a:r>
              <a:rPr dirty="0"/>
              <a:t>event </a:t>
            </a:r>
            <a:r>
              <a:rPr spc="-5" dirty="0"/>
              <a:t>itself.</a:t>
            </a:r>
          </a:p>
          <a:p>
            <a:pPr marL="165735" marR="621665">
              <a:lnSpc>
                <a:spcPct val="100000"/>
              </a:lnSpc>
              <a:spcBef>
                <a:spcPts val="2400"/>
              </a:spcBef>
            </a:pPr>
            <a:r>
              <a:rPr dirty="0"/>
              <a:t>Inherently</a:t>
            </a:r>
            <a:r>
              <a:rPr spc="5" dirty="0"/>
              <a:t> </a:t>
            </a:r>
            <a:r>
              <a:rPr spc="-5" dirty="0"/>
              <a:t>imprecise</a:t>
            </a:r>
            <a:r>
              <a:rPr spc="5" dirty="0"/>
              <a:t> </a:t>
            </a:r>
            <a:r>
              <a:rPr spc="-5" dirty="0"/>
              <a:t>properties</a:t>
            </a:r>
            <a:r>
              <a:rPr dirty="0"/>
              <a:t> </a:t>
            </a:r>
            <a:r>
              <a:rPr spc="-5" dirty="0"/>
              <a:t>of</a:t>
            </a:r>
            <a:r>
              <a:rPr spc="10" dirty="0"/>
              <a:t> </a:t>
            </a:r>
            <a:r>
              <a:rPr dirty="0"/>
              <a:t>the</a:t>
            </a:r>
            <a:r>
              <a:rPr spc="5" dirty="0"/>
              <a:t> </a:t>
            </a:r>
            <a:r>
              <a:rPr spc="-5" dirty="0"/>
              <a:t>problem </a:t>
            </a:r>
            <a:r>
              <a:rPr spc="-735" dirty="0"/>
              <a:t> </a:t>
            </a:r>
            <a:r>
              <a:rPr dirty="0"/>
              <a:t>make</a:t>
            </a:r>
            <a:r>
              <a:rPr spc="5" dirty="0"/>
              <a:t> </a:t>
            </a:r>
            <a:r>
              <a:rPr dirty="0"/>
              <a:t>it a</a:t>
            </a:r>
            <a:r>
              <a:rPr spc="5" dirty="0"/>
              <a:t> </a:t>
            </a:r>
            <a:r>
              <a:rPr spc="-5" dirty="0"/>
              <a:t>good</a:t>
            </a:r>
            <a:r>
              <a:rPr spc="5" dirty="0"/>
              <a:t> </a:t>
            </a:r>
            <a:r>
              <a:rPr spc="-5" dirty="0"/>
              <a:t>candidate</a:t>
            </a:r>
            <a:r>
              <a:rPr spc="5" dirty="0"/>
              <a:t> </a:t>
            </a:r>
            <a:r>
              <a:rPr dirty="0"/>
              <a:t>for</a:t>
            </a:r>
            <a:r>
              <a:rPr spc="15" dirty="0"/>
              <a:t> </a:t>
            </a:r>
            <a:r>
              <a:rPr spc="-5" dirty="0"/>
              <a:t>fuzzy</a:t>
            </a:r>
            <a:r>
              <a:rPr spc="5" dirty="0"/>
              <a:t> </a:t>
            </a:r>
            <a:r>
              <a:rPr spc="-5" dirty="0"/>
              <a:t>technology.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34515" y="703579"/>
            <a:ext cx="2353945" cy="543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400" spc="90" dirty="0"/>
              <a:t>Case</a:t>
            </a:r>
            <a:r>
              <a:rPr sz="3400" spc="-40" dirty="0"/>
              <a:t> </a:t>
            </a:r>
            <a:r>
              <a:rPr sz="3400" spc="110" dirty="0"/>
              <a:t>study</a:t>
            </a:r>
            <a:r>
              <a:rPr sz="3400" spc="-35" dirty="0"/>
              <a:t> </a:t>
            </a:r>
            <a:r>
              <a:rPr sz="3400" dirty="0"/>
              <a:t>3</a:t>
            </a:r>
            <a:endParaRPr sz="3400"/>
          </a:p>
        </p:txBody>
      </p:sp>
      <p:grpSp>
        <p:nvGrpSpPr>
          <p:cNvPr id="3" name="object 3"/>
          <p:cNvGrpSpPr/>
          <p:nvPr/>
        </p:nvGrpSpPr>
        <p:grpSpPr>
          <a:xfrm>
            <a:off x="1347215" y="1194815"/>
            <a:ext cx="2345690" cy="56515"/>
            <a:chOff x="1347215" y="1194815"/>
            <a:chExt cx="2345690" cy="56515"/>
          </a:xfrm>
        </p:grpSpPr>
        <p:sp>
          <p:nvSpPr>
            <p:cNvPr id="4" name="object 4"/>
            <p:cNvSpPr/>
            <p:nvPr/>
          </p:nvSpPr>
          <p:spPr>
            <a:xfrm>
              <a:off x="1363979" y="1211579"/>
              <a:ext cx="2329180" cy="40005"/>
            </a:xfrm>
            <a:custGeom>
              <a:avLst/>
              <a:gdLst/>
              <a:ahLst/>
              <a:cxnLst/>
              <a:rect l="l" t="t" r="r" b="b"/>
              <a:pathLst>
                <a:path w="2329179" h="40005">
                  <a:moveTo>
                    <a:pt x="2328671" y="39623"/>
                  </a:moveTo>
                  <a:lnTo>
                    <a:pt x="2328671" y="0"/>
                  </a:lnTo>
                  <a:lnTo>
                    <a:pt x="0" y="0"/>
                  </a:lnTo>
                  <a:lnTo>
                    <a:pt x="0" y="39623"/>
                  </a:lnTo>
                  <a:lnTo>
                    <a:pt x="2328671" y="3962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47215" y="1194815"/>
              <a:ext cx="2329180" cy="40005"/>
            </a:xfrm>
            <a:custGeom>
              <a:avLst/>
              <a:gdLst/>
              <a:ahLst/>
              <a:cxnLst/>
              <a:rect l="l" t="t" r="r" b="b"/>
              <a:pathLst>
                <a:path w="2329179" h="40005">
                  <a:moveTo>
                    <a:pt x="2328671" y="39623"/>
                  </a:moveTo>
                  <a:lnTo>
                    <a:pt x="2328671" y="0"/>
                  </a:lnTo>
                  <a:lnTo>
                    <a:pt x="0" y="0"/>
                  </a:lnTo>
                  <a:lnTo>
                    <a:pt x="0" y="39623"/>
                  </a:lnTo>
                  <a:lnTo>
                    <a:pt x="2328671" y="39623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334515" y="1024581"/>
            <a:ext cx="7438390" cy="5636260"/>
          </a:xfrm>
          <a:prstGeom prst="rect">
            <a:avLst/>
          </a:prstGeom>
        </p:spPr>
        <p:txBody>
          <a:bodyPr vert="horz" wrap="square" lIns="0" tIns="207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35"/>
              </a:spcBef>
            </a:pPr>
            <a:r>
              <a:rPr sz="3400" spc="80" dirty="0">
                <a:solidFill>
                  <a:srgbClr val="FAFD00"/>
                </a:solidFill>
                <a:latin typeface="Times New Roman"/>
                <a:cs typeface="Times New Roman"/>
              </a:rPr>
              <a:t>Decision-support</a:t>
            </a:r>
            <a:r>
              <a:rPr sz="3400" spc="-2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400" spc="35" dirty="0">
                <a:solidFill>
                  <a:srgbClr val="FAFD00"/>
                </a:solidFill>
                <a:latin typeface="Times New Roman"/>
                <a:cs typeface="Times New Roman"/>
              </a:rPr>
              <a:t>fuzzy</a:t>
            </a:r>
            <a:r>
              <a:rPr sz="34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400" spc="50" dirty="0">
                <a:solidFill>
                  <a:srgbClr val="FAFD00"/>
                </a:solidFill>
                <a:latin typeface="Times New Roman"/>
                <a:cs typeface="Times New Roman"/>
              </a:rPr>
              <a:t>systems</a:t>
            </a:r>
            <a:endParaRPr sz="3400">
              <a:latin typeface="Times New Roman"/>
              <a:cs typeface="Times New Roman"/>
            </a:endParaRPr>
          </a:p>
          <a:p>
            <a:pPr marL="53340" marR="5080">
              <a:lnSpc>
                <a:spcPct val="100000"/>
              </a:lnSpc>
              <a:spcBef>
                <a:spcPts val="1360"/>
              </a:spcBef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Although,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most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fuzzy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technology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applications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are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still reported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control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engineering,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even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larger potential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exists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business and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finance.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Decisions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these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areas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are often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based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human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intuition,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common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sense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experience,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rather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than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availability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precision 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data.</a:t>
            </a:r>
            <a:endParaRPr sz="3000">
              <a:latin typeface="Times New Roman"/>
              <a:cs typeface="Times New Roman"/>
            </a:endParaRPr>
          </a:p>
          <a:p>
            <a:pPr marL="53340" marR="158115">
              <a:lnSpc>
                <a:spcPct val="100000"/>
              </a:lnSpc>
              <a:spcBef>
                <a:spcPts val="1200"/>
              </a:spcBef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technology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provides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us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with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means 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coping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with 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“soft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criteria”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“fuzzy data”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are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often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in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business 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finance.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27</a:t>
            </a:fld>
            <a:endParaRPr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99273" y="1262887"/>
            <a:ext cx="7272020" cy="4597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36245">
              <a:lnSpc>
                <a:spcPct val="100000"/>
              </a:lnSpc>
              <a:spcBef>
                <a:spcPts val="100"/>
              </a:spcBef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Mortgage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application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assessment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typical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which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decision-support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fuzzy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can be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successfully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applied.</a:t>
            </a:r>
            <a:endParaRPr sz="3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1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Assessment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mortgage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application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normally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based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on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evaluating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market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value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location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house,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applicant’s assets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income,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repayment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plan,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which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decided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by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applicant’s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income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bank’s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interest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charges.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28</a:t>
            </a:fld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7324" y="873352"/>
            <a:ext cx="7891145" cy="11931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9700"/>
              </a:lnSpc>
              <a:spcBef>
                <a:spcPts val="95"/>
              </a:spcBef>
            </a:pPr>
            <a:r>
              <a:rPr sz="3200" dirty="0"/>
              <a:t>The </a:t>
            </a:r>
            <a:r>
              <a:rPr sz="3200" spc="-5" dirty="0"/>
              <a:t>process </a:t>
            </a:r>
            <a:r>
              <a:rPr sz="3200" dirty="0"/>
              <a:t>of </a:t>
            </a:r>
            <a:r>
              <a:rPr sz="3200" spc="-5" dirty="0"/>
              <a:t>building intelligent </a:t>
            </a:r>
            <a:r>
              <a:rPr sz="3200" dirty="0"/>
              <a:t>knowledge- </a:t>
            </a:r>
            <a:r>
              <a:rPr sz="3200" spc="5" dirty="0"/>
              <a:t> </a:t>
            </a:r>
            <a:r>
              <a:rPr sz="3200" dirty="0"/>
              <a:t>based</a:t>
            </a:r>
            <a:r>
              <a:rPr sz="3200" spc="-5" dirty="0"/>
              <a:t> </a:t>
            </a:r>
            <a:r>
              <a:rPr sz="3200" dirty="0"/>
              <a:t>systems</a:t>
            </a:r>
            <a:r>
              <a:rPr sz="3200" spc="-5" dirty="0"/>
              <a:t> </a:t>
            </a:r>
            <a:r>
              <a:rPr sz="3200" dirty="0"/>
              <a:t>is</a:t>
            </a:r>
            <a:r>
              <a:rPr sz="3200" spc="-15" dirty="0"/>
              <a:t> </a:t>
            </a:r>
            <a:r>
              <a:rPr sz="3200" dirty="0"/>
              <a:t>called</a:t>
            </a:r>
            <a:r>
              <a:rPr sz="3200" spc="-15" dirty="0"/>
              <a:t> </a:t>
            </a:r>
            <a:r>
              <a:rPr sz="3200" i="1" spc="35" dirty="0">
                <a:latin typeface="Times New Roman"/>
                <a:cs typeface="Times New Roman"/>
              </a:rPr>
              <a:t>knowledge</a:t>
            </a:r>
            <a:r>
              <a:rPr sz="3200" i="1" dirty="0">
                <a:latin typeface="Times New Roman"/>
                <a:cs typeface="Times New Roman"/>
              </a:rPr>
              <a:t> </a:t>
            </a:r>
            <a:r>
              <a:rPr sz="3200" i="1" spc="40" dirty="0">
                <a:latin typeface="Times New Roman"/>
                <a:cs typeface="Times New Roman"/>
              </a:rPr>
              <a:t>engineering</a:t>
            </a:r>
            <a:r>
              <a:rPr sz="3200" spc="40" dirty="0">
                <a:solidFill>
                  <a:srgbClr val="FFFFFF"/>
                </a:solidFill>
              </a:rPr>
              <a:t>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3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017336" y="2343944"/>
            <a:ext cx="8150859" cy="4316730"/>
          </a:xfrm>
          <a:prstGeom prst="rect">
            <a:avLst/>
          </a:prstGeom>
        </p:spPr>
        <p:txBody>
          <a:bodyPr vert="horz" wrap="square" lIns="0" tIns="1714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0"/>
              </a:spcBef>
            </a:pP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</a:t>
            </a:r>
            <a:r>
              <a:rPr sz="31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engineering</a:t>
            </a:r>
            <a:r>
              <a:rPr sz="31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six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basic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phases:</a:t>
            </a:r>
            <a:endParaRPr sz="3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215"/>
              </a:spcBef>
              <a:tabLst>
                <a:tab pos="1568450" algn="l"/>
              </a:tabLst>
            </a:pPr>
            <a:r>
              <a:rPr sz="3000" i="1" spc="30" dirty="0">
                <a:solidFill>
                  <a:srgbClr val="FAFD00"/>
                </a:solidFill>
                <a:latin typeface="Times New Roman"/>
                <a:cs typeface="Times New Roman"/>
              </a:rPr>
              <a:t>Phase</a:t>
            </a:r>
            <a:r>
              <a:rPr sz="3000" i="1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1: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assessment.</a:t>
            </a:r>
            <a:endParaRPr sz="3000">
              <a:latin typeface="Times New Roman"/>
              <a:cs typeface="Times New Roman"/>
            </a:endParaRPr>
          </a:p>
          <a:p>
            <a:pPr marL="12700" marR="725805">
              <a:lnSpc>
                <a:spcPct val="133300"/>
              </a:lnSpc>
              <a:tabLst>
                <a:tab pos="1568450" algn="l"/>
              </a:tabLst>
            </a:pPr>
            <a:r>
              <a:rPr sz="3000" i="1" spc="30" dirty="0">
                <a:solidFill>
                  <a:srgbClr val="FAFD00"/>
                </a:solidFill>
                <a:latin typeface="Times New Roman"/>
                <a:cs typeface="Times New Roman"/>
              </a:rPr>
              <a:t>Phase</a:t>
            </a:r>
            <a:r>
              <a:rPr sz="3000" i="1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2: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Data 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acquisition.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30" dirty="0">
                <a:solidFill>
                  <a:srgbClr val="FAFD00"/>
                </a:solidFill>
                <a:latin typeface="Times New Roman"/>
                <a:cs typeface="Times New Roman"/>
              </a:rPr>
              <a:t>Phase</a:t>
            </a:r>
            <a:r>
              <a:rPr sz="3000" i="1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3: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Development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prototype system.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30" dirty="0">
                <a:solidFill>
                  <a:srgbClr val="FAFD00"/>
                </a:solidFill>
                <a:latin typeface="Times New Roman"/>
                <a:cs typeface="Times New Roman"/>
              </a:rPr>
              <a:t>Phase</a:t>
            </a:r>
            <a:r>
              <a:rPr sz="3000" i="1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4: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Development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complete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system.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30" dirty="0">
                <a:solidFill>
                  <a:srgbClr val="FAFD00"/>
                </a:solidFill>
                <a:latin typeface="Times New Roman"/>
                <a:cs typeface="Times New Roman"/>
              </a:rPr>
              <a:t>Phase</a:t>
            </a:r>
            <a:r>
              <a:rPr sz="3000" i="1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5: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Evaluation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and revision of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system.</a:t>
            </a:r>
            <a:endParaRPr sz="3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  <a:tabLst>
                <a:tab pos="1568450" algn="l"/>
              </a:tabLst>
            </a:pPr>
            <a:r>
              <a:rPr sz="3000" i="1" spc="30" dirty="0">
                <a:solidFill>
                  <a:srgbClr val="FAFD00"/>
                </a:solidFill>
                <a:latin typeface="Times New Roman"/>
                <a:cs typeface="Times New Roman"/>
              </a:rPr>
              <a:t>Phase</a:t>
            </a:r>
            <a:r>
              <a:rPr sz="3000" i="1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6: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Integration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and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maintenance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of the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04316" y="1461515"/>
            <a:ext cx="1590040" cy="64135"/>
            <a:chOff x="1004316" y="1461515"/>
            <a:chExt cx="1590040" cy="64135"/>
          </a:xfrm>
        </p:grpSpPr>
        <p:sp>
          <p:nvSpPr>
            <p:cNvPr id="3" name="object 3"/>
            <p:cNvSpPr/>
            <p:nvPr/>
          </p:nvSpPr>
          <p:spPr>
            <a:xfrm>
              <a:off x="1024128" y="1481327"/>
              <a:ext cx="1569720" cy="44450"/>
            </a:xfrm>
            <a:custGeom>
              <a:avLst/>
              <a:gdLst/>
              <a:ahLst/>
              <a:cxnLst/>
              <a:rect l="l" t="t" r="r" b="b"/>
              <a:pathLst>
                <a:path w="1569720" h="44450">
                  <a:moveTo>
                    <a:pt x="1569719" y="44195"/>
                  </a:moveTo>
                  <a:lnTo>
                    <a:pt x="1569719" y="0"/>
                  </a:lnTo>
                  <a:lnTo>
                    <a:pt x="0" y="0"/>
                  </a:lnTo>
                  <a:lnTo>
                    <a:pt x="0" y="44195"/>
                  </a:lnTo>
                  <a:lnTo>
                    <a:pt x="1569719" y="4419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1461515"/>
              <a:ext cx="1569720" cy="44450"/>
            </a:xfrm>
            <a:custGeom>
              <a:avLst/>
              <a:gdLst/>
              <a:ahLst/>
              <a:cxnLst/>
              <a:rect l="l" t="t" r="r" b="b"/>
              <a:pathLst>
                <a:path w="1569720" h="44450">
                  <a:moveTo>
                    <a:pt x="1569719" y="44195"/>
                  </a:moveTo>
                  <a:lnTo>
                    <a:pt x="1569719" y="0"/>
                  </a:lnTo>
                  <a:lnTo>
                    <a:pt x="0" y="0"/>
                  </a:lnTo>
                  <a:lnTo>
                    <a:pt x="0" y="44195"/>
                  </a:lnTo>
                  <a:lnTo>
                    <a:pt x="1569719" y="44195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91379" y="912367"/>
            <a:ext cx="6014720" cy="605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00" i="1" spc="40" dirty="0">
                <a:latin typeface="Times New Roman"/>
                <a:cs typeface="Times New Roman"/>
              </a:rPr>
              <a:t>Phase</a:t>
            </a:r>
            <a:r>
              <a:rPr sz="3800" i="1" spc="-25" dirty="0">
                <a:latin typeface="Times New Roman"/>
                <a:cs typeface="Times New Roman"/>
              </a:rPr>
              <a:t> </a:t>
            </a:r>
            <a:r>
              <a:rPr sz="3800" spc="105" dirty="0"/>
              <a:t>1:</a:t>
            </a:r>
            <a:r>
              <a:rPr sz="3800" spc="-20" dirty="0"/>
              <a:t> </a:t>
            </a:r>
            <a:r>
              <a:rPr sz="3800" spc="145" dirty="0"/>
              <a:t>Problem</a:t>
            </a:r>
            <a:r>
              <a:rPr sz="3800" spc="-35" dirty="0"/>
              <a:t> </a:t>
            </a:r>
            <a:r>
              <a:rPr sz="3800" spc="80" dirty="0"/>
              <a:t>assessment</a:t>
            </a:r>
            <a:endParaRPr sz="3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4</a:t>
            </a:fld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976375" y="1792324"/>
            <a:ext cx="7606665" cy="2849880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55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5600" algn="l"/>
              </a:tabLst>
            </a:pP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Determine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problem’s characteristics.</a:t>
            </a:r>
            <a:endParaRPr sz="32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55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5600" algn="l"/>
              </a:tabLst>
            </a:pP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Identify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main participants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project.</a:t>
            </a:r>
            <a:endParaRPr sz="32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5600" algn="l"/>
              </a:tabLst>
            </a:pP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Specify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project’s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objectives.</a:t>
            </a:r>
            <a:endParaRPr sz="32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55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5600" algn="l"/>
              </a:tabLst>
            </a:pP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Determine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resources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needed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for building </a:t>
            </a:r>
            <a:r>
              <a:rPr sz="3200" spc="-7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86027" y="1620011"/>
            <a:ext cx="1504315" cy="60960"/>
            <a:chOff x="986027" y="1620011"/>
            <a:chExt cx="1504315" cy="60960"/>
          </a:xfrm>
        </p:grpSpPr>
        <p:sp>
          <p:nvSpPr>
            <p:cNvPr id="3" name="object 3"/>
            <p:cNvSpPr/>
            <p:nvPr/>
          </p:nvSpPr>
          <p:spPr>
            <a:xfrm>
              <a:off x="1004315" y="1638299"/>
              <a:ext cx="1485900" cy="43180"/>
            </a:xfrm>
            <a:custGeom>
              <a:avLst/>
              <a:gdLst/>
              <a:ahLst/>
              <a:cxnLst/>
              <a:rect l="l" t="t" r="r" b="b"/>
              <a:pathLst>
                <a:path w="1485900" h="43180">
                  <a:moveTo>
                    <a:pt x="1485899" y="42671"/>
                  </a:moveTo>
                  <a:lnTo>
                    <a:pt x="1485899" y="0"/>
                  </a:lnTo>
                  <a:lnTo>
                    <a:pt x="0" y="0"/>
                  </a:lnTo>
                  <a:lnTo>
                    <a:pt x="0" y="42671"/>
                  </a:lnTo>
                  <a:lnTo>
                    <a:pt x="1485899" y="426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86027" y="1620011"/>
              <a:ext cx="1485900" cy="43180"/>
            </a:xfrm>
            <a:custGeom>
              <a:avLst/>
              <a:gdLst/>
              <a:ahLst/>
              <a:cxnLst/>
              <a:rect l="l" t="t" r="r" b="b"/>
              <a:pathLst>
                <a:path w="1485900" h="43180">
                  <a:moveTo>
                    <a:pt x="1485899" y="42671"/>
                  </a:moveTo>
                  <a:lnTo>
                    <a:pt x="1485899" y="0"/>
                  </a:lnTo>
                  <a:lnTo>
                    <a:pt x="0" y="0"/>
                  </a:lnTo>
                  <a:lnTo>
                    <a:pt x="0" y="42671"/>
                  </a:lnTo>
                  <a:lnTo>
                    <a:pt x="1485899" y="4267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73104" y="1099819"/>
            <a:ext cx="80149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1" spc="35" dirty="0">
                <a:latin typeface="Times New Roman"/>
                <a:cs typeface="Times New Roman"/>
              </a:rPr>
              <a:t>Phase</a:t>
            </a:r>
            <a:r>
              <a:rPr i="1" spc="-5" dirty="0">
                <a:latin typeface="Times New Roman"/>
                <a:cs typeface="Times New Roman"/>
              </a:rPr>
              <a:t> </a:t>
            </a:r>
            <a:r>
              <a:rPr spc="95" dirty="0"/>
              <a:t>2:</a:t>
            </a:r>
            <a:r>
              <a:rPr dirty="0"/>
              <a:t> </a:t>
            </a:r>
            <a:r>
              <a:rPr spc="150" dirty="0"/>
              <a:t>Data</a:t>
            </a:r>
            <a:r>
              <a:rPr dirty="0"/>
              <a:t> </a:t>
            </a:r>
            <a:r>
              <a:rPr spc="200" dirty="0"/>
              <a:t>and</a:t>
            </a:r>
            <a:r>
              <a:rPr spc="-5" dirty="0"/>
              <a:t> </a:t>
            </a:r>
            <a:r>
              <a:rPr spc="60" dirty="0"/>
              <a:t>knowledge</a:t>
            </a:r>
            <a:r>
              <a:rPr dirty="0"/>
              <a:t> </a:t>
            </a:r>
            <a:r>
              <a:rPr spc="85" dirty="0"/>
              <a:t>acquisition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5</a:t>
            </a:fld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976375" y="2116937"/>
            <a:ext cx="7882255" cy="1680845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55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Collect</a:t>
            </a:r>
            <a:r>
              <a:rPr sz="32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analyse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data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knowledge.</a:t>
            </a:r>
            <a:endParaRPr sz="32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55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Make key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concepts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system design more </a:t>
            </a:r>
            <a:r>
              <a:rPr sz="3200" spc="-7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explicit.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7523" y="874267"/>
            <a:ext cx="66814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rgbClr val="FFFFFF"/>
                </a:solidFill>
              </a:rPr>
              <a:t>The </a:t>
            </a:r>
            <a:r>
              <a:rPr dirty="0">
                <a:solidFill>
                  <a:srgbClr val="FFFFFF"/>
                </a:solidFill>
              </a:rPr>
              <a:t>first</a:t>
            </a:r>
            <a:r>
              <a:rPr spc="-5" dirty="0">
                <a:solidFill>
                  <a:srgbClr val="FFFFFF"/>
                </a:solidFill>
              </a:rPr>
              <a:t> issue </a:t>
            </a:r>
            <a:r>
              <a:rPr dirty="0">
                <a:solidFill>
                  <a:srgbClr val="FFFFFF"/>
                </a:solidFill>
              </a:rPr>
              <a:t>is </a:t>
            </a:r>
            <a:r>
              <a:rPr i="1" spc="25" dirty="0">
                <a:latin typeface="Times New Roman"/>
                <a:cs typeface="Times New Roman"/>
              </a:rPr>
              <a:t>incompatible</a:t>
            </a:r>
            <a:r>
              <a:rPr i="1" dirty="0">
                <a:latin typeface="Times New Roman"/>
                <a:cs typeface="Times New Roman"/>
              </a:rPr>
              <a:t> </a:t>
            </a:r>
            <a:r>
              <a:rPr spc="155" dirty="0"/>
              <a:t>data</a:t>
            </a:r>
            <a:r>
              <a:rPr spc="155" dirty="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6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017336" y="1883155"/>
            <a:ext cx="7887334" cy="4597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Often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 data we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want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analyse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store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text in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EBCDIC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coding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numbers in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packed decimal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format,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while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tools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want 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for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building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intelligent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store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text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ASCII code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numbers as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integers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with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single-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double-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precision floating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point.</a:t>
            </a:r>
            <a:endParaRPr sz="3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100">
              <a:latin typeface="Times New Roman"/>
              <a:cs typeface="Times New Roman"/>
            </a:endParaRPr>
          </a:p>
          <a:p>
            <a:pPr marL="12700" marR="165100">
              <a:lnSpc>
                <a:spcPct val="100000"/>
              </a:lnSpc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This issue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normally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resolved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data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transport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tools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automatically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produce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 code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required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data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transformation.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7523" y="874267"/>
            <a:ext cx="70377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rgbClr val="FFFFFF"/>
                </a:solidFill>
              </a:rPr>
              <a:t>The </a:t>
            </a:r>
            <a:r>
              <a:rPr dirty="0">
                <a:solidFill>
                  <a:srgbClr val="FFFFFF"/>
                </a:solidFill>
              </a:rPr>
              <a:t>second</a:t>
            </a:r>
            <a:r>
              <a:rPr spc="-5" dirty="0">
                <a:solidFill>
                  <a:srgbClr val="FFFFFF"/>
                </a:solidFill>
              </a:rPr>
              <a:t> issue is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i="1" spc="45" dirty="0">
                <a:latin typeface="Times New Roman"/>
                <a:cs typeface="Times New Roman"/>
              </a:rPr>
              <a:t>inconsistent</a:t>
            </a:r>
            <a:r>
              <a:rPr i="1" spc="-10" dirty="0">
                <a:latin typeface="Times New Roman"/>
                <a:cs typeface="Times New Roman"/>
              </a:rPr>
              <a:t> </a:t>
            </a:r>
            <a:r>
              <a:rPr spc="155" dirty="0"/>
              <a:t>data</a:t>
            </a:r>
            <a:r>
              <a:rPr spc="155" dirty="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7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017336" y="1883155"/>
            <a:ext cx="8160384" cy="3225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326644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Often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same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facts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are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represented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differently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different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data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bases.	If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these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differences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are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not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spotted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resolved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time,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might find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ourselves,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example,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analysing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consumption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patterns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carbonated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drinks using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data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does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not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include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Coca-Cola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just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because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it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was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stored 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separate database.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7523" y="874267"/>
            <a:ext cx="58172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rgbClr val="FFFFFF"/>
                </a:solidFill>
              </a:rPr>
              <a:t>The third issue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is </a:t>
            </a:r>
            <a:r>
              <a:rPr i="1" spc="50" dirty="0">
                <a:latin typeface="Times New Roman"/>
                <a:cs typeface="Times New Roman"/>
              </a:rPr>
              <a:t>missing</a:t>
            </a:r>
            <a:r>
              <a:rPr i="1" spc="-5" dirty="0">
                <a:latin typeface="Times New Roman"/>
                <a:cs typeface="Times New Roman"/>
              </a:rPr>
              <a:t> </a:t>
            </a:r>
            <a:r>
              <a:rPr spc="155" dirty="0"/>
              <a:t>data</a:t>
            </a:r>
            <a:r>
              <a:rPr spc="155" dirty="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8</a:t>
            </a:fld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195" marR="5080">
              <a:lnSpc>
                <a:spcPct val="100000"/>
              </a:lnSpc>
              <a:spcBef>
                <a:spcPts val="100"/>
              </a:spcBef>
              <a:tabLst>
                <a:tab pos="2992755" algn="l"/>
                <a:tab pos="3818890" algn="l"/>
                <a:tab pos="6390005" algn="l"/>
              </a:tabLst>
            </a:pPr>
            <a:r>
              <a:rPr dirty="0"/>
              <a:t>Actual</a:t>
            </a:r>
            <a:r>
              <a:rPr spc="-10" dirty="0"/>
              <a:t> </a:t>
            </a:r>
            <a:r>
              <a:rPr dirty="0"/>
              <a:t>data </a:t>
            </a:r>
            <a:r>
              <a:rPr spc="-5" dirty="0"/>
              <a:t>records</a:t>
            </a:r>
            <a:r>
              <a:rPr spc="10" dirty="0"/>
              <a:t> </a:t>
            </a:r>
            <a:r>
              <a:rPr spc="-5" dirty="0"/>
              <a:t>often </a:t>
            </a:r>
            <a:r>
              <a:rPr dirty="0"/>
              <a:t>contain blank</a:t>
            </a:r>
            <a:r>
              <a:rPr spc="15" dirty="0"/>
              <a:t> </a:t>
            </a:r>
            <a:r>
              <a:rPr spc="-5" dirty="0"/>
              <a:t>fields. </a:t>
            </a:r>
            <a:r>
              <a:rPr dirty="0"/>
              <a:t> </a:t>
            </a:r>
            <a:r>
              <a:rPr spc="-5" dirty="0"/>
              <a:t>Normally</a:t>
            </a:r>
            <a:r>
              <a:rPr spc="15" dirty="0"/>
              <a:t> </a:t>
            </a:r>
            <a:r>
              <a:rPr dirty="0"/>
              <a:t>we</a:t>
            </a:r>
            <a:r>
              <a:rPr spc="-10" dirty="0"/>
              <a:t> </a:t>
            </a:r>
            <a:r>
              <a:rPr spc="-5" dirty="0"/>
              <a:t>would</a:t>
            </a:r>
            <a:r>
              <a:rPr spc="5" dirty="0"/>
              <a:t> </a:t>
            </a:r>
            <a:r>
              <a:rPr dirty="0"/>
              <a:t>attempt</a:t>
            </a:r>
            <a:r>
              <a:rPr spc="-5" dirty="0"/>
              <a:t> </a:t>
            </a:r>
            <a:r>
              <a:rPr dirty="0"/>
              <a:t>to</a:t>
            </a:r>
            <a:r>
              <a:rPr spc="5" dirty="0"/>
              <a:t> </a:t>
            </a:r>
            <a:r>
              <a:rPr spc="-5" dirty="0"/>
              <a:t>infer</a:t>
            </a:r>
            <a:r>
              <a:rPr dirty="0"/>
              <a:t> </a:t>
            </a:r>
            <a:r>
              <a:rPr spc="-5" dirty="0"/>
              <a:t>some</a:t>
            </a:r>
            <a:r>
              <a:rPr spc="5" dirty="0"/>
              <a:t> </a:t>
            </a:r>
            <a:r>
              <a:rPr spc="-5" dirty="0"/>
              <a:t>useful </a:t>
            </a:r>
            <a:r>
              <a:rPr dirty="0"/>
              <a:t> information</a:t>
            </a:r>
            <a:r>
              <a:rPr spc="10" dirty="0"/>
              <a:t> </a:t>
            </a:r>
            <a:r>
              <a:rPr spc="-5" dirty="0"/>
              <a:t>from</a:t>
            </a:r>
            <a:r>
              <a:rPr spc="5" dirty="0"/>
              <a:t> </a:t>
            </a:r>
            <a:r>
              <a:rPr spc="-5" dirty="0"/>
              <a:t>them.	In many </a:t>
            </a:r>
            <a:r>
              <a:rPr dirty="0"/>
              <a:t>cases, we </a:t>
            </a:r>
            <a:r>
              <a:rPr spc="-5" dirty="0"/>
              <a:t>can </a:t>
            </a:r>
            <a:r>
              <a:rPr dirty="0"/>
              <a:t> </a:t>
            </a:r>
            <a:r>
              <a:rPr spc="-5" dirty="0"/>
              <a:t>simply</a:t>
            </a:r>
            <a:r>
              <a:rPr dirty="0"/>
              <a:t> </a:t>
            </a:r>
            <a:r>
              <a:rPr spc="5" dirty="0"/>
              <a:t>fill</a:t>
            </a:r>
            <a:r>
              <a:rPr spc="-5" dirty="0"/>
              <a:t> </a:t>
            </a:r>
            <a:r>
              <a:rPr dirty="0"/>
              <a:t>the </a:t>
            </a:r>
            <a:r>
              <a:rPr spc="-5" dirty="0"/>
              <a:t>blank</a:t>
            </a:r>
            <a:r>
              <a:rPr spc="5" dirty="0"/>
              <a:t> </a:t>
            </a:r>
            <a:r>
              <a:rPr spc="-5" dirty="0"/>
              <a:t>fields in</a:t>
            </a:r>
            <a:r>
              <a:rPr spc="15" dirty="0"/>
              <a:t> </a:t>
            </a:r>
            <a:r>
              <a:rPr spc="-5" dirty="0"/>
              <a:t>with</a:t>
            </a:r>
            <a:r>
              <a:rPr dirty="0"/>
              <a:t> </a:t>
            </a:r>
            <a:r>
              <a:rPr spc="-5" dirty="0"/>
              <a:t>the</a:t>
            </a:r>
            <a:r>
              <a:rPr spc="20" dirty="0"/>
              <a:t> </a:t>
            </a:r>
            <a:r>
              <a:rPr spc="-5" dirty="0"/>
              <a:t>most common </a:t>
            </a:r>
            <a:r>
              <a:rPr spc="-735" dirty="0"/>
              <a:t> </a:t>
            </a:r>
            <a:r>
              <a:rPr spc="-5" dirty="0"/>
              <a:t>or</a:t>
            </a:r>
            <a:r>
              <a:rPr spc="5" dirty="0"/>
              <a:t> </a:t>
            </a:r>
            <a:r>
              <a:rPr dirty="0"/>
              <a:t>average</a:t>
            </a:r>
            <a:r>
              <a:rPr spc="10" dirty="0"/>
              <a:t> </a:t>
            </a:r>
            <a:r>
              <a:rPr spc="-5" dirty="0"/>
              <a:t>values.	In</a:t>
            </a:r>
            <a:r>
              <a:rPr dirty="0"/>
              <a:t> </a:t>
            </a:r>
            <a:r>
              <a:rPr spc="-5" dirty="0"/>
              <a:t>other</a:t>
            </a:r>
            <a:r>
              <a:rPr dirty="0"/>
              <a:t> </a:t>
            </a:r>
            <a:r>
              <a:rPr spc="-5" dirty="0"/>
              <a:t>cases,</a:t>
            </a:r>
            <a:r>
              <a:rPr spc="5" dirty="0"/>
              <a:t> </a:t>
            </a:r>
            <a:r>
              <a:rPr spc="-5" dirty="0"/>
              <a:t>the</a:t>
            </a:r>
            <a:r>
              <a:rPr dirty="0"/>
              <a:t> fact</a:t>
            </a:r>
            <a:r>
              <a:rPr spc="-5" dirty="0"/>
              <a:t> </a:t>
            </a:r>
            <a:r>
              <a:rPr dirty="0"/>
              <a:t>that</a:t>
            </a:r>
            <a:r>
              <a:rPr spc="-10" dirty="0"/>
              <a:t> </a:t>
            </a:r>
            <a:r>
              <a:rPr dirty="0"/>
              <a:t>a </a:t>
            </a:r>
            <a:r>
              <a:rPr spc="5" dirty="0"/>
              <a:t> </a:t>
            </a:r>
            <a:r>
              <a:rPr spc="-5" dirty="0"/>
              <a:t>particular</a:t>
            </a:r>
            <a:r>
              <a:rPr spc="10" dirty="0"/>
              <a:t> </a:t>
            </a:r>
            <a:r>
              <a:rPr spc="-5" dirty="0"/>
              <a:t>field</a:t>
            </a:r>
            <a:r>
              <a:rPr spc="5" dirty="0"/>
              <a:t> </a:t>
            </a:r>
            <a:r>
              <a:rPr spc="-5" dirty="0"/>
              <a:t>has</a:t>
            </a:r>
            <a:r>
              <a:rPr spc="10" dirty="0"/>
              <a:t> </a:t>
            </a:r>
            <a:r>
              <a:rPr spc="-5" dirty="0"/>
              <a:t>not</a:t>
            </a:r>
            <a:r>
              <a:rPr dirty="0"/>
              <a:t> </a:t>
            </a:r>
            <a:r>
              <a:rPr spc="-5" dirty="0"/>
              <a:t>been</a:t>
            </a:r>
            <a:r>
              <a:rPr dirty="0"/>
              <a:t> filled</a:t>
            </a:r>
            <a:r>
              <a:rPr spc="5" dirty="0"/>
              <a:t> </a:t>
            </a:r>
            <a:r>
              <a:rPr spc="-5" dirty="0"/>
              <a:t>in</a:t>
            </a:r>
            <a:r>
              <a:rPr spc="5" dirty="0"/>
              <a:t> </a:t>
            </a:r>
            <a:r>
              <a:rPr dirty="0"/>
              <a:t>might</a:t>
            </a:r>
            <a:r>
              <a:rPr spc="-5" dirty="0"/>
              <a:t> itself </a:t>
            </a:r>
            <a:r>
              <a:rPr dirty="0"/>
              <a:t> </a:t>
            </a:r>
            <a:r>
              <a:rPr spc="-5" dirty="0"/>
              <a:t>provide</a:t>
            </a:r>
            <a:r>
              <a:rPr spc="10" dirty="0"/>
              <a:t> </a:t>
            </a:r>
            <a:r>
              <a:rPr dirty="0"/>
              <a:t>us</a:t>
            </a:r>
            <a:r>
              <a:rPr spc="5" dirty="0"/>
              <a:t> </a:t>
            </a:r>
            <a:r>
              <a:rPr spc="-5" dirty="0"/>
              <a:t>with</a:t>
            </a:r>
            <a:r>
              <a:rPr spc="10" dirty="0"/>
              <a:t> </a:t>
            </a:r>
            <a:r>
              <a:rPr spc="-5" dirty="0"/>
              <a:t>very</a:t>
            </a:r>
            <a:r>
              <a:rPr spc="10" dirty="0"/>
              <a:t> </a:t>
            </a:r>
            <a:r>
              <a:rPr spc="-5" dirty="0"/>
              <a:t>useful</a:t>
            </a:r>
            <a:r>
              <a:rPr spc="5" dirty="0"/>
              <a:t> </a:t>
            </a:r>
            <a:r>
              <a:rPr dirty="0"/>
              <a:t>information.	</a:t>
            </a:r>
            <a:r>
              <a:rPr spc="-5" dirty="0"/>
              <a:t>For </a:t>
            </a:r>
            <a:r>
              <a:rPr dirty="0"/>
              <a:t> example,</a:t>
            </a:r>
            <a:r>
              <a:rPr spc="5" dirty="0"/>
              <a:t> </a:t>
            </a:r>
            <a:r>
              <a:rPr spc="-5" dirty="0"/>
              <a:t>in </a:t>
            </a:r>
            <a:r>
              <a:rPr dirty="0"/>
              <a:t>a </a:t>
            </a:r>
            <a:r>
              <a:rPr spc="-5" dirty="0"/>
              <a:t>job </a:t>
            </a:r>
            <a:r>
              <a:rPr dirty="0"/>
              <a:t>application</a:t>
            </a:r>
            <a:r>
              <a:rPr spc="15" dirty="0"/>
              <a:t> </a:t>
            </a:r>
            <a:r>
              <a:rPr spc="-5" dirty="0"/>
              <a:t>form,</a:t>
            </a:r>
            <a:r>
              <a:rPr spc="5" dirty="0"/>
              <a:t> </a:t>
            </a:r>
            <a:r>
              <a:rPr dirty="0"/>
              <a:t>a</a:t>
            </a:r>
            <a:r>
              <a:rPr spc="-5" dirty="0"/>
              <a:t> blank</a:t>
            </a:r>
            <a:r>
              <a:rPr dirty="0"/>
              <a:t> field</a:t>
            </a:r>
            <a:r>
              <a:rPr spc="10" dirty="0"/>
              <a:t> </a:t>
            </a:r>
            <a:r>
              <a:rPr spc="-10" dirty="0"/>
              <a:t>for </a:t>
            </a:r>
            <a:r>
              <a:rPr spc="-5" dirty="0"/>
              <a:t> </a:t>
            </a:r>
            <a:r>
              <a:rPr dirty="0"/>
              <a:t>a</a:t>
            </a:r>
            <a:r>
              <a:rPr spc="-5" dirty="0"/>
              <a:t> business</a:t>
            </a:r>
            <a:r>
              <a:rPr spc="10" dirty="0"/>
              <a:t> </a:t>
            </a:r>
            <a:r>
              <a:rPr spc="-5" dirty="0"/>
              <a:t>phone number</a:t>
            </a:r>
            <a:r>
              <a:rPr dirty="0"/>
              <a:t> might</a:t>
            </a:r>
            <a:r>
              <a:rPr spc="-10" dirty="0"/>
              <a:t> </a:t>
            </a:r>
            <a:r>
              <a:rPr spc="-5" dirty="0"/>
              <a:t>suggest</a:t>
            </a:r>
            <a:r>
              <a:rPr spc="10" dirty="0"/>
              <a:t> </a:t>
            </a:r>
            <a:r>
              <a:rPr dirty="0"/>
              <a:t>that</a:t>
            </a:r>
            <a:r>
              <a:rPr spc="-5" dirty="0"/>
              <a:t> </a:t>
            </a:r>
            <a:r>
              <a:rPr dirty="0"/>
              <a:t>an </a:t>
            </a:r>
            <a:r>
              <a:rPr spc="5" dirty="0"/>
              <a:t> </a:t>
            </a:r>
            <a:r>
              <a:rPr dirty="0"/>
              <a:t>applicant</a:t>
            </a:r>
            <a:r>
              <a:rPr spc="-10" dirty="0"/>
              <a:t> </a:t>
            </a:r>
            <a:r>
              <a:rPr spc="-5" dirty="0"/>
              <a:t>is </a:t>
            </a:r>
            <a:r>
              <a:rPr dirty="0"/>
              <a:t>currently </a:t>
            </a:r>
            <a:r>
              <a:rPr spc="-5" dirty="0"/>
              <a:t>unemployed.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45895" y="808735"/>
            <a:ext cx="8338820" cy="543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400" spc="60" dirty="0"/>
              <a:t>How</a:t>
            </a:r>
            <a:r>
              <a:rPr sz="3400" spc="-30" dirty="0"/>
              <a:t> </a:t>
            </a:r>
            <a:r>
              <a:rPr sz="3400" spc="90" dirty="0"/>
              <a:t>do</a:t>
            </a:r>
            <a:r>
              <a:rPr sz="3400" spc="-15" dirty="0"/>
              <a:t> </a:t>
            </a:r>
            <a:r>
              <a:rPr sz="3400" spc="-5" dirty="0"/>
              <a:t>we</a:t>
            </a:r>
            <a:r>
              <a:rPr sz="3400" spc="-15" dirty="0"/>
              <a:t> </a:t>
            </a:r>
            <a:r>
              <a:rPr sz="3400" spc="165" dirty="0"/>
              <a:t>approach</a:t>
            </a:r>
            <a:r>
              <a:rPr sz="3400" spc="-25" dirty="0"/>
              <a:t> </a:t>
            </a:r>
            <a:r>
              <a:rPr sz="3400" spc="60" dirty="0"/>
              <a:t>knowledge</a:t>
            </a:r>
            <a:r>
              <a:rPr sz="3400" spc="-20" dirty="0"/>
              <a:t> </a:t>
            </a:r>
            <a:r>
              <a:rPr sz="3400" spc="95" dirty="0"/>
              <a:t>acquisition?</a:t>
            </a:r>
            <a:endParaRPr sz="34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9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976375" y="1529587"/>
            <a:ext cx="7806690" cy="47821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Usually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start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with reviewing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documents and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reading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books,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papers and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manuals related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domain.</a:t>
            </a:r>
            <a:endParaRPr sz="3000">
              <a:latin typeface="Times New Roman"/>
              <a:cs typeface="Times New Roman"/>
            </a:endParaRPr>
          </a:p>
          <a:p>
            <a:pPr marL="354965" marR="172085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Once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become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familiar with the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problem,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collect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further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through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interviewing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domain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expert.</a:t>
            </a:r>
            <a:endParaRPr sz="3000">
              <a:latin typeface="Times New Roman"/>
              <a:cs typeface="Times New Roman"/>
            </a:endParaRPr>
          </a:p>
          <a:p>
            <a:pPr marL="354965" marR="219075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Then we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study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analyse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acquired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knowledge, and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repeat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entire process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again. </a:t>
            </a:r>
            <a:r>
              <a:rPr sz="3000" spc="-7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50" dirty="0">
                <a:solidFill>
                  <a:srgbClr val="FAFD00"/>
                </a:solidFill>
                <a:latin typeface="Times New Roman"/>
                <a:cs typeface="Times New Roman"/>
              </a:rPr>
              <a:t>Knowledge </a:t>
            </a:r>
            <a:r>
              <a:rPr sz="3000" spc="70" dirty="0">
                <a:solidFill>
                  <a:srgbClr val="FAFD00"/>
                </a:solidFill>
                <a:latin typeface="Times New Roman"/>
                <a:cs typeface="Times New Roman"/>
              </a:rPr>
              <a:t>acquisition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is </a:t>
            </a:r>
            <a:r>
              <a:rPr sz="3000" spc="165" dirty="0">
                <a:solidFill>
                  <a:srgbClr val="FAFD00"/>
                </a:solidFill>
                <a:latin typeface="Times New Roman"/>
                <a:cs typeface="Times New Roman"/>
              </a:rPr>
              <a:t>an </a:t>
            </a:r>
            <a:r>
              <a:rPr sz="3000" spc="95" dirty="0">
                <a:solidFill>
                  <a:srgbClr val="FAFD00"/>
                </a:solidFill>
                <a:latin typeface="Times New Roman"/>
                <a:cs typeface="Times New Roman"/>
              </a:rPr>
              <a:t>inherently </a:t>
            </a:r>
            <a:r>
              <a:rPr sz="3000" spc="1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90" dirty="0">
                <a:solidFill>
                  <a:srgbClr val="FAFD00"/>
                </a:solidFill>
                <a:latin typeface="Times New Roman"/>
                <a:cs typeface="Times New Roman"/>
              </a:rPr>
              <a:t>iterative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55" dirty="0">
                <a:solidFill>
                  <a:srgbClr val="FAFD00"/>
                </a:solidFill>
                <a:latin typeface="Times New Roman"/>
                <a:cs typeface="Times New Roman"/>
              </a:rPr>
              <a:t>process.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1904</Words>
  <Application>Microsoft Office PowerPoint</Application>
  <PresentationFormat>Özel</PresentationFormat>
  <Paragraphs>165</Paragraphs>
  <Slides>28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28</vt:i4>
      </vt:variant>
    </vt:vector>
  </HeadingPairs>
  <TitlesOfParts>
    <vt:vector size="34" baseType="lpstr">
      <vt:lpstr>Arial MT</vt:lpstr>
      <vt:lpstr>Calibri</vt:lpstr>
      <vt:lpstr>Lucida Sans Unicode</vt:lpstr>
      <vt:lpstr>Symbol</vt:lpstr>
      <vt:lpstr>Times New Roman</vt:lpstr>
      <vt:lpstr>Office Theme</vt:lpstr>
      <vt:lpstr>Lecture 13</vt:lpstr>
      <vt:lpstr>What is knowledge engineering?</vt:lpstr>
      <vt:lpstr>The process of building intelligent knowledge-  based systems is called knowledge engineering.</vt:lpstr>
      <vt:lpstr>Phase 1: Problem assessment</vt:lpstr>
      <vt:lpstr>Phase 2: Data and knowledge acquisition</vt:lpstr>
      <vt:lpstr>The first issue is incompatible data.</vt:lpstr>
      <vt:lpstr>The second issue is inconsistent data.</vt:lpstr>
      <vt:lpstr>The third issue is missing data.</vt:lpstr>
      <vt:lpstr>How do we approach knowledge acquisition?</vt:lpstr>
      <vt:lpstr>Understanding the problem domain is  critical for building intelligent system.</vt:lpstr>
      <vt:lpstr>PowerPoint Sunusu</vt:lpstr>
      <vt:lpstr>Phase 3: Development of a prototype system</vt:lpstr>
      <vt:lpstr>What is a prototype?</vt:lpstr>
      <vt:lpstr>What is a test case?</vt:lpstr>
      <vt:lpstr>Phase 4: Development of a complete system</vt:lpstr>
      <vt:lpstr>PowerPoint Sunusu</vt:lpstr>
      <vt:lpstr>Phase 5: Evaluation and revision of the system</vt:lpstr>
      <vt:lpstr>PowerPoint Sunusu</vt:lpstr>
      <vt:lpstr>Phase 6: Integration and maintenance of  the system</vt:lpstr>
      <vt:lpstr>Will an expert system work for my  problem?</vt:lpstr>
      <vt:lpstr>Case study 1</vt:lpstr>
      <vt:lpstr>How do we choose an expert system  development tool?</vt:lpstr>
      <vt:lpstr>How do we choose an expert system shell?</vt:lpstr>
      <vt:lpstr>Case study 2</vt:lpstr>
      <vt:lpstr>Solving classification problems with  certainty factors</vt:lpstr>
      <vt:lpstr>Will a fuzzy expert system work for  my problem?</vt:lpstr>
      <vt:lpstr>Case study 3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Lecture 13.ppt</dc:title>
  <dc:creator>michaeln</dc:creator>
  <cp:lastModifiedBy>irem</cp:lastModifiedBy>
  <cp:revision>2</cp:revision>
  <dcterms:created xsi:type="dcterms:W3CDTF">2022-10-07T12:47:26Z</dcterms:created>
  <dcterms:modified xsi:type="dcterms:W3CDTF">2022-10-07T12:53:29Z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2011-05-30T00:00:00Z</vt:filetime>
  </property>
  <property fmtid="{D5CDD505-2E9C-101B-9397-08002B2CF9AE}" pid="3" name="Creator">
    <vt:lpwstr>PrimoPDF http://www.primopdf.com</vt:lpwstr>
  </property>
  <property fmtid="{D5CDD505-2E9C-101B-9397-08002B2CF9AE}" pid="4" name="LastSaved">
    <vt:filetime>2022-10-07T00:00:00Z</vt:filetime>
  </property>
</Properties>
</file>