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4"/>
  </p:notesMasterIdLst>
  <p:handoutMasterIdLst>
    <p:handoutMasterId r:id="rId15"/>
  </p:handoutMasterIdLst>
  <p:sldIdLst>
    <p:sldId id="256" r:id="rId2"/>
    <p:sldId id="299" r:id="rId3"/>
    <p:sldId id="309" r:id="rId4"/>
    <p:sldId id="308" r:id="rId5"/>
    <p:sldId id="320" r:id="rId6"/>
    <p:sldId id="307" r:id="rId7"/>
    <p:sldId id="306" r:id="rId8"/>
    <p:sldId id="321" r:id="rId9"/>
    <p:sldId id="305" r:id="rId10"/>
    <p:sldId id="322" r:id="rId11"/>
    <p:sldId id="304" r:id="rId12"/>
    <p:sldId id="303" r:id="rId1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33" autoAdjust="0"/>
    <p:restoredTop sz="94660"/>
  </p:normalViewPr>
  <p:slideViewPr>
    <p:cSldViewPr>
      <p:cViewPr varScale="1">
        <p:scale>
          <a:sx n="108" d="100"/>
          <a:sy n="108" d="100"/>
        </p:scale>
        <p:origin x="1716" y="108"/>
      </p:cViewPr>
      <p:guideLst>
        <p:guide orient="horz" pos="2160"/>
        <p:guide pos="2880"/>
      </p:guideLst>
    </p:cSldViewPr>
  </p:slideViewPr>
  <p:notesTextViewPr>
    <p:cViewPr>
      <p:scale>
        <a:sx n="100" d="100"/>
        <a:sy n="100" d="100"/>
      </p:scale>
      <p:origin x="0" y="0"/>
    </p:cViewPr>
  </p:notesTextViewPr>
  <p:notesViewPr>
    <p:cSldViewPr>
      <p:cViewPr varScale="1">
        <p:scale>
          <a:sx n="85" d="100"/>
          <a:sy n="85" d="100"/>
        </p:scale>
        <p:origin x="3168"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4212C95-84E5-479B-996E-A11D5EC8C7B9}" type="datetimeFigureOut">
              <a:rPr lang="tr-TR" smtClean="0"/>
              <a:pPr/>
              <a:t>2.03.2020</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1A780D4-8079-4B27-A676-FF9BF299137B}" type="slidenum">
              <a:rPr lang="tr-TR" smtClean="0"/>
              <a:pPr/>
              <a:t>‹#›</a:t>
            </a:fld>
            <a:endParaRPr lang="tr-TR"/>
          </a:p>
        </p:txBody>
      </p:sp>
    </p:spTree>
    <p:extLst>
      <p:ext uri="{BB962C8B-B14F-4D97-AF65-F5344CB8AC3E}">
        <p14:creationId xmlns:p14="http://schemas.microsoft.com/office/powerpoint/2010/main" val="17753486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A43FE18-38E3-4915-9A24-FD7BE7F9AF8E}" type="datetimeFigureOut">
              <a:rPr lang="en-US" smtClean="0"/>
              <a:pPr/>
              <a:t>3/2/2020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158E01A-7A81-4A50-BADA-B3DF7F87F41F}" type="slidenum">
              <a:rPr lang="en-US" smtClean="0"/>
              <a:pPr/>
              <a:t>‹#›</a:t>
            </a:fld>
            <a:endParaRPr lang="en-US"/>
          </a:p>
        </p:txBody>
      </p:sp>
    </p:spTree>
    <p:extLst>
      <p:ext uri="{BB962C8B-B14F-4D97-AF65-F5344CB8AC3E}">
        <p14:creationId xmlns:p14="http://schemas.microsoft.com/office/powerpoint/2010/main" val="15674263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10</a:t>
            </a:fld>
            <a:endParaRPr lang="en-US"/>
          </a:p>
        </p:txBody>
      </p:sp>
    </p:spTree>
    <p:extLst>
      <p:ext uri="{BB962C8B-B14F-4D97-AF65-F5344CB8AC3E}">
        <p14:creationId xmlns:p14="http://schemas.microsoft.com/office/powerpoint/2010/main" val="31054355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11</a:t>
            </a:fld>
            <a:endParaRPr lang="en-US"/>
          </a:p>
        </p:txBody>
      </p:sp>
    </p:spTree>
    <p:extLst>
      <p:ext uri="{BB962C8B-B14F-4D97-AF65-F5344CB8AC3E}">
        <p14:creationId xmlns:p14="http://schemas.microsoft.com/office/powerpoint/2010/main" val="11731553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12</a:t>
            </a:fld>
            <a:endParaRPr lang="en-US"/>
          </a:p>
        </p:txBody>
      </p:sp>
    </p:spTree>
    <p:extLst>
      <p:ext uri="{BB962C8B-B14F-4D97-AF65-F5344CB8AC3E}">
        <p14:creationId xmlns:p14="http://schemas.microsoft.com/office/powerpoint/2010/main" val="712673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2</a:t>
            </a:fld>
            <a:endParaRPr lang="en-US"/>
          </a:p>
        </p:txBody>
      </p:sp>
    </p:spTree>
    <p:extLst>
      <p:ext uri="{BB962C8B-B14F-4D97-AF65-F5344CB8AC3E}">
        <p14:creationId xmlns:p14="http://schemas.microsoft.com/office/powerpoint/2010/main" val="42383416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3</a:t>
            </a:fld>
            <a:endParaRPr lang="en-US"/>
          </a:p>
        </p:txBody>
      </p:sp>
    </p:spTree>
    <p:extLst>
      <p:ext uri="{BB962C8B-B14F-4D97-AF65-F5344CB8AC3E}">
        <p14:creationId xmlns:p14="http://schemas.microsoft.com/office/powerpoint/2010/main" val="34665574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4</a:t>
            </a:fld>
            <a:endParaRPr lang="en-US"/>
          </a:p>
        </p:txBody>
      </p:sp>
    </p:spTree>
    <p:extLst>
      <p:ext uri="{BB962C8B-B14F-4D97-AF65-F5344CB8AC3E}">
        <p14:creationId xmlns:p14="http://schemas.microsoft.com/office/powerpoint/2010/main" val="17303919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5</a:t>
            </a:fld>
            <a:endParaRPr lang="en-US"/>
          </a:p>
        </p:txBody>
      </p:sp>
    </p:spTree>
    <p:extLst>
      <p:ext uri="{BB962C8B-B14F-4D97-AF65-F5344CB8AC3E}">
        <p14:creationId xmlns:p14="http://schemas.microsoft.com/office/powerpoint/2010/main" val="42672497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6</a:t>
            </a:fld>
            <a:endParaRPr lang="en-US"/>
          </a:p>
        </p:txBody>
      </p:sp>
    </p:spTree>
    <p:extLst>
      <p:ext uri="{BB962C8B-B14F-4D97-AF65-F5344CB8AC3E}">
        <p14:creationId xmlns:p14="http://schemas.microsoft.com/office/powerpoint/2010/main" val="28921657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7</a:t>
            </a:fld>
            <a:endParaRPr lang="en-US"/>
          </a:p>
        </p:txBody>
      </p:sp>
    </p:spTree>
    <p:extLst>
      <p:ext uri="{BB962C8B-B14F-4D97-AF65-F5344CB8AC3E}">
        <p14:creationId xmlns:p14="http://schemas.microsoft.com/office/powerpoint/2010/main" val="41648526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8</a:t>
            </a:fld>
            <a:endParaRPr lang="en-US"/>
          </a:p>
        </p:txBody>
      </p:sp>
    </p:spTree>
    <p:extLst>
      <p:ext uri="{BB962C8B-B14F-4D97-AF65-F5344CB8AC3E}">
        <p14:creationId xmlns:p14="http://schemas.microsoft.com/office/powerpoint/2010/main" val="302886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9</a:t>
            </a:fld>
            <a:endParaRPr lang="en-US"/>
          </a:p>
        </p:txBody>
      </p:sp>
    </p:spTree>
    <p:extLst>
      <p:ext uri="{BB962C8B-B14F-4D97-AF65-F5344CB8AC3E}">
        <p14:creationId xmlns:p14="http://schemas.microsoft.com/office/powerpoint/2010/main" val="39488904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a:t>Click to edit Master title style</a:t>
            </a:r>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bwMode="auto">
          <a:xfrm rot="5400000">
            <a:off x="7764621" y="1174097"/>
            <a:ext cx="2286000" cy="381000"/>
          </a:xfrm>
        </p:spPr>
        <p:txBody>
          <a:bodyPr/>
          <a:lstStyle/>
          <a:p>
            <a:fld id="{D9F75050-0E15-4C5B-92B0-66D068882F1F}" type="datetimeFigureOut">
              <a:rPr lang="tr-TR" smtClean="0"/>
              <a:pPr/>
              <a:t>2.03.2020</a:t>
            </a:fld>
            <a:endParaRPr lang="tr-TR"/>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tr-TR"/>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2.03.2020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2.03.2020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p:txBody>
          <a:bodyPr rtlCol="0"/>
          <a:lstStyle/>
          <a:p>
            <a:fld id="{D9F75050-0E15-4C5B-92B0-66D068882F1F}" type="datetimeFigureOut">
              <a:rPr lang="tr-TR" smtClean="0"/>
              <a:pPr/>
              <a:t>2.03.2020</a:t>
            </a:fld>
            <a:endParaRPr lang="tr-TR"/>
          </a:p>
        </p:txBody>
      </p:sp>
      <p:sp>
        <p:nvSpPr>
          <p:cNvPr id="9" name="Slide Number Placeholder 8"/>
          <p:cNvSpPr>
            <a:spLocks noGrp="1"/>
          </p:cNvSpPr>
          <p:nvPr>
            <p:ph type="sldNum" sz="quarter" idx="15"/>
          </p:nvPr>
        </p:nvSpPr>
        <p:spPr/>
        <p:txBody>
          <a:bodyPr rtlCol="0"/>
          <a:lstStyle/>
          <a:p>
            <a:fld id="{B1DEFA8C-F947-479F-BE07-76B6B3F80BF1}" type="slidenum">
              <a:rPr lang="tr-TR" smtClean="0"/>
              <a:pPr/>
              <a:t>‹#›</a:t>
            </a:fld>
            <a:endParaRPr lang="tr-TR"/>
          </a:p>
        </p:txBody>
      </p:sp>
      <p:sp>
        <p:nvSpPr>
          <p:cNvPr id="10" name="Footer Placeholder 9"/>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a:t>Click to edit Master title style</a:t>
            </a:r>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D9F75050-0E15-4C5B-92B0-66D068882F1F}" type="datetimeFigureOut">
              <a:rPr lang="tr-TR" smtClean="0"/>
              <a:pPr/>
              <a:t>2.03.2020</a:t>
            </a:fld>
            <a:endParaRPr lang="tr-TR"/>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tr-TR"/>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D9F75050-0E15-4C5B-92B0-66D068882F1F}" type="datetimeFigureOut">
              <a:rPr lang="tr-TR" smtClean="0"/>
              <a:pPr/>
              <a:t>2.03.2020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p:txBody>
          <a:bodyPr/>
          <a:lstStyle/>
          <a:p>
            <a:fld id="{D9F75050-0E15-4C5B-92B0-66D068882F1F}" type="datetimeFigureOut">
              <a:rPr lang="tr-TR" smtClean="0"/>
              <a:pPr/>
              <a:t>2.03.2020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p:txBody>
          <a:bodyPr rtlCol="0"/>
          <a:lstStyle/>
          <a:p>
            <a:fld id="{D9F75050-0E15-4C5B-92B0-66D068882F1F}" type="datetimeFigureOut">
              <a:rPr lang="tr-TR" smtClean="0"/>
              <a:pPr/>
              <a:t>2.03.2020</a:t>
            </a:fld>
            <a:endParaRPr lang="tr-TR"/>
          </a:p>
        </p:txBody>
      </p:sp>
      <p:sp>
        <p:nvSpPr>
          <p:cNvPr id="7" name="Slide Number Placeholder 6"/>
          <p:cNvSpPr>
            <a:spLocks noGrp="1"/>
          </p:cNvSpPr>
          <p:nvPr>
            <p:ph type="sldNum" sz="quarter" idx="11"/>
          </p:nvPr>
        </p:nvSpPr>
        <p:spPr/>
        <p:txBody>
          <a:bodyPr rtlCol="0"/>
          <a:lstStyle/>
          <a:p>
            <a:fld id="{B1DEFA8C-F947-479F-BE07-76B6B3F80BF1}" type="slidenum">
              <a:rPr lang="tr-TR" smtClean="0"/>
              <a:pPr/>
              <a:t>‹#›</a:t>
            </a:fld>
            <a:endParaRPr lang="tr-TR"/>
          </a:p>
        </p:txBody>
      </p:sp>
      <p:sp>
        <p:nvSpPr>
          <p:cNvPr id="8" name="Footer Placeholder 7"/>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F75050-0E15-4C5B-92B0-66D068882F1F}" type="datetimeFigureOut">
              <a:rPr lang="tr-TR" smtClean="0"/>
              <a:pPr/>
              <a:t>2.03.2020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a:t>Click to edit Master title style</a:t>
            </a:r>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4"/>
          </p:nvPr>
        </p:nvSpPr>
        <p:spPr/>
        <p:txBody>
          <a:bodyPr rtlCol="0"/>
          <a:lstStyle/>
          <a:p>
            <a:fld id="{D9F75050-0E15-4C5B-92B0-66D068882F1F}" type="datetimeFigureOut">
              <a:rPr lang="tr-TR" smtClean="0"/>
              <a:pPr/>
              <a:t>2.03.2020</a:t>
            </a:fld>
            <a:endParaRPr lang="tr-TR"/>
          </a:p>
        </p:txBody>
      </p:sp>
      <p:sp>
        <p:nvSpPr>
          <p:cNvPr id="22" name="Slide Number Placeholder 21"/>
          <p:cNvSpPr>
            <a:spLocks noGrp="1"/>
          </p:cNvSpPr>
          <p:nvPr>
            <p:ph type="sldNum" sz="quarter" idx="15"/>
          </p:nvPr>
        </p:nvSpPr>
        <p:spPr/>
        <p:txBody>
          <a:bodyPr rtlCol="0"/>
          <a:lstStyle/>
          <a:p>
            <a:fld id="{B1DEFA8C-F947-479F-BE07-76B6B3F80BF1}" type="slidenum">
              <a:rPr lang="tr-TR" smtClean="0"/>
              <a:pPr/>
              <a:t>‹#›</a:t>
            </a:fld>
            <a:endParaRPr lang="tr-TR"/>
          </a:p>
        </p:txBody>
      </p:sp>
      <p:sp>
        <p:nvSpPr>
          <p:cNvPr id="23" name="Footer Placeholder 22"/>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a:t>Click to edit Master title style</a:t>
            </a:r>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D9F75050-0E15-4C5B-92B0-66D068882F1F}" type="datetimeFigureOut">
              <a:rPr lang="tr-TR" smtClean="0"/>
              <a:pPr/>
              <a:t>2.03.2020</a:t>
            </a:fld>
            <a:endParaRPr lang="tr-TR"/>
          </a:p>
        </p:txBody>
      </p:sp>
      <p:sp>
        <p:nvSpPr>
          <p:cNvPr id="18" name="Slide Number Placeholder 17"/>
          <p:cNvSpPr>
            <a:spLocks noGrp="1"/>
          </p:cNvSpPr>
          <p:nvPr>
            <p:ph type="sldNum" sz="quarter" idx="11"/>
          </p:nvPr>
        </p:nvSpPr>
        <p:spPr/>
        <p:txBody>
          <a:bodyPr rtlCol="0"/>
          <a:lstStyle/>
          <a:p>
            <a:fld id="{B1DEFA8C-F947-479F-BE07-76B6B3F80BF1}" type="slidenum">
              <a:rPr lang="tr-TR" smtClean="0"/>
              <a:pPr/>
              <a:t>‹#›</a:t>
            </a:fld>
            <a:endParaRPr lang="tr-TR"/>
          </a:p>
        </p:txBody>
      </p:sp>
      <p:sp>
        <p:nvSpPr>
          <p:cNvPr id="21" name="Footer Placeholder 20"/>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bright="57000" contrast="-16000"/>
          </a:blip>
          <a:srcRect/>
          <a:stretch>
            <a:fillRect l="-27000" r="-27000"/>
          </a:stretch>
        </a:blipFill>
        <a:effectLst/>
      </p:bgPr>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9F75050-0E15-4C5B-92B0-66D068882F1F}" type="datetimeFigureOut">
              <a:rPr lang="tr-TR" smtClean="0"/>
              <a:pPr/>
              <a:t>2.03.2020</a:t>
            </a:fld>
            <a:endParaRPr lang="tr-TR"/>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wheel spokes="1"/>
  </p:transition>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2286000" y="1124744"/>
            <a:ext cx="6172200" cy="4536504"/>
          </a:xfrm>
        </p:spPr>
        <p:txBody>
          <a:bodyPr>
            <a:normAutofit fontScale="90000"/>
          </a:bodyPr>
          <a:lstStyle/>
          <a:p>
            <a:pPr algn="ct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r>
              <a:rPr lang="tr-TR" sz="3100" dirty="0">
                <a:solidFill>
                  <a:schemeClr val="accent2">
                    <a:lumMod val="75000"/>
                  </a:schemeClr>
                </a:solidFill>
                <a:effectLst>
                  <a:outerShdw blurRad="38100" dist="38100" dir="2700000" algn="tl">
                    <a:srgbClr val="000000">
                      <a:alpha val="43137"/>
                    </a:srgbClr>
                  </a:outerShdw>
                </a:effectLst>
                <a:latin typeface="Comic Sans MS" pitchFamily="66" charset="0"/>
              </a:rPr>
              <a:t>HİN 217 HİNT MİTLERİ</a:t>
            </a:r>
            <a:br>
              <a:rPr lang="tr-TR" sz="3100"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sz="3100" dirty="0">
                <a:effectLst>
                  <a:outerShdw blurRad="38100" dist="38100" dir="2700000" algn="tl">
                    <a:srgbClr val="000000">
                      <a:alpha val="43137"/>
                    </a:srgbClr>
                  </a:outerShdw>
                </a:effectLst>
                <a:latin typeface="Comic Sans MS" pitchFamily="66" charset="0"/>
              </a:rPr>
            </a:br>
            <a:r>
              <a:rPr lang="tr-TR" sz="3100" dirty="0">
                <a:solidFill>
                  <a:schemeClr val="accent2">
                    <a:lumMod val="75000"/>
                  </a:schemeClr>
                </a:solidFill>
                <a:effectLst>
                  <a:outerShdw blurRad="38100" dist="38100" dir="2700000" algn="tl">
                    <a:srgbClr val="000000">
                      <a:alpha val="43137"/>
                    </a:srgbClr>
                  </a:outerShdw>
                </a:effectLst>
                <a:latin typeface="Comic Sans MS" pitchFamily="66" charset="0"/>
              </a:rPr>
              <a:t>4. hafta</a:t>
            </a:r>
            <a:br>
              <a:rPr lang="tr-TR" sz="3100"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3100" dirty="0">
                <a:solidFill>
                  <a:schemeClr val="accent2">
                    <a:lumMod val="75000"/>
                  </a:schemeClr>
                </a:solidFill>
                <a:effectLst>
                  <a:outerShdw blurRad="38100" dist="38100" dir="2700000" algn="tl">
                    <a:srgbClr val="000000">
                      <a:alpha val="43137"/>
                    </a:srgbClr>
                  </a:outerShdw>
                </a:effectLst>
                <a:latin typeface="Comic Sans MS" pitchFamily="66" charset="0"/>
              </a:rPr>
              <a:t> </a:t>
            </a:r>
            <a:br>
              <a:rPr lang="tr-TR" sz="3100"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3100" dirty="0" err="1">
                <a:solidFill>
                  <a:schemeClr val="accent2">
                    <a:lumMod val="75000"/>
                  </a:schemeClr>
                </a:solidFill>
                <a:effectLst>
                  <a:outerShdw blurRad="38100" dist="38100" dir="2700000" algn="tl">
                    <a:srgbClr val="000000">
                      <a:alpha val="43137"/>
                    </a:srgbClr>
                  </a:outerShdw>
                </a:effectLst>
                <a:latin typeface="Comic Sans MS" pitchFamily="66" charset="0"/>
              </a:rPr>
              <a:t>vedik</a:t>
            </a:r>
            <a:r>
              <a:rPr lang="tr-TR" sz="3100" dirty="0">
                <a:solidFill>
                  <a:schemeClr val="accent2">
                    <a:lumMod val="75000"/>
                  </a:schemeClr>
                </a:solidFill>
                <a:effectLst>
                  <a:outerShdw blurRad="38100" dist="38100" dir="2700000" algn="tl">
                    <a:srgbClr val="000000">
                      <a:alpha val="43137"/>
                    </a:srgbClr>
                  </a:outerShdw>
                </a:effectLst>
                <a:latin typeface="Comic Sans MS" pitchFamily="66" charset="0"/>
              </a:rPr>
              <a:t> tanrılar: ateş tanrısı </a:t>
            </a:r>
            <a:r>
              <a:rPr lang="tr-TR" sz="3100" dirty="0" err="1">
                <a:solidFill>
                  <a:schemeClr val="accent2">
                    <a:lumMod val="75000"/>
                  </a:schemeClr>
                </a:solidFill>
                <a:effectLst>
                  <a:outerShdw blurRad="38100" dist="38100" dir="2700000" algn="tl">
                    <a:srgbClr val="000000">
                      <a:alpha val="43137"/>
                    </a:srgbClr>
                  </a:outerShdw>
                </a:effectLst>
                <a:latin typeface="Comic Sans MS" pitchFamily="66" charset="0"/>
              </a:rPr>
              <a:t>agni</a:t>
            </a:r>
            <a:br>
              <a:rPr lang="tr-TR" sz="3100" dirty="0">
                <a:effectLst>
                  <a:outerShdw blurRad="38100" dist="38100" dir="2700000" algn="tl">
                    <a:srgbClr val="000000">
                      <a:alpha val="43137"/>
                    </a:srgbClr>
                  </a:outerShdw>
                </a:effectLst>
              </a:rPr>
            </a:br>
            <a:br>
              <a:rPr lang="tr-TR" sz="3100" dirty="0">
                <a:effectLst>
                  <a:outerShdw blurRad="38100" dist="38100" dir="2700000" algn="tl">
                    <a:srgbClr val="000000">
                      <a:alpha val="43137"/>
                    </a:srgbClr>
                  </a:outerShdw>
                </a:effectLst>
              </a:rPr>
            </a:br>
            <a:br>
              <a:rPr lang="tr-TR" sz="1600" dirty="0">
                <a:solidFill>
                  <a:schemeClr val="tx1"/>
                </a:solidFill>
              </a:rPr>
            </a:br>
            <a:br>
              <a:rPr lang="tr-TR" sz="1600" dirty="0">
                <a:solidFill>
                  <a:schemeClr val="tx1"/>
                </a:solidFill>
              </a:rPr>
            </a:br>
            <a:br>
              <a:rPr lang="tr-TR" sz="1600" dirty="0">
                <a:solidFill>
                  <a:schemeClr val="tx1"/>
                </a:solidFill>
              </a:rPr>
            </a:br>
            <a:br>
              <a:rPr lang="tr-TR" sz="1600" dirty="0">
                <a:solidFill>
                  <a:schemeClr val="tx1"/>
                </a:solidFill>
              </a:rPr>
            </a:br>
            <a:endParaRPr lang="tr-TR" sz="1600" dirty="0">
              <a:solidFill>
                <a:schemeClr val="tx1"/>
              </a:solidFill>
            </a:endParaRPr>
          </a:p>
        </p:txBody>
      </p:sp>
      <p:sp>
        <p:nvSpPr>
          <p:cNvPr id="3" name="2 Alt Başlık"/>
          <p:cNvSpPr>
            <a:spLocks noGrp="1"/>
          </p:cNvSpPr>
          <p:nvPr>
            <p:ph type="subTitle" idx="1"/>
          </p:nvPr>
        </p:nvSpPr>
        <p:spPr>
          <a:xfrm>
            <a:off x="2286000" y="4221088"/>
            <a:ext cx="6172200" cy="2448272"/>
          </a:xfrm>
        </p:spPr>
        <p:txBody>
          <a:bodyPr>
            <a:normAutofit/>
          </a:bodyPr>
          <a:lstStyle/>
          <a:p>
            <a:pPr algn="ctr"/>
            <a:endParaRPr lang="tr-TR" dirty="0">
              <a:solidFill>
                <a:schemeClr val="tx1"/>
              </a:solidFill>
              <a:effectLst>
                <a:outerShdw blurRad="38100" dist="38100" dir="2700000" algn="tl">
                  <a:srgbClr val="000000">
                    <a:alpha val="43137"/>
                  </a:srgbClr>
                </a:outerShdw>
              </a:effectLst>
              <a:latin typeface="Comic Sans MS" pitchFamily="66" charset="0"/>
            </a:endParaRPr>
          </a:p>
          <a:p>
            <a:pPr algn="r"/>
            <a:r>
              <a:rPr lang="tr-TR" sz="1400" dirty="0">
                <a:solidFill>
                  <a:schemeClr val="tx1"/>
                </a:solidFill>
                <a:effectLst>
                  <a:outerShdw blurRad="38100" dist="38100" dir="2700000" algn="tl">
                    <a:srgbClr val="000000">
                      <a:alpha val="43137"/>
                    </a:srgbClr>
                  </a:outerShdw>
                </a:effectLst>
                <a:latin typeface="Comic Sans MS" pitchFamily="66" charset="0"/>
              </a:rPr>
              <a:t>Doç. Dr. Yalçın Kayalı</a:t>
            </a:r>
          </a:p>
          <a:p>
            <a:pPr algn="r"/>
            <a:r>
              <a:rPr lang="tr-TR" sz="1400" dirty="0">
                <a:solidFill>
                  <a:schemeClr val="tx1"/>
                </a:solidFill>
                <a:effectLst>
                  <a:outerShdw blurRad="38100" dist="38100" dir="2700000" algn="tl">
                    <a:srgbClr val="000000">
                      <a:alpha val="43137"/>
                    </a:srgbClr>
                  </a:outerShdw>
                </a:effectLst>
                <a:latin typeface="Comic Sans MS" pitchFamily="66" charset="0"/>
              </a:rPr>
              <a:t>Ankara Üniversitesi</a:t>
            </a:r>
          </a:p>
          <a:p>
            <a:pPr algn="r"/>
            <a:r>
              <a:rPr lang="tr-TR" sz="1400" dirty="0">
                <a:solidFill>
                  <a:schemeClr val="tx1"/>
                </a:solidFill>
                <a:effectLst>
                  <a:outerShdw blurRad="38100" dist="38100" dir="2700000" algn="tl">
                    <a:srgbClr val="000000">
                      <a:alpha val="43137"/>
                    </a:srgbClr>
                  </a:outerShdw>
                </a:effectLst>
                <a:latin typeface="Comic Sans MS" pitchFamily="66" charset="0"/>
              </a:rPr>
              <a:t>Dil ve Tarih-Coğrafya Fakültesi</a:t>
            </a:r>
          </a:p>
          <a:p>
            <a:pPr algn="r"/>
            <a:r>
              <a:rPr lang="tr-TR" sz="1400" dirty="0">
                <a:solidFill>
                  <a:schemeClr val="tx1"/>
                </a:solidFill>
                <a:effectLst>
                  <a:outerShdw blurRad="38100" dist="38100" dir="2700000" algn="tl">
                    <a:srgbClr val="000000">
                      <a:alpha val="43137"/>
                    </a:srgbClr>
                  </a:outerShdw>
                </a:effectLst>
                <a:latin typeface="Comic Sans MS" pitchFamily="66" charset="0"/>
              </a:rPr>
              <a:t>Doğu Dilleri ve Edebiyatları Bölümü</a:t>
            </a:r>
          </a:p>
          <a:p>
            <a:pPr algn="r"/>
            <a:r>
              <a:rPr lang="tr-TR" sz="1400" dirty="0">
                <a:solidFill>
                  <a:schemeClr val="tx1"/>
                </a:solidFill>
                <a:effectLst>
                  <a:outerShdw blurRad="38100" dist="38100" dir="2700000" algn="tl">
                    <a:srgbClr val="000000">
                      <a:alpha val="43137"/>
                    </a:srgbClr>
                  </a:outerShdw>
                </a:effectLst>
                <a:latin typeface="Comic Sans MS" pitchFamily="66" charset="0"/>
              </a:rPr>
              <a:t>Hindoloji Anabilim Dalı</a:t>
            </a:r>
          </a:p>
        </p:txBody>
      </p:sp>
    </p:spTree>
  </p:cSld>
  <p:clrMapOvr>
    <a:masterClrMapping/>
  </p:clrMapOvr>
  <p:transition>
    <p:wheel spokes="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r>
              <a:rPr lang="tr-TR" dirty="0"/>
              <a:t>Göğün (</a:t>
            </a:r>
            <a:r>
              <a:rPr lang="tr-TR" dirty="0" err="1"/>
              <a:t>Dyaus</a:t>
            </a:r>
            <a:r>
              <a:rPr lang="tr-TR" dirty="0"/>
              <a:t>) oğludur ve bu nedenle sık sık Yer ve Gök’ün oğlu (I, 60) diye çağrılır. O, aynı zamanda suların soyundandır. </a:t>
            </a:r>
            <a:r>
              <a:rPr lang="tr-TR" dirty="0" err="1"/>
              <a:t>İndra</a:t>
            </a:r>
            <a:r>
              <a:rPr lang="tr-TR" dirty="0"/>
              <a:t>, </a:t>
            </a:r>
            <a:r>
              <a:rPr lang="tr-TR" dirty="0" err="1"/>
              <a:t>Agni’nin</a:t>
            </a:r>
            <a:r>
              <a:rPr lang="tr-TR" dirty="0"/>
              <a:t> ikiz kardeşi olarak düşünülür ve ona diğer bütün tanrılardan daha yakındır.</a:t>
            </a:r>
          </a:p>
          <a:p>
            <a:pPr algn="ctr"/>
            <a:endParaRPr lang="tr-TR" dirty="0"/>
          </a:p>
          <a:p>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HİN 217 </a:t>
            </a:r>
            <a:r>
              <a:rPr lang="tr-TR" sz="3600" dirty="0" err="1">
                <a:solidFill>
                  <a:schemeClr val="accent2">
                    <a:lumMod val="75000"/>
                  </a:schemeClr>
                </a:solidFill>
                <a:effectLst>
                  <a:outerShdw blurRad="38100" dist="38100" dir="2700000" algn="tl">
                    <a:srgbClr val="000000">
                      <a:alpha val="43137"/>
                    </a:srgbClr>
                  </a:outerShdw>
                </a:effectLst>
                <a:latin typeface="Comic Sans MS" pitchFamily="66" charset="0"/>
              </a:rPr>
              <a:t>hint</a:t>
            </a: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 mitleri</a:t>
            </a:r>
            <a:endParaRPr lang="tr-TR" sz="3600" b="1" dirty="0">
              <a:solidFill>
                <a:schemeClr val="accent2">
                  <a:lumMod val="75000"/>
                </a:schemeClr>
              </a:solidFill>
            </a:endParaRPr>
          </a:p>
        </p:txBody>
      </p:sp>
    </p:spTree>
    <p:extLst>
      <p:ext uri="{BB962C8B-B14F-4D97-AF65-F5344CB8AC3E}">
        <p14:creationId xmlns:p14="http://schemas.microsoft.com/office/powerpoint/2010/main" val="1387337398"/>
      </p:ext>
    </p:extLst>
  </p:cSld>
  <p:clrMapOvr>
    <a:masterClrMapping/>
  </p:clrMapOvr>
  <p:transition>
    <p:wheel spokes="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r>
              <a:rPr lang="tr-TR" dirty="0" err="1"/>
              <a:t>Rigveda’da</a:t>
            </a:r>
            <a:r>
              <a:rPr lang="tr-TR" dirty="0"/>
              <a:t>, </a:t>
            </a:r>
            <a:r>
              <a:rPr lang="tr-TR" dirty="0" err="1"/>
              <a:t>İndra</a:t>
            </a:r>
            <a:r>
              <a:rPr lang="tr-TR" dirty="0"/>
              <a:t> ve diğer tanrılara; </a:t>
            </a:r>
            <a:r>
              <a:rPr lang="tr-TR" dirty="0" err="1"/>
              <a:t>Kravyadları</a:t>
            </a:r>
            <a:r>
              <a:rPr lang="tr-TR" dirty="0"/>
              <a:t> (et yiyiciler) ve tanrıların düşmanları olan </a:t>
            </a:r>
            <a:r>
              <a:rPr lang="tr-TR" dirty="0" err="1"/>
              <a:t>Rakshasaları</a:t>
            </a:r>
            <a:r>
              <a:rPr lang="tr-TR" dirty="0"/>
              <a:t> yok etmeleri için yakarılmış ilahiler vardır. Burada </a:t>
            </a:r>
            <a:r>
              <a:rPr lang="tr-TR" dirty="0" err="1"/>
              <a:t>Agni</a:t>
            </a:r>
            <a:r>
              <a:rPr lang="tr-TR" dirty="0"/>
              <a:t> de, tamamen karakter değiştirerek, bir et yiyici (</a:t>
            </a:r>
            <a:r>
              <a:rPr lang="tr-TR" dirty="0" err="1"/>
              <a:t>Kravyad</a:t>
            </a:r>
            <a:r>
              <a:rPr lang="tr-TR" dirty="0"/>
              <a:t>) olarak karşımıza çıkar. Daha sonraki mitolojide </a:t>
            </a:r>
            <a:r>
              <a:rPr lang="tr-TR" dirty="0" err="1"/>
              <a:t>Agni</a:t>
            </a:r>
            <a:r>
              <a:rPr lang="tr-TR" dirty="0"/>
              <a:t>, çeşitli karakterlerde görülür.</a:t>
            </a:r>
          </a:p>
          <a:p>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HİN 217 </a:t>
            </a:r>
            <a:r>
              <a:rPr lang="tr-TR" sz="3600" dirty="0" err="1">
                <a:solidFill>
                  <a:schemeClr val="accent2">
                    <a:lumMod val="75000"/>
                  </a:schemeClr>
                </a:solidFill>
                <a:effectLst>
                  <a:outerShdw blurRad="38100" dist="38100" dir="2700000" algn="tl">
                    <a:srgbClr val="000000">
                      <a:alpha val="43137"/>
                    </a:srgbClr>
                  </a:outerShdw>
                </a:effectLst>
                <a:latin typeface="Comic Sans MS" pitchFamily="66" charset="0"/>
              </a:rPr>
              <a:t>hint</a:t>
            </a: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 mitleri</a:t>
            </a:r>
            <a:endParaRPr lang="tr-TR" sz="3600" b="1" dirty="0">
              <a:solidFill>
                <a:schemeClr val="accent2">
                  <a:lumMod val="75000"/>
                </a:schemeClr>
              </a:solidFill>
            </a:endParaRPr>
          </a:p>
        </p:txBody>
      </p:sp>
    </p:spTree>
    <p:extLst>
      <p:ext uri="{BB962C8B-B14F-4D97-AF65-F5344CB8AC3E}">
        <p14:creationId xmlns:p14="http://schemas.microsoft.com/office/powerpoint/2010/main" val="638957145"/>
      </p:ext>
    </p:extLst>
  </p:cSld>
  <p:clrMapOvr>
    <a:masterClrMapping/>
  </p:clrMapOvr>
  <p:transition>
    <p:wheel spokes="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r>
              <a:rPr lang="tr-TR" dirty="0" err="1"/>
              <a:t>Rigveda’nın</a:t>
            </a:r>
            <a:r>
              <a:rPr lang="tr-TR" dirty="0"/>
              <a:t> ilk ilahisi Tanrı </a:t>
            </a:r>
            <a:r>
              <a:rPr lang="tr-TR" dirty="0" err="1"/>
              <a:t>Agni’ye</a:t>
            </a:r>
            <a:r>
              <a:rPr lang="tr-TR" dirty="0"/>
              <a:t> sunulmuştur:</a:t>
            </a:r>
          </a:p>
          <a:p>
            <a:pPr algn="ctr"/>
            <a:r>
              <a:rPr lang="tr-TR" dirty="0"/>
              <a:t>Ey </a:t>
            </a:r>
            <a:r>
              <a:rPr lang="tr-TR" dirty="0" err="1"/>
              <a:t>Agni</a:t>
            </a:r>
            <a:r>
              <a:rPr lang="tr-TR" dirty="0"/>
              <a:t>, ey karanlıkların aydınlatıcısı, günden güne,</a:t>
            </a:r>
          </a:p>
          <a:p>
            <a:pPr algn="ctr"/>
            <a:r>
              <a:rPr lang="tr-TR" dirty="0"/>
              <a:t>Sana, saygı dolu düşüncelerimizle yaklaşıyoruz;</a:t>
            </a:r>
          </a:p>
          <a:p>
            <a:pPr algn="ctr"/>
            <a:r>
              <a:rPr lang="tr-TR" dirty="0"/>
              <a:t>Kendi barınağında çoğalan, kurbanlar yöneticisi,</a:t>
            </a:r>
          </a:p>
          <a:p>
            <a:pPr algn="ctr"/>
            <a:r>
              <a:rPr lang="tr-TR" dirty="0"/>
              <a:t>Ölümsüz Yasa’nın koruyucusu, Parlak olan;</a:t>
            </a:r>
          </a:p>
          <a:p>
            <a:pPr algn="ctr"/>
            <a:r>
              <a:rPr lang="tr-TR" dirty="0"/>
              <a:t>Bize yakın ol ey </a:t>
            </a:r>
            <a:r>
              <a:rPr lang="tr-TR" dirty="0" err="1"/>
              <a:t>Agni</a:t>
            </a:r>
            <a:r>
              <a:rPr lang="tr-TR" dirty="0"/>
              <a:t>, tıpkı bir babanın</a:t>
            </a:r>
          </a:p>
          <a:p>
            <a:pPr algn="ctr"/>
            <a:r>
              <a:rPr lang="tr-TR" dirty="0"/>
              <a:t>Oğluna olduğu gibi; varlığımız için bizimle ol!  (I, 1:7-9)</a:t>
            </a:r>
          </a:p>
          <a:p>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HİN 217 </a:t>
            </a:r>
            <a:r>
              <a:rPr lang="tr-TR" sz="3600" dirty="0" err="1">
                <a:solidFill>
                  <a:schemeClr val="accent2">
                    <a:lumMod val="75000"/>
                  </a:schemeClr>
                </a:solidFill>
                <a:effectLst>
                  <a:outerShdw blurRad="38100" dist="38100" dir="2700000" algn="tl">
                    <a:srgbClr val="000000">
                      <a:alpha val="43137"/>
                    </a:srgbClr>
                  </a:outerShdw>
                </a:effectLst>
                <a:latin typeface="Comic Sans MS" pitchFamily="66" charset="0"/>
              </a:rPr>
              <a:t>hint</a:t>
            </a: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 mitleri</a:t>
            </a:r>
            <a:endParaRPr lang="tr-TR" sz="3600" b="1" dirty="0">
              <a:solidFill>
                <a:schemeClr val="accent2">
                  <a:lumMod val="75000"/>
                </a:schemeClr>
              </a:solidFill>
            </a:endParaRPr>
          </a:p>
        </p:txBody>
      </p:sp>
    </p:spTree>
    <p:extLst>
      <p:ext uri="{BB962C8B-B14F-4D97-AF65-F5344CB8AC3E}">
        <p14:creationId xmlns:p14="http://schemas.microsoft.com/office/powerpoint/2010/main" val="2151559533"/>
      </p:ext>
    </p:extLst>
  </p:cSld>
  <p:clrMapOvr>
    <a:masterClrMapping/>
  </p:clrMapOvr>
  <p:transition>
    <p:wheel spokes="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2 İçerik Yer Tutucusu"/>
          <p:cNvSpPr txBox="1">
            <a:spLocks/>
          </p:cNvSpPr>
          <p:nvPr/>
        </p:nvSpPr>
        <p:spPr>
          <a:xfrm>
            <a:off x="2857401" y="6138000"/>
            <a:ext cx="7467600" cy="4873752"/>
          </a:xfrm>
          <a:prstGeom prst="rect">
            <a:avLst/>
          </a:prstGeom>
        </p:spPr>
        <p:txBody>
          <a:bodyPr vert="horz">
            <a:normAutofit/>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lgn="ctr">
              <a:buNone/>
            </a:pPr>
            <a:endParaRPr lang="tr-TR" dirty="0"/>
          </a:p>
          <a:p>
            <a:pPr algn="ctr"/>
            <a:endParaRPr lang="tr-TR" b="1" dirty="0"/>
          </a:p>
        </p:txBody>
      </p:sp>
      <p:pic>
        <p:nvPicPr>
          <p:cNvPr id="11" name="Picture 2" descr="AGNÄ° ile ilgili gÃ¶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57401" y="2348880"/>
            <a:ext cx="3082752" cy="412507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HİN 217 </a:t>
            </a:r>
            <a:r>
              <a:rPr lang="tr-TR" sz="3600" dirty="0" err="1">
                <a:solidFill>
                  <a:schemeClr val="accent2">
                    <a:lumMod val="75000"/>
                  </a:schemeClr>
                </a:solidFill>
                <a:effectLst>
                  <a:outerShdw blurRad="38100" dist="38100" dir="2700000" algn="tl">
                    <a:srgbClr val="000000">
                      <a:alpha val="43137"/>
                    </a:srgbClr>
                  </a:outerShdw>
                </a:effectLst>
                <a:latin typeface="Comic Sans MS" pitchFamily="66" charset="0"/>
              </a:rPr>
              <a:t>hint</a:t>
            </a: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 mitleri</a:t>
            </a:r>
            <a:endParaRPr lang="tr-TR" sz="3600" b="1" dirty="0">
              <a:solidFill>
                <a:schemeClr val="accent2">
                  <a:lumMod val="75000"/>
                </a:schemeClr>
              </a:solidFill>
            </a:endParaRPr>
          </a:p>
        </p:txBody>
      </p:sp>
      <p:sp>
        <p:nvSpPr>
          <p:cNvPr id="2" name="İçerik Yer Tutucusu 1"/>
          <p:cNvSpPr>
            <a:spLocks noGrp="1"/>
          </p:cNvSpPr>
          <p:nvPr>
            <p:ph sz="quarter" idx="1"/>
          </p:nvPr>
        </p:nvSpPr>
        <p:spPr>
          <a:xfrm>
            <a:off x="768112" y="1691680"/>
            <a:ext cx="7467600" cy="4782272"/>
          </a:xfrm>
        </p:spPr>
        <p:txBody>
          <a:bodyPr/>
          <a:lstStyle/>
          <a:p>
            <a:pPr algn="ctr"/>
            <a:r>
              <a:rPr lang="tr-TR" dirty="0"/>
              <a:t>AGNİ</a:t>
            </a:r>
          </a:p>
        </p:txBody>
      </p:sp>
    </p:spTree>
    <p:extLst>
      <p:ext uri="{BB962C8B-B14F-4D97-AF65-F5344CB8AC3E}">
        <p14:creationId xmlns:p14="http://schemas.microsoft.com/office/powerpoint/2010/main" val="1581572552"/>
      </p:ext>
    </p:extLst>
  </p:cSld>
  <p:clrMapOvr>
    <a:masterClrMapping/>
  </p:clrMapOvr>
  <p:transition>
    <p:wheel spokes="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endParaRPr lang="tr-TR" dirty="0"/>
          </a:p>
          <a:p>
            <a:pPr algn="ctr"/>
            <a:r>
              <a:rPr lang="tr-TR" dirty="0"/>
              <a:t>Tarih öncesi çağlardan beri bilinen ve kullanılan ateş, insanlığın, belki de en eski tanrılaştırılmış sembollerinden biridir. Bu yönüyle düşünüldüğünde, Hindu inanışının da en eski ve en kutsal unsurlarından biri olduğu anlaşılacaktır. </a:t>
            </a:r>
            <a:endParaRPr lang="tr-TR" b="1" dirty="0"/>
          </a:p>
          <a:p>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HİN 217 </a:t>
            </a:r>
            <a:r>
              <a:rPr lang="tr-TR" sz="3600" dirty="0" err="1">
                <a:solidFill>
                  <a:schemeClr val="accent2">
                    <a:lumMod val="75000"/>
                  </a:schemeClr>
                </a:solidFill>
                <a:effectLst>
                  <a:outerShdw blurRad="38100" dist="38100" dir="2700000" algn="tl">
                    <a:srgbClr val="000000">
                      <a:alpha val="43137"/>
                    </a:srgbClr>
                  </a:outerShdw>
                </a:effectLst>
                <a:latin typeface="Comic Sans MS" pitchFamily="66" charset="0"/>
              </a:rPr>
              <a:t>hint</a:t>
            </a: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 mitleri</a:t>
            </a:r>
            <a:endParaRPr lang="tr-TR" sz="3600" b="1" dirty="0">
              <a:solidFill>
                <a:schemeClr val="accent2">
                  <a:lumMod val="75000"/>
                </a:schemeClr>
              </a:solidFill>
            </a:endParaRPr>
          </a:p>
        </p:txBody>
      </p:sp>
    </p:spTree>
    <p:extLst>
      <p:ext uri="{BB962C8B-B14F-4D97-AF65-F5344CB8AC3E}">
        <p14:creationId xmlns:p14="http://schemas.microsoft.com/office/powerpoint/2010/main" val="847139240"/>
      </p:ext>
    </p:extLst>
  </p:cSld>
  <p:clrMapOvr>
    <a:masterClrMapping/>
  </p:clrMapOvr>
  <p:transition>
    <p:wheel spokes="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r>
              <a:rPr lang="tr-TR" dirty="0"/>
              <a:t>Kurban ateşinin </a:t>
            </a:r>
            <a:r>
              <a:rPr lang="tr-TR" dirty="0" err="1"/>
              <a:t>kişilendirilmiş</a:t>
            </a:r>
            <a:r>
              <a:rPr lang="tr-TR" dirty="0"/>
              <a:t> halidir. Üç biçimde bulunur: Cennette güneş olarak, havada parlaklık ve yerde ateş olarak. </a:t>
            </a:r>
            <a:r>
              <a:rPr lang="tr-TR" dirty="0" err="1"/>
              <a:t>Agni-Vayu-Surya</a:t>
            </a:r>
            <a:r>
              <a:rPr lang="tr-TR" dirty="0"/>
              <a:t> yahut </a:t>
            </a:r>
            <a:r>
              <a:rPr lang="tr-TR" dirty="0" err="1"/>
              <a:t>Agni-İndra-Surya</a:t>
            </a:r>
            <a:r>
              <a:rPr lang="tr-TR" dirty="0"/>
              <a:t> üçlüsünde yer alır.</a:t>
            </a:r>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HİN 217 </a:t>
            </a:r>
            <a:r>
              <a:rPr lang="tr-TR" sz="3600" dirty="0" err="1">
                <a:solidFill>
                  <a:schemeClr val="accent2">
                    <a:lumMod val="75000"/>
                  </a:schemeClr>
                </a:solidFill>
                <a:effectLst>
                  <a:outerShdw blurRad="38100" dist="38100" dir="2700000" algn="tl">
                    <a:srgbClr val="000000">
                      <a:alpha val="43137"/>
                    </a:srgbClr>
                  </a:outerShdw>
                </a:effectLst>
                <a:latin typeface="Comic Sans MS" pitchFamily="66" charset="0"/>
              </a:rPr>
              <a:t>hint</a:t>
            </a: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 mitleri</a:t>
            </a:r>
            <a:endParaRPr lang="tr-TR" sz="3600" b="1" dirty="0">
              <a:solidFill>
                <a:schemeClr val="accent2">
                  <a:lumMod val="75000"/>
                </a:schemeClr>
              </a:solidFill>
            </a:endParaRPr>
          </a:p>
        </p:txBody>
      </p:sp>
    </p:spTree>
    <p:extLst>
      <p:ext uri="{BB962C8B-B14F-4D97-AF65-F5344CB8AC3E}">
        <p14:creationId xmlns:p14="http://schemas.microsoft.com/office/powerpoint/2010/main" val="1474438450"/>
      </p:ext>
    </p:extLst>
  </p:cSld>
  <p:clrMapOvr>
    <a:masterClrMapping/>
  </p:clrMapOvr>
  <p:transition>
    <p:wheel spokes="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r>
              <a:rPr lang="tr-TR" dirty="0"/>
              <a:t>Önem sırasında </a:t>
            </a:r>
            <a:r>
              <a:rPr lang="tr-TR" dirty="0" err="1"/>
              <a:t>İndra’nın</a:t>
            </a:r>
            <a:r>
              <a:rPr lang="tr-TR" dirty="0"/>
              <a:t> ardından gelir. Ona sunulmuş yaklaşık iki yüz ilahi vardır. Alev saçlı, sivri çeneli, kızıl sakallı, altın dişli olarak betimlenir. İnsanlarla tanrılar arasında arabulucu, insanların evlerinin koruyucusu ve onların davranışlarının gözleyicisidir. </a:t>
            </a:r>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HİN 217 </a:t>
            </a:r>
            <a:r>
              <a:rPr lang="tr-TR" sz="3600" dirty="0" err="1">
                <a:solidFill>
                  <a:schemeClr val="accent2">
                    <a:lumMod val="75000"/>
                  </a:schemeClr>
                </a:solidFill>
                <a:effectLst>
                  <a:outerShdw blurRad="38100" dist="38100" dir="2700000" algn="tl">
                    <a:srgbClr val="000000">
                      <a:alpha val="43137"/>
                    </a:srgbClr>
                  </a:outerShdw>
                </a:effectLst>
                <a:latin typeface="Comic Sans MS" pitchFamily="66" charset="0"/>
              </a:rPr>
              <a:t>hint</a:t>
            </a: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 mitleri</a:t>
            </a:r>
            <a:endParaRPr lang="tr-TR" sz="3600" b="1" dirty="0">
              <a:solidFill>
                <a:schemeClr val="accent2">
                  <a:lumMod val="75000"/>
                </a:schemeClr>
              </a:solidFill>
            </a:endParaRPr>
          </a:p>
        </p:txBody>
      </p:sp>
    </p:spTree>
    <p:extLst>
      <p:ext uri="{BB962C8B-B14F-4D97-AF65-F5344CB8AC3E}">
        <p14:creationId xmlns:p14="http://schemas.microsoft.com/office/powerpoint/2010/main" val="2732096337"/>
      </p:ext>
    </p:extLst>
  </p:cSld>
  <p:clrMapOvr>
    <a:masterClrMapping/>
  </p:clrMapOvr>
  <p:transition>
    <p:wheel spokes="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r>
              <a:rPr lang="tr-TR" dirty="0"/>
              <a:t>Kurban ve tapınmanın temel öğesidir. İlahilerde sık sık sunakları yalayıp yutan dilinden söz edilir. </a:t>
            </a:r>
            <a:r>
              <a:rPr lang="tr-TR" dirty="0" err="1"/>
              <a:t>Agni’nin</a:t>
            </a:r>
            <a:r>
              <a:rPr lang="tr-TR" dirty="0"/>
              <a:t> yedi dili vardır; bunların her biri kurban yağını yalayıp geçen birer dilim alevdir. Yanan kafasıyla her yöne bakabilir. Güneydoğu’daki </a:t>
            </a:r>
            <a:r>
              <a:rPr lang="tr-TR" dirty="0" err="1"/>
              <a:t>Puracyotis</a:t>
            </a:r>
            <a:r>
              <a:rPr lang="tr-TR" dirty="0"/>
              <a:t> bölgesinin koruyucusudur.</a:t>
            </a:r>
          </a:p>
          <a:p>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HİN 217 </a:t>
            </a:r>
            <a:r>
              <a:rPr lang="tr-TR" sz="3600" dirty="0" err="1">
                <a:solidFill>
                  <a:schemeClr val="accent2">
                    <a:lumMod val="75000"/>
                  </a:schemeClr>
                </a:solidFill>
                <a:effectLst>
                  <a:outerShdw blurRad="38100" dist="38100" dir="2700000" algn="tl">
                    <a:srgbClr val="000000">
                      <a:alpha val="43137"/>
                    </a:srgbClr>
                  </a:outerShdw>
                </a:effectLst>
                <a:latin typeface="Comic Sans MS" pitchFamily="66" charset="0"/>
              </a:rPr>
              <a:t>hint</a:t>
            </a: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 mitleri</a:t>
            </a:r>
            <a:endParaRPr lang="tr-TR" sz="3600" b="1" dirty="0">
              <a:solidFill>
                <a:schemeClr val="accent2">
                  <a:lumMod val="75000"/>
                </a:schemeClr>
              </a:solidFill>
            </a:endParaRPr>
          </a:p>
        </p:txBody>
      </p:sp>
    </p:spTree>
    <p:extLst>
      <p:ext uri="{BB962C8B-B14F-4D97-AF65-F5344CB8AC3E}">
        <p14:creationId xmlns:p14="http://schemas.microsoft.com/office/powerpoint/2010/main" val="453071165"/>
      </p:ext>
    </p:extLst>
  </p:cSld>
  <p:clrMapOvr>
    <a:masterClrMapping/>
  </p:clrMapOvr>
  <p:transition>
    <p:wheel spokes="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r>
              <a:rPr lang="tr-TR" dirty="0"/>
              <a:t>Odun ve yağ onun yemeği, erimiş yağ içeceğidir. Günde üç kez beslenir. O, aynı zamanda diğer tanrıların da beslendiği “</a:t>
            </a:r>
            <a:r>
              <a:rPr lang="tr-TR" dirty="0" err="1"/>
              <a:t>ağız”dır</a:t>
            </a:r>
            <a:r>
              <a:rPr lang="tr-TR" dirty="0"/>
              <a:t>. Parlaklığı güneş gibidir; ışınları ise şafakta sızan güneş ışınları ya da şimşek gibidir. </a:t>
            </a:r>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HİN 217 </a:t>
            </a:r>
            <a:r>
              <a:rPr lang="tr-TR" sz="3600" dirty="0" err="1">
                <a:solidFill>
                  <a:schemeClr val="accent2">
                    <a:lumMod val="75000"/>
                  </a:schemeClr>
                </a:solidFill>
                <a:effectLst>
                  <a:outerShdw blurRad="38100" dist="38100" dir="2700000" algn="tl">
                    <a:srgbClr val="000000">
                      <a:alpha val="43137"/>
                    </a:srgbClr>
                  </a:outerShdw>
                </a:effectLst>
                <a:latin typeface="Comic Sans MS" pitchFamily="66" charset="0"/>
              </a:rPr>
              <a:t>hint</a:t>
            </a: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 mitleri</a:t>
            </a:r>
            <a:endParaRPr lang="tr-TR" sz="3600" b="1" dirty="0">
              <a:solidFill>
                <a:schemeClr val="accent2">
                  <a:lumMod val="75000"/>
                </a:schemeClr>
              </a:solidFill>
            </a:endParaRPr>
          </a:p>
        </p:txBody>
      </p:sp>
    </p:spTree>
    <p:extLst>
      <p:ext uri="{BB962C8B-B14F-4D97-AF65-F5344CB8AC3E}">
        <p14:creationId xmlns:p14="http://schemas.microsoft.com/office/powerpoint/2010/main" val="3108739425"/>
      </p:ext>
    </p:extLst>
  </p:cSld>
  <p:clrMapOvr>
    <a:masterClrMapping/>
  </p:clrMapOvr>
  <p:transition>
    <p:wheel spokes="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r>
              <a:rPr lang="tr-TR" dirty="0"/>
              <a:t>Bazen karanlık yollarını aydınlatarak ormanı istila eder. Başka bir deyişle, tıpkı bir berber gibi dünyayı </a:t>
            </a:r>
            <a:r>
              <a:rPr lang="tr-TR" dirty="0" err="1"/>
              <a:t>traş</a:t>
            </a:r>
            <a:r>
              <a:rPr lang="tr-TR" dirty="0"/>
              <a:t> eder. Kırmızı dumanları göğe yükselir ve bu nedenle ona sık sık </a:t>
            </a:r>
            <a:r>
              <a:rPr lang="tr-TR" dirty="0" err="1"/>
              <a:t>dhumaketu</a:t>
            </a:r>
            <a:r>
              <a:rPr lang="tr-TR" dirty="0"/>
              <a:t> (bayrağı duman olan) diye seslenilir.</a:t>
            </a:r>
          </a:p>
          <a:p>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HİN 217 </a:t>
            </a:r>
            <a:r>
              <a:rPr lang="tr-TR" sz="3600" dirty="0" err="1">
                <a:solidFill>
                  <a:schemeClr val="accent2">
                    <a:lumMod val="75000"/>
                  </a:schemeClr>
                </a:solidFill>
                <a:effectLst>
                  <a:outerShdw blurRad="38100" dist="38100" dir="2700000" algn="tl">
                    <a:srgbClr val="000000">
                      <a:alpha val="43137"/>
                    </a:srgbClr>
                  </a:outerShdw>
                </a:effectLst>
                <a:latin typeface="Comic Sans MS" pitchFamily="66" charset="0"/>
              </a:rPr>
              <a:t>hint</a:t>
            </a: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 mitleri</a:t>
            </a:r>
            <a:endParaRPr lang="tr-TR" sz="3600" b="1" dirty="0">
              <a:solidFill>
                <a:schemeClr val="accent2">
                  <a:lumMod val="75000"/>
                </a:schemeClr>
              </a:solidFill>
            </a:endParaRPr>
          </a:p>
        </p:txBody>
      </p:sp>
    </p:spTree>
    <p:extLst>
      <p:ext uri="{BB962C8B-B14F-4D97-AF65-F5344CB8AC3E}">
        <p14:creationId xmlns:p14="http://schemas.microsoft.com/office/powerpoint/2010/main" val="188793811"/>
      </p:ext>
    </p:extLst>
  </p:cSld>
  <p:clrMapOvr>
    <a:masterClrMapping/>
  </p:clrMapOvr>
  <p:transition>
    <p:wheel spokes="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r>
              <a:rPr lang="tr-TR" dirty="0"/>
              <a:t>Parlak, kırmızı ve siyah atların çektiği bir arabası vardır. Bu arabayla tanrıları kurban töreni şölenine getirir. Zaman zaman bindiği bir koçu vardır.</a:t>
            </a:r>
          </a:p>
          <a:p>
            <a:pPr algn="ctr"/>
            <a:endParaRPr lang="tr-TR" dirty="0"/>
          </a:p>
          <a:p>
            <a:pPr marL="0" indent="0">
              <a:buNone/>
            </a:pPr>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HİN 217 </a:t>
            </a:r>
            <a:r>
              <a:rPr lang="tr-TR" sz="3600" dirty="0" err="1">
                <a:solidFill>
                  <a:schemeClr val="accent2">
                    <a:lumMod val="75000"/>
                  </a:schemeClr>
                </a:solidFill>
                <a:effectLst>
                  <a:outerShdw blurRad="38100" dist="38100" dir="2700000" algn="tl">
                    <a:srgbClr val="000000">
                      <a:alpha val="43137"/>
                    </a:srgbClr>
                  </a:outerShdw>
                </a:effectLst>
                <a:latin typeface="Comic Sans MS" pitchFamily="66" charset="0"/>
              </a:rPr>
              <a:t>hint</a:t>
            </a: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 mitleri</a:t>
            </a:r>
            <a:endParaRPr lang="tr-TR" sz="3600" b="1" dirty="0">
              <a:solidFill>
                <a:schemeClr val="accent2">
                  <a:lumMod val="75000"/>
                </a:schemeClr>
              </a:solidFill>
            </a:endParaRPr>
          </a:p>
        </p:txBody>
      </p:sp>
    </p:spTree>
    <p:extLst>
      <p:ext uri="{BB962C8B-B14F-4D97-AF65-F5344CB8AC3E}">
        <p14:creationId xmlns:p14="http://schemas.microsoft.com/office/powerpoint/2010/main" val="2887840093"/>
      </p:ext>
    </p:extLst>
  </p:cSld>
  <p:clrMapOvr>
    <a:masterClrMapping/>
  </p:clrMapOvr>
  <p:transition>
    <p:wheel spokes="1"/>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1098</TotalTime>
  <Words>533</Words>
  <Application>Microsoft Office PowerPoint</Application>
  <PresentationFormat>Ekran Gösterisi (4:3)</PresentationFormat>
  <Paragraphs>48</Paragraphs>
  <Slides>12</Slides>
  <Notes>12</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12</vt:i4>
      </vt:variant>
    </vt:vector>
  </HeadingPairs>
  <TitlesOfParts>
    <vt:vector size="18" baseType="lpstr">
      <vt:lpstr>Calibri</vt:lpstr>
      <vt:lpstr>Century Schoolbook</vt:lpstr>
      <vt:lpstr>Comic Sans MS</vt:lpstr>
      <vt:lpstr>Wingdings</vt:lpstr>
      <vt:lpstr>Wingdings 2</vt:lpstr>
      <vt:lpstr>Oriel</vt:lpstr>
      <vt:lpstr>                     HİN 217 HİNT MİTLERİ  4. hafta   vedik tanrılar: ateş tanrısı agni      </vt:lpstr>
      <vt:lpstr>HİN 217 hint mitleri</vt:lpstr>
      <vt:lpstr>HİN 217 hint mitleri</vt:lpstr>
      <vt:lpstr>HİN 217 hint mitleri</vt:lpstr>
      <vt:lpstr>HİN 217 hint mitleri</vt:lpstr>
      <vt:lpstr>HİN 217 hint mitleri</vt:lpstr>
      <vt:lpstr>HİN 217 hint mitleri</vt:lpstr>
      <vt:lpstr>HİN 217 hint mitleri</vt:lpstr>
      <vt:lpstr>HİN 217 hint mitleri</vt:lpstr>
      <vt:lpstr>HİN 217 hint mitleri</vt:lpstr>
      <vt:lpstr>HİN 217 hint mitleri</vt:lpstr>
      <vt:lpstr>HİN 217 hint mitleri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II. GENÇ AKADEMİSYENLER SEMPOZYUMU   GAZİ ÜNİVERSİTESİ, 24-25 Kasım 20114</dc:title>
  <dc:creator>Arş. Gör. Y.KAYALI</dc:creator>
  <cp:lastModifiedBy>casper</cp:lastModifiedBy>
  <cp:revision>117</cp:revision>
  <dcterms:created xsi:type="dcterms:W3CDTF">2014-11-21T09:52:05Z</dcterms:created>
  <dcterms:modified xsi:type="dcterms:W3CDTF">2020-03-02T19:14:02Z</dcterms:modified>
</cp:coreProperties>
</file>