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57" d="100"/>
          <a:sy n="57" d="100"/>
        </p:scale>
        <p:origin x="-84" y="-27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FBF50-1A68-4129-8ED9-E824ECBA9954}" type="datetimeFigureOut">
              <a:rPr lang="tr-TR" smtClean="0"/>
              <a:pPr/>
              <a:t>12.10.2019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7B34F4-21A7-4BB8-820F-E13C167F937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FBF50-1A68-4129-8ED9-E824ECBA9954}" type="datetimeFigureOut">
              <a:rPr lang="tr-TR" smtClean="0"/>
              <a:pPr/>
              <a:t>12.10.2019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7B34F4-21A7-4BB8-820F-E13C167F937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FBF50-1A68-4129-8ED9-E824ECBA9954}" type="datetimeFigureOut">
              <a:rPr lang="tr-TR" smtClean="0"/>
              <a:pPr/>
              <a:t>12.10.2019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7B34F4-21A7-4BB8-820F-E13C167F937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FBF50-1A68-4129-8ED9-E824ECBA9954}" type="datetimeFigureOut">
              <a:rPr lang="tr-TR" smtClean="0"/>
              <a:pPr/>
              <a:t>12.10.2019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7B34F4-21A7-4BB8-820F-E13C167F937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FBF50-1A68-4129-8ED9-E824ECBA9954}" type="datetimeFigureOut">
              <a:rPr lang="tr-TR" smtClean="0"/>
              <a:pPr/>
              <a:t>12.10.2019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7B34F4-21A7-4BB8-820F-E13C167F937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FBF50-1A68-4129-8ED9-E824ECBA9954}" type="datetimeFigureOut">
              <a:rPr lang="tr-TR" smtClean="0"/>
              <a:pPr/>
              <a:t>12.10.2019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7B34F4-21A7-4BB8-820F-E13C167F937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FBF50-1A68-4129-8ED9-E824ECBA9954}" type="datetimeFigureOut">
              <a:rPr lang="tr-TR" smtClean="0"/>
              <a:pPr/>
              <a:t>12.10.2019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7B34F4-21A7-4BB8-820F-E13C167F937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FBF50-1A68-4129-8ED9-E824ECBA9954}" type="datetimeFigureOut">
              <a:rPr lang="tr-TR" smtClean="0"/>
              <a:pPr/>
              <a:t>12.10.2019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7B34F4-21A7-4BB8-820F-E13C167F937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FBF50-1A68-4129-8ED9-E824ECBA9954}" type="datetimeFigureOut">
              <a:rPr lang="tr-TR" smtClean="0"/>
              <a:pPr/>
              <a:t>12.10.2019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7B34F4-21A7-4BB8-820F-E13C167F937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FBF50-1A68-4129-8ED9-E824ECBA9954}" type="datetimeFigureOut">
              <a:rPr lang="tr-TR" smtClean="0"/>
              <a:pPr/>
              <a:t>12.10.2019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7B34F4-21A7-4BB8-820F-E13C167F937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FBF50-1A68-4129-8ED9-E824ECBA9954}" type="datetimeFigureOut">
              <a:rPr lang="tr-TR" smtClean="0"/>
              <a:pPr/>
              <a:t>12.10.2019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7B34F4-21A7-4BB8-820F-E13C167F937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0FBF50-1A68-4129-8ED9-E824ECBA9954}" type="datetimeFigureOut">
              <a:rPr lang="tr-TR" smtClean="0"/>
              <a:pPr/>
              <a:t>12.10.2019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7B34F4-21A7-4BB8-820F-E13C167F937A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PETER </a:t>
            </a:r>
            <a:r>
              <a:rPr lang="tr-TR" dirty="0" smtClean="0"/>
              <a:t>BERGER </a:t>
            </a:r>
            <a:br>
              <a:rPr lang="tr-TR" dirty="0" smtClean="0"/>
            </a:br>
            <a:r>
              <a:rPr lang="tr-TR" dirty="0" smtClean="0"/>
              <a:t>KUTSAL ŞEMSİYE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tr-TR" dirty="0" smtClean="0"/>
              <a:t>SİSTEMATİK UNSURLAR</a:t>
            </a:r>
          </a:p>
          <a:p>
            <a:pPr marL="514350" indent="-514350"/>
            <a:r>
              <a:rPr lang="tr-TR" dirty="0" smtClean="0"/>
              <a:t> DİN VE DÜNYA KORUMA</a:t>
            </a:r>
          </a:p>
          <a:p>
            <a:pPr marL="514350" indent="-514350">
              <a:buAutoNum type="arabicPeriod"/>
            </a:pP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Yazar, </a:t>
            </a:r>
            <a:r>
              <a:rPr lang="tr-TR" dirty="0" err="1" smtClean="0"/>
              <a:t>Mikrokozm</a:t>
            </a:r>
            <a:r>
              <a:rPr lang="tr-TR" dirty="0" smtClean="0"/>
              <a:t> ve </a:t>
            </a:r>
            <a:r>
              <a:rPr lang="tr-TR" dirty="0" err="1" smtClean="0"/>
              <a:t>Makrokozm</a:t>
            </a:r>
            <a:r>
              <a:rPr lang="tr-TR" dirty="0" smtClean="0"/>
              <a:t> arasındaki ilişkinin bir benzerinin toplum ve kainat arasında da var olduğunu düşünmektedir.  Yani aşağıda olan her şeyin yukarıda da bir benzeri bulunmaktadır. </a:t>
            </a:r>
            <a:r>
              <a:rPr lang="tr-TR" dirty="0" err="1" smtClean="0"/>
              <a:t>Öreneğin</a:t>
            </a:r>
            <a:r>
              <a:rPr lang="tr-TR" dirty="0" smtClean="0"/>
              <a:t>; Kutsal Baba ile aile reisi olan babanın ilişkisi.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Her an değişim ve istikrarsızlık sorunu ile tehdit edilen, insan tarafından kurulmuş olan düzenin dini yasallaştırma ile kozmik olarak yasallaştırılması sonucu bu düzen ölümsüzleştirilmiş olmaktadır.  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Unutkanlık ve istikrarsızlık sorunu sürekli hatırlatmalar ile çözülmektedir. Bu sürekli hatırlatmalar ise dini pratikler, ibadetler ile sağlanmaktadır.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Din de toplum gibi insan aktivitesinin sonucu olarak meydana gelmiştir. Bu sebeple insanlar tarafından sürekli olarak tekrar tekrar üretilmektedir. 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Toplumsal olarak kurulu dünyaların tümü insan aktivitesiyle meydana geldiği için istikrarsızdır.</a:t>
            </a:r>
          </a:p>
          <a:p>
            <a:r>
              <a:rPr lang="tr-TR" dirty="0" smtClean="0"/>
              <a:t>Bu sebeple bu kurulmuş düzeni istikrar halinde tutabilme araçlarına ihtiyaç vardır. Bu araçlardan birisi de yasallaştırmadır.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Yasalllaştırma</a:t>
            </a:r>
            <a:r>
              <a:rPr lang="tr-TR" dirty="0"/>
              <a:t> </a:t>
            </a:r>
            <a:r>
              <a:rPr lang="tr-TR" dirty="0" smtClean="0"/>
              <a:t>kavramı ile </a:t>
            </a:r>
            <a:r>
              <a:rPr lang="tr-TR" dirty="0" err="1" smtClean="0"/>
              <a:t>Berger</a:t>
            </a:r>
            <a:r>
              <a:rPr lang="tr-TR" dirty="0" smtClean="0"/>
              <a:t>, toplumsal olarak nesnelleşen bilgiyi kastetmektedir. Yani yasallaştırmalar kurumsal düzenlemelerin niçin öyle oldukları hakkında tüm sorulara cevap teşkil eder.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tr-TR" dirty="0" smtClean="0"/>
              <a:t>Yasallaştırmalar insanlara hem düzenin ne olması gerektiğini hem de ne olduğunu anlatır. Örneğin; </a:t>
            </a:r>
          </a:p>
          <a:p>
            <a:pPr>
              <a:buNone/>
            </a:pPr>
            <a:r>
              <a:rPr lang="tr-TR" dirty="0" smtClean="0"/>
              <a:t>“Kız kardeşin X ile cinsel ilişkide bulunamazsın” sorusuna verilen cevap ne olması gerektiğini söylemektedir.</a:t>
            </a:r>
          </a:p>
          <a:p>
            <a:pPr>
              <a:buNone/>
            </a:pPr>
            <a:r>
              <a:rPr lang="tr-TR" dirty="0" smtClean="0"/>
              <a:t>“Sen </a:t>
            </a:r>
            <a:r>
              <a:rPr lang="tr-TR" dirty="0" err="1" smtClean="0"/>
              <a:t>X’in</a:t>
            </a:r>
            <a:r>
              <a:rPr lang="tr-TR" dirty="0" smtClean="0"/>
              <a:t> kardeşisin ve o senin kız kardeşindir” sorusuna verilen cevap ne olduğunu söylemektedir.</a:t>
            </a:r>
            <a:endParaRPr lang="tr-TR" dirty="0"/>
          </a:p>
          <a:p>
            <a:pPr>
              <a:buNone/>
            </a:pPr>
            <a:r>
              <a:rPr lang="tr-TR" dirty="0" smtClean="0"/>
              <a:t>  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Yasallaştırıcılar hem şuan yaşayanların hem de gelecek nesillerin (çocukların) zihinlerinde olan ve oluşacak olan sorulara cevap verebilmedir. 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Sosyalleşme tamamlanmamış bir süreç olduğu için yetişkinler yasallaştırıcı cevapları unuturlar bu sebeple onlara da sık sık hatırlatılmalıdır.  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Yasallaştırmanın objektif ve </a:t>
            </a:r>
            <a:r>
              <a:rPr lang="tr-TR" dirty="0" err="1" smtClean="0"/>
              <a:t>subjektif</a:t>
            </a:r>
            <a:r>
              <a:rPr lang="tr-TR" dirty="0" smtClean="0"/>
              <a:t> yönü bulunmaktadır. </a:t>
            </a:r>
          </a:p>
          <a:p>
            <a:r>
              <a:rPr lang="tr-TR" dirty="0" smtClean="0"/>
              <a:t>Objektif yönü, toplumun nesnelleşen bilgisi ile ilgilidir.</a:t>
            </a:r>
          </a:p>
          <a:p>
            <a:r>
              <a:rPr lang="tr-TR" dirty="0" smtClean="0"/>
              <a:t>Sübjektif yönü, kişiler tarafından içselleştirilen kurallar ile ilgilidir.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dirty="0" smtClean="0"/>
              <a:t>Yasallaştırmanın amacı toplum tarafından kurulan, inşa edilen düzenin (</a:t>
            </a:r>
            <a:r>
              <a:rPr lang="tr-TR" dirty="0" err="1" smtClean="0"/>
              <a:t>nomos’un</a:t>
            </a:r>
            <a:r>
              <a:rPr lang="tr-TR" dirty="0" smtClean="0"/>
              <a:t>) korunmasını sağlamaktır. 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Yazar’a göre yasallaştırmanın en etkin ve eski aracı dindir.</a:t>
            </a:r>
          </a:p>
          <a:p>
            <a:r>
              <a:rPr lang="tr-TR" dirty="0" smtClean="0"/>
              <a:t>Din, toplumsal düzeni, toplumsal kurumları kutsal ve kozmik bir referans çerçevesine yerleştirerek yasallaştırır.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</TotalTime>
  <Words>327</Words>
  <Application>Microsoft Office PowerPoint</Application>
  <PresentationFormat>Ekran Gösterisi (4:3)</PresentationFormat>
  <Paragraphs>22</Paragraphs>
  <Slides>13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13</vt:i4>
      </vt:variant>
    </vt:vector>
  </HeadingPairs>
  <TitlesOfParts>
    <vt:vector size="14" baseType="lpstr">
      <vt:lpstr>Ofis Teması</vt:lpstr>
      <vt:lpstr>PETER BERGER  KUTSAL ŞEMSİYE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Prof.Dr. PETER BERGER  KUTSAL ŞEMSİYE</dc:title>
  <dc:creator>Ogr O</dc:creator>
  <cp:lastModifiedBy>user</cp:lastModifiedBy>
  <cp:revision>9</cp:revision>
  <dcterms:created xsi:type="dcterms:W3CDTF">2019-10-08T05:50:11Z</dcterms:created>
  <dcterms:modified xsi:type="dcterms:W3CDTF">2019-10-12T11:29:31Z</dcterms:modified>
</cp:coreProperties>
</file>