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sldIdLst>
    <p:sldId id="256" r:id="rId2"/>
    <p:sldId id="261" r:id="rId3"/>
    <p:sldId id="289" r:id="rId4"/>
    <p:sldId id="290" r:id="rId5"/>
    <p:sldId id="264" r:id="rId6"/>
    <p:sldId id="265" r:id="rId7"/>
    <p:sldId id="266" r:id="rId8"/>
    <p:sldId id="315" r:id="rId9"/>
    <p:sldId id="267" r:id="rId10"/>
    <p:sldId id="282" r:id="rId11"/>
    <p:sldId id="283" r:id="rId12"/>
    <p:sldId id="284" r:id="rId13"/>
    <p:sldId id="276" r:id="rId14"/>
    <p:sldId id="285" r:id="rId15"/>
    <p:sldId id="275" r:id="rId16"/>
    <p:sldId id="286" r:id="rId17"/>
    <p:sldId id="287" r:id="rId18"/>
    <p:sldId id="288" r:id="rId19"/>
    <p:sldId id="277" r:id="rId20"/>
    <p:sldId id="294" r:id="rId21"/>
    <p:sldId id="295" r:id="rId22"/>
    <p:sldId id="296" r:id="rId23"/>
    <p:sldId id="297" r:id="rId24"/>
    <p:sldId id="298" r:id="rId25"/>
    <p:sldId id="299" r:id="rId26"/>
    <p:sldId id="349" r:id="rId27"/>
    <p:sldId id="352" r:id="rId28"/>
    <p:sldId id="351" r:id="rId29"/>
    <p:sldId id="350" r:id="rId30"/>
    <p:sldId id="353" r:id="rId31"/>
    <p:sldId id="354" r:id="rId32"/>
    <p:sldId id="293" r:id="rId33"/>
    <p:sldId id="355" r:id="rId34"/>
    <p:sldId id="356" r:id="rId35"/>
    <p:sldId id="278" r:id="rId36"/>
    <p:sldId id="301" r:id="rId37"/>
    <p:sldId id="300" r:id="rId38"/>
    <p:sldId id="302" r:id="rId39"/>
    <p:sldId id="279" r:id="rId40"/>
    <p:sldId id="303" r:id="rId4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5" autoAdjust="0"/>
    <p:restoredTop sz="94662" autoAdjust="0"/>
  </p:normalViewPr>
  <p:slideViewPr>
    <p:cSldViewPr>
      <p:cViewPr varScale="1">
        <p:scale>
          <a:sx n="89" d="100"/>
          <a:sy n="89" d="100"/>
        </p:scale>
        <p:origin x="-696" y="-112"/>
      </p:cViewPr>
      <p:guideLst>
        <p:guide orient="horz" pos="2160"/>
        <p:guide pos="2880"/>
      </p:guideLst>
    </p:cSldViewPr>
  </p:slideViewPr>
  <p:outlineViewPr>
    <p:cViewPr>
      <p:scale>
        <a:sx n="33" d="100"/>
        <a:sy n="33" d="100"/>
      </p:scale>
      <p:origin x="0" y="492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7E4430-E5BA-49F1-9985-EFB3D70CE26E}" type="datetimeFigureOut">
              <a:rPr lang="tr-TR" smtClean="0"/>
              <a:pPr/>
              <a:t>30.10.2019</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3DBD98-7258-4DF2-A43C-2ED372FE4308}" type="slidenum">
              <a:rPr lang="tr-TR" smtClean="0"/>
              <a:pPr/>
              <a:t>‹#›</a:t>
            </a:fld>
            <a:endParaRPr lang="tr-TR"/>
          </a:p>
        </p:txBody>
      </p:sp>
    </p:spTree>
    <p:extLst>
      <p:ext uri="{BB962C8B-B14F-4D97-AF65-F5344CB8AC3E}">
        <p14:creationId xmlns:p14="http://schemas.microsoft.com/office/powerpoint/2010/main" val="562646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E1F71E-9AA7-4105-B7C5-313E01FAF072}" type="datetimeFigureOut">
              <a:rPr lang="tr-TR" smtClean="0"/>
              <a:pPr/>
              <a:t>30.10.2019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1F0735B-2E15-46FA-A395-8E1AA9EF058E}"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1F71E-9AA7-4105-B7C5-313E01FAF072}" type="datetimeFigureOut">
              <a:rPr lang="tr-TR" smtClean="0"/>
              <a:pPr/>
              <a:t>30.10.2019</a:t>
            </a:fld>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F0735B-2E15-46FA-A395-8E1AA9EF058E}"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7.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9.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31.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5" Type="http://schemas.openxmlformats.org/officeDocument/2006/relationships/image" Target="../media/image40.tiff"/><Relationship Id="rId6" Type="http://schemas.openxmlformats.org/officeDocument/2006/relationships/image" Target="../media/image41.tiff"/><Relationship Id="rId7"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s>
</file>

<file path=ppt/slides/_rels/slide33.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tr-TR" dirty="0" smtClean="0"/>
              <a:t>ZTB303</a:t>
            </a:r>
            <a:br>
              <a:rPr lang="tr-TR" dirty="0" smtClean="0"/>
            </a:br>
            <a:r>
              <a:rPr lang="tr-TR" dirty="0" smtClean="0">
                <a:solidFill>
                  <a:srgbClr val="FF0000"/>
                </a:solidFill>
              </a:rPr>
              <a:t>MOLEKÜLER BİYOLOJİ VE BİTKİ BİYOTEKNOLOJİSİ</a:t>
            </a:r>
            <a:endParaRPr lang="tr-TR" dirty="0">
              <a:solidFill>
                <a:srgbClr val="FF0000"/>
              </a:solidFill>
            </a:endParaRPr>
          </a:p>
        </p:txBody>
      </p:sp>
      <p:sp>
        <p:nvSpPr>
          <p:cNvPr id="3" name="Subtitle 2"/>
          <p:cNvSpPr>
            <a:spLocks noGrp="1"/>
          </p:cNvSpPr>
          <p:nvPr>
            <p:ph type="subTitle" idx="1"/>
          </p:nvPr>
        </p:nvSpPr>
        <p:spPr>
          <a:xfrm>
            <a:off x="1403648" y="4149080"/>
            <a:ext cx="6400800" cy="1752600"/>
          </a:xfrm>
        </p:spPr>
        <p:txBody>
          <a:bodyPr/>
          <a:lstStyle/>
          <a:p>
            <a:r>
              <a:rPr lang="tr-TR" dirty="0" smtClean="0"/>
              <a:t>Sebahattin Özcan</a:t>
            </a:r>
            <a:endParaRPr lang="tr-TR"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dirty="0" smtClean="0">
                <a:solidFill>
                  <a:srgbClr val="FF0000"/>
                </a:solidFill>
              </a:rPr>
              <a:t>Nükleik Asitler</a:t>
            </a:r>
            <a:r>
              <a:rPr lang="tr-TR" dirty="0" smtClean="0"/>
              <a:t/>
            </a:r>
            <a:br>
              <a:rPr lang="tr-TR" dirty="0" smtClean="0"/>
            </a:br>
            <a:endParaRPr lang="tr-TR" dirty="0"/>
          </a:p>
        </p:txBody>
      </p:sp>
      <p:sp>
        <p:nvSpPr>
          <p:cNvPr id="3" name="Content Placeholder 2"/>
          <p:cNvSpPr>
            <a:spLocks noGrp="1"/>
          </p:cNvSpPr>
          <p:nvPr>
            <p:ph idx="1"/>
          </p:nvPr>
        </p:nvSpPr>
        <p:spPr/>
        <p:txBody>
          <a:bodyPr>
            <a:normAutofit fontScale="47500" lnSpcReduction="20000"/>
          </a:bodyPr>
          <a:lstStyle/>
          <a:p>
            <a:r>
              <a:rPr lang="tr-TR" dirty="0" smtClean="0"/>
              <a:t>Nükleik asitler, hücre nükleusunun en önemli kimyasal bileşenleridir. </a:t>
            </a:r>
          </a:p>
          <a:p>
            <a:r>
              <a:rPr lang="tr-TR" dirty="0" smtClean="0"/>
              <a:t>Hücrelerde başlıca iki tip nükleik asit vardır. Bunlar </a:t>
            </a:r>
            <a:r>
              <a:rPr lang="tr-TR" b="1" dirty="0" smtClean="0"/>
              <a:t>D</a:t>
            </a:r>
            <a:r>
              <a:rPr lang="tr-TR" dirty="0" smtClean="0"/>
              <a:t>e(z)oksiribo-</a:t>
            </a:r>
            <a:r>
              <a:rPr lang="tr-TR" b="1" dirty="0" smtClean="0"/>
              <a:t>N</a:t>
            </a:r>
            <a:r>
              <a:rPr lang="tr-TR" dirty="0" smtClean="0"/>
              <a:t>ükleik-</a:t>
            </a:r>
            <a:r>
              <a:rPr lang="tr-TR" b="1" dirty="0" smtClean="0"/>
              <a:t>A</a:t>
            </a:r>
            <a:r>
              <a:rPr lang="tr-TR" dirty="0" smtClean="0"/>
              <a:t>sit (</a:t>
            </a:r>
            <a:r>
              <a:rPr lang="tr-TR" b="1" dirty="0" smtClean="0"/>
              <a:t>DNA</a:t>
            </a:r>
            <a:r>
              <a:rPr lang="tr-TR" dirty="0" smtClean="0"/>
              <a:t>) ve </a:t>
            </a:r>
            <a:r>
              <a:rPr lang="tr-TR" b="1" dirty="0" smtClean="0"/>
              <a:t>R</a:t>
            </a:r>
            <a:r>
              <a:rPr lang="tr-TR" dirty="0" smtClean="0"/>
              <a:t>ibo(z)-</a:t>
            </a:r>
            <a:r>
              <a:rPr lang="tr-TR" b="1" dirty="0" smtClean="0"/>
              <a:t>N</a:t>
            </a:r>
            <a:r>
              <a:rPr lang="tr-TR" dirty="0" smtClean="0"/>
              <a:t>ükleik-</a:t>
            </a:r>
            <a:r>
              <a:rPr lang="tr-TR" b="1" dirty="0" smtClean="0"/>
              <a:t>A</a:t>
            </a:r>
            <a:r>
              <a:rPr lang="tr-TR" dirty="0" smtClean="0"/>
              <a:t>sit (</a:t>
            </a:r>
            <a:r>
              <a:rPr lang="tr-TR" b="1" dirty="0" smtClean="0"/>
              <a:t>RNA)</a:t>
            </a:r>
            <a:r>
              <a:rPr lang="tr-TR" dirty="0" smtClean="0"/>
              <a:t>’dır .</a:t>
            </a:r>
          </a:p>
          <a:p>
            <a:r>
              <a:rPr lang="tr-TR" dirty="0" smtClean="0"/>
              <a:t>Nükleik asitlerin her iki tipi de nükleotid denilen çok sayıda tekli yapılardan (monomer) oluşan düz polimer (zincirli yapı) veya polinükleotidlerdir.</a:t>
            </a:r>
          </a:p>
          <a:p>
            <a:r>
              <a:rPr lang="tr-TR" dirty="0" smtClean="0"/>
              <a:t> RNA, sitoplazmada daha yaygın olarak bulunduğu halde, DNA esas olarak çekirdek, yeşil bitkilerin kloroplastları ve bütün yüksek organizmaların mitokondrilerinde bulunmaktadır. </a:t>
            </a:r>
          </a:p>
          <a:p>
            <a:r>
              <a:rPr lang="tr-TR" dirty="0" smtClean="0"/>
              <a:t>Hücre çekirdeğinden esas olarak iki tip bilgi akışı olmaktadır. Bunlardan birisi kalıtımla ilgili olanı, diğeri ise hücrenin fonksiyonları ile ilgili olanıdır. İşte bu her iki olayda da bilgi akışını gerçekleştiren ve bilginin kaynağı durumunda olan esas moleküller nükleik asitlerdir. </a:t>
            </a:r>
          </a:p>
          <a:p>
            <a:r>
              <a:rPr lang="tr-TR" dirty="0" smtClean="0"/>
              <a:t>Çekirdekteki bilgi deposu olan molekül DNA’dır. Böylelikle DNA bir canlının fenotipi, metabolik yetenekleri, makro-moleküler bileşenleri ve morfolojik değişikliklerini tayin etmektedir. </a:t>
            </a:r>
          </a:p>
          <a:p>
            <a:r>
              <a:rPr lang="tr-TR" dirty="0" smtClean="0"/>
              <a:t>Hücre bölünmesi esnasında ana hücrenin çekirdeğinde bulunan her bilginin DNA seviyesinde kopyaları yapılmakta ve yavru hücrelere aktarılmaktadır. </a:t>
            </a:r>
          </a:p>
          <a:p>
            <a:r>
              <a:rPr lang="tr-TR" dirty="0" smtClean="0"/>
              <a:t>Hücre fonksiyonları ile ilgili bilgiler ise DNA’dan sentezlenen bir RNA molekülü aracılığıyla gerçekleştirilmektedir.</a:t>
            </a:r>
          </a:p>
          <a:p>
            <a:r>
              <a:rPr lang="tr-TR" dirty="0" smtClean="0"/>
              <a:t>RNA’nın tipi, görev ve fonksiyonları daha bağımsız ve karmaşıktır. Farklı tipteki RNA’lar, büyüme ve çoğalma için gerekli olaylarda doğrudan görev alırlar. Her bir özel protein veya enzimin sentezlenmesi için gerekli bilgi RNA aracılığıyla taşınır.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solidFill>
                  <a:srgbClr val="FF0000"/>
                </a:solidFill>
              </a:rPr>
              <a:t>Nükleik asitlerin miktarları</a:t>
            </a:r>
            <a:endParaRPr lang="tr-TR"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tr-TR" dirty="0" smtClean="0"/>
              <a:t>Nükleik asitlerin miktarları bir organizmadan diğerine değişiklik göstermektedir. </a:t>
            </a:r>
          </a:p>
          <a:p>
            <a:r>
              <a:rPr lang="tr-TR" dirty="0" smtClean="0"/>
              <a:t>Bir TMV’nün toplam ağırlığının %5’i RNA, %95’i ise proteinlerden meydana gelmektedir. </a:t>
            </a:r>
          </a:p>
          <a:p>
            <a:r>
              <a:rPr lang="tr-TR" dirty="0" smtClean="0"/>
              <a:t>Maya hücrelerinde DNA içeriği %1 olmasına karşın, RNA oranı %10 civarındadır. </a:t>
            </a:r>
          </a:p>
          <a:p>
            <a:r>
              <a:rPr lang="tr-TR" dirty="0" smtClean="0"/>
              <a:t>Bakterilerin kuru ağırlıklarının %60-70’i proteinlerden, %10-25 kadarı da nükleik asitlerden oluşmaktadır.</a:t>
            </a:r>
          </a:p>
          <a:p>
            <a:r>
              <a:rPr lang="tr-TR" dirty="0" smtClean="0"/>
              <a:t>En küçük DNA’ya sahip olan </a:t>
            </a:r>
            <a:r>
              <a:rPr lang="tr-TR" dirty="0" smtClean="0">
                <a:sym typeface="Symbol"/>
              </a:rPr>
              <a:t></a:t>
            </a:r>
            <a:r>
              <a:rPr lang="tr-TR" dirty="0" smtClean="0"/>
              <a:t>x174 bakteriyofajında yaklaşık 5000 nükleotid bulunmaktadır. </a:t>
            </a:r>
          </a:p>
          <a:p>
            <a:r>
              <a:rPr lang="tr-TR" dirty="0" smtClean="0"/>
              <a:t>Bakteriyofaj T2’de nükleotid sayısı 4.0x10</a:t>
            </a:r>
            <a:r>
              <a:rPr lang="tr-TR" baseline="30000" dirty="0" smtClean="0"/>
              <a:t>5</a:t>
            </a:r>
            <a:r>
              <a:rPr lang="tr-TR" dirty="0" smtClean="0"/>
              <a:t>, </a:t>
            </a:r>
            <a:r>
              <a:rPr lang="tr-TR" i="1" dirty="0" smtClean="0"/>
              <a:t>E. coli</a:t>
            </a:r>
            <a:r>
              <a:rPr lang="tr-TR" dirty="0" smtClean="0"/>
              <a:t> bakterisinde ise yaklaşık 10</a:t>
            </a:r>
            <a:r>
              <a:rPr lang="tr-TR" baseline="30000" dirty="0" smtClean="0"/>
              <a:t>7</a:t>
            </a:r>
            <a:r>
              <a:rPr lang="tr-TR" dirty="0" smtClean="0"/>
              <a:t> dir. </a:t>
            </a:r>
          </a:p>
          <a:p>
            <a:r>
              <a:rPr lang="tr-TR" dirty="0" smtClean="0"/>
              <a:t>Daha yüksek canlılarda ise bu miktar 5x10</a:t>
            </a:r>
            <a:r>
              <a:rPr lang="tr-TR" baseline="30000" dirty="0" smtClean="0"/>
              <a:t>5</a:t>
            </a:r>
            <a:r>
              <a:rPr lang="tr-TR" dirty="0" smtClean="0"/>
              <a:t> ila 5x10</a:t>
            </a:r>
            <a:r>
              <a:rPr lang="tr-TR" baseline="30000" dirty="0" smtClean="0"/>
              <a:t>10</a:t>
            </a:r>
            <a:r>
              <a:rPr lang="tr-TR" dirty="0" smtClean="0"/>
              <a:t> arasında değişmektedir. Nükleotid sayıları türler için özel ve karakteristiktir. </a:t>
            </a:r>
          </a:p>
          <a:p>
            <a:r>
              <a:rPr lang="tr-TR" dirty="0" smtClean="0"/>
              <a:t>Normal kromozom sayısının 2-3 katına sahip kromozom taşıyan dokulardaki hücrelerde de DNA miktarları yine 2-3 kat fazla bulunmuştur.</a:t>
            </a:r>
          </a:p>
          <a:p>
            <a:endParaRPr lang="tr-TR"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dirty="0" smtClean="0">
                <a:solidFill>
                  <a:srgbClr val="FF0000"/>
                </a:solidFill>
              </a:rPr>
              <a:t>DNA’nın kimyasal yapısı </a:t>
            </a:r>
            <a:r>
              <a:rPr lang="tr-TR" dirty="0" smtClean="0"/>
              <a:t/>
            </a:r>
            <a:br>
              <a:rPr lang="tr-TR" dirty="0" smtClean="0"/>
            </a:br>
            <a:endParaRPr lang="tr-TR" dirty="0"/>
          </a:p>
        </p:txBody>
      </p:sp>
      <p:sp>
        <p:nvSpPr>
          <p:cNvPr id="3" name="Content Placeholder 2"/>
          <p:cNvSpPr>
            <a:spLocks noGrp="1"/>
          </p:cNvSpPr>
          <p:nvPr>
            <p:ph idx="1"/>
          </p:nvPr>
        </p:nvSpPr>
        <p:spPr/>
        <p:txBody>
          <a:bodyPr>
            <a:normAutofit fontScale="55000" lnSpcReduction="20000"/>
          </a:bodyPr>
          <a:lstStyle/>
          <a:p>
            <a:r>
              <a:rPr lang="tr-TR" dirty="0" smtClean="0"/>
              <a:t>DNA; C, H, O, N ve P elementlerinden oluşan üç farklı molekülün (şeker, fosfat ve bazlar) birleşerek nükleotidleri ve bunların da uzun, dallanmış zincirler şeklinde birleşmesiyle oluşan nükleotid polimeridir. </a:t>
            </a:r>
          </a:p>
          <a:p>
            <a:pPr lvl="0"/>
            <a:r>
              <a:rPr lang="tr-TR" dirty="0" smtClean="0"/>
              <a:t>Her nükleotitte bir adet beş karbonlu şeker (pentoz) </a:t>
            </a:r>
            <a:r>
              <a:rPr lang="tr-TR" dirty="0" smtClean="0">
                <a:sym typeface="Symbol"/>
              </a:rPr>
              <a:t></a:t>
            </a:r>
            <a:r>
              <a:rPr lang="tr-TR" dirty="0" smtClean="0"/>
              <a:t>DNA’da deoksiriboz (bir oksijeni eksik, C</a:t>
            </a:r>
            <a:r>
              <a:rPr lang="tr-TR" baseline="-25000" dirty="0" smtClean="0"/>
              <a:t>5</a:t>
            </a:r>
            <a:r>
              <a:rPr lang="tr-TR" dirty="0" smtClean="0"/>
              <a:t>H</a:t>
            </a:r>
            <a:r>
              <a:rPr lang="tr-TR" baseline="-25000" dirty="0" smtClean="0"/>
              <a:t>10</a:t>
            </a:r>
            <a:r>
              <a:rPr lang="tr-TR" dirty="0" smtClean="0"/>
              <a:t>O</a:t>
            </a:r>
            <a:r>
              <a:rPr lang="tr-TR" baseline="-25000" dirty="0" smtClean="0"/>
              <a:t>4</a:t>
            </a:r>
            <a:r>
              <a:rPr lang="tr-TR" dirty="0" smtClean="0"/>
              <a:t>) ve RNA’da riboz (C</a:t>
            </a:r>
            <a:r>
              <a:rPr lang="tr-TR" baseline="-25000" dirty="0" smtClean="0"/>
              <a:t>5</a:t>
            </a:r>
            <a:r>
              <a:rPr lang="tr-TR" dirty="0" smtClean="0"/>
              <a:t>H</a:t>
            </a:r>
            <a:r>
              <a:rPr lang="tr-TR" baseline="-25000" dirty="0" smtClean="0"/>
              <a:t>10</a:t>
            </a:r>
            <a:r>
              <a:rPr lang="tr-TR" dirty="0" smtClean="0"/>
              <a:t>O</a:t>
            </a:r>
            <a:r>
              <a:rPr lang="tr-TR" baseline="-25000" dirty="0" smtClean="0"/>
              <a:t>5</a:t>
            </a:r>
            <a:r>
              <a:rPr lang="tr-TR" dirty="0" smtClean="0"/>
              <a:t>)</a:t>
            </a:r>
            <a:r>
              <a:rPr lang="tr-TR" dirty="0" smtClean="0">
                <a:sym typeface="Symbol"/>
              </a:rPr>
              <a:t></a:t>
            </a:r>
            <a:r>
              <a:rPr lang="tr-TR" dirty="0" smtClean="0"/>
              <a:t>, </a:t>
            </a:r>
          </a:p>
          <a:p>
            <a:pPr lvl="0"/>
            <a:r>
              <a:rPr lang="tr-TR" dirty="0" smtClean="0"/>
              <a:t>bir adet azotlu baz </a:t>
            </a:r>
            <a:r>
              <a:rPr lang="tr-TR" dirty="0" smtClean="0">
                <a:sym typeface="Symbol"/>
              </a:rPr>
              <a:t></a:t>
            </a:r>
            <a:r>
              <a:rPr lang="tr-TR" dirty="0" smtClean="0"/>
              <a:t>DNA’da Adenin (A), Timin (T), Guanin (G) ve Sitozin (C), RNA’da Timin yerine Urasil (U)</a:t>
            </a:r>
            <a:r>
              <a:rPr lang="tr-TR" dirty="0" smtClean="0">
                <a:sym typeface="Symbol"/>
              </a:rPr>
              <a:t>,</a:t>
            </a:r>
          </a:p>
          <a:p>
            <a:pPr lvl="0"/>
            <a:r>
              <a:rPr lang="tr-TR" dirty="0" smtClean="0"/>
              <a:t>bir de fosforik asit (H</a:t>
            </a:r>
            <a:r>
              <a:rPr lang="tr-TR" baseline="-25000" dirty="0" smtClean="0"/>
              <a:t>3</a:t>
            </a:r>
            <a:r>
              <a:rPr lang="tr-TR" dirty="0" smtClean="0"/>
              <a:t>PO</a:t>
            </a:r>
            <a:r>
              <a:rPr lang="tr-TR" baseline="-25000" dirty="0" smtClean="0"/>
              <a:t>4</a:t>
            </a:r>
            <a:r>
              <a:rPr lang="tr-TR" dirty="0" smtClean="0"/>
              <a:t>) bulunur. </a:t>
            </a:r>
          </a:p>
          <a:p>
            <a:pPr lvl="0"/>
            <a:r>
              <a:rPr lang="tr-TR" dirty="0" smtClean="0"/>
              <a:t>Bir polimerde zincirin iskeleti veya omurgası almaşıklı yer alan fosfat ve şeker gruplarıyla şekillenir. Bu iskelete yan grup olarak azotlu bazlar bağlanır ve oluşan bu yapıya nükleotid denilir.</a:t>
            </a:r>
          </a:p>
          <a:p>
            <a:pPr lvl="0"/>
            <a:r>
              <a:rPr lang="tr-TR" dirty="0" smtClean="0"/>
              <a:t>dATP (deoksiadenozin trifosfat), dGTP (deoksiguanozin trifosfat), dTTP (deoksitimidin trifosfat), ve dCTP (deoksisitidin trifosfat), olmak üzere 4 farklı nükleotid vardır. </a:t>
            </a:r>
          </a:p>
          <a:p>
            <a:pPr lvl="0"/>
            <a:r>
              <a:rPr lang="tr-TR" dirty="0" smtClean="0"/>
              <a:t>Bir şeker molekülü ve bir bazın oluşturduğu yapıya ise nükleosit denir. Bu nedenle bir nükleotide deoksinükleosit trifosfat veya kısaca nükleosit fosfat da denilmektedir. </a:t>
            </a:r>
          </a:p>
          <a:p>
            <a:pPr>
              <a:buNone/>
            </a:pPr>
            <a:endParaRPr lang="tr-TR"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DATA\Biyoteknoloji Kitabı\kitap cd2\Resimler B-12-14\B 12 sekilleri\Şekil 12.1 ab en son cmyk.ti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b="-6597"/>
          <a:stretch>
            <a:fillRect/>
          </a:stretch>
        </p:blipFill>
        <p:spPr bwMode="auto">
          <a:xfrm>
            <a:off x="179512" y="0"/>
            <a:ext cx="4968552" cy="6705806"/>
          </a:xfrm>
          <a:prstGeom prst="rect">
            <a:avLst/>
          </a:prstGeom>
          <a:noFill/>
        </p:spPr>
      </p:pic>
      <p:sp>
        <p:nvSpPr>
          <p:cNvPr id="13313" name="Rectangle 1"/>
          <p:cNvSpPr>
            <a:spLocks noChangeArrowheads="1"/>
          </p:cNvSpPr>
          <p:nvPr/>
        </p:nvSpPr>
        <p:spPr bwMode="auto">
          <a:xfrm>
            <a:off x="5148064" y="3726324"/>
            <a:ext cx="3672408"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180975" algn="l"/>
              </a:tabLst>
            </a:pPr>
            <a:r>
              <a:rPr kumimoji="0" lang="tr-TR" sz="1600" b="0"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DNA’da pürin ve pirimidin birlikteliğini ‘zayıf hidrojen bağları’ sağlamaktadır. Adenin ile timin arasında 2, guanin ile sitozin arasında 3 hidrojen bağı bulunur. Aslında bu tür bir eşleşme rastlantı değil bazların stereo-kimyasal yapılarına bağlı bir zorunluluktan kaynaklanmaktadır. Guanin ile sitozin arasındaki 3 hidrojen bağı, guanin ve sitozince zengin bir çift zincirli DNA polinükleotidinin daha stabil olmasını sağlar.</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314" name="Rectangle 2"/>
          <p:cNvSpPr>
            <a:spLocks noChangeArrowheads="1"/>
          </p:cNvSpPr>
          <p:nvPr/>
        </p:nvSpPr>
        <p:spPr bwMode="auto">
          <a:xfrm>
            <a:off x="5148064" y="455330"/>
            <a:ext cx="3744416"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180975" algn="l"/>
              </a:tabLst>
            </a:pPr>
            <a:r>
              <a:rPr kumimoji="0" lang="tr-TR" sz="1600" b="0"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Bir zincirde şekerin 5’ karbon atomuna sürekli olarak fosfat grubu bağlanır. Yine bir polinükleotid zincir üzerinde bir nükleotidin fosfat grubu diğer nükleotidin şekerinin 3’ karbon atomuna fosfodiester bağlarla bağlanır Fosfat negatif (-) değerli olduğundan DNA molekülü de bu nedenle negatif yük kazanmaktadır. Bu şekilde (5’-3’-5’-3’ bir zincirde, 3’-5’-3’-5’ diğer zincirde) polinükleotid zincir devam eder. Yani, her bir zincirde uç gruplar bir uçta 5’-fosfat (5’-P), diğer uçta 3’-hidroksil (3’-OH) grubu olarak bulunur.</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Box 2"/>
          <p:cNvSpPr txBox="1"/>
          <p:nvPr/>
        </p:nvSpPr>
        <p:spPr>
          <a:xfrm>
            <a:off x="3203848" y="6461622"/>
            <a:ext cx="5342102" cy="369332"/>
          </a:xfrm>
          <a:prstGeom prst="rect">
            <a:avLst/>
          </a:prstGeom>
          <a:noFill/>
        </p:spPr>
        <p:txBody>
          <a:bodyPr wrap="none" rtlCol="0">
            <a:spAutoFit/>
          </a:bodyPr>
          <a:lstStyle/>
          <a:p>
            <a:r>
              <a:rPr lang="en-US" dirty="0" err="1" smtClean="0">
                <a:solidFill>
                  <a:srgbClr val="0000FF"/>
                </a:solidFill>
              </a:rPr>
              <a:t>Styryer</a:t>
            </a:r>
            <a:r>
              <a:rPr lang="en-US" dirty="0" smtClean="0">
                <a:solidFill>
                  <a:srgbClr val="0000FF"/>
                </a:solidFill>
              </a:rPr>
              <a:t> 1988, Konuk </a:t>
            </a:r>
            <a:r>
              <a:rPr lang="en-US" dirty="0" err="1" smtClean="0">
                <a:solidFill>
                  <a:srgbClr val="0000FF"/>
                </a:solidFill>
              </a:rPr>
              <a:t>ve</a:t>
            </a:r>
            <a:r>
              <a:rPr lang="en-US" dirty="0" smtClean="0">
                <a:solidFill>
                  <a:srgbClr val="0000FF"/>
                </a:solidFill>
              </a:rPr>
              <a:t> </a:t>
            </a:r>
            <a:r>
              <a:rPr lang="en-US" dirty="0" err="1" smtClean="0">
                <a:solidFill>
                  <a:srgbClr val="0000FF"/>
                </a:solidFill>
              </a:rPr>
              <a:t>Babaoğlu</a:t>
            </a:r>
            <a:r>
              <a:rPr lang="en-US" dirty="0" smtClean="0">
                <a:solidFill>
                  <a:srgbClr val="0000FF"/>
                </a:solidFill>
              </a:rPr>
              <a:t> </a:t>
            </a:r>
            <a:r>
              <a:rPr lang="en-US" dirty="0" smtClean="0">
                <a:solidFill>
                  <a:srgbClr val="0000FF"/>
                </a:solidFill>
              </a:rPr>
              <a:t>2002 </a:t>
            </a:r>
            <a:r>
              <a:rPr lang="en-US" dirty="0" smtClean="0">
                <a:solidFill>
                  <a:srgbClr val="0000FF"/>
                </a:solidFill>
              </a:rPr>
              <a:t>(Ed:  Özcan </a:t>
            </a:r>
            <a:r>
              <a:rPr lang="en-US" dirty="0" err="1" smtClean="0">
                <a:solidFill>
                  <a:srgbClr val="0000FF"/>
                </a:solidFill>
              </a:rPr>
              <a:t>vd</a:t>
            </a:r>
            <a:r>
              <a:rPr lang="en-US" dirty="0" smtClean="0">
                <a:solidFill>
                  <a:srgbClr val="0000FF"/>
                </a:solidFill>
              </a:rPr>
              <a:t>.)</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Bazı bitki ve mikroorganizmaların DNA’larındaki baz eşitlikleri </a:t>
            </a:r>
            <a:endParaRPr lang="tr-TR" dirty="0"/>
          </a:p>
        </p:txBody>
      </p:sp>
      <p:graphicFrame>
        <p:nvGraphicFramePr>
          <p:cNvPr id="4" name="Content Placeholder 3"/>
          <p:cNvGraphicFramePr>
            <a:graphicFrameLocks noGrp="1"/>
          </p:cNvGraphicFramePr>
          <p:nvPr>
            <p:ph idx="1"/>
          </p:nvPr>
        </p:nvGraphicFramePr>
        <p:xfrm>
          <a:off x="457200" y="1600200"/>
          <a:ext cx="8229600" cy="3454400"/>
        </p:xfrm>
        <a:graphic>
          <a:graphicData uri="http://schemas.openxmlformats.org/drawingml/2006/table">
            <a:tbl>
              <a:tblPr firstRow="1" bandRow="1">
                <a:tableStyleId>{5C22544A-7EE6-4342-B048-85BDC9FD1C3A}</a:tableStyleId>
              </a:tblPr>
              <a:tblGrid>
                <a:gridCol w="1028700"/>
                <a:gridCol w="1028700"/>
                <a:gridCol w="1028700"/>
                <a:gridCol w="1028700"/>
                <a:gridCol w="1028700"/>
                <a:gridCol w="1028700"/>
                <a:gridCol w="1028700"/>
                <a:gridCol w="1028700"/>
              </a:tblGrid>
              <a:tr h="370840">
                <a:tc rowSpan="2">
                  <a:txBody>
                    <a:bodyPr/>
                    <a:lstStyle/>
                    <a:p>
                      <a:pPr algn="just">
                        <a:spcAft>
                          <a:spcPts val="0"/>
                        </a:spcAft>
                      </a:pPr>
                      <a:endParaRPr lang="tr-TR" sz="1600" dirty="0">
                        <a:latin typeface="+mj-lt"/>
                        <a:ea typeface="Times New Roman"/>
                      </a:endParaRPr>
                    </a:p>
                    <a:p>
                      <a:pPr algn="just">
                        <a:spcBef>
                          <a:spcPts val="1200"/>
                        </a:spcBef>
                        <a:spcAft>
                          <a:spcPts val="0"/>
                        </a:spcAft>
                      </a:pPr>
                      <a:r>
                        <a:rPr lang="tr-TR" sz="1600" b="1" dirty="0">
                          <a:latin typeface="+mj-lt"/>
                          <a:ea typeface="Times New Roman"/>
                        </a:rPr>
                        <a:t>Canlı</a:t>
                      </a:r>
                      <a:endParaRPr lang="tr-TR" sz="1600" dirty="0">
                        <a:latin typeface="+mj-lt"/>
                        <a:ea typeface="Times New Roman"/>
                      </a:endParaRPr>
                    </a:p>
                  </a:txBody>
                  <a:tcPr marL="44450" marR="44450" marT="0" marB="0"/>
                </a:tc>
                <a:tc gridSpan="4">
                  <a:txBody>
                    <a:bodyPr/>
                    <a:lstStyle/>
                    <a:p>
                      <a:pPr algn="ctr">
                        <a:spcBef>
                          <a:spcPts val="600"/>
                        </a:spcBef>
                        <a:spcAft>
                          <a:spcPts val="0"/>
                        </a:spcAft>
                      </a:pPr>
                      <a:r>
                        <a:rPr lang="tr-TR" sz="1600" b="1">
                          <a:latin typeface="+mj-lt"/>
                          <a:ea typeface="Times New Roman"/>
                          <a:cs typeface="Times New Roman"/>
                        </a:rPr>
                        <a:t>Baz Kompozisyonu</a:t>
                      </a:r>
                    </a:p>
                    <a:p>
                      <a:pPr algn="ctr">
                        <a:spcAft>
                          <a:spcPts val="0"/>
                        </a:spcAft>
                      </a:pPr>
                      <a:r>
                        <a:rPr lang="tr-TR" sz="1600" b="1">
                          <a:latin typeface="+mj-lt"/>
                          <a:ea typeface="Times New Roman"/>
                        </a:rPr>
                        <a:t>(% Mol)</a:t>
                      </a:r>
                      <a:endParaRPr lang="tr-TR" sz="1600">
                        <a:latin typeface="+mj-lt"/>
                        <a:ea typeface="Times New Roman"/>
                      </a:endParaRPr>
                    </a:p>
                  </a:txBody>
                  <a:tcPr marL="44450" marR="44450" marT="0" marB="0"/>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algn="ctr">
                        <a:spcBef>
                          <a:spcPts val="1200"/>
                        </a:spcBef>
                        <a:spcAft>
                          <a:spcPts val="0"/>
                        </a:spcAft>
                      </a:pPr>
                      <a:r>
                        <a:rPr lang="tr-TR" sz="1600" b="1">
                          <a:latin typeface="+mj-lt"/>
                        </a:rPr>
                        <a:t>Baz Oranı</a:t>
                      </a:r>
                    </a:p>
                  </a:txBody>
                  <a:tcPr marL="44450" marR="44450" marT="0" marB="0"/>
                </a:tc>
                <a:tc hMerge="1">
                  <a:txBody>
                    <a:bodyPr/>
                    <a:lstStyle/>
                    <a:p>
                      <a:endParaRPr lang="tr-TR"/>
                    </a:p>
                  </a:txBody>
                  <a:tcPr/>
                </a:tc>
                <a:tc>
                  <a:txBody>
                    <a:bodyPr/>
                    <a:lstStyle/>
                    <a:p>
                      <a:pPr algn="ctr">
                        <a:spcAft>
                          <a:spcPts val="0"/>
                        </a:spcAft>
                      </a:pPr>
                      <a:r>
                        <a:rPr lang="tr-TR" sz="1600" b="1">
                          <a:latin typeface="+mj-lt"/>
                          <a:ea typeface="Times New Roman"/>
                        </a:rPr>
                        <a:t>Asimetrik Oran</a:t>
                      </a:r>
                      <a:endParaRPr lang="tr-TR" sz="1600">
                        <a:latin typeface="+mj-lt"/>
                        <a:ea typeface="Times New Roman"/>
                      </a:endParaRPr>
                    </a:p>
                  </a:txBody>
                  <a:tcPr marL="44450" marR="44450" marT="0" marB="0"/>
                </a:tc>
              </a:tr>
              <a:tr h="370840">
                <a:tc vMerge="1">
                  <a:txBody>
                    <a:bodyPr/>
                    <a:lstStyle/>
                    <a:p>
                      <a:endParaRPr lang="tr-TR"/>
                    </a:p>
                  </a:txBody>
                  <a:tcPr/>
                </a:tc>
                <a:tc>
                  <a:txBody>
                    <a:bodyPr/>
                    <a:lstStyle/>
                    <a:p>
                      <a:pPr algn="ctr">
                        <a:spcBef>
                          <a:spcPts val="600"/>
                        </a:spcBef>
                        <a:spcAft>
                          <a:spcPts val="0"/>
                        </a:spcAft>
                      </a:pPr>
                      <a:r>
                        <a:rPr lang="tr-TR" sz="1600" b="1" dirty="0">
                          <a:latin typeface="+mj-lt"/>
                          <a:ea typeface="Times New Roman"/>
                          <a:cs typeface="Times New Roman"/>
                        </a:rPr>
                        <a:t>A</a:t>
                      </a:r>
                    </a:p>
                  </a:txBody>
                  <a:tcPr marL="44450" marR="44450" marT="0" marB="0"/>
                </a:tc>
                <a:tc>
                  <a:txBody>
                    <a:bodyPr/>
                    <a:lstStyle/>
                    <a:p>
                      <a:pPr algn="ctr">
                        <a:spcBef>
                          <a:spcPts val="600"/>
                        </a:spcBef>
                        <a:spcAft>
                          <a:spcPts val="0"/>
                        </a:spcAft>
                      </a:pPr>
                      <a:r>
                        <a:rPr lang="tr-TR" sz="1600" b="1" dirty="0">
                          <a:latin typeface="+mj-lt"/>
                        </a:rPr>
                        <a:t>T</a:t>
                      </a:r>
                    </a:p>
                  </a:txBody>
                  <a:tcPr marL="44450" marR="44450" marT="0" marB="0"/>
                </a:tc>
                <a:tc>
                  <a:txBody>
                    <a:bodyPr/>
                    <a:lstStyle/>
                    <a:p>
                      <a:pPr algn="ctr">
                        <a:spcBef>
                          <a:spcPts val="600"/>
                        </a:spcBef>
                        <a:spcAft>
                          <a:spcPts val="0"/>
                        </a:spcAft>
                      </a:pPr>
                      <a:r>
                        <a:rPr lang="tr-TR" sz="1600" b="1">
                          <a:latin typeface="+mj-lt"/>
                        </a:rPr>
                        <a:t>G</a:t>
                      </a:r>
                    </a:p>
                  </a:txBody>
                  <a:tcPr marL="44450" marR="44450" marT="0" marB="0"/>
                </a:tc>
                <a:tc>
                  <a:txBody>
                    <a:bodyPr/>
                    <a:lstStyle/>
                    <a:p>
                      <a:pPr algn="ctr">
                        <a:spcAft>
                          <a:spcPts val="0"/>
                        </a:spcAft>
                      </a:pPr>
                      <a:r>
                        <a:rPr lang="tr-TR" sz="1600" b="1">
                          <a:latin typeface="+mj-lt"/>
                          <a:ea typeface="Times New Roman"/>
                        </a:rPr>
                        <a:t>C</a:t>
                      </a:r>
                      <a:endParaRPr lang="tr-TR" sz="1600">
                        <a:latin typeface="+mj-lt"/>
                        <a:ea typeface="Times New Roman"/>
                      </a:endParaRPr>
                    </a:p>
                  </a:txBody>
                  <a:tcPr marL="44450" marR="44450" marT="0" marB="0"/>
                </a:tc>
                <a:tc>
                  <a:txBody>
                    <a:bodyPr/>
                    <a:lstStyle/>
                    <a:p>
                      <a:pPr algn="ctr">
                        <a:spcAft>
                          <a:spcPts val="0"/>
                        </a:spcAft>
                      </a:pPr>
                      <a:r>
                        <a:rPr lang="tr-TR" sz="1600" b="1">
                          <a:latin typeface="+mj-lt"/>
                          <a:ea typeface="Times New Roman"/>
                        </a:rPr>
                        <a:t>A/T</a:t>
                      </a:r>
                      <a:endParaRPr lang="tr-TR" sz="1600">
                        <a:latin typeface="+mj-lt"/>
                        <a:ea typeface="Times New Roman"/>
                      </a:endParaRPr>
                    </a:p>
                  </a:txBody>
                  <a:tcPr marL="44450" marR="44450" marT="0" marB="0"/>
                </a:tc>
                <a:tc>
                  <a:txBody>
                    <a:bodyPr/>
                    <a:lstStyle/>
                    <a:p>
                      <a:pPr algn="ctr">
                        <a:spcAft>
                          <a:spcPts val="0"/>
                        </a:spcAft>
                      </a:pPr>
                      <a:r>
                        <a:rPr lang="tr-TR" sz="1600" b="1">
                          <a:latin typeface="+mj-lt"/>
                          <a:ea typeface="Times New Roman"/>
                        </a:rPr>
                        <a:t>G/C</a:t>
                      </a:r>
                      <a:endParaRPr lang="tr-TR" sz="1600">
                        <a:latin typeface="+mj-lt"/>
                        <a:ea typeface="Times New Roman"/>
                      </a:endParaRPr>
                    </a:p>
                  </a:txBody>
                  <a:tcPr marL="44450" marR="44450" marT="0" marB="0"/>
                </a:tc>
                <a:tc>
                  <a:txBody>
                    <a:bodyPr/>
                    <a:lstStyle/>
                    <a:p>
                      <a:pPr algn="ctr">
                        <a:spcAft>
                          <a:spcPts val="0"/>
                        </a:spcAft>
                      </a:pPr>
                      <a:r>
                        <a:rPr lang="tr-TR" sz="1600" b="1">
                          <a:latin typeface="+mj-lt"/>
                          <a:ea typeface="Times New Roman"/>
                        </a:rPr>
                        <a:t>A+T/G+C</a:t>
                      </a:r>
                      <a:endParaRPr lang="tr-TR" sz="1600">
                        <a:latin typeface="+mj-lt"/>
                        <a:ea typeface="Times New Roman"/>
                      </a:endParaRPr>
                    </a:p>
                  </a:txBody>
                  <a:tcPr marL="44450" marR="44450" marT="0" marB="0"/>
                </a:tc>
              </a:tr>
              <a:tr h="370840">
                <a:tc>
                  <a:txBody>
                    <a:bodyPr/>
                    <a:lstStyle/>
                    <a:p>
                      <a:pPr algn="just">
                        <a:spcAft>
                          <a:spcPts val="0"/>
                        </a:spcAft>
                      </a:pPr>
                      <a:r>
                        <a:rPr lang="tr-TR" sz="1600">
                          <a:latin typeface="+mj-lt"/>
                          <a:ea typeface="Times New Roman"/>
                        </a:rPr>
                        <a:t>Buğday</a:t>
                      </a:r>
                    </a:p>
                  </a:txBody>
                  <a:tcPr marL="44450" marR="44450" marT="0" marB="0"/>
                </a:tc>
                <a:tc>
                  <a:txBody>
                    <a:bodyPr/>
                    <a:lstStyle/>
                    <a:p>
                      <a:pPr algn="ctr">
                        <a:spcAft>
                          <a:spcPts val="0"/>
                        </a:spcAft>
                      </a:pPr>
                      <a:r>
                        <a:rPr lang="tr-TR" sz="1600">
                          <a:latin typeface="+mj-lt"/>
                          <a:ea typeface="Times New Roman"/>
                        </a:rPr>
                        <a:t>27.3</a:t>
                      </a:r>
                    </a:p>
                  </a:txBody>
                  <a:tcPr marL="44450" marR="44450" marT="0" marB="0"/>
                </a:tc>
                <a:tc>
                  <a:txBody>
                    <a:bodyPr/>
                    <a:lstStyle/>
                    <a:p>
                      <a:pPr algn="ctr">
                        <a:spcAft>
                          <a:spcPts val="0"/>
                        </a:spcAft>
                      </a:pPr>
                      <a:r>
                        <a:rPr lang="tr-TR" sz="1600" dirty="0">
                          <a:latin typeface="+mj-lt"/>
                          <a:ea typeface="Times New Roman"/>
                        </a:rPr>
                        <a:t>27.1</a:t>
                      </a:r>
                    </a:p>
                  </a:txBody>
                  <a:tcPr marL="44450" marR="44450" marT="0" marB="0"/>
                </a:tc>
                <a:tc>
                  <a:txBody>
                    <a:bodyPr/>
                    <a:lstStyle/>
                    <a:p>
                      <a:pPr algn="ctr">
                        <a:spcAft>
                          <a:spcPts val="0"/>
                        </a:spcAft>
                      </a:pPr>
                      <a:r>
                        <a:rPr lang="tr-TR" sz="1600" dirty="0">
                          <a:latin typeface="+mj-lt"/>
                          <a:ea typeface="Times New Roman"/>
                        </a:rPr>
                        <a:t>22.8</a:t>
                      </a:r>
                    </a:p>
                  </a:txBody>
                  <a:tcPr marL="44450" marR="44450" marT="0" marB="0"/>
                </a:tc>
                <a:tc>
                  <a:txBody>
                    <a:bodyPr/>
                    <a:lstStyle/>
                    <a:p>
                      <a:pPr algn="ctr">
                        <a:spcAft>
                          <a:spcPts val="0"/>
                        </a:spcAft>
                      </a:pPr>
                      <a:r>
                        <a:rPr lang="tr-TR" sz="1600">
                          <a:latin typeface="+mj-lt"/>
                          <a:ea typeface="Times New Roman"/>
                        </a:rPr>
                        <a:t>22.7</a:t>
                      </a:r>
                    </a:p>
                  </a:txBody>
                  <a:tcPr marL="44450" marR="44450" marT="0" marB="0"/>
                </a:tc>
                <a:tc>
                  <a:txBody>
                    <a:bodyPr/>
                    <a:lstStyle/>
                    <a:p>
                      <a:pPr algn="ctr">
                        <a:spcAft>
                          <a:spcPts val="0"/>
                        </a:spcAft>
                      </a:pPr>
                      <a:r>
                        <a:rPr lang="tr-TR" sz="1600">
                          <a:latin typeface="+mj-lt"/>
                          <a:ea typeface="Times New Roman"/>
                        </a:rPr>
                        <a:t>1.01</a:t>
                      </a:r>
                    </a:p>
                  </a:txBody>
                  <a:tcPr marL="44450" marR="44450" marT="0" marB="0"/>
                </a:tc>
                <a:tc>
                  <a:txBody>
                    <a:bodyPr/>
                    <a:lstStyle/>
                    <a:p>
                      <a:pPr algn="ctr">
                        <a:spcAft>
                          <a:spcPts val="0"/>
                        </a:spcAft>
                      </a:pPr>
                      <a:r>
                        <a:rPr lang="tr-TR" sz="1600">
                          <a:latin typeface="+mj-lt"/>
                          <a:ea typeface="Times New Roman"/>
                        </a:rPr>
                        <a:t>1.00</a:t>
                      </a:r>
                    </a:p>
                  </a:txBody>
                  <a:tcPr marL="44450" marR="44450" marT="0" marB="0"/>
                </a:tc>
                <a:tc>
                  <a:txBody>
                    <a:bodyPr/>
                    <a:lstStyle/>
                    <a:p>
                      <a:pPr algn="ctr">
                        <a:spcAft>
                          <a:spcPts val="0"/>
                        </a:spcAft>
                      </a:pPr>
                      <a:r>
                        <a:rPr lang="tr-TR" sz="1600">
                          <a:latin typeface="+mj-lt"/>
                          <a:ea typeface="Times New Roman"/>
                        </a:rPr>
                        <a:t>1.19</a:t>
                      </a:r>
                    </a:p>
                  </a:txBody>
                  <a:tcPr marL="44450" marR="44450" marT="0" marB="0"/>
                </a:tc>
              </a:tr>
              <a:tr h="370840">
                <a:tc>
                  <a:txBody>
                    <a:bodyPr/>
                    <a:lstStyle/>
                    <a:p>
                      <a:pPr algn="just">
                        <a:spcAft>
                          <a:spcPts val="0"/>
                        </a:spcAft>
                      </a:pPr>
                      <a:r>
                        <a:rPr lang="tr-TR" sz="1600">
                          <a:latin typeface="+mj-lt"/>
                          <a:ea typeface="Times New Roman"/>
                        </a:rPr>
                        <a:t>Mısır</a:t>
                      </a:r>
                    </a:p>
                  </a:txBody>
                  <a:tcPr marL="44450" marR="44450" marT="0" marB="0"/>
                </a:tc>
                <a:tc>
                  <a:txBody>
                    <a:bodyPr/>
                    <a:lstStyle/>
                    <a:p>
                      <a:pPr algn="ctr">
                        <a:spcAft>
                          <a:spcPts val="0"/>
                        </a:spcAft>
                      </a:pPr>
                      <a:r>
                        <a:rPr lang="tr-TR" sz="1600">
                          <a:latin typeface="+mj-lt"/>
                          <a:ea typeface="Times New Roman"/>
                        </a:rPr>
                        <a:t>26.8</a:t>
                      </a:r>
                    </a:p>
                  </a:txBody>
                  <a:tcPr marL="44450" marR="44450" marT="0" marB="0"/>
                </a:tc>
                <a:tc>
                  <a:txBody>
                    <a:bodyPr/>
                    <a:lstStyle/>
                    <a:p>
                      <a:pPr algn="ctr">
                        <a:spcAft>
                          <a:spcPts val="0"/>
                        </a:spcAft>
                      </a:pPr>
                      <a:r>
                        <a:rPr lang="tr-TR" sz="1600">
                          <a:latin typeface="+mj-lt"/>
                          <a:ea typeface="Times New Roman"/>
                        </a:rPr>
                        <a:t>27.2</a:t>
                      </a:r>
                    </a:p>
                  </a:txBody>
                  <a:tcPr marL="44450" marR="44450" marT="0" marB="0"/>
                </a:tc>
                <a:tc>
                  <a:txBody>
                    <a:bodyPr/>
                    <a:lstStyle/>
                    <a:p>
                      <a:pPr algn="ctr">
                        <a:spcAft>
                          <a:spcPts val="0"/>
                        </a:spcAft>
                      </a:pPr>
                      <a:r>
                        <a:rPr lang="tr-TR" sz="1600" dirty="0">
                          <a:latin typeface="+mj-lt"/>
                          <a:ea typeface="Times New Roman"/>
                        </a:rPr>
                        <a:t>22.8</a:t>
                      </a:r>
                    </a:p>
                  </a:txBody>
                  <a:tcPr marL="44450" marR="44450" marT="0" marB="0"/>
                </a:tc>
                <a:tc>
                  <a:txBody>
                    <a:bodyPr/>
                    <a:lstStyle/>
                    <a:p>
                      <a:pPr algn="ctr">
                        <a:spcAft>
                          <a:spcPts val="0"/>
                        </a:spcAft>
                      </a:pPr>
                      <a:r>
                        <a:rPr lang="tr-TR" sz="1600" dirty="0">
                          <a:latin typeface="+mj-lt"/>
                          <a:ea typeface="Times New Roman"/>
                        </a:rPr>
                        <a:t>23.2</a:t>
                      </a:r>
                    </a:p>
                  </a:txBody>
                  <a:tcPr marL="44450" marR="44450" marT="0" marB="0"/>
                </a:tc>
                <a:tc>
                  <a:txBody>
                    <a:bodyPr/>
                    <a:lstStyle/>
                    <a:p>
                      <a:pPr algn="ctr">
                        <a:spcAft>
                          <a:spcPts val="0"/>
                        </a:spcAft>
                      </a:pPr>
                      <a:r>
                        <a:rPr lang="tr-TR" sz="1600">
                          <a:latin typeface="+mj-lt"/>
                          <a:ea typeface="Times New Roman"/>
                        </a:rPr>
                        <a:t>0.98</a:t>
                      </a:r>
                    </a:p>
                  </a:txBody>
                  <a:tcPr marL="44450" marR="44450" marT="0" marB="0"/>
                </a:tc>
                <a:tc>
                  <a:txBody>
                    <a:bodyPr/>
                    <a:lstStyle/>
                    <a:p>
                      <a:pPr algn="ctr">
                        <a:spcAft>
                          <a:spcPts val="0"/>
                        </a:spcAft>
                      </a:pPr>
                      <a:r>
                        <a:rPr lang="tr-TR" sz="1600">
                          <a:latin typeface="+mj-lt"/>
                          <a:ea typeface="Times New Roman"/>
                        </a:rPr>
                        <a:t>0.98</a:t>
                      </a:r>
                    </a:p>
                  </a:txBody>
                  <a:tcPr marL="44450" marR="44450" marT="0" marB="0"/>
                </a:tc>
                <a:tc>
                  <a:txBody>
                    <a:bodyPr/>
                    <a:lstStyle/>
                    <a:p>
                      <a:pPr algn="ctr">
                        <a:spcAft>
                          <a:spcPts val="0"/>
                        </a:spcAft>
                      </a:pPr>
                      <a:r>
                        <a:rPr lang="tr-TR" sz="1600">
                          <a:latin typeface="+mj-lt"/>
                          <a:ea typeface="Times New Roman"/>
                        </a:rPr>
                        <a:t>0.96</a:t>
                      </a:r>
                    </a:p>
                  </a:txBody>
                  <a:tcPr marL="44450" marR="44450" marT="0" marB="0"/>
                </a:tc>
              </a:tr>
              <a:tr h="370840">
                <a:tc>
                  <a:txBody>
                    <a:bodyPr/>
                    <a:lstStyle/>
                    <a:p>
                      <a:pPr algn="just">
                        <a:spcAft>
                          <a:spcPts val="0"/>
                        </a:spcAft>
                      </a:pPr>
                      <a:r>
                        <a:rPr lang="tr-TR" sz="1600">
                          <a:latin typeface="+mj-lt"/>
                          <a:ea typeface="Times New Roman"/>
                        </a:rPr>
                        <a:t>Maya</a:t>
                      </a:r>
                    </a:p>
                  </a:txBody>
                  <a:tcPr marL="44450" marR="44450" marT="0" marB="0"/>
                </a:tc>
                <a:tc>
                  <a:txBody>
                    <a:bodyPr/>
                    <a:lstStyle/>
                    <a:p>
                      <a:pPr algn="ctr">
                        <a:spcAft>
                          <a:spcPts val="0"/>
                        </a:spcAft>
                      </a:pPr>
                      <a:r>
                        <a:rPr lang="tr-TR" sz="1600">
                          <a:latin typeface="+mj-lt"/>
                          <a:ea typeface="Times New Roman"/>
                        </a:rPr>
                        <a:t>31.3</a:t>
                      </a:r>
                    </a:p>
                  </a:txBody>
                  <a:tcPr marL="44450" marR="44450" marT="0" marB="0"/>
                </a:tc>
                <a:tc>
                  <a:txBody>
                    <a:bodyPr/>
                    <a:lstStyle/>
                    <a:p>
                      <a:pPr algn="ctr">
                        <a:spcAft>
                          <a:spcPts val="0"/>
                        </a:spcAft>
                      </a:pPr>
                      <a:r>
                        <a:rPr lang="tr-TR" sz="1600">
                          <a:latin typeface="+mj-lt"/>
                          <a:ea typeface="Times New Roman"/>
                        </a:rPr>
                        <a:t>32.9</a:t>
                      </a:r>
                    </a:p>
                  </a:txBody>
                  <a:tcPr marL="44450" marR="44450" marT="0" marB="0"/>
                </a:tc>
                <a:tc>
                  <a:txBody>
                    <a:bodyPr/>
                    <a:lstStyle/>
                    <a:p>
                      <a:pPr algn="ctr">
                        <a:spcAft>
                          <a:spcPts val="0"/>
                        </a:spcAft>
                      </a:pPr>
                      <a:r>
                        <a:rPr lang="tr-TR" sz="1600">
                          <a:latin typeface="+mj-lt"/>
                          <a:ea typeface="Times New Roman"/>
                        </a:rPr>
                        <a:t>17.1</a:t>
                      </a:r>
                    </a:p>
                  </a:txBody>
                  <a:tcPr marL="44450" marR="44450" marT="0" marB="0"/>
                </a:tc>
                <a:tc>
                  <a:txBody>
                    <a:bodyPr/>
                    <a:lstStyle/>
                    <a:p>
                      <a:pPr algn="ctr">
                        <a:spcAft>
                          <a:spcPts val="0"/>
                        </a:spcAft>
                      </a:pPr>
                      <a:r>
                        <a:rPr lang="tr-TR" sz="1600" dirty="0">
                          <a:latin typeface="+mj-lt"/>
                          <a:ea typeface="Times New Roman"/>
                        </a:rPr>
                        <a:t>18.7</a:t>
                      </a:r>
                    </a:p>
                  </a:txBody>
                  <a:tcPr marL="44450" marR="44450" marT="0" marB="0"/>
                </a:tc>
                <a:tc>
                  <a:txBody>
                    <a:bodyPr/>
                    <a:lstStyle/>
                    <a:p>
                      <a:pPr algn="ctr">
                        <a:spcAft>
                          <a:spcPts val="0"/>
                        </a:spcAft>
                      </a:pPr>
                      <a:r>
                        <a:rPr lang="tr-TR" sz="1600">
                          <a:latin typeface="+mj-lt"/>
                          <a:ea typeface="Times New Roman"/>
                        </a:rPr>
                        <a:t>0.95</a:t>
                      </a:r>
                    </a:p>
                  </a:txBody>
                  <a:tcPr marL="44450" marR="44450" marT="0" marB="0"/>
                </a:tc>
                <a:tc>
                  <a:txBody>
                    <a:bodyPr/>
                    <a:lstStyle/>
                    <a:p>
                      <a:pPr algn="ctr">
                        <a:spcAft>
                          <a:spcPts val="0"/>
                        </a:spcAft>
                      </a:pPr>
                      <a:r>
                        <a:rPr lang="tr-TR" sz="1600">
                          <a:latin typeface="+mj-lt"/>
                          <a:ea typeface="Times New Roman"/>
                        </a:rPr>
                        <a:t>1.09</a:t>
                      </a:r>
                    </a:p>
                  </a:txBody>
                  <a:tcPr marL="44450" marR="44450" marT="0" marB="0"/>
                </a:tc>
                <a:tc>
                  <a:txBody>
                    <a:bodyPr/>
                    <a:lstStyle/>
                    <a:p>
                      <a:pPr algn="ctr">
                        <a:spcAft>
                          <a:spcPts val="0"/>
                        </a:spcAft>
                      </a:pPr>
                      <a:r>
                        <a:rPr lang="tr-TR" sz="1600">
                          <a:latin typeface="+mj-lt"/>
                          <a:ea typeface="Times New Roman"/>
                        </a:rPr>
                        <a:t>1.79</a:t>
                      </a:r>
                    </a:p>
                  </a:txBody>
                  <a:tcPr marL="44450" marR="44450" marT="0" marB="0"/>
                </a:tc>
              </a:tr>
              <a:tr h="370840">
                <a:tc>
                  <a:txBody>
                    <a:bodyPr/>
                    <a:lstStyle/>
                    <a:p>
                      <a:pPr algn="just">
                        <a:spcAft>
                          <a:spcPts val="0"/>
                        </a:spcAft>
                      </a:pPr>
                      <a:r>
                        <a:rPr lang="tr-TR" sz="1600">
                          <a:latin typeface="+mj-lt"/>
                          <a:ea typeface="Times New Roman"/>
                        </a:rPr>
                        <a:t>İnsan</a:t>
                      </a:r>
                    </a:p>
                  </a:txBody>
                  <a:tcPr marL="44450" marR="44450" marT="0" marB="0"/>
                </a:tc>
                <a:tc>
                  <a:txBody>
                    <a:bodyPr/>
                    <a:lstStyle/>
                    <a:p>
                      <a:pPr algn="ctr">
                        <a:spcAft>
                          <a:spcPts val="0"/>
                        </a:spcAft>
                      </a:pPr>
                      <a:r>
                        <a:rPr lang="tr-TR" sz="1600">
                          <a:latin typeface="+mj-lt"/>
                          <a:ea typeface="Times New Roman"/>
                        </a:rPr>
                        <a:t>29.8</a:t>
                      </a:r>
                    </a:p>
                  </a:txBody>
                  <a:tcPr marL="44450" marR="44450" marT="0" marB="0"/>
                </a:tc>
                <a:tc>
                  <a:txBody>
                    <a:bodyPr/>
                    <a:lstStyle/>
                    <a:p>
                      <a:pPr algn="ctr">
                        <a:spcAft>
                          <a:spcPts val="0"/>
                        </a:spcAft>
                      </a:pPr>
                      <a:r>
                        <a:rPr lang="tr-TR" sz="1600">
                          <a:latin typeface="+mj-lt"/>
                          <a:ea typeface="Times New Roman"/>
                        </a:rPr>
                        <a:t>31.8</a:t>
                      </a:r>
                    </a:p>
                  </a:txBody>
                  <a:tcPr marL="44450" marR="44450" marT="0" marB="0"/>
                </a:tc>
                <a:tc>
                  <a:txBody>
                    <a:bodyPr/>
                    <a:lstStyle/>
                    <a:p>
                      <a:pPr algn="ctr">
                        <a:spcAft>
                          <a:spcPts val="0"/>
                        </a:spcAft>
                      </a:pPr>
                      <a:r>
                        <a:rPr lang="tr-TR" sz="1600">
                          <a:latin typeface="+mj-lt"/>
                          <a:ea typeface="Times New Roman"/>
                        </a:rPr>
                        <a:t>20.2</a:t>
                      </a:r>
                    </a:p>
                  </a:txBody>
                  <a:tcPr marL="44450" marR="44450" marT="0" marB="0"/>
                </a:tc>
                <a:tc>
                  <a:txBody>
                    <a:bodyPr/>
                    <a:lstStyle/>
                    <a:p>
                      <a:pPr algn="ctr">
                        <a:spcAft>
                          <a:spcPts val="0"/>
                        </a:spcAft>
                      </a:pPr>
                      <a:r>
                        <a:rPr lang="tr-TR" sz="1600">
                          <a:latin typeface="+mj-lt"/>
                          <a:ea typeface="Times New Roman"/>
                        </a:rPr>
                        <a:t>18.2</a:t>
                      </a:r>
                    </a:p>
                  </a:txBody>
                  <a:tcPr marL="44450" marR="44450" marT="0" marB="0"/>
                </a:tc>
                <a:tc>
                  <a:txBody>
                    <a:bodyPr/>
                    <a:lstStyle/>
                    <a:p>
                      <a:pPr algn="ctr">
                        <a:spcAft>
                          <a:spcPts val="0"/>
                        </a:spcAft>
                      </a:pPr>
                      <a:r>
                        <a:rPr lang="tr-TR" sz="1600" dirty="0">
                          <a:latin typeface="+mj-lt"/>
                          <a:ea typeface="Times New Roman"/>
                        </a:rPr>
                        <a:t>0.93</a:t>
                      </a:r>
                    </a:p>
                  </a:txBody>
                  <a:tcPr marL="44450" marR="44450" marT="0" marB="0"/>
                </a:tc>
                <a:tc>
                  <a:txBody>
                    <a:bodyPr/>
                    <a:lstStyle/>
                    <a:p>
                      <a:pPr algn="ctr">
                        <a:spcAft>
                          <a:spcPts val="0"/>
                        </a:spcAft>
                      </a:pPr>
                      <a:r>
                        <a:rPr lang="tr-TR" sz="1600">
                          <a:latin typeface="+mj-lt"/>
                          <a:ea typeface="Times New Roman"/>
                        </a:rPr>
                        <a:t>1.10</a:t>
                      </a:r>
                    </a:p>
                  </a:txBody>
                  <a:tcPr marL="44450" marR="44450" marT="0" marB="0"/>
                </a:tc>
                <a:tc>
                  <a:txBody>
                    <a:bodyPr/>
                    <a:lstStyle/>
                    <a:p>
                      <a:pPr algn="ctr">
                        <a:spcAft>
                          <a:spcPts val="0"/>
                        </a:spcAft>
                      </a:pPr>
                      <a:r>
                        <a:rPr lang="tr-TR" sz="1600">
                          <a:latin typeface="+mj-lt"/>
                          <a:ea typeface="Times New Roman"/>
                        </a:rPr>
                        <a:t>1.60</a:t>
                      </a:r>
                    </a:p>
                  </a:txBody>
                  <a:tcPr marL="44450" marR="44450" marT="0" marB="0"/>
                </a:tc>
              </a:tr>
              <a:tr h="370840">
                <a:tc>
                  <a:txBody>
                    <a:bodyPr/>
                    <a:lstStyle/>
                    <a:p>
                      <a:pPr algn="just">
                        <a:spcAft>
                          <a:spcPts val="0"/>
                        </a:spcAft>
                      </a:pPr>
                      <a:r>
                        <a:rPr lang="tr-TR" sz="1600">
                          <a:latin typeface="+mj-lt"/>
                          <a:ea typeface="Times New Roman"/>
                        </a:rPr>
                        <a:t>Küf mayası</a:t>
                      </a:r>
                    </a:p>
                  </a:txBody>
                  <a:tcPr marL="44450" marR="44450" marT="0" marB="0"/>
                </a:tc>
                <a:tc>
                  <a:txBody>
                    <a:bodyPr/>
                    <a:lstStyle/>
                    <a:p>
                      <a:pPr algn="ctr">
                        <a:spcAft>
                          <a:spcPts val="0"/>
                        </a:spcAft>
                      </a:pPr>
                      <a:r>
                        <a:rPr lang="tr-TR" sz="1600">
                          <a:latin typeface="+mj-lt"/>
                          <a:ea typeface="Times New Roman"/>
                        </a:rPr>
                        <a:t>25.0</a:t>
                      </a:r>
                    </a:p>
                  </a:txBody>
                  <a:tcPr marL="44450" marR="44450" marT="0" marB="0"/>
                </a:tc>
                <a:tc>
                  <a:txBody>
                    <a:bodyPr/>
                    <a:lstStyle/>
                    <a:p>
                      <a:pPr algn="ctr">
                        <a:spcAft>
                          <a:spcPts val="0"/>
                        </a:spcAft>
                      </a:pPr>
                      <a:r>
                        <a:rPr lang="tr-TR" sz="1600">
                          <a:latin typeface="+mj-lt"/>
                          <a:ea typeface="Times New Roman"/>
                        </a:rPr>
                        <a:t>24.9</a:t>
                      </a:r>
                    </a:p>
                  </a:txBody>
                  <a:tcPr marL="44450" marR="44450" marT="0" marB="0"/>
                </a:tc>
                <a:tc>
                  <a:txBody>
                    <a:bodyPr/>
                    <a:lstStyle/>
                    <a:p>
                      <a:pPr algn="ctr">
                        <a:spcAft>
                          <a:spcPts val="0"/>
                        </a:spcAft>
                      </a:pPr>
                      <a:r>
                        <a:rPr lang="tr-TR" sz="1600">
                          <a:latin typeface="+mj-lt"/>
                          <a:ea typeface="Times New Roman"/>
                        </a:rPr>
                        <a:t>25.0</a:t>
                      </a:r>
                    </a:p>
                  </a:txBody>
                  <a:tcPr marL="44450" marR="44450" marT="0" marB="0"/>
                </a:tc>
                <a:tc>
                  <a:txBody>
                    <a:bodyPr/>
                    <a:lstStyle/>
                    <a:p>
                      <a:pPr algn="ctr">
                        <a:spcAft>
                          <a:spcPts val="0"/>
                        </a:spcAft>
                      </a:pPr>
                      <a:r>
                        <a:rPr lang="tr-TR" sz="1600">
                          <a:latin typeface="+mj-lt"/>
                          <a:ea typeface="Times New Roman"/>
                        </a:rPr>
                        <a:t>25.1</a:t>
                      </a:r>
                    </a:p>
                  </a:txBody>
                  <a:tcPr marL="44450" marR="44450" marT="0" marB="0"/>
                </a:tc>
                <a:tc>
                  <a:txBody>
                    <a:bodyPr/>
                    <a:lstStyle/>
                    <a:p>
                      <a:pPr algn="ctr">
                        <a:spcAft>
                          <a:spcPts val="0"/>
                        </a:spcAft>
                      </a:pPr>
                      <a:r>
                        <a:rPr lang="tr-TR" sz="1600" dirty="0">
                          <a:latin typeface="+mj-lt"/>
                          <a:ea typeface="Times New Roman"/>
                        </a:rPr>
                        <a:t>1.00</a:t>
                      </a:r>
                    </a:p>
                  </a:txBody>
                  <a:tcPr marL="44450" marR="44450" marT="0" marB="0"/>
                </a:tc>
                <a:tc>
                  <a:txBody>
                    <a:bodyPr/>
                    <a:lstStyle/>
                    <a:p>
                      <a:pPr algn="ctr">
                        <a:spcAft>
                          <a:spcPts val="0"/>
                        </a:spcAft>
                      </a:pPr>
                      <a:r>
                        <a:rPr lang="tr-TR" sz="1600">
                          <a:latin typeface="+mj-lt"/>
                          <a:ea typeface="Times New Roman"/>
                        </a:rPr>
                        <a:t>1.00</a:t>
                      </a:r>
                    </a:p>
                  </a:txBody>
                  <a:tcPr marL="44450" marR="44450" marT="0" marB="0"/>
                </a:tc>
                <a:tc>
                  <a:txBody>
                    <a:bodyPr/>
                    <a:lstStyle/>
                    <a:p>
                      <a:pPr algn="ctr">
                        <a:spcAft>
                          <a:spcPts val="0"/>
                        </a:spcAft>
                      </a:pPr>
                      <a:r>
                        <a:rPr lang="tr-TR" sz="1600">
                          <a:latin typeface="+mj-lt"/>
                          <a:ea typeface="Times New Roman"/>
                        </a:rPr>
                        <a:t>1.00</a:t>
                      </a:r>
                    </a:p>
                  </a:txBody>
                  <a:tcPr marL="44450" marR="44450" marT="0" marB="0"/>
                </a:tc>
              </a:tr>
              <a:tr h="370840">
                <a:tc>
                  <a:txBody>
                    <a:bodyPr/>
                    <a:lstStyle/>
                    <a:p>
                      <a:pPr algn="just">
                        <a:spcAft>
                          <a:spcPts val="0"/>
                        </a:spcAft>
                      </a:pPr>
                      <a:r>
                        <a:rPr lang="tr-TR" sz="1600" i="1">
                          <a:latin typeface="+mj-lt"/>
                          <a:ea typeface="Times New Roman"/>
                        </a:rPr>
                        <a:t>E. coli</a:t>
                      </a:r>
                      <a:endParaRPr lang="tr-TR" sz="1600">
                        <a:latin typeface="+mj-lt"/>
                        <a:ea typeface="Times New Roman"/>
                      </a:endParaRPr>
                    </a:p>
                  </a:txBody>
                  <a:tcPr marL="44450" marR="44450" marT="0" marB="0"/>
                </a:tc>
                <a:tc>
                  <a:txBody>
                    <a:bodyPr/>
                    <a:lstStyle/>
                    <a:p>
                      <a:pPr algn="ctr">
                        <a:spcAft>
                          <a:spcPts val="0"/>
                        </a:spcAft>
                      </a:pPr>
                      <a:r>
                        <a:rPr lang="tr-TR" sz="1600">
                          <a:latin typeface="+mj-lt"/>
                          <a:ea typeface="Times New Roman"/>
                        </a:rPr>
                        <a:t>24.7</a:t>
                      </a:r>
                    </a:p>
                  </a:txBody>
                  <a:tcPr marL="44450" marR="44450" marT="0" marB="0"/>
                </a:tc>
                <a:tc>
                  <a:txBody>
                    <a:bodyPr/>
                    <a:lstStyle/>
                    <a:p>
                      <a:pPr algn="ctr">
                        <a:spcAft>
                          <a:spcPts val="0"/>
                        </a:spcAft>
                      </a:pPr>
                      <a:r>
                        <a:rPr lang="tr-TR" sz="1600">
                          <a:latin typeface="+mj-lt"/>
                          <a:ea typeface="Times New Roman"/>
                        </a:rPr>
                        <a:t>23.6</a:t>
                      </a:r>
                    </a:p>
                  </a:txBody>
                  <a:tcPr marL="44450" marR="44450" marT="0" marB="0"/>
                </a:tc>
                <a:tc>
                  <a:txBody>
                    <a:bodyPr/>
                    <a:lstStyle/>
                    <a:p>
                      <a:pPr algn="ctr">
                        <a:spcAft>
                          <a:spcPts val="0"/>
                        </a:spcAft>
                      </a:pPr>
                      <a:r>
                        <a:rPr lang="tr-TR" sz="1600">
                          <a:latin typeface="+mj-lt"/>
                          <a:ea typeface="Times New Roman"/>
                        </a:rPr>
                        <a:t>25.7</a:t>
                      </a:r>
                    </a:p>
                  </a:txBody>
                  <a:tcPr marL="44450" marR="44450" marT="0" marB="0"/>
                </a:tc>
                <a:tc>
                  <a:txBody>
                    <a:bodyPr/>
                    <a:lstStyle/>
                    <a:p>
                      <a:pPr algn="ctr">
                        <a:spcAft>
                          <a:spcPts val="0"/>
                        </a:spcAft>
                      </a:pPr>
                      <a:r>
                        <a:rPr lang="tr-TR" sz="1600">
                          <a:latin typeface="+mj-lt"/>
                          <a:ea typeface="Times New Roman"/>
                        </a:rPr>
                        <a:t>26.0</a:t>
                      </a:r>
                    </a:p>
                  </a:txBody>
                  <a:tcPr marL="44450" marR="44450" marT="0" marB="0"/>
                </a:tc>
                <a:tc>
                  <a:txBody>
                    <a:bodyPr/>
                    <a:lstStyle/>
                    <a:p>
                      <a:pPr algn="ctr">
                        <a:spcAft>
                          <a:spcPts val="0"/>
                        </a:spcAft>
                      </a:pPr>
                      <a:r>
                        <a:rPr lang="tr-TR" sz="1600">
                          <a:latin typeface="+mj-lt"/>
                          <a:ea typeface="Times New Roman"/>
                        </a:rPr>
                        <a:t>1.04</a:t>
                      </a:r>
                    </a:p>
                  </a:txBody>
                  <a:tcPr marL="44450" marR="44450" marT="0" marB="0"/>
                </a:tc>
                <a:tc>
                  <a:txBody>
                    <a:bodyPr/>
                    <a:lstStyle/>
                    <a:p>
                      <a:pPr algn="ctr">
                        <a:spcAft>
                          <a:spcPts val="0"/>
                        </a:spcAft>
                      </a:pPr>
                      <a:r>
                        <a:rPr lang="tr-TR" sz="1600" dirty="0">
                          <a:latin typeface="+mj-lt"/>
                          <a:ea typeface="Times New Roman"/>
                        </a:rPr>
                        <a:t>1.01</a:t>
                      </a:r>
                    </a:p>
                  </a:txBody>
                  <a:tcPr marL="44450" marR="44450" marT="0" marB="0"/>
                </a:tc>
                <a:tc>
                  <a:txBody>
                    <a:bodyPr/>
                    <a:lstStyle/>
                    <a:p>
                      <a:pPr algn="ctr">
                        <a:spcAft>
                          <a:spcPts val="0"/>
                        </a:spcAft>
                      </a:pPr>
                      <a:r>
                        <a:rPr lang="tr-TR" sz="1600">
                          <a:latin typeface="+mj-lt"/>
                          <a:ea typeface="Times New Roman"/>
                        </a:rPr>
                        <a:t>0.93</a:t>
                      </a:r>
                    </a:p>
                  </a:txBody>
                  <a:tcPr marL="44450" marR="44450" marT="0" marB="0"/>
                </a:tc>
              </a:tr>
              <a:tr h="370840">
                <a:tc>
                  <a:txBody>
                    <a:bodyPr/>
                    <a:lstStyle/>
                    <a:p>
                      <a:pPr algn="just">
                        <a:spcAft>
                          <a:spcPts val="0"/>
                        </a:spcAft>
                      </a:pPr>
                      <a:r>
                        <a:rPr lang="tr-TR" sz="1600">
                          <a:latin typeface="+mj-lt"/>
                          <a:ea typeface="Times New Roman"/>
                        </a:rPr>
                        <a:t>B.faj </a:t>
                      </a:r>
                      <a:r>
                        <a:rPr lang="tr-TR" sz="1600">
                          <a:latin typeface="+mj-lt"/>
                          <a:ea typeface="Times New Roman"/>
                          <a:sym typeface="Symbol"/>
                        </a:rPr>
                        <a:t></a:t>
                      </a:r>
                      <a:r>
                        <a:rPr lang="tr-TR" sz="1600">
                          <a:latin typeface="+mj-lt"/>
                          <a:ea typeface="Times New Roman"/>
                        </a:rPr>
                        <a:t>x174</a:t>
                      </a:r>
                    </a:p>
                  </a:txBody>
                  <a:tcPr marL="44450" marR="44450" marT="0" marB="0"/>
                </a:tc>
                <a:tc>
                  <a:txBody>
                    <a:bodyPr/>
                    <a:lstStyle/>
                    <a:p>
                      <a:pPr algn="ctr">
                        <a:spcAft>
                          <a:spcPts val="0"/>
                        </a:spcAft>
                      </a:pPr>
                      <a:r>
                        <a:rPr lang="tr-TR" sz="1600">
                          <a:latin typeface="+mj-lt"/>
                          <a:ea typeface="Times New Roman"/>
                        </a:rPr>
                        <a:t>26.3</a:t>
                      </a:r>
                    </a:p>
                  </a:txBody>
                  <a:tcPr marL="44450" marR="44450" marT="0" marB="0"/>
                </a:tc>
                <a:tc>
                  <a:txBody>
                    <a:bodyPr/>
                    <a:lstStyle/>
                    <a:p>
                      <a:pPr algn="ctr">
                        <a:spcAft>
                          <a:spcPts val="0"/>
                        </a:spcAft>
                      </a:pPr>
                      <a:r>
                        <a:rPr lang="tr-TR" sz="1600">
                          <a:latin typeface="+mj-lt"/>
                          <a:ea typeface="Times New Roman"/>
                        </a:rPr>
                        <a:t>26.4</a:t>
                      </a:r>
                    </a:p>
                  </a:txBody>
                  <a:tcPr marL="44450" marR="44450" marT="0" marB="0"/>
                </a:tc>
                <a:tc>
                  <a:txBody>
                    <a:bodyPr/>
                    <a:lstStyle/>
                    <a:p>
                      <a:pPr algn="ctr">
                        <a:spcAft>
                          <a:spcPts val="0"/>
                        </a:spcAft>
                      </a:pPr>
                      <a:r>
                        <a:rPr lang="tr-TR" sz="1600">
                          <a:latin typeface="+mj-lt"/>
                          <a:ea typeface="Times New Roman"/>
                        </a:rPr>
                        <a:t>22.3</a:t>
                      </a:r>
                    </a:p>
                  </a:txBody>
                  <a:tcPr marL="44450" marR="44450" marT="0" marB="0"/>
                </a:tc>
                <a:tc>
                  <a:txBody>
                    <a:bodyPr/>
                    <a:lstStyle/>
                    <a:p>
                      <a:pPr algn="ctr">
                        <a:spcAft>
                          <a:spcPts val="0"/>
                        </a:spcAft>
                      </a:pPr>
                      <a:r>
                        <a:rPr lang="tr-TR" sz="1600">
                          <a:latin typeface="+mj-lt"/>
                          <a:ea typeface="Times New Roman"/>
                        </a:rPr>
                        <a:t>22.3</a:t>
                      </a:r>
                    </a:p>
                  </a:txBody>
                  <a:tcPr marL="44450" marR="44450" marT="0" marB="0"/>
                </a:tc>
                <a:tc>
                  <a:txBody>
                    <a:bodyPr/>
                    <a:lstStyle/>
                    <a:p>
                      <a:pPr algn="ctr">
                        <a:spcAft>
                          <a:spcPts val="0"/>
                        </a:spcAft>
                      </a:pPr>
                      <a:r>
                        <a:rPr lang="tr-TR" sz="1600">
                          <a:latin typeface="+mj-lt"/>
                          <a:ea typeface="Times New Roman"/>
                        </a:rPr>
                        <a:t>1.00</a:t>
                      </a:r>
                    </a:p>
                  </a:txBody>
                  <a:tcPr marL="44450" marR="44450" marT="0" marB="0"/>
                </a:tc>
                <a:tc>
                  <a:txBody>
                    <a:bodyPr/>
                    <a:lstStyle/>
                    <a:p>
                      <a:pPr algn="ctr">
                        <a:spcAft>
                          <a:spcPts val="0"/>
                        </a:spcAft>
                      </a:pPr>
                      <a:r>
                        <a:rPr lang="tr-TR" sz="1600">
                          <a:latin typeface="+mj-lt"/>
                          <a:ea typeface="Times New Roman"/>
                        </a:rPr>
                        <a:t>1.00</a:t>
                      </a:r>
                    </a:p>
                  </a:txBody>
                  <a:tcPr marL="44450" marR="44450" marT="0" marB="0"/>
                </a:tc>
                <a:tc>
                  <a:txBody>
                    <a:bodyPr/>
                    <a:lstStyle/>
                    <a:p>
                      <a:pPr algn="ctr">
                        <a:spcAft>
                          <a:spcPts val="0"/>
                        </a:spcAft>
                      </a:pPr>
                      <a:r>
                        <a:rPr lang="tr-TR" sz="1600" dirty="0">
                          <a:latin typeface="+mj-lt"/>
                          <a:ea typeface="Times New Roman"/>
                        </a:rPr>
                        <a:t>1.18</a:t>
                      </a:r>
                    </a:p>
                  </a:txBody>
                  <a:tcPr marL="44450" marR="44450" marT="0" marB="0"/>
                </a:tc>
              </a:tr>
            </a:tbl>
          </a:graphicData>
        </a:graphic>
      </p:graphicFrame>
      <p:sp>
        <p:nvSpPr>
          <p:cNvPr id="5" name="TextBox 4"/>
          <p:cNvSpPr txBox="1"/>
          <p:nvPr/>
        </p:nvSpPr>
        <p:spPr>
          <a:xfrm>
            <a:off x="3779912" y="6309320"/>
            <a:ext cx="5185434" cy="369332"/>
          </a:xfrm>
          <a:prstGeom prst="rect">
            <a:avLst/>
          </a:prstGeom>
          <a:noFill/>
        </p:spPr>
        <p:txBody>
          <a:bodyPr wrap="none" rtlCol="0">
            <a:spAutoFit/>
          </a:bodyPr>
          <a:lstStyle/>
          <a:p>
            <a:r>
              <a:rPr lang="en-US" dirty="0" err="1" smtClean="0">
                <a:solidFill>
                  <a:srgbClr val="0000FF"/>
                </a:solidFill>
              </a:rPr>
              <a:t>Stryer</a:t>
            </a:r>
            <a:r>
              <a:rPr lang="en-US" dirty="0" smtClean="0">
                <a:solidFill>
                  <a:srgbClr val="0000FF"/>
                </a:solidFill>
              </a:rPr>
              <a:t> 1995, </a:t>
            </a:r>
            <a:r>
              <a:rPr lang="en-US" dirty="0">
                <a:solidFill>
                  <a:srgbClr val="0000FF"/>
                </a:solidFill>
              </a:rPr>
              <a:t>Konuk </a:t>
            </a:r>
            <a:r>
              <a:rPr lang="en-US" dirty="0" err="1">
                <a:solidFill>
                  <a:srgbClr val="0000FF"/>
                </a:solidFill>
              </a:rPr>
              <a:t>ve</a:t>
            </a:r>
            <a:r>
              <a:rPr lang="en-US" dirty="0">
                <a:solidFill>
                  <a:srgbClr val="0000FF"/>
                </a:solidFill>
              </a:rPr>
              <a:t> </a:t>
            </a:r>
            <a:r>
              <a:rPr lang="en-US" dirty="0" err="1">
                <a:solidFill>
                  <a:srgbClr val="0000FF"/>
                </a:solidFill>
              </a:rPr>
              <a:t>Babaoğlu</a:t>
            </a:r>
            <a:r>
              <a:rPr lang="en-US" dirty="0">
                <a:solidFill>
                  <a:srgbClr val="0000FF"/>
                </a:solidFill>
              </a:rPr>
              <a:t> </a:t>
            </a:r>
            <a:r>
              <a:rPr lang="en-US" dirty="0" smtClean="0">
                <a:solidFill>
                  <a:srgbClr val="0000FF"/>
                </a:solidFill>
              </a:rPr>
              <a:t>2002 </a:t>
            </a:r>
            <a:r>
              <a:rPr lang="en-US" dirty="0">
                <a:solidFill>
                  <a:srgbClr val="0000FF"/>
                </a:solidFill>
              </a:rPr>
              <a:t>(Ed:  Özcan </a:t>
            </a:r>
            <a:r>
              <a:rPr lang="en-US" dirty="0" err="1">
                <a:solidFill>
                  <a:srgbClr val="0000FF"/>
                </a:solidFill>
              </a:rPr>
              <a:t>vd</a:t>
            </a:r>
            <a:r>
              <a:rPr lang="en-US" dirty="0">
                <a:solidFill>
                  <a:srgbClr val="0000FF"/>
                </a:solidFill>
              </a:rPr>
              <a:t>.)</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FF0000"/>
                </a:solidFill>
              </a:rPr>
              <a:t>DNA’nın Fiziksel Özellikleri</a:t>
            </a:r>
            <a:endParaRPr lang="tr-TR" dirty="0">
              <a:solidFill>
                <a:srgbClr val="FF0000"/>
              </a:solidFill>
            </a:endParaRPr>
          </a:p>
        </p:txBody>
      </p:sp>
      <p:pic>
        <p:nvPicPr>
          <p:cNvPr id="29698" name="Picture 2" descr="E:\DATA\Biyoteknoloji Kitabı\kitap cd2\Resimler B-12-14\B 12 sekilleri\Şekil 12.2 ab en son cmyk.ti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203848" y="1628800"/>
            <a:ext cx="2013294" cy="3082670"/>
          </a:xfrm>
          <a:prstGeom prst="rect">
            <a:avLst/>
          </a:prstGeom>
          <a:noFill/>
        </p:spPr>
      </p:pic>
      <p:sp>
        <p:nvSpPr>
          <p:cNvPr id="29699" name="Rectangle 3"/>
          <p:cNvSpPr>
            <a:spLocks noChangeArrowheads="1"/>
          </p:cNvSpPr>
          <p:nvPr/>
        </p:nvSpPr>
        <p:spPr bwMode="auto">
          <a:xfrm>
            <a:off x="179512" y="5157192"/>
            <a:ext cx="896448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180975" algn="l"/>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DNA’yı oluşturan bazların normal düzleme göre farklı açılarda molekülün yapısına katılmaları söz konusu olabilmektedir. Şöyle ki; timin 50</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sym typeface="Symbol" pitchFamily="18" charset="2"/>
              </a:rPr>
              <a:t></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 adenin 51</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sym typeface="Symbol" pitchFamily="18" charset="2"/>
              </a:rPr>
              <a:t></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 sitozin 52</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sym typeface="Symbol" pitchFamily="18" charset="2"/>
              </a:rPr>
              <a:t></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 ve guanin ise 54</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sym typeface="Symbol" pitchFamily="18" charset="2"/>
              </a:rPr>
              <a:t></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’lik açılarla birbirine tutunmaktadır. Bu açı farklılıkları da molekülün makro yapısında görülen büyük oyuk (major groove) ve küçük oyuk (minor groove) adı verilen yapıların oluşmasını sağlamaktadır .</a:t>
            </a:r>
            <a:endPar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sym typeface="Symbol" pitchFamily="18" charset="2"/>
            </a:endParaRPr>
          </a:p>
        </p:txBody>
      </p:sp>
      <p:pic>
        <p:nvPicPr>
          <p:cNvPr id="7" name="Picture 2" descr="E:\DATA\Biyoteknoloji Kitabı\kitap cd2\Resimler B-12-14\B 12 sekilleri\Şekil 12.2 ab en son cmyk.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5695" y="1484784"/>
            <a:ext cx="4710865" cy="3456384"/>
          </a:xfrm>
          <a:prstGeom prst="rect">
            <a:avLst/>
          </a:prstGeom>
          <a:noFill/>
        </p:spPr>
      </p:pic>
      <p:sp>
        <p:nvSpPr>
          <p:cNvPr id="6" name="TextBox 5"/>
          <p:cNvSpPr txBox="1"/>
          <p:nvPr/>
        </p:nvSpPr>
        <p:spPr>
          <a:xfrm>
            <a:off x="1763688" y="6237312"/>
            <a:ext cx="7272808" cy="646331"/>
          </a:xfrm>
          <a:prstGeom prst="rect">
            <a:avLst/>
          </a:prstGeom>
          <a:noFill/>
        </p:spPr>
        <p:txBody>
          <a:bodyPr wrap="square" rtlCol="0">
            <a:spAutoFit/>
          </a:bodyPr>
          <a:lstStyle/>
          <a:p>
            <a:r>
              <a:rPr lang="en-US" dirty="0" smtClean="0">
                <a:solidFill>
                  <a:srgbClr val="0000FF"/>
                </a:solidFill>
              </a:rPr>
              <a:t>Moore </a:t>
            </a:r>
            <a:r>
              <a:rPr lang="en-US" dirty="0" err="1" smtClean="0">
                <a:solidFill>
                  <a:srgbClr val="0000FF"/>
                </a:solidFill>
              </a:rPr>
              <a:t>vd</a:t>
            </a:r>
            <a:r>
              <a:rPr lang="en-US" dirty="0" smtClean="0">
                <a:solidFill>
                  <a:srgbClr val="0000FF"/>
                </a:solidFill>
              </a:rPr>
              <a:t>. 1995, Darnell </a:t>
            </a:r>
            <a:r>
              <a:rPr lang="en-US" dirty="0" err="1" smtClean="0">
                <a:solidFill>
                  <a:srgbClr val="0000FF"/>
                </a:solidFill>
              </a:rPr>
              <a:t>vd</a:t>
            </a:r>
            <a:r>
              <a:rPr lang="en-US" dirty="0" smtClean="0">
                <a:solidFill>
                  <a:srgbClr val="0000FF"/>
                </a:solidFill>
              </a:rPr>
              <a:t>. 1990, </a:t>
            </a:r>
            <a:r>
              <a:rPr lang="en-US" dirty="0">
                <a:solidFill>
                  <a:srgbClr val="0000FF"/>
                </a:solidFill>
              </a:rPr>
              <a:t>Konuk </a:t>
            </a:r>
            <a:r>
              <a:rPr lang="en-US" dirty="0" err="1">
                <a:solidFill>
                  <a:srgbClr val="0000FF"/>
                </a:solidFill>
              </a:rPr>
              <a:t>ve</a:t>
            </a:r>
            <a:r>
              <a:rPr lang="en-US" dirty="0">
                <a:solidFill>
                  <a:srgbClr val="0000FF"/>
                </a:solidFill>
              </a:rPr>
              <a:t> </a:t>
            </a:r>
            <a:r>
              <a:rPr lang="en-US" dirty="0" err="1">
                <a:solidFill>
                  <a:srgbClr val="0000FF"/>
                </a:solidFill>
              </a:rPr>
              <a:t>Babaoğlu</a:t>
            </a:r>
            <a:r>
              <a:rPr lang="en-US" dirty="0">
                <a:solidFill>
                  <a:srgbClr val="0000FF"/>
                </a:solidFill>
              </a:rPr>
              <a:t> </a:t>
            </a:r>
            <a:r>
              <a:rPr lang="en-US" dirty="0" smtClean="0">
                <a:solidFill>
                  <a:srgbClr val="0000FF"/>
                </a:solidFill>
              </a:rPr>
              <a:t>2002 </a:t>
            </a:r>
            <a:r>
              <a:rPr lang="en-US" dirty="0">
                <a:solidFill>
                  <a:srgbClr val="0000FF"/>
                </a:solidFill>
              </a:rPr>
              <a:t>(Ed:  Özcan </a:t>
            </a:r>
            <a:r>
              <a:rPr lang="en-US" dirty="0" err="1">
                <a:solidFill>
                  <a:srgbClr val="0000FF"/>
                </a:solidFill>
              </a:rPr>
              <a:t>vd</a:t>
            </a:r>
            <a:r>
              <a:rPr lang="en-US" dirty="0">
                <a:solidFill>
                  <a:srgbClr val="0000FF"/>
                </a:solidFill>
              </a:rPr>
              <a:t>.)</a:t>
            </a:r>
          </a:p>
          <a:p>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810344"/>
          </a:xfrm>
        </p:spPr>
        <p:txBody>
          <a:bodyPr/>
          <a:lstStyle/>
          <a:p>
            <a:r>
              <a:rPr lang="tr-TR" dirty="0" smtClean="0"/>
              <a:t>          </a:t>
            </a:r>
            <a:r>
              <a:rPr lang="tr-TR" dirty="0" smtClean="0">
                <a:solidFill>
                  <a:srgbClr val="FF0000"/>
                </a:solidFill>
              </a:rPr>
              <a:t>Histon Proteinleri</a:t>
            </a:r>
            <a:endParaRPr lang="tr-TR" dirty="0">
              <a:solidFill>
                <a:srgbClr val="FF0000"/>
              </a:solidFill>
            </a:endParaRPr>
          </a:p>
        </p:txBody>
      </p:sp>
      <p:pic>
        <p:nvPicPr>
          <p:cNvPr id="5" name="il_fi" descr="http://upload.wikimedia.org/wikipedia/commons/8/87/Nucleosome.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880320" cy="3312368"/>
          </a:xfrm>
          <a:prstGeom prst="rect">
            <a:avLst/>
          </a:prstGeom>
          <a:noFill/>
          <a:ln w="9525">
            <a:noFill/>
            <a:miter lim="800000"/>
            <a:headEnd/>
            <a:tailEnd/>
          </a:ln>
        </p:spPr>
      </p:pic>
      <p:pic>
        <p:nvPicPr>
          <p:cNvPr id="6" name="il_fi" descr="http://www.mun.ca/biology/scarr/MGA2-02-41.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692696"/>
            <a:ext cx="5760720" cy="3285104"/>
          </a:xfrm>
          <a:prstGeom prst="rect">
            <a:avLst/>
          </a:prstGeom>
          <a:noFill/>
          <a:ln w="9525">
            <a:noFill/>
            <a:miter lim="800000"/>
            <a:headEnd/>
            <a:tailEnd/>
          </a:ln>
        </p:spPr>
      </p:pic>
      <p:sp>
        <p:nvSpPr>
          <p:cNvPr id="7" name="TextBox 6"/>
          <p:cNvSpPr txBox="1"/>
          <p:nvPr/>
        </p:nvSpPr>
        <p:spPr>
          <a:xfrm>
            <a:off x="179512" y="5103674"/>
            <a:ext cx="8689045" cy="1600438"/>
          </a:xfrm>
          <a:prstGeom prst="rect">
            <a:avLst/>
          </a:prstGeom>
          <a:noFill/>
        </p:spPr>
        <p:txBody>
          <a:bodyPr wrap="square" rtlCol="0">
            <a:spAutoFit/>
          </a:bodyPr>
          <a:lstStyle/>
          <a:p>
            <a:r>
              <a:rPr lang="tr-TR" sz="1600" b="1" dirty="0" smtClean="0"/>
              <a:t>Somatik hücrelerin kromotin ipleri yaklaşık 20 nm çapında olup, esas olarak eşit miktarda</a:t>
            </a:r>
          </a:p>
          <a:p>
            <a:r>
              <a:rPr lang="tr-TR" sz="1600" b="1" dirty="0" smtClean="0"/>
              <a:t>bulunan DNA ve histon proteinlerinden meydana gelmiştir.</a:t>
            </a:r>
          </a:p>
          <a:p>
            <a:r>
              <a:rPr lang="tr-TR" sz="1600" b="1" dirty="0" smtClean="0"/>
              <a:t>Histon proteinleri: </a:t>
            </a:r>
            <a:r>
              <a:rPr lang="en-US" sz="1600" b="1" dirty="0" smtClean="0"/>
              <a:t>H</a:t>
            </a:r>
            <a:r>
              <a:rPr lang="en-US" sz="1600" b="1" baseline="-25000" dirty="0" smtClean="0"/>
              <a:t>1</a:t>
            </a:r>
            <a:r>
              <a:rPr lang="en-US" sz="1600" b="1" dirty="0" smtClean="0"/>
              <a:t>, H</a:t>
            </a:r>
            <a:r>
              <a:rPr lang="en-US" sz="1600" b="1" baseline="-25000" dirty="0" smtClean="0"/>
              <a:t>2</a:t>
            </a:r>
            <a:r>
              <a:rPr lang="en-US" sz="1600" b="1" dirty="0" smtClean="0"/>
              <a:t>A, H</a:t>
            </a:r>
            <a:r>
              <a:rPr lang="en-US" sz="1600" b="1" baseline="-25000" dirty="0" smtClean="0"/>
              <a:t>2</a:t>
            </a:r>
            <a:r>
              <a:rPr lang="en-US" sz="1600" b="1" dirty="0" smtClean="0"/>
              <a:t>B, H</a:t>
            </a:r>
            <a:r>
              <a:rPr lang="en-US" sz="1600" b="1" baseline="-25000" dirty="0" smtClean="0"/>
              <a:t>3</a:t>
            </a:r>
            <a:r>
              <a:rPr lang="en-US" sz="1600" b="1" dirty="0" smtClean="0"/>
              <a:t>, H</a:t>
            </a:r>
            <a:r>
              <a:rPr lang="en-US" sz="1600" b="1" baseline="-25000" dirty="0" smtClean="0"/>
              <a:t>4</a:t>
            </a:r>
            <a:r>
              <a:rPr lang="en-US" sz="1600" b="1" dirty="0" smtClean="0"/>
              <a:t> ve H</a:t>
            </a:r>
            <a:r>
              <a:rPr lang="en-US" sz="1600" b="1" baseline="-25000" dirty="0" smtClean="0"/>
              <a:t>5</a:t>
            </a:r>
            <a:r>
              <a:rPr lang="en-US" sz="1600" b="1" dirty="0" smtClean="0"/>
              <a:t>’tir</a:t>
            </a:r>
            <a:r>
              <a:rPr lang="tr-TR" sz="1600" b="1" dirty="0" smtClean="0"/>
              <a:t>.</a:t>
            </a:r>
          </a:p>
          <a:p>
            <a:r>
              <a:rPr lang="tr-TR" sz="1600" b="1" dirty="0" smtClean="0"/>
              <a:t>İnsanın 13 numaralı kromozomu 3,2 cm olup, histon proteinleri sayesinde 6 µm’ye kadar </a:t>
            </a:r>
          </a:p>
          <a:p>
            <a:r>
              <a:rPr lang="tr-TR" sz="1600" b="1" dirty="0" smtClean="0"/>
              <a:t>Kısalmaktadır.</a:t>
            </a:r>
          </a:p>
          <a:p>
            <a:endParaRPr lang="tr-TR" dirty="0"/>
          </a:p>
        </p:txBody>
      </p:sp>
      <p:sp>
        <p:nvSpPr>
          <p:cNvPr id="8" name="Rectangle 7"/>
          <p:cNvSpPr/>
          <p:nvPr/>
        </p:nvSpPr>
        <p:spPr>
          <a:xfrm>
            <a:off x="395536" y="2996952"/>
            <a:ext cx="1741182" cy="369332"/>
          </a:xfrm>
          <a:prstGeom prst="rect">
            <a:avLst/>
          </a:prstGeom>
        </p:spPr>
        <p:txBody>
          <a:bodyPr wrap="none">
            <a:spAutoFit/>
          </a:bodyPr>
          <a:lstStyle/>
          <a:p>
            <a:r>
              <a:rPr lang="en-US" b="1" dirty="0" smtClean="0"/>
              <a:t>H</a:t>
            </a:r>
            <a:r>
              <a:rPr lang="en-US" b="1" baseline="-25000" dirty="0" smtClean="0"/>
              <a:t>2</a:t>
            </a:r>
            <a:r>
              <a:rPr lang="en-US" b="1" dirty="0" smtClean="0"/>
              <a:t>A, H</a:t>
            </a:r>
            <a:r>
              <a:rPr lang="en-US" b="1" baseline="-25000" dirty="0" smtClean="0"/>
              <a:t>2</a:t>
            </a:r>
            <a:r>
              <a:rPr lang="en-US" b="1" dirty="0" smtClean="0"/>
              <a:t>B, H</a:t>
            </a:r>
            <a:r>
              <a:rPr lang="en-US" b="1" baseline="-25000" dirty="0" smtClean="0"/>
              <a:t>3</a:t>
            </a:r>
            <a:r>
              <a:rPr lang="en-US" b="1" dirty="0" smtClean="0"/>
              <a:t>, H</a:t>
            </a:r>
            <a:r>
              <a:rPr lang="en-US" b="1" baseline="-25000" dirty="0" smtClean="0"/>
              <a:t>4</a:t>
            </a:r>
            <a:r>
              <a:rPr lang="en-US" b="1" dirty="0" smtClean="0"/>
              <a:t> </a:t>
            </a:r>
            <a:endParaRPr lang="tr-TR" dirty="0"/>
          </a:p>
        </p:txBody>
      </p:sp>
      <p:sp>
        <p:nvSpPr>
          <p:cNvPr id="9217" name="Rectangle 1"/>
          <p:cNvSpPr>
            <a:spLocks noChangeArrowheads="1"/>
          </p:cNvSpPr>
          <p:nvPr/>
        </p:nvSpPr>
        <p:spPr bwMode="auto">
          <a:xfrm>
            <a:off x="107504" y="4022013"/>
            <a:ext cx="871296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Histonlar 100-200 amino asitten oluşan küçük proteinlerdir ve bünyelerinde çok miktarda lisin ve arginin bulunduğundan </a:t>
            </a:r>
            <a:r>
              <a:rPr kumimoji="0" lang="tr-TR" sz="1600" b="1" i="0" u="sng" strike="noStrike" cap="none" normalizeH="0" baseline="0" dirty="0" smtClean="0">
                <a:ln>
                  <a:noFill/>
                </a:ln>
                <a:solidFill>
                  <a:schemeClr val="tx1"/>
                </a:solidFill>
                <a:effectLst/>
                <a:latin typeface="Garamond" pitchFamily="18" charset="0"/>
                <a:ea typeface="Times New Roman" pitchFamily="18" charset="0"/>
                <a:cs typeface="Arial" pitchFamily="34" charset="0"/>
              </a:rPr>
              <a:t>pozitif yüklüdürler</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 Bu nedenle </a:t>
            </a:r>
            <a:r>
              <a:rPr kumimoji="0" lang="tr-TR" sz="1600" b="1" i="0" u="sng" strike="noStrike" cap="none" normalizeH="0" baseline="0" dirty="0" smtClean="0">
                <a:ln>
                  <a:noFill/>
                </a:ln>
                <a:solidFill>
                  <a:schemeClr val="tx1"/>
                </a:solidFill>
                <a:effectLst/>
                <a:latin typeface="Garamond" pitchFamily="18" charset="0"/>
                <a:ea typeface="Times New Roman" pitchFamily="18" charset="0"/>
                <a:cs typeface="Arial" pitchFamily="34" charset="0"/>
              </a:rPr>
              <a:t>negatif yüklü DNA </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ile bağlanabilmektedirler. Ayrıca, oluşan bu sıkı yapı enzimlerin etkisinden de korunmaktadır. Nükleozomlarda histonlara bağlanan ve histon olmayan proteinler de vardır. </a:t>
            </a:r>
            <a:endParaRPr kumimoji="0" lang="tr-TR" sz="16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8229600" cy="562074"/>
          </a:xfrm>
        </p:spPr>
        <p:txBody>
          <a:bodyPr>
            <a:normAutofit fontScale="90000"/>
          </a:bodyPr>
          <a:lstStyle/>
          <a:p>
            <a:pPr algn="l"/>
            <a:r>
              <a:rPr lang="tr-TR" dirty="0" smtClean="0">
                <a:solidFill>
                  <a:srgbClr val="FF0000"/>
                </a:solidFill>
              </a:rPr>
              <a:t>Histon Proteinleri</a:t>
            </a:r>
            <a:endParaRPr lang="tr-TR" dirty="0">
              <a:solidFill>
                <a:srgbClr val="FF0000"/>
              </a:solidFill>
            </a:endParaRPr>
          </a:p>
        </p:txBody>
      </p:sp>
      <p:pic>
        <p:nvPicPr>
          <p:cNvPr id="1026" name="Picture 2" descr="E:\DATA\Biyoteknoloji Kitabı\kitap cd2\Resimler B-12-14\B 12 sekilleri\Şekil 12.10 en son cmyk.ti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627784" y="836712"/>
            <a:ext cx="2974094" cy="5688632"/>
          </a:xfrm>
          <a:prstGeom prst="rect">
            <a:avLst/>
          </a:prstGeom>
          <a:noFill/>
        </p:spPr>
      </p:pic>
      <p:sp>
        <p:nvSpPr>
          <p:cNvPr id="5" name="TextBox 4"/>
          <p:cNvSpPr txBox="1"/>
          <p:nvPr/>
        </p:nvSpPr>
        <p:spPr>
          <a:xfrm>
            <a:off x="2771800" y="6453336"/>
            <a:ext cx="5593899" cy="646331"/>
          </a:xfrm>
          <a:prstGeom prst="rect">
            <a:avLst/>
          </a:prstGeom>
          <a:noFill/>
        </p:spPr>
        <p:txBody>
          <a:bodyPr wrap="none" rtlCol="0">
            <a:spAutoFit/>
          </a:bodyPr>
          <a:lstStyle/>
          <a:p>
            <a:r>
              <a:rPr lang="en-US" dirty="0" smtClean="0">
                <a:solidFill>
                  <a:srgbClr val="0000FF"/>
                </a:solidFill>
              </a:rPr>
              <a:t>Moore </a:t>
            </a:r>
            <a:r>
              <a:rPr lang="en-US" dirty="0" err="1" smtClean="0">
                <a:solidFill>
                  <a:srgbClr val="0000FF"/>
                </a:solidFill>
              </a:rPr>
              <a:t>vd</a:t>
            </a:r>
            <a:r>
              <a:rPr lang="en-US" dirty="0" smtClean="0">
                <a:solidFill>
                  <a:srgbClr val="0000FF"/>
                </a:solidFill>
              </a:rPr>
              <a:t>. 1995, </a:t>
            </a:r>
            <a:r>
              <a:rPr lang="en-US" dirty="0">
                <a:solidFill>
                  <a:srgbClr val="0000FF"/>
                </a:solidFill>
              </a:rPr>
              <a:t>Konuk </a:t>
            </a:r>
            <a:r>
              <a:rPr lang="en-US" dirty="0" err="1">
                <a:solidFill>
                  <a:srgbClr val="0000FF"/>
                </a:solidFill>
              </a:rPr>
              <a:t>ve</a:t>
            </a:r>
            <a:r>
              <a:rPr lang="en-US" dirty="0">
                <a:solidFill>
                  <a:srgbClr val="0000FF"/>
                </a:solidFill>
              </a:rPr>
              <a:t> </a:t>
            </a:r>
            <a:r>
              <a:rPr lang="en-US" dirty="0" err="1">
                <a:solidFill>
                  <a:srgbClr val="0000FF"/>
                </a:solidFill>
              </a:rPr>
              <a:t>Babaoğlu</a:t>
            </a:r>
            <a:r>
              <a:rPr lang="en-US" dirty="0">
                <a:solidFill>
                  <a:srgbClr val="0000FF"/>
                </a:solidFill>
              </a:rPr>
              <a:t> </a:t>
            </a:r>
            <a:r>
              <a:rPr lang="en-US" dirty="0" smtClean="0">
                <a:solidFill>
                  <a:srgbClr val="0000FF"/>
                </a:solidFill>
              </a:rPr>
              <a:t>2002 </a:t>
            </a:r>
            <a:r>
              <a:rPr lang="en-US" dirty="0">
                <a:solidFill>
                  <a:srgbClr val="0000FF"/>
                </a:solidFill>
              </a:rPr>
              <a:t>(Ed:  Özcan </a:t>
            </a:r>
            <a:r>
              <a:rPr lang="en-US" dirty="0" err="1">
                <a:solidFill>
                  <a:srgbClr val="0000FF"/>
                </a:solidFill>
              </a:rPr>
              <a:t>vd</a:t>
            </a:r>
            <a:r>
              <a:rPr lang="en-US" dirty="0">
                <a:solidFill>
                  <a:srgbClr val="0000FF"/>
                </a:solidFill>
              </a:rPr>
              <a:t>.)</a:t>
            </a:r>
          </a:p>
          <a:p>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dirty="0" smtClean="0">
                <a:solidFill>
                  <a:srgbClr val="FF0000"/>
                </a:solidFill>
              </a:rPr>
              <a:t>Polindromlar</a:t>
            </a:r>
            <a:r>
              <a:rPr lang="tr-TR" b="1" dirty="0" smtClean="0"/>
              <a:t/>
            </a:r>
            <a:br>
              <a:rPr lang="tr-TR" b="1" dirty="0" smtClean="0"/>
            </a:br>
            <a:endParaRPr lang="tr-TR" dirty="0"/>
          </a:p>
        </p:txBody>
      </p:sp>
      <p:pic>
        <p:nvPicPr>
          <p:cNvPr id="2050" name="Picture 2" descr="C:\Users\Sebahattin Özcan\Pictures\Esra010.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79512" y="3645024"/>
            <a:ext cx="3528392" cy="3043237"/>
          </a:xfrm>
          <a:prstGeom prst="rect">
            <a:avLst/>
          </a:prstGeom>
          <a:noFill/>
        </p:spPr>
      </p:pic>
      <p:pic>
        <p:nvPicPr>
          <p:cNvPr id="2051" name="Picture 3" descr="C:\Users\Sebahattin Özcan\Pictures\Esra0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908720"/>
            <a:ext cx="1152128" cy="2664296"/>
          </a:xfrm>
          <a:prstGeom prst="rect">
            <a:avLst/>
          </a:prstGeom>
          <a:noFill/>
        </p:spPr>
      </p:pic>
      <p:sp>
        <p:nvSpPr>
          <p:cNvPr id="6" name="TextBox 5"/>
          <p:cNvSpPr txBox="1"/>
          <p:nvPr/>
        </p:nvSpPr>
        <p:spPr>
          <a:xfrm>
            <a:off x="3707904" y="4869160"/>
            <a:ext cx="5108899" cy="1754326"/>
          </a:xfrm>
          <a:prstGeom prst="rect">
            <a:avLst/>
          </a:prstGeom>
          <a:noFill/>
        </p:spPr>
        <p:txBody>
          <a:bodyPr wrap="none" rtlCol="0">
            <a:spAutoFit/>
          </a:bodyPr>
          <a:lstStyle/>
          <a:p>
            <a:r>
              <a:rPr lang="tr-TR" b="1" dirty="0" smtClean="0"/>
              <a:t>Polindromlar</a:t>
            </a:r>
          </a:p>
          <a:p>
            <a:r>
              <a:rPr lang="tr-TR" dirty="0" smtClean="0"/>
              <a:t>-Çift sarmal kromozomdan replikasyon enzimlerinin</a:t>
            </a:r>
          </a:p>
          <a:p>
            <a:r>
              <a:rPr lang="tr-TR" dirty="0" smtClean="0"/>
              <a:t>   geçişini kolaylaştırırlar.</a:t>
            </a:r>
          </a:p>
          <a:p>
            <a:r>
              <a:rPr lang="tr-TR" dirty="0" smtClean="0"/>
              <a:t>-Replikasyon enzimleri DNA’yı polindromların olduğu</a:t>
            </a:r>
          </a:p>
          <a:p>
            <a:r>
              <a:rPr lang="tr-TR" dirty="0" smtClean="0"/>
              <a:t>  bölgelerden keser</a:t>
            </a:r>
          </a:p>
          <a:p>
            <a:r>
              <a:rPr lang="tr-TR" dirty="0" smtClean="0"/>
              <a:t>-Yüzlerce baz dizinini kapsayabilir.</a:t>
            </a:r>
          </a:p>
        </p:txBody>
      </p:sp>
      <p:pic>
        <p:nvPicPr>
          <p:cNvPr id="7" name="Picture 2" descr="C:\Users\Sebahattin Özcan\Pictures\Esra01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51920" y="836712"/>
            <a:ext cx="3349138" cy="393523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FF0000"/>
                </a:solidFill>
                <a:latin typeface="Garamond" pitchFamily="18" charset="0"/>
                <a:ea typeface="Times New Roman" pitchFamily="18" charset="0"/>
                <a:cs typeface="Arial" pitchFamily="34" charset="0"/>
                <a:sym typeface="Symbol" pitchFamily="18" charset="2"/>
              </a:rPr>
              <a:t>DNA’nın Denatürasyonu</a:t>
            </a:r>
            <a:endParaRPr lang="tr-TR" dirty="0">
              <a:solidFill>
                <a:srgbClr val="FF0000"/>
              </a:solidFill>
            </a:endParaRPr>
          </a:p>
        </p:txBody>
      </p:sp>
      <p:pic>
        <p:nvPicPr>
          <p:cNvPr id="30722" name="Picture 2" descr="E:\DATA\Biyoteknoloji Kitabı\kitap cd2\Resimler B-12-14\B 12 sekilleri\Şekil 12.4ab en son cmyk.ti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403648" y="1268760"/>
            <a:ext cx="6120680" cy="2616821"/>
          </a:xfrm>
          <a:prstGeom prst="rect">
            <a:avLst/>
          </a:prstGeom>
          <a:noFill/>
        </p:spPr>
      </p:pic>
      <p:sp>
        <p:nvSpPr>
          <p:cNvPr id="8194" name="Rectangle 2"/>
          <p:cNvSpPr>
            <a:spLocks noChangeArrowheads="1"/>
          </p:cNvSpPr>
          <p:nvPr/>
        </p:nvSpPr>
        <p:spPr bwMode="auto">
          <a:xfrm>
            <a:off x="179512" y="4173396"/>
            <a:ext cx="878396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180975" algn="l"/>
              </a:tabLst>
            </a:pPr>
            <a:r>
              <a:rPr kumimoji="0" lang="tr-TR" sz="2000" b="0"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DNA 90-95 </a:t>
            </a:r>
            <a:r>
              <a:rPr kumimoji="0" lang="tr-TR" sz="2000" b="0" i="0" u="none" strike="noStrike" cap="none" normalizeH="0" baseline="0" dirty="0" smtClean="0">
                <a:ln>
                  <a:noFill/>
                </a:ln>
                <a:solidFill>
                  <a:schemeClr val="tx1"/>
                </a:solidFill>
                <a:effectLst/>
                <a:latin typeface="Garamond" pitchFamily="18" charset="0"/>
                <a:ea typeface="Times New Roman" pitchFamily="18" charset="0"/>
                <a:cs typeface="Arial" pitchFamily="34" charset="0"/>
                <a:sym typeface="Symbol" pitchFamily="18" charset="2"/>
              </a:rPr>
              <a:t></a:t>
            </a:r>
            <a:r>
              <a:rPr kumimoji="0" lang="tr-TR" sz="2000" b="0"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C</a:t>
            </a:r>
            <a:r>
              <a:rPr kumimoji="0" lang="tr-TR" sz="2000" b="0" i="0" u="none" strike="noStrike" cap="none" normalizeH="0" baseline="0" dirty="0" smtClean="0">
                <a:ln>
                  <a:noFill/>
                </a:ln>
                <a:solidFill>
                  <a:schemeClr val="tx1"/>
                </a:solidFill>
                <a:effectLst/>
                <a:latin typeface="Garamond" pitchFamily="18" charset="0"/>
                <a:ea typeface="Times New Roman" pitchFamily="18" charset="0"/>
                <a:cs typeface="Arial" pitchFamily="34" charset="0"/>
                <a:sym typeface="Symbol" pitchFamily="18" charset="2"/>
              </a:rPr>
              <a:t>’de ısıtılırsa sarmalının kolları açılabilir. Buna DNA’nın denatürasyonu denir. Bu açılma ve zincirlerin birbirinden ayrılması aralarında 3 hidrojen bağı bulunan G-C nükleotidlerinin daha fazla olduğu bir DNA molekülünde, A-T sayısı fazla olana göre daha yavaş olabilmektedir. Erime noktasına kadar ısıtılıp denatüre edilen DNA molekülü içeren çözelti, yavaş yavaş soğutulup 20 </a:t>
            </a:r>
            <a:r>
              <a:rPr kumimoji="0" lang="tr-TR" sz="2000" b="0"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C’de uzun süre tutulacak olursa DNA tekrar eski haline gelir ve sarmalı oluşturur. Buna da DNA’nın renatürasyonu denilmektedir</a:t>
            </a:r>
            <a:endParaRPr kumimoji="0" lang="tr-TR" sz="2000" b="0" i="0" u="none" strike="noStrike" cap="none" normalizeH="0" baseline="0" dirty="0" smtClean="0">
              <a:ln>
                <a:noFill/>
              </a:ln>
              <a:solidFill>
                <a:schemeClr val="tx1"/>
              </a:solidFill>
              <a:effectLst/>
              <a:latin typeface="Garamond" pitchFamily="18" charset="0"/>
              <a:ea typeface="Times New Roman" pitchFamily="18" charset="0"/>
              <a:cs typeface="Arial" pitchFamily="34" charset="0"/>
              <a:sym typeface="Symbol" pitchFamily="18" charset="2"/>
            </a:endParaRPr>
          </a:p>
        </p:txBody>
      </p:sp>
      <p:sp>
        <p:nvSpPr>
          <p:cNvPr id="5" name="TextBox 4"/>
          <p:cNvSpPr txBox="1"/>
          <p:nvPr/>
        </p:nvSpPr>
        <p:spPr>
          <a:xfrm>
            <a:off x="3419872" y="6211669"/>
            <a:ext cx="5562340" cy="646331"/>
          </a:xfrm>
          <a:prstGeom prst="rect">
            <a:avLst/>
          </a:prstGeom>
          <a:noFill/>
        </p:spPr>
        <p:txBody>
          <a:bodyPr wrap="none" rtlCol="0">
            <a:spAutoFit/>
          </a:bodyPr>
          <a:lstStyle/>
          <a:p>
            <a:r>
              <a:rPr lang="en-US" dirty="0" err="1" smtClean="0">
                <a:solidFill>
                  <a:srgbClr val="0000FF"/>
                </a:solidFill>
              </a:rPr>
              <a:t>Lodish</a:t>
            </a:r>
            <a:r>
              <a:rPr lang="en-US" dirty="0" smtClean="0">
                <a:solidFill>
                  <a:srgbClr val="0000FF"/>
                </a:solidFill>
              </a:rPr>
              <a:t> </a:t>
            </a:r>
            <a:r>
              <a:rPr lang="en-US" dirty="0" err="1" smtClean="0">
                <a:solidFill>
                  <a:srgbClr val="0000FF"/>
                </a:solidFill>
              </a:rPr>
              <a:t>vd</a:t>
            </a:r>
            <a:r>
              <a:rPr lang="en-US" dirty="0" smtClean="0">
                <a:solidFill>
                  <a:srgbClr val="0000FF"/>
                </a:solidFill>
              </a:rPr>
              <a:t>. 2000, </a:t>
            </a:r>
            <a:r>
              <a:rPr lang="en-US" dirty="0">
                <a:solidFill>
                  <a:srgbClr val="0000FF"/>
                </a:solidFill>
              </a:rPr>
              <a:t>Konuk </a:t>
            </a:r>
            <a:r>
              <a:rPr lang="en-US" dirty="0" err="1">
                <a:solidFill>
                  <a:srgbClr val="0000FF"/>
                </a:solidFill>
              </a:rPr>
              <a:t>ve</a:t>
            </a:r>
            <a:r>
              <a:rPr lang="en-US" dirty="0">
                <a:solidFill>
                  <a:srgbClr val="0000FF"/>
                </a:solidFill>
              </a:rPr>
              <a:t> </a:t>
            </a:r>
            <a:r>
              <a:rPr lang="en-US" dirty="0" err="1">
                <a:solidFill>
                  <a:srgbClr val="0000FF"/>
                </a:solidFill>
              </a:rPr>
              <a:t>Babaoğlu</a:t>
            </a:r>
            <a:r>
              <a:rPr lang="en-US" dirty="0">
                <a:solidFill>
                  <a:srgbClr val="0000FF"/>
                </a:solidFill>
              </a:rPr>
              <a:t> </a:t>
            </a:r>
            <a:r>
              <a:rPr lang="en-US" dirty="0" smtClean="0">
                <a:solidFill>
                  <a:srgbClr val="0000FF"/>
                </a:solidFill>
              </a:rPr>
              <a:t>2002 </a:t>
            </a:r>
            <a:r>
              <a:rPr lang="en-US" dirty="0">
                <a:solidFill>
                  <a:srgbClr val="0000FF"/>
                </a:solidFill>
              </a:rPr>
              <a:t>(Ed:  Özcan </a:t>
            </a:r>
            <a:r>
              <a:rPr lang="en-US" dirty="0" err="1">
                <a:solidFill>
                  <a:srgbClr val="0000FF"/>
                </a:solidFill>
              </a:rPr>
              <a:t>vd</a:t>
            </a:r>
            <a:r>
              <a:rPr lang="en-US" dirty="0">
                <a:solidFill>
                  <a:srgbClr val="0000FF"/>
                </a:solidFill>
              </a:rPr>
              <a:t>.)</a:t>
            </a:r>
          </a:p>
          <a:p>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tr-TR" dirty="0" smtClean="0">
                <a:solidFill>
                  <a:srgbClr val="FF0000"/>
                </a:solidFill>
              </a:rPr>
              <a:t>HÜCRE</a:t>
            </a:r>
            <a:endParaRPr lang="tr-TR" dirty="0">
              <a:solidFill>
                <a:srgbClr val="FF0000"/>
              </a:solidFill>
            </a:endParaRPr>
          </a:p>
        </p:txBody>
      </p:sp>
      <p:sp>
        <p:nvSpPr>
          <p:cNvPr id="3" name="Content Placeholder 2"/>
          <p:cNvSpPr>
            <a:spLocks noGrp="1"/>
          </p:cNvSpPr>
          <p:nvPr>
            <p:ph idx="1"/>
          </p:nvPr>
        </p:nvSpPr>
        <p:spPr>
          <a:xfrm>
            <a:off x="457200" y="1124744"/>
            <a:ext cx="8229600" cy="4525963"/>
          </a:xfrm>
        </p:spPr>
        <p:txBody>
          <a:bodyPr>
            <a:normAutofit fontScale="70000" lnSpcReduction="20000"/>
          </a:bodyPr>
          <a:lstStyle/>
          <a:p>
            <a:r>
              <a:rPr lang="tr-TR" b="1" dirty="0" smtClean="0"/>
              <a:t>Hücre canlıların canlılık özelliği gösteren en küçük yapı birimidir. </a:t>
            </a:r>
          </a:p>
          <a:p>
            <a:r>
              <a:rPr lang="tr-TR" b="1" dirty="0" smtClean="0"/>
              <a:t>Her Hücre;</a:t>
            </a:r>
          </a:p>
          <a:p>
            <a:pPr lvl="2" indent="-342900"/>
            <a:r>
              <a:rPr lang="tr-TR" b="1" dirty="0" smtClean="0"/>
              <a:t>hücre yüzeyini çevreleyen </a:t>
            </a:r>
            <a:r>
              <a:rPr lang="tr-TR" b="1" dirty="0" err="1" smtClean="0"/>
              <a:t>lipid</a:t>
            </a:r>
            <a:r>
              <a:rPr lang="tr-TR" b="1" dirty="0" smtClean="0"/>
              <a:t> ve proteinlerden oluşan çift katlı bir </a:t>
            </a:r>
            <a:r>
              <a:rPr lang="tr-TR" b="1" u="sng" dirty="0" smtClean="0"/>
              <a:t>hücre zarına</a:t>
            </a:r>
            <a:r>
              <a:rPr lang="tr-TR" b="1" dirty="0" smtClean="0"/>
              <a:t>,</a:t>
            </a:r>
          </a:p>
          <a:p>
            <a:pPr lvl="2" indent="-342900"/>
            <a:r>
              <a:rPr lang="tr-TR" b="1" dirty="0" smtClean="0"/>
              <a:t>çekirdek ve hücre zarı arasında hücrenin iç bölümünü oluşturan </a:t>
            </a:r>
            <a:r>
              <a:rPr lang="tr-TR" b="1" u="sng" dirty="0" smtClean="0"/>
              <a:t>sitoplazmaya,</a:t>
            </a:r>
          </a:p>
          <a:p>
            <a:pPr lvl="2" indent="-342900"/>
            <a:r>
              <a:rPr lang="tr-TR" b="1" dirty="0" smtClean="0"/>
              <a:t>hücrelerdeki belirli fonksiyonları yerine getiren </a:t>
            </a:r>
            <a:r>
              <a:rPr lang="tr-TR" b="1" dirty="0" err="1" smtClean="0"/>
              <a:t>organellere</a:t>
            </a:r>
            <a:r>
              <a:rPr lang="tr-TR" b="1" dirty="0" smtClean="0"/>
              <a:t> (küçük organlar), sahiptir. </a:t>
            </a:r>
          </a:p>
          <a:p>
            <a:r>
              <a:rPr lang="tr-TR" b="1" dirty="0" smtClean="0"/>
              <a:t>İnsan vücudu görünüşleri ve fonksiyonları değişen 200’den fazla farklı tipte yaklaşık 75 trilyon adet hücreden oluşurken, bakteriler tek hücreden oluşmaktadır (</a:t>
            </a:r>
            <a:r>
              <a:rPr lang="tr-TR" b="1" dirty="0" err="1" smtClean="0"/>
              <a:t>Tekeoğlu</a:t>
            </a:r>
            <a:r>
              <a:rPr lang="tr-TR" b="1" dirty="0" smtClean="0"/>
              <a:t>, 2013, çeviri). </a:t>
            </a:r>
          </a:p>
          <a:p>
            <a:r>
              <a:rPr lang="tr-TR" b="1" dirty="0" smtClean="0"/>
              <a:t>Gelişmiş yapılı canlılarda hücreler birleşerek dokuları, dokular organları, organlar </a:t>
            </a:r>
            <a:r>
              <a:rPr lang="tr-TR" b="1" smtClean="0"/>
              <a:t>canlıyı oluşturmaktadır</a:t>
            </a:r>
            <a:r>
              <a:rPr lang="tr-TR" b="1"/>
              <a:t>.</a:t>
            </a:r>
            <a:endParaRPr lang="tr-TR"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778098"/>
          </a:xfrm>
        </p:spPr>
        <p:txBody>
          <a:bodyPr>
            <a:normAutofit/>
          </a:bodyPr>
          <a:lstStyle/>
          <a:p>
            <a:r>
              <a:rPr lang="tr-TR" sz="2000" dirty="0" smtClean="0">
                <a:solidFill>
                  <a:srgbClr val="FF0000"/>
                </a:solidFill>
              </a:rPr>
              <a:t>Değişik bitki türlerinin hücre çekirdeğindeki kromozom sayıları ve DNA miktarları</a:t>
            </a:r>
            <a:endParaRPr lang="tr-TR" sz="2000" dirty="0">
              <a:solidFill>
                <a:srgbClr val="FF0000"/>
              </a:solidFill>
            </a:endParaRPr>
          </a:p>
        </p:txBody>
      </p:sp>
      <p:graphicFrame>
        <p:nvGraphicFramePr>
          <p:cNvPr id="4" name="Content Placeholder 3"/>
          <p:cNvGraphicFramePr>
            <a:graphicFrameLocks noGrp="1"/>
          </p:cNvGraphicFramePr>
          <p:nvPr>
            <p:ph idx="1"/>
          </p:nvPr>
        </p:nvGraphicFramePr>
        <p:xfrm>
          <a:off x="323528" y="836712"/>
          <a:ext cx="5976665" cy="5735449"/>
        </p:xfrm>
        <a:graphic>
          <a:graphicData uri="http://schemas.openxmlformats.org/drawingml/2006/table">
            <a:tbl>
              <a:tblPr firstRow="1" bandRow="1">
                <a:tableStyleId>{5C22544A-7EE6-4342-B048-85BDC9FD1C3A}</a:tableStyleId>
              </a:tblPr>
              <a:tblGrid>
                <a:gridCol w="1195333"/>
                <a:gridCol w="1195333"/>
                <a:gridCol w="1195333"/>
                <a:gridCol w="1195333"/>
                <a:gridCol w="1195333"/>
              </a:tblGrid>
              <a:tr h="299479">
                <a:tc>
                  <a:txBody>
                    <a:bodyPr/>
                    <a:lstStyle/>
                    <a:p>
                      <a:pPr marL="90170" indent="-90170">
                        <a:spcBef>
                          <a:spcPts val="2200"/>
                        </a:spcBef>
                        <a:spcAft>
                          <a:spcPts val="0"/>
                        </a:spcAft>
                      </a:pPr>
                      <a:r>
                        <a:rPr lang="tr-TR" sz="1050" b="1" dirty="0">
                          <a:latin typeface="+mj-lt"/>
                        </a:rPr>
                        <a:t>Tür</a:t>
                      </a:r>
                    </a:p>
                  </a:txBody>
                  <a:tcPr marL="45085" marR="45085" marT="0" marB="0"/>
                </a:tc>
                <a:tc>
                  <a:txBody>
                    <a:bodyPr/>
                    <a:lstStyle/>
                    <a:p>
                      <a:pPr>
                        <a:spcBef>
                          <a:spcPts val="2200"/>
                        </a:spcBef>
                        <a:spcAft>
                          <a:spcPts val="0"/>
                        </a:spcAft>
                      </a:pPr>
                      <a:r>
                        <a:rPr lang="tr-TR" sz="1050" b="1" kern="0" dirty="0">
                          <a:latin typeface="+mj-lt"/>
                        </a:rPr>
                        <a:t>Familya</a:t>
                      </a:r>
                    </a:p>
                  </a:txBody>
                  <a:tcPr marL="45085" marR="45085" marT="0" marB="0"/>
                </a:tc>
                <a:tc>
                  <a:txBody>
                    <a:bodyPr/>
                    <a:lstStyle/>
                    <a:p>
                      <a:pPr algn="ctr">
                        <a:spcAft>
                          <a:spcPts val="0"/>
                        </a:spcAft>
                      </a:pPr>
                      <a:r>
                        <a:rPr lang="tr-TR" sz="1050" b="1">
                          <a:latin typeface="+mj-lt"/>
                          <a:ea typeface="Times New Roman"/>
                        </a:rPr>
                        <a:t>Kromozom sayısı</a:t>
                      </a:r>
                      <a:endParaRPr lang="tr-TR" sz="1050">
                        <a:latin typeface="+mj-lt"/>
                        <a:ea typeface="Times New Roman"/>
                      </a:endParaRPr>
                    </a:p>
                    <a:p>
                      <a:pPr algn="ctr">
                        <a:spcAft>
                          <a:spcPts val="0"/>
                        </a:spcAft>
                      </a:pPr>
                      <a:r>
                        <a:rPr lang="tr-TR" sz="1050" b="1">
                          <a:latin typeface="+mj-lt"/>
                          <a:ea typeface="Times New Roman"/>
                        </a:rPr>
                        <a:t>(2n)</a:t>
                      </a:r>
                      <a:endParaRPr lang="tr-TR" sz="1050">
                        <a:latin typeface="+mj-lt"/>
                        <a:ea typeface="Times New Roman"/>
                      </a:endParaRPr>
                    </a:p>
                  </a:txBody>
                  <a:tcPr marL="45085" marR="45085" marT="0" marB="0"/>
                </a:tc>
                <a:tc gridSpan="2">
                  <a:txBody>
                    <a:bodyPr/>
                    <a:lstStyle/>
                    <a:p>
                      <a:pPr algn="ctr">
                        <a:spcAft>
                          <a:spcPts val="0"/>
                        </a:spcAft>
                      </a:pPr>
                      <a:r>
                        <a:rPr lang="tr-TR" sz="1050" b="1">
                          <a:latin typeface="+mj-lt"/>
                          <a:ea typeface="Times New Roman"/>
                        </a:rPr>
                        <a:t>DNA miktarı</a:t>
                      </a:r>
                      <a:endParaRPr lang="tr-TR" sz="1050">
                        <a:latin typeface="+mj-lt"/>
                        <a:ea typeface="Times New Roman"/>
                      </a:endParaRPr>
                    </a:p>
                    <a:p>
                      <a:pPr algn="ctr">
                        <a:spcAft>
                          <a:spcPts val="0"/>
                        </a:spcAft>
                      </a:pPr>
                      <a:r>
                        <a:rPr lang="tr-TR" sz="1050" b="1">
                          <a:latin typeface="+mj-lt"/>
                          <a:ea typeface="Times New Roman"/>
                        </a:rPr>
                        <a:t>(pg=10</a:t>
                      </a:r>
                      <a:r>
                        <a:rPr lang="tr-TR" sz="1050" b="1" baseline="30000">
                          <a:latin typeface="+mj-lt"/>
                          <a:ea typeface="Times New Roman"/>
                        </a:rPr>
                        <a:t>-12 </a:t>
                      </a:r>
                      <a:r>
                        <a:rPr lang="tr-TR" sz="1050" b="1">
                          <a:latin typeface="+mj-lt"/>
                          <a:ea typeface="Times New Roman"/>
                        </a:rPr>
                        <a:t>g)</a:t>
                      </a:r>
                      <a:endParaRPr lang="tr-TR" sz="1050">
                        <a:latin typeface="+mj-lt"/>
                        <a:ea typeface="Times New Roman"/>
                      </a:endParaRPr>
                    </a:p>
                    <a:p>
                      <a:pPr algn="ctr">
                        <a:spcAft>
                          <a:spcPts val="0"/>
                        </a:spcAft>
                      </a:pPr>
                      <a:r>
                        <a:rPr lang="tr-TR" sz="1050" b="1">
                          <a:latin typeface="+mj-lt"/>
                          <a:ea typeface="Times New Roman"/>
                        </a:rPr>
                        <a:t>1C          4C</a:t>
                      </a:r>
                      <a:endParaRPr lang="tr-TR" sz="1050">
                        <a:latin typeface="+mj-lt"/>
                        <a:ea typeface="Times New Roman"/>
                      </a:endParaRPr>
                    </a:p>
                  </a:txBody>
                  <a:tcPr marL="45085" marR="45085" marT="0" marB="0"/>
                </a:tc>
                <a:tc hMerge="1">
                  <a:txBody>
                    <a:bodyPr/>
                    <a:lstStyle/>
                    <a:p>
                      <a:endParaRPr lang="tr-TR"/>
                    </a:p>
                  </a:txBody>
                  <a:tcPr/>
                </a:tc>
              </a:tr>
              <a:tr h="242911">
                <a:tc>
                  <a:txBody>
                    <a:bodyPr/>
                    <a:lstStyle/>
                    <a:p>
                      <a:pPr>
                        <a:spcBef>
                          <a:spcPts val="200"/>
                        </a:spcBef>
                        <a:spcAft>
                          <a:spcPts val="0"/>
                        </a:spcAft>
                      </a:pPr>
                      <a:r>
                        <a:rPr lang="tr-TR" sz="1050" i="1" dirty="0">
                          <a:latin typeface="+mj-lt"/>
                          <a:ea typeface="Times New Roman"/>
                        </a:rPr>
                        <a:t>Haplopappus gracilis</a:t>
                      </a:r>
                      <a:endParaRPr lang="tr-TR" sz="1050" dirty="0">
                        <a:latin typeface="+mj-lt"/>
                        <a:ea typeface="Times New Roman"/>
                      </a:endParaRPr>
                    </a:p>
                  </a:txBody>
                  <a:tcPr marL="45085" marR="45085" marT="0" marB="0"/>
                </a:tc>
                <a:tc>
                  <a:txBody>
                    <a:bodyPr/>
                    <a:lstStyle/>
                    <a:p>
                      <a:pPr>
                        <a:spcBef>
                          <a:spcPts val="200"/>
                        </a:spcBef>
                        <a:spcAft>
                          <a:spcPts val="0"/>
                        </a:spcAft>
                      </a:pPr>
                      <a:r>
                        <a:rPr lang="tr-TR" sz="1050" dirty="0">
                          <a:latin typeface="+mj-lt"/>
                          <a:ea typeface="Times New Roman"/>
                        </a:rPr>
                        <a:t>Compositae</a:t>
                      </a:r>
                    </a:p>
                  </a:txBody>
                  <a:tcPr marL="45085" marR="45085" marT="0" marB="0"/>
                </a:tc>
                <a:tc>
                  <a:txBody>
                    <a:bodyPr/>
                    <a:lstStyle/>
                    <a:p>
                      <a:pPr algn="ctr">
                        <a:spcBef>
                          <a:spcPts val="200"/>
                        </a:spcBef>
                        <a:spcAft>
                          <a:spcPts val="0"/>
                        </a:spcAft>
                      </a:pPr>
                      <a:r>
                        <a:rPr lang="tr-TR" sz="1050">
                          <a:latin typeface="+mj-lt"/>
                          <a:ea typeface="Times New Roman"/>
                        </a:rPr>
                        <a:t>4</a:t>
                      </a:r>
                    </a:p>
                  </a:txBody>
                  <a:tcPr marL="45085" marR="45085" marT="0" marB="0"/>
                </a:tc>
                <a:tc>
                  <a:txBody>
                    <a:bodyPr/>
                    <a:lstStyle/>
                    <a:p>
                      <a:pPr algn="ctr">
                        <a:spcBef>
                          <a:spcPts val="200"/>
                        </a:spcBef>
                        <a:spcAft>
                          <a:spcPts val="0"/>
                        </a:spcAft>
                      </a:pPr>
                      <a:r>
                        <a:rPr lang="tr-TR" sz="1050">
                          <a:latin typeface="+mj-lt"/>
                          <a:ea typeface="Times New Roman"/>
                        </a:rPr>
                        <a:t>0.9</a:t>
                      </a:r>
                    </a:p>
                  </a:txBody>
                  <a:tcPr marL="45085" marR="45085" marT="0" marB="0"/>
                </a:tc>
                <a:tc>
                  <a:txBody>
                    <a:bodyPr/>
                    <a:lstStyle/>
                    <a:p>
                      <a:pPr algn="ctr">
                        <a:spcBef>
                          <a:spcPts val="200"/>
                        </a:spcBef>
                        <a:spcAft>
                          <a:spcPts val="0"/>
                        </a:spcAft>
                      </a:pPr>
                      <a:r>
                        <a:rPr lang="tr-TR" sz="1050">
                          <a:latin typeface="+mj-lt"/>
                          <a:ea typeface="Times New Roman"/>
                        </a:rPr>
                        <a:t>3.7</a:t>
                      </a:r>
                    </a:p>
                  </a:txBody>
                  <a:tcPr marL="45085" marR="45085" marT="0" marB="0"/>
                </a:tc>
              </a:tr>
              <a:tr h="242911">
                <a:tc>
                  <a:txBody>
                    <a:bodyPr/>
                    <a:lstStyle/>
                    <a:p>
                      <a:pPr>
                        <a:spcBef>
                          <a:spcPts val="200"/>
                        </a:spcBef>
                        <a:spcAft>
                          <a:spcPts val="0"/>
                        </a:spcAft>
                      </a:pPr>
                      <a:r>
                        <a:rPr lang="tr-TR" sz="1050" i="1">
                          <a:latin typeface="+mj-lt"/>
                          <a:ea typeface="Times New Roman"/>
                        </a:rPr>
                        <a:t>Arabidopsis thaliana</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Cruciferae</a:t>
                      </a:r>
                    </a:p>
                  </a:txBody>
                  <a:tcPr marL="45085" marR="45085" marT="0" marB="0"/>
                </a:tc>
                <a:tc>
                  <a:txBody>
                    <a:bodyPr/>
                    <a:lstStyle/>
                    <a:p>
                      <a:pPr algn="ctr">
                        <a:spcBef>
                          <a:spcPts val="200"/>
                        </a:spcBef>
                        <a:spcAft>
                          <a:spcPts val="0"/>
                        </a:spcAft>
                      </a:pPr>
                      <a:r>
                        <a:rPr lang="tr-TR" sz="1050" dirty="0">
                          <a:latin typeface="+mj-lt"/>
                          <a:ea typeface="Times New Roman"/>
                        </a:rPr>
                        <a:t>10</a:t>
                      </a:r>
                    </a:p>
                  </a:txBody>
                  <a:tcPr marL="45085" marR="45085" marT="0" marB="0"/>
                </a:tc>
                <a:tc>
                  <a:txBody>
                    <a:bodyPr/>
                    <a:lstStyle/>
                    <a:p>
                      <a:pPr algn="ctr">
                        <a:spcBef>
                          <a:spcPts val="200"/>
                        </a:spcBef>
                        <a:spcAft>
                          <a:spcPts val="0"/>
                        </a:spcAft>
                      </a:pPr>
                      <a:r>
                        <a:rPr lang="tr-TR" sz="1050">
                          <a:latin typeface="+mj-lt"/>
                          <a:ea typeface="Times New Roman"/>
                        </a:rPr>
                        <a:t>0.2</a:t>
                      </a:r>
                    </a:p>
                  </a:txBody>
                  <a:tcPr marL="45085" marR="45085" marT="0" marB="0"/>
                </a:tc>
                <a:tc>
                  <a:txBody>
                    <a:bodyPr/>
                    <a:lstStyle/>
                    <a:p>
                      <a:pPr algn="ctr">
                        <a:spcBef>
                          <a:spcPts val="200"/>
                        </a:spcBef>
                        <a:spcAft>
                          <a:spcPts val="0"/>
                        </a:spcAft>
                      </a:pPr>
                      <a:r>
                        <a:rPr lang="tr-TR" sz="1050">
                          <a:latin typeface="+mj-lt"/>
                          <a:ea typeface="Times New Roman"/>
                        </a:rPr>
                        <a:t>0.6</a:t>
                      </a:r>
                    </a:p>
                  </a:txBody>
                  <a:tcPr marL="45085" marR="45085" marT="0" marB="0"/>
                </a:tc>
              </a:tr>
              <a:tr h="242911">
                <a:tc>
                  <a:txBody>
                    <a:bodyPr/>
                    <a:lstStyle/>
                    <a:p>
                      <a:pPr>
                        <a:spcBef>
                          <a:spcPts val="200"/>
                        </a:spcBef>
                        <a:spcAft>
                          <a:spcPts val="0"/>
                        </a:spcAft>
                      </a:pPr>
                      <a:r>
                        <a:rPr lang="tr-TR" sz="1050" i="1">
                          <a:latin typeface="+mj-lt"/>
                          <a:ea typeface="Times New Roman"/>
                        </a:rPr>
                        <a:t>Citrus sinensis</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Rutaceae</a:t>
                      </a:r>
                    </a:p>
                  </a:txBody>
                  <a:tcPr marL="45085" marR="45085" marT="0" marB="0"/>
                </a:tc>
                <a:tc>
                  <a:txBody>
                    <a:bodyPr/>
                    <a:lstStyle/>
                    <a:p>
                      <a:pPr algn="ctr">
                        <a:spcBef>
                          <a:spcPts val="200"/>
                        </a:spcBef>
                        <a:spcAft>
                          <a:spcPts val="0"/>
                        </a:spcAft>
                      </a:pPr>
                      <a:r>
                        <a:rPr lang="tr-TR" sz="1050" dirty="0">
                          <a:latin typeface="+mj-lt"/>
                          <a:ea typeface="Times New Roman"/>
                        </a:rPr>
                        <a:t>14</a:t>
                      </a:r>
                    </a:p>
                  </a:txBody>
                  <a:tcPr marL="45085" marR="45085" marT="0" marB="0"/>
                </a:tc>
                <a:tc>
                  <a:txBody>
                    <a:bodyPr/>
                    <a:lstStyle/>
                    <a:p>
                      <a:pPr algn="ctr">
                        <a:spcBef>
                          <a:spcPts val="200"/>
                        </a:spcBef>
                        <a:spcAft>
                          <a:spcPts val="0"/>
                        </a:spcAft>
                      </a:pPr>
                      <a:r>
                        <a:rPr lang="tr-TR" sz="1050">
                          <a:latin typeface="+mj-lt"/>
                          <a:ea typeface="Times New Roman"/>
                        </a:rPr>
                        <a:t>0.4</a:t>
                      </a:r>
                    </a:p>
                  </a:txBody>
                  <a:tcPr marL="45085" marR="45085" marT="0" marB="0"/>
                </a:tc>
                <a:tc>
                  <a:txBody>
                    <a:bodyPr/>
                    <a:lstStyle/>
                    <a:p>
                      <a:pPr algn="ctr">
                        <a:spcBef>
                          <a:spcPts val="200"/>
                        </a:spcBef>
                        <a:spcAft>
                          <a:spcPts val="0"/>
                        </a:spcAft>
                      </a:pPr>
                      <a:r>
                        <a:rPr lang="tr-TR" sz="1050">
                          <a:latin typeface="+mj-lt"/>
                          <a:ea typeface="Times New Roman"/>
                        </a:rPr>
                        <a:t>1.6</a:t>
                      </a:r>
                    </a:p>
                  </a:txBody>
                  <a:tcPr marL="45085" marR="45085" marT="0" marB="0"/>
                </a:tc>
              </a:tr>
              <a:tr h="242911">
                <a:tc>
                  <a:txBody>
                    <a:bodyPr/>
                    <a:lstStyle/>
                    <a:p>
                      <a:pPr>
                        <a:spcBef>
                          <a:spcPts val="200"/>
                        </a:spcBef>
                        <a:spcAft>
                          <a:spcPts val="0"/>
                        </a:spcAft>
                      </a:pPr>
                      <a:r>
                        <a:rPr lang="tr-TR" sz="1050" i="1">
                          <a:latin typeface="+mj-lt"/>
                          <a:ea typeface="Times New Roman"/>
                        </a:rPr>
                        <a:t>Hordeum vulgare </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Graminae</a:t>
                      </a:r>
                    </a:p>
                  </a:txBody>
                  <a:tcPr marL="45085" marR="45085" marT="0" marB="0"/>
                </a:tc>
                <a:tc>
                  <a:txBody>
                    <a:bodyPr/>
                    <a:lstStyle/>
                    <a:p>
                      <a:pPr algn="ctr">
                        <a:spcBef>
                          <a:spcPts val="200"/>
                        </a:spcBef>
                        <a:spcAft>
                          <a:spcPts val="0"/>
                        </a:spcAft>
                      </a:pPr>
                      <a:r>
                        <a:rPr lang="tr-TR" sz="1050" dirty="0">
                          <a:latin typeface="+mj-lt"/>
                          <a:ea typeface="Times New Roman"/>
                        </a:rPr>
                        <a:t>14</a:t>
                      </a:r>
                    </a:p>
                  </a:txBody>
                  <a:tcPr marL="45085" marR="45085" marT="0" marB="0"/>
                </a:tc>
                <a:tc>
                  <a:txBody>
                    <a:bodyPr/>
                    <a:lstStyle/>
                    <a:p>
                      <a:pPr algn="ctr">
                        <a:spcBef>
                          <a:spcPts val="200"/>
                        </a:spcBef>
                        <a:spcAft>
                          <a:spcPts val="0"/>
                        </a:spcAft>
                      </a:pPr>
                      <a:r>
                        <a:rPr lang="tr-TR" sz="1050" dirty="0">
                          <a:latin typeface="+mj-lt"/>
                          <a:ea typeface="Times New Roman"/>
                        </a:rPr>
                        <a:t>5.1</a:t>
                      </a:r>
                    </a:p>
                  </a:txBody>
                  <a:tcPr marL="45085" marR="45085" marT="0" marB="0"/>
                </a:tc>
                <a:tc>
                  <a:txBody>
                    <a:bodyPr/>
                    <a:lstStyle/>
                    <a:p>
                      <a:pPr algn="ctr">
                        <a:spcBef>
                          <a:spcPts val="200"/>
                        </a:spcBef>
                        <a:spcAft>
                          <a:spcPts val="0"/>
                        </a:spcAft>
                      </a:pPr>
                      <a:r>
                        <a:rPr lang="tr-TR" sz="1050">
                          <a:latin typeface="+mj-lt"/>
                          <a:ea typeface="Times New Roman"/>
                        </a:rPr>
                        <a:t>20.2</a:t>
                      </a:r>
                    </a:p>
                  </a:txBody>
                  <a:tcPr marL="45085" marR="45085" marT="0" marB="0"/>
                </a:tc>
              </a:tr>
              <a:tr h="242911">
                <a:tc>
                  <a:txBody>
                    <a:bodyPr/>
                    <a:lstStyle/>
                    <a:p>
                      <a:pPr>
                        <a:spcBef>
                          <a:spcPts val="200"/>
                        </a:spcBef>
                        <a:spcAft>
                          <a:spcPts val="0"/>
                        </a:spcAft>
                      </a:pPr>
                      <a:r>
                        <a:rPr lang="tr-TR" sz="1050" i="1">
                          <a:latin typeface="+mj-lt"/>
                          <a:ea typeface="Times New Roman"/>
                        </a:rPr>
                        <a:t>Pisum sativum</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Leguminosae</a:t>
                      </a:r>
                    </a:p>
                  </a:txBody>
                  <a:tcPr marL="45085" marR="45085" marT="0" marB="0"/>
                </a:tc>
                <a:tc>
                  <a:txBody>
                    <a:bodyPr/>
                    <a:lstStyle/>
                    <a:p>
                      <a:pPr algn="ctr">
                        <a:spcBef>
                          <a:spcPts val="200"/>
                        </a:spcBef>
                        <a:spcAft>
                          <a:spcPts val="0"/>
                        </a:spcAft>
                      </a:pPr>
                      <a:r>
                        <a:rPr lang="tr-TR" sz="1050">
                          <a:latin typeface="+mj-lt"/>
                          <a:ea typeface="Times New Roman"/>
                        </a:rPr>
                        <a:t>14</a:t>
                      </a:r>
                    </a:p>
                  </a:txBody>
                  <a:tcPr marL="45085" marR="45085" marT="0" marB="0"/>
                </a:tc>
                <a:tc>
                  <a:txBody>
                    <a:bodyPr/>
                    <a:lstStyle/>
                    <a:p>
                      <a:pPr algn="ctr">
                        <a:spcBef>
                          <a:spcPts val="200"/>
                        </a:spcBef>
                        <a:spcAft>
                          <a:spcPts val="0"/>
                        </a:spcAft>
                      </a:pPr>
                      <a:r>
                        <a:rPr lang="tr-TR" sz="1050" dirty="0">
                          <a:latin typeface="+mj-lt"/>
                          <a:ea typeface="Times New Roman"/>
                        </a:rPr>
                        <a:t>4.3</a:t>
                      </a:r>
                    </a:p>
                  </a:txBody>
                  <a:tcPr marL="45085" marR="45085" marT="0" marB="0"/>
                </a:tc>
                <a:tc>
                  <a:txBody>
                    <a:bodyPr/>
                    <a:lstStyle/>
                    <a:p>
                      <a:pPr algn="ctr">
                        <a:spcBef>
                          <a:spcPts val="200"/>
                        </a:spcBef>
                        <a:spcAft>
                          <a:spcPts val="0"/>
                        </a:spcAft>
                      </a:pPr>
                      <a:r>
                        <a:rPr lang="tr-TR" sz="1050">
                          <a:latin typeface="+mj-lt"/>
                          <a:ea typeface="Times New Roman"/>
                        </a:rPr>
                        <a:t>17.1</a:t>
                      </a:r>
                    </a:p>
                  </a:txBody>
                  <a:tcPr marL="45085" marR="45085" marT="0" marB="0"/>
                </a:tc>
              </a:tr>
              <a:tr h="242911">
                <a:tc>
                  <a:txBody>
                    <a:bodyPr/>
                    <a:lstStyle/>
                    <a:p>
                      <a:pPr>
                        <a:spcBef>
                          <a:spcPts val="200"/>
                        </a:spcBef>
                        <a:spcAft>
                          <a:spcPts val="0"/>
                        </a:spcAft>
                      </a:pPr>
                      <a:r>
                        <a:rPr lang="tr-TR" sz="1050" i="1">
                          <a:latin typeface="+mj-lt"/>
                          <a:ea typeface="Times New Roman"/>
                        </a:rPr>
                        <a:t>Cicer arietinum</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Leguminosae</a:t>
                      </a:r>
                    </a:p>
                  </a:txBody>
                  <a:tcPr marL="45085" marR="45085" marT="0" marB="0"/>
                </a:tc>
                <a:tc>
                  <a:txBody>
                    <a:bodyPr/>
                    <a:lstStyle/>
                    <a:p>
                      <a:pPr algn="ctr">
                        <a:spcBef>
                          <a:spcPts val="200"/>
                        </a:spcBef>
                        <a:spcAft>
                          <a:spcPts val="0"/>
                        </a:spcAft>
                      </a:pPr>
                      <a:r>
                        <a:rPr lang="tr-TR" sz="1050">
                          <a:latin typeface="+mj-lt"/>
                          <a:ea typeface="Times New Roman"/>
                        </a:rPr>
                        <a:t>16</a:t>
                      </a:r>
                    </a:p>
                  </a:txBody>
                  <a:tcPr marL="45085" marR="45085" marT="0" marB="0"/>
                </a:tc>
                <a:tc>
                  <a:txBody>
                    <a:bodyPr/>
                    <a:lstStyle/>
                    <a:p>
                      <a:pPr algn="ctr">
                        <a:spcBef>
                          <a:spcPts val="200"/>
                        </a:spcBef>
                        <a:spcAft>
                          <a:spcPts val="0"/>
                        </a:spcAft>
                      </a:pPr>
                      <a:r>
                        <a:rPr lang="tr-TR" sz="1050" dirty="0">
                          <a:latin typeface="+mj-lt"/>
                          <a:ea typeface="Times New Roman"/>
                        </a:rPr>
                        <a:t>0.8</a:t>
                      </a:r>
                    </a:p>
                  </a:txBody>
                  <a:tcPr marL="45085" marR="45085" marT="0" marB="0"/>
                </a:tc>
                <a:tc>
                  <a:txBody>
                    <a:bodyPr/>
                    <a:lstStyle/>
                    <a:p>
                      <a:pPr algn="ctr">
                        <a:spcBef>
                          <a:spcPts val="200"/>
                        </a:spcBef>
                        <a:spcAft>
                          <a:spcPts val="0"/>
                        </a:spcAft>
                      </a:pPr>
                      <a:r>
                        <a:rPr lang="tr-TR" sz="1050">
                          <a:latin typeface="+mj-lt"/>
                          <a:ea typeface="Times New Roman"/>
                        </a:rPr>
                        <a:t>3.1</a:t>
                      </a:r>
                    </a:p>
                  </a:txBody>
                  <a:tcPr marL="45085" marR="45085" marT="0" marB="0"/>
                </a:tc>
              </a:tr>
              <a:tr h="242911">
                <a:tc>
                  <a:txBody>
                    <a:bodyPr/>
                    <a:lstStyle/>
                    <a:p>
                      <a:pPr>
                        <a:spcBef>
                          <a:spcPts val="200"/>
                        </a:spcBef>
                        <a:spcAft>
                          <a:spcPts val="0"/>
                        </a:spcAft>
                      </a:pPr>
                      <a:r>
                        <a:rPr lang="tr-TR" sz="1050" i="1">
                          <a:latin typeface="+mj-lt"/>
                          <a:ea typeface="Times New Roman"/>
                        </a:rPr>
                        <a:t>Beta vulgaris</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Chenopodiaceae</a:t>
                      </a:r>
                    </a:p>
                  </a:txBody>
                  <a:tcPr marL="45085" marR="45085" marT="0" marB="0"/>
                </a:tc>
                <a:tc>
                  <a:txBody>
                    <a:bodyPr/>
                    <a:lstStyle/>
                    <a:p>
                      <a:pPr algn="ctr">
                        <a:spcBef>
                          <a:spcPts val="200"/>
                        </a:spcBef>
                        <a:spcAft>
                          <a:spcPts val="0"/>
                        </a:spcAft>
                      </a:pPr>
                      <a:r>
                        <a:rPr lang="tr-TR" sz="1050">
                          <a:latin typeface="+mj-lt"/>
                          <a:ea typeface="Times New Roman"/>
                        </a:rPr>
                        <a:t>18</a:t>
                      </a:r>
                    </a:p>
                  </a:txBody>
                  <a:tcPr marL="45085" marR="45085" marT="0" marB="0"/>
                </a:tc>
                <a:tc>
                  <a:txBody>
                    <a:bodyPr/>
                    <a:lstStyle/>
                    <a:p>
                      <a:pPr algn="ctr">
                        <a:spcBef>
                          <a:spcPts val="200"/>
                        </a:spcBef>
                        <a:spcAft>
                          <a:spcPts val="0"/>
                        </a:spcAft>
                      </a:pPr>
                      <a:r>
                        <a:rPr lang="tr-TR" sz="1050" dirty="0">
                          <a:latin typeface="+mj-lt"/>
                          <a:ea typeface="Times New Roman"/>
                        </a:rPr>
                        <a:t>0.8</a:t>
                      </a:r>
                    </a:p>
                  </a:txBody>
                  <a:tcPr marL="45085" marR="45085" marT="0" marB="0"/>
                </a:tc>
                <a:tc>
                  <a:txBody>
                    <a:bodyPr/>
                    <a:lstStyle/>
                    <a:p>
                      <a:pPr algn="ctr">
                        <a:spcBef>
                          <a:spcPts val="200"/>
                        </a:spcBef>
                        <a:spcAft>
                          <a:spcPts val="0"/>
                        </a:spcAft>
                      </a:pPr>
                      <a:r>
                        <a:rPr lang="tr-TR" sz="1050">
                          <a:latin typeface="+mj-lt"/>
                          <a:ea typeface="Times New Roman"/>
                        </a:rPr>
                        <a:t>3.1</a:t>
                      </a:r>
                    </a:p>
                  </a:txBody>
                  <a:tcPr marL="45085" marR="45085" marT="0" marB="0"/>
                </a:tc>
              </a:tr>
              <a:tr h="242911">
                <a:tc>
                  <a:txBody>
                    <a:bodyPr/>
                    <a:lstStyle/>
                    <a:p>
                      <a:pPr>
                        <a:spcBef>
                          <a:spcPts val="200"/>
                        </a:spcBef>
                        <a:spcAft>
                          <a:spcPts val="0"/>
                        </a:spcAft>
                      </a:pPr>
                      <a:r>
                        <a:rPr lang="tr-TR" sz="1050" i="1">
                          <a:latin typeface="+mj-lt"/>
                          <a:ea typeface="Times New Roman"/>
                        </a:rPr>
                        <a:t>Viscum album</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Loranthaceae</a:t>
                      </a:r>
                    </a:p>
                  </a:txBody>
                  <a:tcPr marL="45085" marR="45085" marT="0" marB="0"/>
                </a:tc>
                <a:tc>
                  <a:txBody>
                    <a:bodyPr/>
                    <a:lstStyle/>
                    <a:p>
                      <a:pPr algn="ctr">
                        <a:spcBef>
                          <a:spcPts val="200"/>
                        </a:spcBef>
                        <a:spcAft>
                          <a:spcPts val="0"/>
                        </a:spcAft>
                      </a:pPr>
                      <a:r>
                        <a:rPr lang="tr-TR" sz="1050">
                          <a:latin typeface="+mj-lt"/>
                          <a:ea typeface="Times New Roman"/>
                        </a:rPr>
                        <a:t>20</a:t>
                      </a:r>
                    </a:p>
                  </a:txBody>
                  <a:tcPr marL="45085" marR="45085" marT="0" marB="0"/>
                </a:tc>
                <a:tc>
                  <a:txBody>
                    <a:bodyPr/>
                    <a:lstStyle/>
                    <a:p>
                      <a:pPr algn="ctr">
                        <a:spcBef>
                          <a:spcPts val="200"/>
                        </a:spcBef>
                        <a:spcAft>
                          <a:spcPts val="0"/>
                        </a:spcAft>
                      </a:pPr>
                      <a:r>
                        <a:rPr lang="tr-TR" sz="1050" dirty="0">
                          <a:latin typeface="+mj-lt"/>
                          <a:ea typeface="Times New Roman"/>
                        </a:rPr>
                        <a:t>90.8</a:t>
                      </a:r>
                    </a:p>
                  </a:txBody>
                  <a:tcPr marL="45085" marR="45085" marT="0" marB="0"/>
                </a:tc>
                <a:tc>
                  <a:txBody>
                    <a:bodyPr/>
                    <a:lstStyle/>
                    <a:p>
                      <a:pPr algn="ctr">
                        <a:spcBef>
                          <a:spcPts val="200"/>
                        </a:spcBef>
                        <a:spcAft>
                          <a:spcPts val="0"/>
                        </a:spcAft>
                      </a:pPr>
                      <a:r>
                        <a:rPr lang="tr-TR" sz="1050">
                          <a:latin typeface="+mj-lt"/>
                          <a:ea typeface="Times New Roman"/>
                        </a:rPr>
                        <a:t>363.1</a:t>
                      </a:r>
                    </a:p>
                  </a:txBody>
                  <a:tcPr marL="45085" marR="45085" marT="0" marB="0"/>
                </a:tc>
              </a:tr>
              <a:tr h="242911">
                <a:tc>
                  <a:txBody>
                    <a:bodyPr/>
                    <a:lstStyle/>
                    <a:p>
                      <a:pPr>
                        <a:spcBef>
                          <a:spcPts val="200"/>
                        </a:spcBef>
                        <a:spcAft>
                          <a:spcPts val="0"/>
                        </a:spcAft>
                      </a:pPr>
                      <a:r>
                        <a:rPr lang="tr-TR" sz="1050" i="1">
                          <a:latin typeface="+mj-lt"/>
                          <a:ea typeface="Times New Roman"/>
                        </a:rPr>
                        <a:t>Zea mays</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Gramineae</a:t>
                      </a:r>
                    </a:p>
                  </a:txBody>
                  <a:tcPr marL="45085" marR="45085" marT="0" marB="0"/>
                </a:tc>
                <a:tc>
                  <a:txBody>
                    <a:bodyPr/>
                    <a:lstStyle/>
                    <a:p>
                      <a:pPr algn="ctr">
                        <a:spcBef>
                          <a:spcPts val="200"/>
                        </a:spcBef>
                        <a:spcAft>
                          <a:spcPts val="0"/>
                        </a:spcAft>
                      </a:pPr>
                      <a:r>
                        <a:rPr lang="tr-TR" sz="1050">
                          <a:latin typeface="+mj-lt"/>
                          <a:ea typeface="Times New Roman"/>
                        </a:rPr>
                        <a:t>20</a:t>
                      </a:r>
                    </a:p>
                  </a:txBody>
                  <a:tcPr marL="45085" marR="45085" marT="0" marB="0"/>
                </a:tc>
                <a:tc>
                  <a:txBody>
                    <a:bodyPr/>
                    <a:lstStyle/>
                    <a:p>
                      <a:pPr algn="ctr">
                        <a:spcBef>
                          <a:spcPts val="200"/>
                        </a:spcBef>
                        <a:spcAft>
                          <a:spcPts val="0"/>
                        </a:spcAft>
                      </a:pPr>
                      <a:r>
                        <a:rPr lang="tr-TR" sz="1050">
                          <a:latin typeface="+mj-lt"/>
                          <a:ea typeface="Times New Roman"/>
                        </a:rPr>
                        <a:t>2.4</a:t>
                      </a:r>
                    </a:p>
                  </a:txBody>
                  <a:tcPr marL="45085" marR="45085" marT="0" marB="0"/>
                </a:tc>
                <a:tc>
                  <a:txBody>
                    <a:bodyPr/>
                    <a:lstStyle/>
                    <a:p>
                      <a:pPr algn="ctr">
                        <a:spcBef>
                          <a:spcPts val="200"/>
                        </a:spcBef>
                        <a:spcAft>
                          <a:spcPts val="0"/>
                        </a:spcAft>
                      </a:pPr>
                      <a:r>
                        <a:rPr lang="tr-TR" sz="1050" dirty="0">
                          <a:latin typeface="+mj-lt"/>
                          <a:ea typeface="Times New Roman"/>
                        </a:rPr>
                        <a:t>9.5</a:t>
                      </a:r>
                    </a:p>
                  </a:txBody>
                  <a:tcPr marL="45085" marR="45085" marT="0" marB="0"/>
                </a:tc>
              </a:tr>
              <a:tr h="242911">
                <a:tc>
                  <a:txBody>
                    <a:bodyPr/>
                    <a:lstStyle/>
                    <a:p>
                      <a:pPr>
                        <a:spcBef>
                          <a:spcPts val="200"/>
                        </a:spcBef>
                        <a:spcAft>
                          <a:spcPts val="0"/>
                        </a:spcAft>
                      </a:pPr>
                      <a:r>
                        <a:rPr lang="tr-TR" sz="1050" i="1">
                          <a:latin typeface="+mj-lt"/>
                          <a:ea typeface="Times New Roman"/>
                        </a:rPr>
                        <a:t>Phaseolus vulgaris</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Leguminosae</a:t>
                      </a:r>
                    </a:p>
                  </a:txBody>
                  <a:tcPr marL="45085" marR="45085" marT="0" marB="0"/>
                </a:tc>
                <a:tc>
                  <a:txBody>
                    <a:bodyPr/>
                    <a:lstStyle/>
                    <a:p>
                      <a:pPr algn="ctr">
                        <a:spcBef>
                          <a:spcPts val="200"/>
                        </a:spcBef>
                        <a:spcAft>
                          <a:spcPts val="0"/>
                        </a:spcAft>
                      </a:pPr>
                      <a:r>
                        <a:rPr lang="tr-TR" sz="1050">
                          <a:latin typeface="+mj-lt"/>
                          <a:ea typeface="Times New Roman"/>
                        </a:rPr>
                        <a:t>22</a:t>
                      </a:r>
                    </a:p>
                  </a:txBody>
                  <a:tcPr marL="45085" marR="45085" marT="0" marB="0"/>
                </a:tc>
                <a:tc>
                  <a:txBody>
                    <a:bodyPr/>
                    <a:lstStyle/>
                    <a:p>
                      <a:pPr algn="ctr">
                        <a:spcBef>
                          <a:spcPts val="200"/>
                        </a:spcBef>
                        <a:spcAft>
                          <a:spcPts val="0"/>
                        </a:spcAft>
                      </a:pPr>
                      <a:r>
                        <a:rPr lang="tr-TR" sz="1050">
                          <a:latin typeface="+mj-lt"/>
                          <a:ea typeface="Times New Roman"/>
                        </a:rPr>
                        <a:t>0.6</a:t>
                      </a:r>
                    </a:p>
                  </a:txBody>
                  <a:tcPr marL="45085" marR="45085" marT="0" marB="0"/>
                </a:tc>
                <a:tc>
                  <a:txBody>
                    <a:bodyPr/>
                    <a:lstStyle/>
                    <a:p>
                      <a:pPr algn="ctr">
                        <a:spcBef>
                          <a:spcPts val="200"/>
                        </a:spcBef>
                        <a:spcAft>
                          <a:spcPts val="0"/>
                        </a:spcAft>
                      </a:pPr>
                      <a:r>
                        <a:rPr lang="tr-TR" sz="1050" dirty="0">
                          <a:latin typeface="+mj-lt"/>
                          <a:ea typeface="Times New Roman"/>
                        </a:rPr>
                        <a:t>2.4</a:t>
                      </a:r>
                    </a:p>
                  </a:txBody>
                  <a:tcPr marL="45085" marR="45085" marT="0" marB="0"/>
                </a:tc>
              </a:tr>
              <a:tr h="242911">
                <a:tc>
                  <a:txBody>
                    <a:bodyPr/>
                    <a:lstStyle/>
                    <a:p>
                      <a:pPr>
                        <a:spcBef>
                          <a:spcPts val="200"/>
                        </a:spcBef>
                        <a:spcAft>
                          <a:spcPts val="0"/>
                        </a:spcAft>
                      </a:pPr>
                      <a:r>
                        <a:rPr lang="tr-TR" sz="1050" i="1">
                          <a:latin typeface="+mj-lt"/>
                          <a:ea typeface="Times New Roman"/>
                        </a:rPr>
                        <a:t>Capsicum annuum</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Solanaceae</a:t>
                      </a:r>
                    </a:p>
                  </a:txBody>
                  <a:tcPr marL="45085" marR="45085" marT="0" marB="0"/>
                </a:tc>
                <a:tc>
                  <a:txBody>
                    <a:bodyPr/>
                    <a:lstStyle/>
                    <a:p>
                      <a:pPr algn="ctr">
                        <a:spcBef>
                          <a:spcPts val="200"/>
                        </a:spcBef>
                        <a:spcAft>
                          <a:spcPts val="0"/>
                        </a:spcAft>
                      </a:pPr>
                      <a:r>
                        <a:rPr lang="tr-TR" sz="1050">
                          <a:latin typeface="+mj-lt"/>
                          <a:ea typeface="Times New Roman"/>
                        </a:rPr>
                        <a:t>24</a:t>
                      </a:r>
                    </a:p>
                  </a:txBody>
                  <a:tcPr marL="45085" marR="45085" marT="0" marB="0"/>
                </a:tc>
                <a:tc>
                  <a:txBody>
                    <a:bodyPr/>
                    <a:lstStyle/>
                    <a:p>
                      <a:pPr algn="ctr">
                        <a:spcBef>
                          <a:spcPts val="200"/>
                        </a:spcBef>
                        <a:spcAft>
                          <a:spcPts val="0"/>
                        </a:spcAft>
                      </a:pPr>
                      <a:r>
                        <a:rPr lang="tr-TR" sz="1050" dirty="0">
                          <a:latin typeface="+mj-lt"/>
                          <a:ea typeface="Times New Roman"/>
                        </a:rPr>
                        <a:t>3.8</a:t>
                      </a:r>
                    </a:p>
                  </a:txBody>
                  <a:tcPr marL="45085" marR="45085" marT="0" marB="0"/>
                </a:tc>
                <a:tc>
                  <a:txBody>
                    <a:bodyPr/>
                    <a:lstStyle/>
                    <a:p>
                      <a:pPr algn="ctr">
                        <a:spcBef>
                          <a:spcPts val="200"/>
                        </a:spcBef>
                        <a:spcAft>
                          <a:spcPts val="0"/>
                        </a:spcAft>
                      </a:pPr>
                      <a:r>
                        <a:rPr lang="tr-TR" sz="1050" dirty="0">
                          <a:latin typeface="+mj-lt"/>
                          <a:ea typeface="Times New Roman"/>
                        </a:rPr>
                        <a:t>15.0</a:t>
                      </a:r>
                    </a:p>
                  </a:txBody>
                  <a:tcPr marL="45085" marR="45085" marT="0" marB="0"/>
                </a:tc>
              </a:tr>
              <a:tr h="242911">
                <a:tc>
                  <a:txBody>
                    <a:bodyPr/>
                    <a:lstStyle/>
                    <a:p>
                      <a:pPr>
                        <a:spcBef>
                          <a:spcPts val="200"/>
                        </a:spcBef>
                        <a:spcAft>
                          <a:spcPts val="0"/>
                        </a:spcAft>
                      </a:pPr>
                      <a:r>
                        <a:rPr lang="tr-TR" sz="1050" i="1">
                          <a:latin typeface="+mj-lt"/>
                          <a:ea typeface="Times New Roman"/>
                        </a:rPr>
                        <a:t>Oryza sativa</a:t>
                      </a:r>
                      <a:r>
                        <a:rPr lang="tr-TR" sz="1050">
                          <a:latin typeface="+mj-lt"/>
                          <a:ea typeface="Times New Roman"/>
                        </a:rPr>
                        <a:t> ssp</a:t>
                      </a:r>
                      <a:r>
                        <a:rPr lang="tr-TR" sz="1050" i="1">
                          <a:latin typeface="+mj-lt"/>
                          <a:ea typeface="Times New Roman"/>
                        </a:rPr>
                        <a:t>. indica</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Gramineae</a:t>
                      </a:r>
                    </a:p>
                  </a:txBody>
                  <a:tcPr marL="45085" marR="45085" marT="0" marB="0"/>
                </a:tc>
                <a:tc>
                  <a:txBody>
                    <a:bodyPr/>
                    <a:lstStyle/>
                    <a:p>
                      <a:pPr algn="ctr">
                        <a:spcBef>
                          <a:spcPts val="200"/>
                        </a:spcBef>
                        <a:spcAft>
                          <a:spcPts val="0"/>
                        </a:spcAft>
                      </a:pPr>
                      <a:r>
                        <a:rPr lang="tr-TR" sz="1050">
                          <a:latin typeface="+mj-lt"/>
                          <a:ea typeface="Times New Roman"/>
                        </a:rPr>
                        <a:t>24</a:t>
                      </a:r>
                    </a:p>
                  </a:txBody>
                  <a:tcPr marL="45085" marR="45085" marT="0" marB="0"/>
                </a:tc>
                <a:tc>
                  <a:txBody>
                    <a:bodyPr/>
                    <a:lstStyle/>
                    <a:p>
                      <a:pPr algn="ctr">
                        <a:spcBef>
                          <a:spcPts val="200"/>
                        </a:spcBef>
                        <a:spcAft>
                          <a:spcPts val="0"/>
                        </a:spcAft>
                      </a:pPr>
                      <a:r>
                        <a:rPr lang="tr-TR" sz="1050">
                          <a:latin typeface="+mj-lt"/>
                          <a:ea typeface="Times New Roman"/>
                        </a:rPr>
                        <a:t>0.5</a:t>
                      </a:r>
                    </a:p>
                  </a:txBody>
                  <a:tcPr marL="45085" marR="45085" marT="0" marB="0"/>
                </a:tc>
                <a:tc>
                  <a:txBody>
                    <a:bodyPr/>
                    <a:lstStyle/>
                    <a:p>
                      <a:pPr algn="ctr">
                        <a:spcBef>
                          <a:spcPts val="200"/>
                        </a:spcBef>
                        <a:spcAft>
                          <a:spcPts val="0"/>
                        </a:spcAft>
                      </a:pPr>
                      <a:r>
                        <a:rPr lang="tr-TR" sz="1050">
                          <a:latin typeface="+mj-lt"/>
                          <a:ea typeface="Times New Roman"/>
                        </a:rPr>
                        <a:t>1.9</a:t>
                      </a:r>
                    </a:p>
                  </a:txBody>
                  <a:tcPr marL="45085" marR="45085" marT="0" marB="0"/>
                </a:tc>
              </a:tr>
              <a:tr h="242911">
                <a:tc>
                  <a:txBody>
                    <a:bodyPr/>
                    <a:lstStyle/>
                    <a:p>
                      <a:pPr>
                        <a:spcBef>
                          <a:spcPts val="200"/>
                        </a:spcBef>
                        <a:spcAft>
                          <a:spcPts val="0"/>
                        </a:spcAft>
                      </a:pPr>
                      <a:r>
                        <a:rPr lang="tr-TR" sz="1050" i="1">
                          <a:latin typeface="+mj-lt"/>
                          <a:ea typeface="Times New Roman"/>
                        </a:rPr>
                        <a:t>Helianthus annuus</a:t>
                      </a:r>
                      <a:endParaRPr lang="tr-TR" sz="1050">
                        <a:latin typeface="+mj-lt"/>
                        <a:ea typeface="Times New Roman"/>
                      </a:endParaRPr>
                    </a:p>
                  </a:txBody>
                  <a:tcPr marL="45085" marR="45085" marT="0" marB="0"/>
                </a:tc>
                <a:tc>
                  <a:txBody>
                    <a:bodyPr/>
                    <a:lstStyle/>
                    <a:p>
                      <a:pPr>
                        <a:spcBef>
                          <a:spcPts val="200"/>
                        </a:spcBef>
                        <a:spcAft>
                          <a:spcPts val="0"/>
                        </a:spcAft>
                        <a:tabLst>
                          <a:tab pos="449580" algn="l"/>
                        </a:tabLst>
                      </a:pPr>
                      <a:r>
                        <a:rPr lang="tr-TR" sz="1050">
                          <a:latin typeface="+mj-lt"/>
                          <a:ea typeface="Times New Roman"/>
                        </a:rPr>
                        <a:t>Compositae</a:t>
                      </a:r>
                    </a:p>
                  </a:txBody>
                  <a:tcPr marL="45085" marR="45085" marT="0" marB="0"/>
                </a:tc>
                <a:tc>
                  <a:txBody>
                    <a:bodyPr/>
                    <a:lstStyle/>
                    <a:p>
                      <a:pPr algn="ctr">
                        <a:spcBef>
                          <a:spcPts val="200"/>
                        </a:spcBef>
                        <a:spcAft>
                          <a:spcPts val="0"/>
                        </a:spcAft>
                      </a:pPr>
                      <a:r>
                        <a:rPr lang="tr-TR" sz="1050">
                          <a:latin typeface="+mj-lt"/>
                          <a:ea typeface="Times New Roman"/>
                        </a:rPr>
                        <a:t>34</a:t>
                      </a:r>
                    </a:p>
                  </a:txBody>
                  <a:tcPr marL="45085" marR="45085" marT="0" marB="0"/>
                </a:tc>
                <a:tc>
                  <a:txBody>
                    <a:bodyPr/>
                    <a:lstStyle/>
                    <a:p>
                      <a:pPr algn="ctr">
                        <a:spcBef>
                          <a:spcPts val="200"/>
                        </a:spcBef>
                        <a:spcAft>
                          <a:spcPts val="0"/>
                        </a:spcAft>
                      </a:pPr>
                      <a:r>
                        <a:rPr lang="tr-TR" sz="1050">
                          <a:latin typeface="+mj-lt"/>
                          <a:ea typeface="Times New Roman"/>
                        </a:rPr>
                        <a:t>3.3</a:t>
                      </a:r>
                    </a:p>
                  </a:txBody>
                  <a:tcPr marL="45085" marR="45085" marT="0" marB="0"/>
                </a:tc>
                <a:tc>
                  <a:txBody>
                    <a:bodyPr/>
                    <a:lstStyle/>
                    <a:p>
                      <a:pPr algn="ctr">
                        <a:spcBef>
                          <a:spcPts val="200"/>
                        </a:spcBef>
                        <a:spcAft>
                          <a:spcPts val="0"/>
                        </a:spcAft>
                      </a:pPr>
                      <a:r>
                        <a:rPr lang="tr-TR" sz="1050" dirty="0">
                          <a:latin typeface="+mj-lt"/>
                          <a:ea typeface="Times New Roman"/>
                        </a:rPr>
                        <a:t>13.2</a:t>
                      </a:r>
                    </a:p>
                  </a:txBody>
                  <a:tcPr marL="45085" marR="45085" marT="0" marB="0"/>
                </a:tc>
              </a:tr>
              <a:tr h="242911">
                <a:tc>
                  <a:txBody>
                    <a:bodyPr/>
                    <a:lstStyle/>
                    <a:p>
                      <a:pPr>
                        <a:spcBef>
                          <a:spcPts val="200"/>
                        </a:spcBef>
                        <a:spcAft>
                          <a:spcPts val="0"/>
                        </a:spcAft>
                      </a:pPr>
                      <a:r>
                        <a:rPr lang="tr-TR" sz="1050" i="1">
                          <a:latin typeface="+mj-lt"/>
                          <a:ea typeface="Times New Roman"/>
                        </a:rPr>
                        <a:t>Brassica napus</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Cruciferae</a:t>
                      </a:r>
                    </a:p>
                  </a:txBody>
                  <a:tcPr marL="45085" marR="45085" marT="0" marB="0"/>
                </a:tc>
                <a:tc>
                  <a:txBody>
                    <a:bodyPr/>
                    <a:lstStyle/>
                    <a:p>
                      <a:pPr algn="ctr">
                        <a:spcBef>
                          <a:spcPts val="200"/>
                        </a:spcBef>
                        <a:spcAft>
                          <a:spcPts val="0"/>
                        </a:spcAft>
                      </a:pPr>
                      <a:r>
                        <a:rPr lang="tr-TR" sz="1050">
                          <a:latin typeface="+mj-lt"/>
                          <a:ea typeface="Times New Roman"/>
                        </a:rPr>
                        <a:t>38</a:t>
                      </a:r>
                    </a:p>
                  </a:txBody>
                  <a:tcPr marL="45085" marR="45085" marT="0" marB="0"/>
                </a:tc>
                <a:tc>
                  <a:txBody>
                    <a:bodyPr/>
                    <a:lstStyle/>
                    <a:p>
                      <a:pPr algn="ctr">
                        <a:spcBef>
                          <a:spcPts val="200"/>
                        </a:spcBef>
                        <a:spcAft>
                          <a:spcPts val="0"/>
                        </a:spcAft>
                      </a:pPr>
                      <a:r>
                        <a:rPr lang="tr-TR" sz="1050">
                          <a:latin typeface="+mj-lt"/>
                          <a:ea typeface="Times New Roman"/>
                        </a:rPr>
                        <a:t>1.3</a:t>
                      </a:r>
                    </a:p>
                  </a:txBody>
                  <a:tcPr marL="45085" marR="45085" marT="0" marB="0"/>
                </a:tc>
                <a:tc>
                  <a:txBody>
                    <a:bodyPr/>
                    <a:lstStyle/>
                    <a:p>
                      <a:pPr algn="ctr">
                        <a:spcBef>
                          <a:spcPts val="200"/>
                        </a:spcBef>
                        <a:spcAft>
                          <a:spcPts val="0"/>
                        </a:spcAft>
                      </a:pPr>
                      <a:r>
                        <a:rPr lang="tr-TR" sz="1050" dirty="0">
                          <a:latin typeface="+mj-lt"/>
                          <a:ea typeface="Times New Roman"/>
                        </a:rPr>
                        <a:t>5.1</a:t>
                      </a:r>
                    </a:p>
                  </a:txBody>
                  <a:tcPr marL="45085" marR="45085" marT="0" marB="0"/>
                </a:tc>
              </a:tr>
              <a:tr h="242911">
                <a:tc>
                  <a:txBody>
                    <a:bodyPr/>
                    <a:lstStyle/>
                    <a:p>
                      <a:pPr>
                        <a:spcBef>
                          <a:spcPts val="200"/>
                        </a:spcBef>
                        <a:spcAft>
                          <a:spcPts val="0"/>
                        </a:spcAft>
                      </a:pPr>
                      <a:r>
                        <a:rPr lang="tr-TR" sz="1050" i="1">
                          <a:latin typeface="+mj-lt"/>
                          <a:ea typeface="Times New Roman"/>
                        </a:rPr>
                        <a:t>Triticum aestivum</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Gramineae</a:t>
                      </a:r>
                    </a:p>
                  </a:txBody>
                  <a:tcPr marL="45085" marR="45085" marT="0" marB="0"/>
                </a:tc>
                <a:tc>
                  <a:txBody>
                    <a:bodyPr/>
                    <a:lstStyle/>
                    <a:p>
                      <a:pPr algn="ctr">
                        <a:spcBef>
                          <a:spcPts val="200"/>
                        </a:spcBef>
                        <a:spcAft>
                          <a:spcPts val="0"/>
                        </a:spcAft>
                      </a:pPr>
                      <a:r>
                        <a:rPr lang="tr-TR" sz="1050">
                          <a:latin typeface="+mj-lt"/>
                          <a:ea typeface="Times New Roman"/>
                        </a:rPr>
                        <a:t>42</a:t>
                      </a:r>
                    </a:p>
                  </a:txBody>
                  <a:tcPr marL="45085" marR="45085" marT="0" marB="0"/>
                </a:tc>
                <a:tc>
                  <a:txBody>
                    <a:bodyPr/>
                    <a:lstStyle/>
                    <a:p>
                      <a:pPr algn="ctr">
                        <a:spcBef>
                          <a:spcPts val="200"/>
                        </a:spcBef>
                        <a:spcAft>
                          <a:spcPts val="0"/>
                        </a:spcAft>
                      </a:pPr>
                      <a:r>
                        <a:rPr lang="tr-TR" sz="1050">
                          <a:latin typeface="+mj-lt"/>
                          <a:ea typeface="Times New Roman"/>
                        </a:rPr>
                        <a:t>18.1</a:t>
                      </a:r>
                    </a:p>
                  </a:txBody>
                  <a:tcPr marL="45085" marR="45085" marT="0" marB="0"/>
                </a:tc>
                <a:tc>
                  <a:txBody>
                    <a:bodyPr/>
                    <a:lstStyle/>
                    <a:p>
                      <a:pPr algn="ctr">
                        <a:spcBef>
                          <a:spcPts val="200"/>
                        </a:spcBef>
                        <a:spcAft>
                          <a:spcPts val="0"/>
                        </a:spcAft>
                      </a:pPr>
                      <a:r>
                        <a:rPr lang="tr-TR" sz="1050" dirty="0">
                          <a:latin typeface="+mj-lt"/>
                          <a:ea typeface="Times New Roman"/>
                        </a:rPr>
                        <a:t>72.2</a:t>
                      </a:r>
                    </a:p>
                  </a:txBody>
                  <a:tcPr marL="45085" marR="45085" marT="0" marB="0"/>
                </a:tc>
              </a:tr>
              <a:tr h="242911">
                <a:tc>
                  <a:txBody>
                    <a:bodyPr/>
                    <a:lstStyle/>
                    <a:p>
                      <a:pPr>
                        <a:spcBef>
                          <a:spcPts val="200"/>
                        </a:spcBef>
                        <a:spcAft>
                          <a:spcPts val="0"/>
                        </a:spcAft>
                      </a:pPr>
                      <a:r>
                        <a:rPr lang="tr-TR" sz="1050" i="1">
                          <a:latin typeface="+mj-lt"/>
                          <a:ea typeface="Times New Roman"/>
                        </a:rPr>
                        <a:t>Nicotiana tabacum </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Solanaceae</a:t>
                      </a:r>
                    </a:p>
                  </a:txBody>
                  <a:tcPr marL="45085" marR="45085" marT="0" marB="0"/>
                </a:tc>
                <a:tc>
                  <a:txBody>
                    <a:bodyPr/>
                    <a:lstStyle/>
                    <a:p>
                      <a:pPr algn="ctr">
                        <a:spcBef>
                          <a:spcPts val="200"/>
                        </a:spcBef>
                        <a:spcAft>
                          <a:spcPts val="0"/>
                        </a:spcAft>
                      </a:pPr>
                      <a:r>
                        <a:rPr lang="tr-TR" sz="1050">
                          <a:latin typeface="+mj-lt"/>
                          <a:ea typeface="Times New Roman"/>
                        </a:rPr>
                        <a:t>48</a:t>
                      </a:r>
                    </a:p>
                  </a:txBody>
                  <a:tcPr marL="45085" marR="45085" marT="0" marB="0"/>
                </a:tc>
                <a:tc>
                  <a:txBody>
                    <a:bodyPr/>
                    <a:lstStyle/>
                    <a:p>
                      <a:pPr algn="ctr">
                        <a:spcBef>
                          <a:spcPts val="200"/>
                        </a:spcBef>
                        <a:spcAft>
                          <a:spcPts val="0"/>
                        </a:spcAft>
                      </a:pPr>
                      <a:r>
                        <a:rPr lang="tr-TR" sz="1050">
                          <a:latin typeface="+mj-lt"/>
                          <a:ea typeface="Times New Roman"/>
                        </a:rPr>
                        <a:t>4.4</a:t>
                      </a:r>
                    </a:p>
                  </a:txBody>
                  <a:tcPr marL="45085" marR="45085" marT="0" marB="0"/>
                </a:tc>
                <a:tc>
                  <a:txBody>
                    <a:bodyPr/>
                    <a:lstStyle/>
                    <a:p>
                      <a:pPr algn="ctr">
                        <a:spcBef>
                          <a:spcPts val="200"/>
                        </a:spcBef>
                        <a:spcAft>
                          <a:spcPts val="0"/>
                        </a:spcAft>
                      </a:pPr>
                      <a:r>
                        <a:rPr lang="tr-TR" sz="1050" dirty="0">
                          <a:latin typeface="+mj-lt"/>
                          <a:ea typeface="Times New Roman"/>
                        </a:rPr>
                        <a:t>17.5</a:t>
                      </a:r>
                    </a:p>
                  </a:txBody>
                  <a:tcPr marL="45085" marR="45085" marT="0" marB="0"/>
                </a:tc>
              </a:tr>
              <a:tr h="242911">
                <a:tc>
                  <a:txBody>
                    <a:bodyPr/>
                    <a:lstStyle/>
                    <a:p>
                      <a:pPr>
                        <a:spcBef>
                          <a:spcPts val="200"/>
                        </a:spcBef>
                        <a:spcAft>
                          <a:spcPts val="0"/>
                        </a:spcAft>
                      </a:pPr>
                      <a:r>
                        <a:rPr lang="tr-TR" sz="1050" i="1">
                          <a:latin typeface="+mj-lt"/>
                          <a:ea typeface="Times New Roman"/>
                        </a:rPr>
                        <a:t>Solanum tuberosum </a:t>
                      </a:r>
                      <a:endParaRPr lang="tr-TR" sz="1050">
                        <a:latin typeface="+mj-lt"/>
                        <a:ea typeface="Times New Roman"/>
                      </a:endParaRPr>
                    </a:p>
                  </a:txBody>
                  <a:tcPr marL="45085" marR="45085" marT="0" marB="0"/>
                </a:tc>
                <a:tc>
                  <a:txBody>
                    <a:bodyPr/>
                    <a:lstStyle/>
                    <a:p>
                      <a:pPr>
                        <a:spcBef>
                          <a:spcPts val="200"/>
                        </a:spcBef>
                        <a:spcAft>
                          <a:spcPts val="0"/>
                        </a:spcAft>
                        <a:tabLst>
                          <a:tab pos="449580" algn="l"/>
                        </a:tabLst>
                      </a:pPr>
                      <a:r>
                        <a:rPr lang="tr-TR" sz="1050">
                          <a:latin typeface="+mj-lt"/>
                          <a:ea typeface="Times New Roman"/>
                        </a:rPr>
                        <a:t>Solanaceae</a:t>
                      </a:r>
                    </a:p>
                  </a:txBody>
                  <a:tcPr marL="45085" marR="45085" marT="0" marB="0"/>
                </a:tc>
                <a:tc>
                  <a:txBody>
                    <a:bodyPr/>
                    <a:lstStyle/>
                    <a:p>
                      <a:pPr algn="ctr">
                        <a:spcBef>
                          <a:spcPts val="200"/>
                        </a:spcBef>
                        <a:spcAft>
                          <a:spcPts val="0"/>
                        </a:spcAft>
                      </a:pPr>
                      <a:r>
                        <a:rPr lang="tr-TR" sz="1050">
                          <a:latin typeface="+mj-lt"/>
                          <a:ea typeface="Times New Roman"/>
                        </a:rPr>
                        <a:t>48</a:t>
                      </a:r>
                    </a:p>
                  </a:txBody>
                  <a:tcPr marL="45085" marR="45085" marT="0" marB="0"/>
                </a:tc>
                <a:tc>
                  <a:txBody>
                    <a:bodyPr/>
                    <a:lstStyle/>
                    <a:p>
                      <a:pPr algn="ctr">
                        <a:spcBef>
                          <a:spcPts val="200"/>
                        </a:spcBef>
                        <a:spcAft>
                          <a:spcPts val="0"/>
                        </a:spcAft>
                      </a:pPr>
                      <a:r>
                        <a:rPr lang="tr-TR" sz="1050">
                          <a:latin typeface="+mj-lt"/>
                          <a:ea typeface="Times New Roman"/>
                        </a:rPr>
                        <a:t>1.8</a:t>
                      </a:r>
                    </a:p>
                  </a:txBody>
                  <a:tcPr marL="45085" marR="45085" marT="0" marB="0"/>
                </a:tc>
                <a:tc>
                  <a:txBody>
                    <a:bodyPr/>
                    <a:lstStyle/>
                    <a:p>
                      <a:pPr algn="ctr">
                        <a:spcBef>
                          <a:spcPts val="200"/>
                        </a:spcBef>
                        <a:spcAft>
                          <a:spcPts val="0"/>
                        </a:spcAft>
                      </a:pPr>
                      <a:r>
                        <a:rPr lang="tr-TR" sz="1050" dirty="0">
                          <a:latin typeface="+mj-lt"/>
                          <a:ea typeface="Times New Roman"/>
                        </a:rPr>
                        <a:t>7.2</a:t>
                      </a:r>
                    </a:p>
                  </a:txBody>
                  <a:tcPr marL="45085" marR="45085" marT="0" marB="0"/>
                </a:tc>
              </a:tr>
              <a:tr h="242911">
                <a:tc>
                  <a:txBody>
                    <a:bodyPr/>
                    <a:lstStyle/>
                    <a:p>
                      <a:pPr>
                        <a:spcBef>
                          <a:spcPts val="200"/>
                        </a:spcBef>
                        <a:spcAft>
                          <a:spcPts val="0"/>
                        </a:spcAft>
                      </a:pPr>
                      <a:r>
                        <a:rPr lang="tr-TR" sz="1050" i="1">
                          <a:latin typeface="+mj-lt"/>
                          <a:ea typeface="Times New Roman"/>
                        </a:rPr>
                        <a:t>Agave americana</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Agavaceae</a:t>
                      </a:r>
                    </a:p>
                  </a:txBody>
                  <a:tcPr marL="45085" marR="45085" marT="0" marB="0"/>
                </a:tc>
                <a:tc>
                  <a:txBody>
                    <a:bodyPr/>
                    <a:lstStyle/>
                    <a:p>
                      <a:pPr algn="ctr">
                        <a:spcBef>
                          <a:spcPts val="200"/>
                        </a:spcBef>
                        <a:spcAft>
                          <a:spcPts val="0"/>
                        </a:spcAft>
                      </a:pPr>
                      <a:r>
                        <a:rPr lang="tr-TR" sz="1050">
                          <a:latin typeface="+mj-lt"/>
                          <a:ea typeface="Times New Roman"/>
                        </a:rPr>
                        <a:t>60</a:t>
                      </a:r>
                    </a:p>
                  </a:txBody>
                  <a:tcPr marL="45085" marR="45085" marT="0" marB="0"/>
                </a:tc>
                <a:tc>
                  <a:txBody>
                    <a:bodyPr/>
                    <a:lstStyle/>
                    <a:p>
                      <a:pPr algn="ctr">
                        <a:spcBef>
                          <a:spcPts val="200"/>
                        </a:spcBef>
                        <a:spcAft>
                          <a:spcPts val="0"/>
                        </a:spcAft>
                      </a:pPr>
                      <a:r>
                        <a:rPr lang="tr-TR" sz="1050">
                          <a:latin typeface="+mj-lt"/>
                          <a:ea typeface="Times New Roman"/>
                        </a:rPr>
                        <a:t>3.1</a:t>
                      </a:r>
                    </a:p>
                  </a:txBody>
                  <a:tcPr marL="45085" marR="45085" marT="0" marB="0"/>
                </a:tc>
                <a:tc>
                  <a:txBody>
                    <a:bodyPr/>
                    <a:lstStyle/>
                    <a:p>
                      <a:pPr algn="ctr">
                        <a:spcBef>
                          <a:spcPts val="200"/>
                        </a:spcBef>
                        <a:spcAft>
                          <a:spcPts val="0"/>
                        </a:spcAft>
                      </a:pPr>
                      <a:r>
                        <a:rPr lang="tr-TR" sz="1050" dirty="0">
                          <a:latin typeface="+mj-lt"/>
                          <a:ea typeface="Times New Roman"/>
                        </a:rPr>
                        <a:t>12.2</a:t>
                      </a:r>
                    </a:p>
                  </a:txBody>
                  <a:tcPr marL="45085" marR="45085" marT="0" marB="0"/>
                </a:tc>
              </a:tr>
              <a:tr h="242911">
                <a:tc>
                  <a:txBody>
                    <a:bodyPr/>
                    <a:lstStyle/>
                    <a:p>
                      <a:pPr>
                        <a:spcBef>
                          <a:spcPts val="200"/>
                        </a:spcBef>
                        <a:spcAft>
                          <a:spcPts val="0"/>
                        </a:spcAft>
                      </a:pPr>
                      <a:r>
                        <a:rPr lang="tr-TR" sz="1050" i="1">
                          <a:latin typeface="+mj-lt"/>
                          <a:ea typeface="Times New Roman"/>
                        </a:rPr>
                        <a:t>Ipomea batatas</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Convolvulaceae</a:t>
                      </a:r>
                    </a:p>
                  </a:txBody>
                  <a:tcPr marL="45085" marR="45085" marT="0" marB="0"/>
                </a:tc>
                <a:tc>
                  <a:txBody>
                    <a:bodyPr/>
                    <a:lstStyle/>
                    <a:p>
                      <a:pPr algn="ctr">
                        <a:spcBef>
                          <a:spcPts val="200"/>
                        </a:spcBef>
                        <a:spcAft>
                          <a:spcPts val="0"/>
                        </a:spcAft>
                      </a:pPr>
                      <a:r>
                        <a:rPr lang="tr-TR" sz="1050">
                          <a:latin typeface="+mj-lt"/>
                          <a:ea typeface="Times New Roman"/>
                        </a:rPr>
                        <a:t>90</a:t>
                      </a:r>
                    </a:p>
                  </a:txBody>
                  <a:tcPr marL="45085" marR="45085" marT="0" marB="0"/>
                </a:tc>
                <a:tc>
                  <a:txBody>
                    <a:bodyPr/>
                    <a:lstStyle/>
                    <a:p>
                      <a:pPr algn="ctr">
                        <a:spcBef>
                          <a:spcPts val="200"/>
                        </a:spcBef>
                        <a:spcAft>
                          <a:spcPts val="0"/>
                        </a:spcAft>
                      </a:pPr>
                      <a:r>
                        <a:rPr lang="tr-TR" sz="1050">
                          <a:latin typeface="+mj-lt"/>
                          <a:ea typeface="Times New Roman"/>
                        </a:rPr>
                        <a:t>1.7</a:t>
                      </a:r>
                    </a:p>
                  </a:txBody>
                  <a:tcPr marL="45085" marR="45085" marT="0" marB="0"/>
                </a:tc>
                <a:tc>
                  <a:txBody>
                    <a:bodyPr/>
                    <a:lstStyle/>
                    <a:p>
                      <a:pPr algn="ctr">
                        <a:spcBef>
                          <a:spcPts val="200"/>
                        </a:spcBef>
                        <a:spcAft>
                          <a:spcPts val="0"/>
                        </a:spcAft>
                      </a:pPr>
                      <a:r>
                        <a:rPr lang="tr-TR" sz="1050" dirty="0">
                          <a:latin typeface="+mj-lt"/>
                          <a:ea typeface="Times New Roman"/>
                        </a:rPr>
                        <a:t>6.6</a:t>
                      </a:r>
                    </a:p>
                  </a:txBody>
                  <a:tcPr marL="45085" marR="45085" marT="0" marB="0"/>
                </a:tc>
              </a:tr>
              <a:tr h="242911">
                <a:tc>
                  <a:txBody>
                    <a:bodyPr/>
                    <a:lstStyle/>
                    <a:p>
                      <a:pPr>
                        <a:spcBef>
                          <a:spcPts val="200"/>
                        </a:spcBef>
                        <a:spcAft>
                          <a:spcPts val="0"/>
                        </a:spcAft>
                      </a:pPr>
                      <a:r>
                        <a:rPr lang="tr-TR" sz="1050" i="1">
                          <a:latin typeface="+mj-lt"/>
                          <a:ea typeface="Times New Roman"/>
                        </a:rPr>
                        <a:t>Acacia raddiana</a:t>
                      </a:r>
                      <a:endParaRPr lang="tr-TR" sz="1050">
                        <a:latin typeface="+mj-lt"/>
                        <a:ea typeface="Times New Roman"/>
                      </a:endParaRPr>
                    </a:p>
                  </a:txBody>
                  <a:tcPr marL="45085" marR="45085" marT="0" marB="0"/>
                </a:tc>
                <a:tc>
                  <a:txBody>
                    <a:bodyPr/>
                    <a:lstStyle/>
                    <a:p>
                      <a:pPr>
                        <a:spcBef>
                          <a:spcPts val="200"/>
                        </a:spcBef>
                        <a:spcAft>
                          <a:spcPts val="0"/>
                        </a:spcAft>
                      </a:pPr>
                      <a:r>
                        <a:rPr lang="tr-TR" sz="1050">
                          <a:latin typeface="+mj-lt"/>
                          <a:ea typeface="Times New Roman"/>
                        </a:rPr>
                        <a:t>Leguminosae</a:t>
                      </a:r>
                    </a:p>
                  </a:txBody>
                  <a:tcPr marL="45085" marR="45085" marT="0" marB="0"/>
                </a:tc>
                <a:tc>
                  <a:txBody>
                    <a:bodyPr/>
                    <a:lstStyle/>
                    <a:p>
                      <a:pPr algn="ctr">
                        <a:spcBef>
                          <a:spcPts val="200"/>
                        </a:spcBef>
                        <a:spcAft>
                          <a:spcPts val="0"/>
                        </a:spcAft>
                      </a:pPr>
                      <a:r>
                        <a:rPr lang="tr-TR" sz="1050">
                          <a:latin typeface="+mj-lt"/>
                          <a:ea typeface="Times New Roman"/>
                        </a:rPr>
                        <a:t>104</a:t>
                      </a:r>
                    </a:p>
                  </a:txBody>
                  <a:tcPr marL="45085" marR="45085" marT="0" marB="0"/>
                </a:tc>
                <a:tc>
                  <a:txBody>
                    <a:bodyPr/>
                    <a:lstStyle/>
                    <a:p>
                      <a:pPr algn="ctr">
                        <a:spcBef>
                          <a:spcPts val="200"/>
                        </a:spcBef>
                        <a:spcAft>
                          <a:spcPts val="0"/>
                        </a:spcAft>
                      </a:pPr>
                      <a:r>
                        <a:rPr lang="tr-TR" sz="1050">
                          <a:latin typeface="+mj-lt"/>
                          <a:ea typeface="Times New Roman"/>
                        </a:rPr>
                        <a:t>1.9</a:t>
                      </a:r>
                    </a:p>
                  </a:txBody>
                  <a:tcPr marL="45085" marR="45085" marT="0" marB="0"/>
                </a:tc>
                <a:tc>
                  <a:txBody>
                    <a:bodyPr/>
                    <a:lstStyle/>
                    <a:p>
                      <a:pPr algn="ctr">
                        <a:spcBef>
                          <a:spcPts val="200"/>
                        </a:spcBef>
                        <a:spcAft>
                          <a:spcPts val="0"/>
                        </a:spcAft>
                      </a:pPr>
                      <a:r>
                        <a:rPr lang="tr-TR" sz="1050" dirty="0">
                          <a:latin typeface="+mj-lt"/>
                          <a:ea typeface="Times New Roman"/>
                        </a:rPr>
                        <a:t>7.6</a:t>
                      </a:r>
                    </a:p>
                  </a:txBody>
                  <a:tcPr marL="45085" marR="45085" marT="0" marB="0"/>
                </a:tc>
              </a:tr>
              <a:tr h="242911">
                <a:tc>
                  <a:txBody>
                    <a:bodyPr/>
                    <a:lstStyle/>
                    <a:p>
                      <a:pPr>
                        <a:spcBef>
                          <a:spcPts val="200"/>
                        </a:spcBef>
                        <a:spcAft>
                          <a:spcPts val="200"/>
                        </a:spcAft>
                      </a:pPr>
                      <a:r>
                        <a:rPr lang="tr-TR" sz="1050" i="1">
                          <a:latin typeface="+mj-lt"/>
                          <a:ea typeface="Times New Roman"/>
                        </a:rPr>
                        <a:t>Bischofia javanica</a:t>
                      </a:r>
                      <a:endParaRPr lang="tr-TR" sz="1050">
                        <a:latin typeface="+mj-lt"/>
                        <a:ea typeface="Times New Roman"/>
                      </a:endParaRPr>
                    </a:p>
                  </a:txBody>
                  <a:tcPr marL="45085" marR="45085" marT="0" marB="0"/>
                </a:tc>
                <a:tc>
                  <a:txBody>
                    <a:bodyPr/>
                    <a:lstStyle/>
                    <a:p>
                      <a:pPr>
                        <a:spcBef>
                          <a:spcPts val="200"/>
                        </a:spcBef>
                        <a:spcAft>
                          <a:spcPts val="200"/>
                        </a:spcAft>
                      </a:pPr>
                      <a:r>
                        <a:rPr lang="tr-TR" sz="1050">
                          <a:latin typeface="+mj-lt"/>
                          <a:ea typeface="Times New Roman"/>
                        </a:rPr>
                        <a:t>Euphorbiaceae</a:t>
                      </a:r>
                    </a:p>
                  </a:txBody>
                  <a:tcPr marL="45085" marR="45085" marT="0" marB="0"/>
                </a:tc>
                <a:tc>
                  <a:txBody>
                    <a:bodyPr/>
                    <a:lstStyle/>
                    <a:p>
                      <a:pPr algn="ctr">
                        <a:spcBef>
                          <a:spcPts val="200"/>
                        </a:spcBef>
                        <a:spcAft>
                          <a:spcPts val="200"/>
                        </a:spcAft>
                      </a:pPr>
                      <a:r>
                        <a:rPr lang="tr-TR" sz="1050">
                          <a:latin typeface="+mj-lt"/>
                          <a:ea typeface="Times New Roman"/>
                        </a:rPr>
                        <a:t>196</a:t>
                      </a:r>
                    </a:p>
                  </a:txBody>
                  <a:tcPr marL="45085" marR="45085" marT="0" marB="0"/>
                </a:tc>
                <a:tc>
                  <a:txBody>
                    <a:bodyPr/>
                    <a:lstStyle/>
                    <a:p>
                      <a:pPr algn="ctr">
                        <a:spcBef>
                          <a:spcPts val="200"/>
                        </a:spcBef>
                        <a:spcAft>
                          <a:spcPts val="200"/>
                        </a:spcAft>
                      </a:pPr>
                      <a:r>
                        <a:rPr lang="tr-TR" sz="1050">
                          <a:latin typeface="+mj-lt"/>
                          <a:ea typeface="Times New Roman"/>
                        </a:rPr>
                        <a:t>1.9</a:t>
                      </a:r>
                    </a:p>
                  </a:txBody>
                  <a:tcPr marL="45085" marR="45085" marT="0" marB="0"/>
                </a:tc>
                <a:tc>
                  <a:txBody>
                    <a:bodyPr/>
                    <a:lstStyle/>
                    <a:p>
                      <a:pPr algn="ctr">
                        <a:spcBef>
                          <a:spcPts val="200"/>
                        </a:spcBef>
                        <a:spcAft>
                          <a:spcPts val="200"/>
                        </a:spcAft>
                      </a:pPr>
                      <a:r>
                        <a:rPr lang="tr-TR" sz="1050" dirty="0">
                          <a:latin typeface="+mj-lt"/>
                          <a:ea typeface="Times New Roman"/>
                        </a:rPr>
                        <a:t>7.4</a:t>
                      </a:r>
                    </a:p>
                  </a:txBody>
                  <a:tcPr marL="45085" marR="45085" marT="0" marB="0"/>
                </a:tc>
              </a:tr>
            </a:tbl>
          </a:graphicData>
        </a:graphic>
      </p:graphicFrame>
      <p:sp>
        <p:nvSpPr>
          <p:cNvPr id="5" name="Rectangle 4"/>
          <p:cNvSpPr/>
          <p:nvPr/>
        </p:nvSpPr>
        <p:spPr>
          <a:xfrm>
            <a:off x="6444208" y="1124744"/>
            <a:ext cx="2699792" cy="1169551"/>
          </a:xfrm>
          <a:prstGeom prst="rect">
            <a:avLst/>
          </a:prstGeom>
        </p:spPr>
        <p:txBody>
          <a:bodyPr wrap="square">
            <a:spAutoFit/>
          </a:bodyPr>
          <a:lstStyle/>
          <a:p>
            <a:r>
              <a:rPr lang="tr-TR" sz="1400" dirty="0" smtClean="0"/>
              <a:t>Replike olmamış haploid sayıda kromozoma çekirdeğindeki DNA miktarına 1C, replike olmuş diploid yapıdaki DNA miktarına ise 4C değeri verilmektedir</a:t>
            </a:r>
            <a:endParaRPr lang="tr-TR" sz="1400" dirty="0"/>
          </a:p>
        </p:txBody>
      </p:sp>
      <p:sp>
        <p:nvSpPr>
          <p:cNvPr id="6" name="TextBox 5"/>
          <p:cNvSpPr txBox="1"/>
          <p:nvPr/>
        </p:nvSpPr>
        <p:spPr>
          <a:xfrm>
            <a:off x="3442011" y="6381328"/>
            <a:ext cx="5701989" cy="646331"/>
          </a:xfrm>
          <a:prstGeom prst="rect">
            <a:avLst/>
          </a:prstGeom>
          <a:noFill/>
        </p:spPr>
        <p:txBody>
          <a:bodyPr wrap="none" rtlCol="0">
            <a:spAutoFit/>
          </a:bodyPr>
          <a:lstStyle/>
          <a:p>
            <a:r>
              <a:rPr lang="en-US" dirty="0" smtClean="0">
                <a:solidFill>
                  <a:srgbClr val="0000FF"/>
                </a:solidFill>
              </a:rPr>
              <a:t>Bennett </a:t>
            </a:r>
            <a:r>
              <a:rPr lang="en-US" dirty="0" err="1" smtClean="0">
                <a:solidFill>
                  <a:srgbClr val="0000FF"/>
                </a:solidFill>
              </a:rPr>
              <a:t>vd</a:t>
            </a:r>
            <a:r>
              <a:rPr lang="en-US" dirty="0" smtClean="0">
                <a:solidFill>
                  <a:srgbClr val="0000FF"/>
                </a:solidFill>
              </a:rPr>
              <a:t>. 2000, </a:t>
            </a:r>
            <a:r>
              <a:rPr lang="en-US" dirty="0">
                <a:solidFill>
                  <a:srgbClr val="0000FF"/>
                </a:solidFill>
              </a:rPr>
              <a:t>Konuk </a:t>
            </a:r>
            <a:r>
              <a:rPr lang="en-US" dirty="0" err="1">
                <a:solidFill>
                  <a:srgbClr val="0000FF"/>
                </a:solidFill>
              </a:rPr>
              <a:t>ve</a:t>
            </a:r>
            <a:r>
              <a:rPr lang="en-US" dirty="0">
                <a:solidFill>
                  <a:srgbClr val="0000FF"/>
                </a:solidFill>
              </a:rPr>
              <a:t> </a:t>
            </a:r>
            <a:r>
              <a:rPr lang="en-US" dirty="0" err="1">
                <a:solidFill>
                  <a:srgbClr val="0000FF"/>
                </a:solidFill>
              </a:rPr>
              <a:t>Babaoğlu</a:t>
            </a:r>
            <a:r>
              <a:rPr lang="en-US" dirty="0">
                <a:solidFill>
                  <a:srgbClr val="0000FF"/>
                </a:solidFill>
              </a:rPr>
              <a:t> </a:t>
            </a:r>
            <a:r>
              <a:rPr lang="en-US" dirty="0" smtClean="0">
                <a:solidFill>
                  <a:srgbClr val="0000FF"/>
                </a:solidFill>
              </a:rPr>
              <a:t>2002 </a:t>
            </a:r>
            <a:r>
              <a:rPr lang="en-US" dirty="0">
                <a:solidFill>
                  <a:srgbClr val="0000FF"/>
                </a:solidFill>
              </a:rPr>
              <a:t>(Ed:  Özcan </a:t>
            </a:r>
            <a:r>
              <a:rPr lang="en-US" dirty="0" err="1">
                <a:solidFill>
                  <a:srgbClr val="0000FF"/>
                </a:solidFill>
              </a:rPr>
              <a:t>vd</a:t>
            </a:r>
            <a:r>
              <a:rPr lang="en-US" dirty="0">
                <a:solidFill>
                  <a:srgbClr val="0000FF"/>
                </a:solidFill>
              </a:rPr>
              <a:t>.)</a:t>
            </a:r>
          </a:p>
          <a:p>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490066"/>
          </a:xfrm>
        </p:spPr>
        <p:txBody>
          <a:bodyPr>
            <a:normAutofit fontScale="90000"/>
          </a:bodyPr>
          <a:lstStyle/>
          <a:p>
            <a:r>
              <a:rPr lang="tr-TR" sz="3200" b="1" dirty="0" smtClean="0">
                <a:solidFill>
                  <a:srgbClr val="FF0000"/>
                </a:solidFill>
              </a:rPr>
              <a:t>Organel genomları (sitoplazmik genomlar)</a:t>
            </a:r>
            <a:endParaRPr lang="tr-TR" sz="3200" dirty="0">
              <a:solidFill>
                <a:srgbClr val="FF0000"/>
              </a:solidFill>
            </a:endParaRPr>
          </a:p>
        </p:txBody>
      </p:sp>
      <p:sp>
        <p:nvSpPr>
          <p:cNvPr id="3" name="Content Placeholder 2"/>
          <p:cNvSpPr>
            <a:spLocks noGrp="1"/>
          </p:cNvSpPr>
          <p:nvPr>
            <p:ph idx="1"/>
          </p:nvPr>
        </p:nvSpPr>
        <p:spPr>
          <a:xfrm>
            <a:off x="323528" y="908720"/>
            <a:ext cx="8229600" cy="5472608"/>
          </a:xfrm>
        </p:spPr>
        <p:txBody>
          <a:bodyPr>
            <a:normAutofit fontScale="62500" lnSpcReduction="20000"/>
          </a:bodyPr>
          <a:lstStyle/>
          <a:p>
            <a:r>
              <a:rPr lang="tr-TR" dirty="0" smtClean="0"/>
              <a:t>Ökaryotik canlılarda bir çok karakter çekirdek genleriyle belirlenmekte ve Mendel kalıtımı göstermektedir. </a:t>
            </a:r>
          </a:p>
          <a:p>
            <a:r>
              <a:rPr lang="tr-TR" dirty="0" smtClean="0"/>
              <a:t>Bitkilerde diğer canlılardan farklı olarak (belki de daha kompleks) çekirdek dışında, sitoplazmada 2 yerde daha genom bulunur. </a:t>
            </a:r>
          </a:p>
          <a:p>
            <a:r>
              <a:rPr lang="tr-TR" dirty="0" smtClean="0"/>
              <a:t>Bunlar organel adıyla adlandırılan kloroplast ve mitokondridir.</a:t>
            </a:r>
          </a:p>
          <a:p>
            <a:r>
              <a:rPr lang="tr-TR" dirty="0" smtClean="0"/>
              <a:t> Yapı olarak prokaryotların (örnek: bakteri) genomlarına benzerler ve ribozomları vardır. </a:t>
            </a:r>
          </a:p>
          <a:p>
            <a:r>
              <a:rPr lang="tr-TR" dirty="0" smtClean="0"/>
              <a:t>Mendel kalıtımı yerine sitoplazmik kalıtım gösterirler. Her iki organelde de kalıtımda ananın katkısı daha fazladır. </a:t>
            </a:r>
          </a:p>
          <a:p>
            <a:r>
              <a:rPr lang="tr-TR" dirty="0" smtClean="0"/>
              <a:t>Genellikle kloroplast genomu mitokondriyel genomdan daha büyüktür. </a:t>
            </a:r>
          </a:p>
          <a:p>
            <a:r>
              <a:rPr lang="tr-TR" dirty="0" smtClean="0"/>
              <a:t>Kloroplast DNA (ctDNA) ve mitokondriyel DNA (mtDNA)’ların en önemli işlevleri fotosentez (ctDNA) ve solunumla (mtDNA) ilgili genleri barındırmaları ve translasyonda görev almalarıdır.</a:t>
            </a:r>
          </a:p>
          <a:p>
            <a:r>
              <a:rPr lang="tr-TR" dirty="0" smtClean="0"/>
              <a:t> Bu organellerde bulunan genlerin çekirdekte bulunmaz. </a:t>
            </a:r>
          </a:p>
          <a:p>
            <a:r>
              <a:rPr lang="tr-TR" dirty="0" smtClean="0"/>
              <a:t>Fakat bazı işlevlerde çekirdek genleriyle bir paylaşım halindedirler.</a:t>
            </a:r>
          </a:p>
          <a:p>
            <a:r>
              <a:rPr lang="tr-TR" dirty="0" smtClean="0"/>
              <a:t>Organellerde DNA replikasyonu yapıldıktan sonra DNA yeni üretilen yavru organele aktarılır</a:t>
            </a:r>
          </a:p>
          <a:p>
            <a:endParaRPr lang="tr-T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fontScale="90000"/>
          </a:bodyPr>
          <a:lstStyle/>
          <a:p>
            <a:r>
              <a:rPr lang="tr-TR" sz="2800" b="1" dirty="0" smtClean="0">
                <a:solidFill>
                  <a:srgbClr val="FF0000"/>
                </a:solidFill>
              </a:rPr>
              <a:t>Kloroplast DNA’sı (</a:t>
            </a:r>
            <a:r>
              <a:rPr lang="tr-TR" sz="2800" b="1" i="1" dirty="0" smtClean="0">
                <a:solidFill>
                  <a:srgbClr val="FF0000"/>
                </a:solidFill>
              </a:rPr>
              <a:t>ctDNA</a:t>
            </a:r>
            <a:r>
              <a:rPr lang="tr-TR" sz="2800" dirty="0" smtClean="0">
                <a:solidFill>
                  <a:srgbClr val="FF0000"/>
                </a:solidFill>
              </a:rPr>
              <a:t>)</a:t>
            </a:r>
            <a:endParaRPr lang="tr-TR" sz="2800" dirty="0">
              <a:solidFill>
                <a:srgbClr val="FF0000"/>
              </a:solidFill>
            </a:endParaRPr>
          </a:p>
        </p:txBody>
      </p:sp>
      <p:sp>
        <p:nvSpPr>
          <p:cNvPr id="3" name="Content Placeholder 2"/>
          <p:cNvSpPr>
            <a:spLocks noGrp="1"/>
          </p:cNvSpPr>
          <p:nvPr>
            <p:ph idx="1"/>
          </p:nvPr>
        </p:nvSpPr>
        <p:spPr>
          <a:xfrm>
            <a:off x="323528" y="1052736"/>
            <a:ext cx="8229600" cy="4525963"/>
          </a:xfrm>
        </p:spPr>
        <p:txBody>
          <a:bodyPr>
            <a:normAutofit fontScale="77500" lnSpcReduction="20000"/>
          </a:bodyPr>
          <a:lstStyle/>
          <a:p>
            <a:r>
              <a:rPr lang="tr-TR" dirty="0" smtClean="0"/>
              <a:t>Kloroplastlar plastidlerin ışıkta oluşan ve fotosentez yapabilen formlarıdır. </a:t>
            </a:r>
          </a:p>
          <a:p>
            <a:r>
              <a:rPr lang="tr-TR" dirty="0" smtClean="0"/>
              <a:t>Üzerinde en çok çalışılan plastid DNA’sı kloroplast DNA’sıdır.</a:t>
            </a:r>
          </a:p>
          <a:p>
            <a:r>
              <a:rPr lang="tr-TR" dirty="0" smtClean="0"/>
              <a:t> 1960’lı yıllarda, çekirdek DNA’sından farklı özelliklere sahip bir molekül olarak ortaya çıkarılmıştır.</a:t>
            </a:r>
          </a:p>
          <a:p>
            <a:r>
              <a:rPr lang="tr-TR" dirty="0" smtClean="0"/>
              <a:t> Günümüzde tütün, mısır, çeltik gibi bitkilerin plastid genomlarının tamamının özellikleri ortaya konulmuştur.</a:t>
            </a:r>
          </a:p>
          <a:p>
            <a:r>
              <a:rPr lang="tr-TR" dirty="0" smtClean="0"/>
              <a:t>Martin ve Herrmann (1998)’a göre tamamen fonksiyonel bir kloroplast genomu 120-160 kb uzunluğunda tek bir dairesel DNA molekülünden oluşup, üzerinde yaklaşık 60-80 gen bulunmaktadır. </a:t>
            </a:r>
          </a:p>
          <a:p>
            <a:endParaRPr lang="tr-T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74638"/>
            <a:ext cx="6120680" cy="1143000"/>
          </a:xfrm>
        </p:spPr>
        <p:txBody>
          <a:bodyPr>
            <a:normAutofit/>
          </a:bodyPr>
          <a:lstStyle/>
          <a:p>
            <a:r>
              <a:rPr lang="tr-TR" sz="3200" b="1" dirty="0" smtClean="0">
                <a:solidFill>
                  <a:srgbClr val="FF0000"/>
                </a:solidFill>
              </a:rPr>
              <a:t>Kloroplast DNA’sı (</a:t>
            </a:r>
            <a:r>
              <a:rPr lang="tr-TR" sz="3200" b="1" i="1" dirty="0" smtClean="0">
                <a:solidFill>
                  <a:srgbClr val="FF0000"/>
                </a:solidFill>
              </a:rPr>
              <a:t>ctDNA</a:t>
            </a:r>
            <a:r>
              <a:rPr lang="tr-TR" sz="3200" dirty="0" smtClean="0">
                <a:solidFill>
                  <a:srgbClr val="FF0000"/>
                </a:solidFill>
              </a:rPr>
              <a:t>)</a:t>
            </a:r>
            <a:endParaRPr lang="tr-TR" sz="3200" dirty="0"/>
          </a:p>
        </p:txBody>
      </p:sp>
      <p:sp>
        <p:nvSpPr>
          <p:cNvPr id="3" name="Content Placeholder 2"/>
          <p:cNvSpPr>
            <a:spLocks noGrp="1"/>
          </p:cNvSpPr>
          <p:nvPr>
            <p:ph idx="1"/>
          </p:nvPr>
        </p:nvSpPr>
        <p:spPr>
          <a:xfrm>
            <a:off x="611560" y="1916832"/>
            <a:ext cx="8229600" cy="4525963"/>
          </a:xfrm>
        </p:spPr>
        <p:txBody>
          <a:bodyPr>
            <a:normAutofit fontScale="70000" lnSpcReduction="20000"/>
          </a:bodyPr>
          <a:lstStyle/>
          <a:p>
            <a:r>
              <a:rPr lang="tr-TR" dirty="0" smtClean="0"/>
              <a:t>Yüksek bitkilerde ctDNA’nın aynı kloroplast içinde çok fazla kopyası bulunabilir. </a:t>
            </a:r>
          </a:p>
          <a:p>
            <a:r>
              <a:rPr lang="tr-TR" dirty="0" smtClean="0"/>
              <a:t>Ayrıca bir sitoplazma içinde birden fazla (20-100) kloroplast bulunabilmektedir. </a:t>
            </a:r>
          </a:p>
          <a:p>
            <a:r>
              <a:rPr lang="tr-TR" dirty="0" smtClean="0"/>
              <a:t>ctDNA ile çekirdek DNA’sının genetik sistemi birbirinden oldukça farklıdır. </a:t>
            </a:r>
          </a:p>
          <a:p>
            <a:r>
              <a:rPr lang="tr-TR" dirty="0" smtClean="0"/>
              <a:t>Fakat bitkilerde fotosentezden sorumlu genler hem çekirdek DNA’sı hem de kloroplast DNA’sı üzerinde paylaşılmış olarak bulunmaktadır. </a:t>
            </a:r>
          </a:p>
          <a:p>
            <a:r>
              <a:rPr lang="tr-TR" dirty="0" smtClean="0"/>
              <a:t>Fotosentez enzimi olan Rubisco (ribüloz-1,5-bisfosfat karboksilaz/oksijenaz) her biri 2 alt üniteden oluşan 8 kopya halinde sentezlenir. </a:t>
            </a:r>
          </a:p>
          <a:p>
            <a:r>
              <a:rPr lang="tr-TR" dirty="0" smtClean="0"/>
              <a:t>Bunlardan küçük olanı (rbcS) çekirdekte, daha büyük olanı (rbcL) kloroplastlarda sentezlenir.</a:t>
            </a:r>
          </a:p>
          <a:p>
            <a:endParaRPr lang="tr-TR" dirty="0"/>
          </a:p>
        </p:txBody>
      </p:sp>
      <p:pic>
        <p:nvPicPr>
          <p:cNvPr id="53250" name="Picture 2" descr="Şekil 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188640"/>
            <a:ext cx="1728192" cy="141156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48680"/>
            <a:ext cx="6707088" cy="850106"/>
          </a:xfrm>
        </p:spPr>
        <p:txBody>
          <a:bodyPr>
            <a:normAutofit/>
          </a:bodyPr>
          <a:lstStyle/>
          <a:p>
            <a:r>
              <a:rPr lang="tr-TR" sz="4000" b="1" dirty="0" smtClean="0">
                <a:solidFill>
                  <a:srgbClr val="FF0000"/>
                </a:solidFill>
              </a:rPr>
              <a:t>Mitokondri DNA’sı (</a:t>
            </a:r>
            <a:r>
              <a:rPr lang="tr-TR" sz="4000" b="1" i="1" dirty="0" smtClean="0">
                <a:solidFill>
                  <a:srgbClr val="FF0000"/>
                </a:solidFill>
              </a:rPr>
              <a:t>mtDNA</a:t>
            </a:r>
            <a:r>
              <a:rPr lang="tr-TR" sz="4000" b="1" dirty="0" smtClean="0">
                <a:solidFill>
                  <a:srgbClr val="FF0000"/>
                </a:solidFill>
              </a:rPr>
              <a:t>)</a:t>
            </a:r>
            <a:endParaRPr lang="tr-TR" sz="4000" dirty="0">
              <a:solidFill>
                <a:srgbClr val="FF0000"/>
              </a:solidFill>
            </a:endParaRPr>
          </a:p>
        </p:txBody>
      </p:sp>
      <p:sp>
        <p:nvSpPr>
          <p:cNvPr id="3" name="Content Placeholder 2"/>
          <p:cNvSpPr>
            <a:spLocks noGrp="1"/>
          </p:cNvSpPr>
          <p:nvPr>
            <p:ph idx="1"/>
          </p:nvPr>
        </p:nvSpPr>
        <p:spPr>
          <a:xfrm>
            <a:off x="395536" y="1916832"/>
            <a:ext cx="8229600" cy="4824536"/>
          </a:xfrm>
        </p:spPr>
        <p:txBody>
          <a:bodyPr>
            <a:normAutofit fontScale="70000" lnSpcReduction="20000"/>
          </a:bodyPr>
          <a:lstStyle/>
          <a:p>
            <a:r>
              <a:rPr lang="tr-TR" dirty="0" smtClean="0"/>
              <a:t>Mitokondriyel DNA küçük halkasal yapıdaki ikili bir sarmaldan oluşur. </a:t>
            </a:r>
          </a:p>
          <a:p>
            <a:r>
              <a:rPr lang="tr-TR" dirty="0" smtClean="0"/>
              <a:t>Çekirdek DNA’sından farklı yoğunluk ve baz dizilişine sahiptir. </a:t>
            </a:r>
          </a:p>
          <a:p>
            <a:r>
              <a:rPr lang="tr-TR" dirty="0" smtClean="0"/>
              <a:t>Bir hücredeki toplam DNA miktarının yaklaşık %10 kadarını teşkil eder. </a:t>
            </a:r>
          </a:p>
          <a:p>
            <a:r>
              <a:rPr lang="tr-TR" dirty="0" smtClean="0"/>
              <a:t>Yüksek bitkilerde, mtDNA’nın mitokondri içinde birden fazla dairesel molekül kopyası ve birden fazla mitokondri (2-10 kopya) bulunabilmektedir. </a:t>
            </a:r>
          </a:p>
          <a:p>
            <a:r>
              <a:rPr lang="tr-TR" dirty="0" smtClean="0"/>
              <a:t>Bitki mitokondriyel genomları 200 kb’den 2600 kb’ye (örnek: patateste 200 kb, kavunda 2000 kb) kadar değişebilmektedir. </a:t>
            </a:r>
          </a:p>
          <a:p>
            <a:r>
              <a:rPr lang="tr-TR" dirty="0" smtClean="0"/>
              <a:t>Mitokondriyel DNA’da en fazla solunumla ilgili genler bulunmaktadır. </a:t>
            </a:r>
          </a:p>
          <a:p>
            <a:r>
              <a:rPr lang="tr-TR" dirty="0" smtClean="0"/>
              <a:t>Bitkilerde hastalıklara dayanıklılık genleri ile kısırlık (sitoplazmik erkek kısırlık = cms) genlerinin de mtDNA’da bulunduğu bildirilmektedir.</a:t>
            </a:r>
          </a:p>
          <a:p>
            <a:endParaRPr lang="tr-TR" dirty="0"/>
          </a:p>
        </p:txBody>
      </p:sp>
      <p:pic>
        <p:nvPicPr>
          <p:cNvPr id="1026" name="Picture 2" descr="Şekil 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481"/>
            <a:ext cx="1835696" cy="182582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7571184" cy="778098"/>
          </a:xfrm>
        </p:spPr>
        <p:txBody>
          <a:bodyPr>
            <a:normAutofit/>
          </a:bodyPr>
          <a:lstStyle/>
          <a:p>
            <a:r>
              <a:rPr lang="tr-TR" sz="2800" b="1" dirty="0">
                <a:solidFill>
                  <a:srgbClr val="FF0000"/>
                </a:solidFill>
              </a:rPr>
              <a:t>DNA’nın Ölçülmesinde Kullanılan Bazı Birimler</a:t>
            </a:r>
            <a:endParaRPr lang="tr-TR" sz="2800" dirty="0">
              <a:solidFill>
                <a:srgbClr val="FF0000"/>
              </a:solidFill>
            </a:endParaRPr>
          </a:p>
        </p:txBody>
      </p:sp>
      <p:graphicFrame>
        <p:nvGraphicFramePr>
          <p:cNvPr id="4" name="Content Placeholder 3"/>
          <p:cNvGraphicFramePr>
            <a:graphicFrameLocks noGrp="1"/>
          </p:cNvGraphicFramePr>
          <p:nvPr>
            <p:ph idx="1"/>
          </p:nvPr>
        </p:nvGraphicFramePr>
        <p:xfrm>
          <a:off x="683568" y="1124744"/>
          <a:ext cx="5544616" cy="4761368"/>
        </p:xfrm>
        <a:graphic>
          <a:graphicData uri="http://schemas.openxmlformats.org/drawingml/2006/table">
            <a:tbl>
              <a:tblPr firstRow="1" bandRow="1">
                <a:tableStyleId>{5C22544A-7EE6-4342-B048-85BDC9FD1C3A}</a:tableStyleId>
              </a:tblPr>
              <a:tblGrid>
                <a:gridCol w="5544616"/>
              </a:tblGrid>
              <a:tr h="1800200">
                <a:tc>
                  <a:txBody>
                    <a:bodyPr/>
                    <a:lstStyle/>
                    <a:p>
                      <a:pPr indent="90170">
                        <a:spcBef>
                          <a:spcPts val="300"/>
                        </a:spcBef>
                        <a:spcAft>
                          <a:spcPts val="300"/>
                        </a:spcAft>
                      </a:pPr>
                      <a:r>
                        <a:rPr lang="tr-TR" sz="1400" i="1" dirty="0">
                          <a:solidFill>
                            <a:schemeClr val="tx1"/>
                          </a:solidFill>
                          <a:latin typeface="+mj-lt"/>
                          <a:ea typeface="Times New Roman"/>
                          <a:cs typeface="Times New Roman"/>
                        </a:rPr>
                        <a:t>DNA uzunluğunun ifadesinde;</a:t>
                      </a:r>
                      <a:endParaRPr lang="tr-TR" sz="1400" dirty="0">
                        <a:solidFill>
                          <a:schemeClr val="tx1"/>
                        </a:solidFill>
                        <a:latin typeface="+mj-lt"/>
                        <a:ea typeface="Times New Roman"/>
                        <a:cs typeface="Times New Roman"/>
                      </a:endParaRPr>
                    </a:p>
                    <a:p>
                      <a:pPr marL="45720">
                        <a:spcAft>
                          <a:spcPts val="0"/>
                        </a:spcAft>
                      </a:pPr>
                      <a:r>
                        <a:rPr lang="tr-TR" sz="1400" dirty="0">
                          <a:latin typeface="+mj-lt"/>
                          <a:ea typeface="Times New Roman"/>
                          <a:cs typeface="Times New Roman"/>
                        </a:rPr>
                        <a:t>Baz çifti=base pair (bp)=Çift zincirli DNA’da birbirine karşılık gelen iki baz</a:t>
                      </a:r>
                    </a:p>
                    <a:p>
                      <a:pPr indent="90170">
                        <a:spcAft>
                          <a:spcPts val="0"/>
                        </a:spcAft>
                      </a:pPr>
                      <a:r>
                        <a:rPr lang="tr-TR" sz="1400" dirty="0">
                          <a:latin typeface="+mj-lt"/>
                          <a:ea typeface="Times New Roman"/>
                          <a:cs typeface="Times New Roman"/>
                        </a:rPr>
                        <a:t>Kilobaz çifti=kilobase pair (kb=kbp)=1000 bp</a:t>
                      </a:r>
                    </a:p>
                    <a:p>
                      <a:pPr indent="90170">
                        <a:spcAft>
                          <a:spcPts val="0"/>
                        </a:spcAft>
                      </a:pPr>
                      <a:r>
                        <a:rPr lang="tr-TR" sz="1400" dirty="0">
                          <a:latin typeface="+mj-lt"/>
                          <a:ea typeface="Times New Roman"/>
                          <a:cs typeface="Times New Roman"/>
                        </a:rPr>
                        <a:t>Megabaz çifti=megabase pair (Mb=Mbp)=1000 kb=1 milyon bp</a:t>
                      </a:r>
                    </a:p>
                    <a:p>
                      <a:pPr indent="90170">
                        <a:spcAft>
                          <a:spcPts val="0"/>
                        </a:spcAft>
                      </a:pPr>
                      <a:r>
                        <a:rPr lang="tr-TR" sz="1400" dirty="0">
                          <a:latin typeface="+mj-lt"/>
                          <a:ea typeface="Times New Roman"/>
                          <a:cs typeface="Times New Roman"/>
                        </a:rPr>
                        <a:t>Angström (A</a:t>
                      </a:r>
                      <a:r>
                        <a:rPr lang="tr-TR" sz="1400" baseline="30000" dirty="0">
                          <a:latin typeface="+mj-lt"/>
                          <a:ea typeface="Times New Roman"/>
                          <a:cs typeface="Times New Roman"/>
                        </a:rPr>
                        <a:t>o</a:t>
                      </a:r>
                      <a:r>
                        <a:rPr lang="tr-TR" sz="1400" dirty="0">
                          <a:latin typeface="+mj-lt"/>
                          <a:ea typeface="Times New Roman"/>
                          <a:cs typeface="Times New Roman"/>
                        </a:rPr>
                        <a:t>)=10</a:t>
                      </a:r>
                      <a:r>
                        <a:rPr lang="tr-TR" sz="1400" baseline="30000" dirty="0">
                          <a:latin typeface="+mj-lt"/>
                          <a:ea typeface="Times New Roman"/>
                          <a:cs typeface="Times New Roman"/>
                        </a:rPr>
                        <a:t>-10</a:t>
                      </a:r>
                      <a:r>
                        <a:rPr lang="tr-TR" sz="1400" dirty="0">
                          <a:latin typeface="+mj-lt"/>
                          <a:ea typeface="Times New Roman"/>
                          <a:cs typeface="Times New Roman"/>
                        </a:rPr>
                        <a:t> m</a:t>
                      </a:r>
                    </a:p>
                    <a:p>
                      <a:pPr indent="90170">
                        <a:spcAft>
                          <a:spcPts val="0"/>
                        </a:spcAft>
                      </a:pPr>
                      <a:r>
                        <a:rPr lang="tr-TR" sz="1400" dirty="0">
                          <a:latin typeface="+mj-lt"/>
                          <a:ea typeface="Times New Roman"/>
                          <a:cs typeface="Times New Roman"/>
                        </a:rPr>
                        <a:t>Nanometre (nm)=10</a:t>
                      </a:r>
                      <a:r>
                        <a:rPr lang="tr-TR" sz="1400" baseline="30000" dirty="0">
                          <a:latin typeface="+mj-lt"/>
                          <a:ea typeface="Times New Roman"/>
                          <a:cs typeface="Times New Roman"/>
                        </a:rPr>
                        <a:t>-9</a:t>
                      </a:r>
                      <a:r>
                        <a:rPr lang="tr-TR" sz="1400" dirty="0">
                          <a:latin typeface="+mj-lt"/>
                          <a:ea typeface="Times New Roman"/>
                          <a:cs typeface="Times New Roman"/>
                        </a:rPr>
                        <a:t> m= 10 A</a:t>
                      </a:r>
                      <a:r>
                        <a:rPr lang="tr-TR" sz="1400" baseline="30000" dirty="0">
                          <a:latin typeface="+mj-lt"/>
                          <a:ea typeface="Times New Roman"/>
                          <a:cs typeface="Times New Roman"/>
                        </a:rPr>
                        <a:t>o</a:t>
                      </a:r>
                      <a:endParaRPr lang="tr-TR" sz="1400" dirty="0">
                        <a:latin typeface="+mj-lt"/>
                        <a:ea typeface="Times New Roman"/>
                        <a:cs typeface="Times New Roman"/>
                      </a:endParaRPr>
                    </a:p>
                    <a:p>
                      <a:pPr indent="90170">
                        <a:spcAft>
                          <a:spcPts val="0"/>
                        </a:spcAft>
                      </a:pPr>
                      <a:r>
                        <a:rPr lang="tr-TR" sz="1400" dirty="0">
                          <a:latin typeface="+mj-lt"/>
                          <a:ea typeface="Times New Roman"/>
                          <a:cs typeface="Times New Roman"/>
                        </a:rPr>
                        <a:t>Mikrometre (µm)=10</a:t>
                      </a:r>
                      <a:r>
                        <a:rPr lang="tr-TR" sz="1400" baseline="30000" dirty="0">
                          <a:latin typeface="+mj-lt"/>
                          <a:ea typeface="Times New Roman"/>
                          <a:cs typeface="Times New Roman"/>
                        </a:rPr>
                        <a:t>-6</a:t>
                      </a:r>
                      <a:r>
                        <a:rPr lang="tr-TR" sz="1400" dirty="0">
                          <a:latin typeface="+mj-lt"/>
                          <a:ea typeface="Times New Roman"/>
                          <a:cs typeface="Times New Roman"/>
                        </a:rPr>
                        <a:t> m</a:t>
                      </a:r>
                    </a:p>
                    <a:p>
                      <a:pPr indent="90170">
                        <a:spcAft>
                          <a:spcPts val="600"/>
                        </a:spcAft>
                      </a:pPr>
                      <a:r>
                        <a:rPr lang="tr-TR" sz="1400" dirty="0">
                          <a:latin typeface="+mj-lt"/>
                          <a:ea typeface="Times New Roman"/>
                          <a:cs typeface="Times New Roman"/>
                        </a:rPr>
                        <a:t>Milimetre (mm)=10</a:t>
                      </a:r>
                      <a:r>
                        <a:rPr lang="tr-TR" sz="1400" baseline="30000" dirty="0">
                          <a:latin typeface="+mj-lt"/>
                          <a:ea typeface="Times New Roman"/>
                          <a:cs typeface="Times New Roman"/>
                        </a:rPr>
                        <a:t>-3</a:t>
                      </a:r>
                      <a:r>
                        <a:rPr lang="tr-TR" sz="1400" dirty="0">
                          <a:latin typeface="+mj-lt"/>
                          <a:ea typeface="Times New Roman"/>
                          <a:cs typeface="Times New Roman"/>
                        </a:rPr>
                        <a:t> m</a:t>
                      </a:r>
                    </a:p>
                  </a:txBody>
                  <a:tcPr marL="44450" marR="44450" marT="0" marB="0"/>
                </a:tc>
              </a:tr>
              <a:tr h="1031418">
                <a:tc>
                  <a:txBody>
                    <a:bodyPr/>
                    <a:lstStyle/>
                    <a:p>
                      <a:pPr indent="90170">
                        <a:spcBef>
                          <a:spcPts val="600"/>
                        </a:spcBef>
                        <a:spcAft>
                          <a:spcPts val="300"/>
                        </a:spcAft>
                      </a:pPr>
                      <a:r>
                        <a:rPr lang="tr-TR" sz="1400" b="1" i="1" dirty="0">
                          <a:solidFill>
                            <a:schemeClr val="tx1"/>
                          </a:solidFill>
                          <a:latin typeface="+mj-lt"/>
                          <a:ea typeface="Times New Roman"/>
                          <a:cs typeface="Times New Roman"/>
                        </a:rPr>
                        <a:t>DNA&amp;RNA kütlesinin ifadesinde;</a:t>
                      </a:r>
                      <a:endParaRPr lang="tr-TR" sz="1400" b="1" dirty="0">
                        <a:solidFill>
                          <a:schemeClr val="tx1"/>
                        </a:solidFill>
                        <a:latin typeface="+mj-lt"/>
                        <a:ea typeface="Times New Roman"/>
                        <a:cs typeface="Times New Roman"/>
                      </a:endParaRPr>
                    </a:p>
                    <a:p>
                      <a:pPr indent="90170">
                        <a:spcAft>
                          <a:spcPts val="0"/>
                        </a:spcAft>
                      </a:pPr>
                      <a:r>
                        <a:rPr lang="tr-TR" sz="1400" dirty="0">
                          <a:latin typeface="+mj-lt"/>
                          <a:ea typeface="Times New Roman"/>
                          <a:cs typeface="Times New Roman"/>
                        </a:rPr>
                        <a:t>Pikogram (pg)=10</a:t>
                      </a:r>
                      <a:r>
                        <a:rPr lang="tr-TR" sz="1400" baseline="30000" dirty="0">
                          <a:latin typeface="+mj-lt"/>
                          <a:ea typeface="Times New Roman"/>
                          <a:cs typeface="Times New Roman"/>
                        </a:rPr>
                        <a:t>-12</a:t>
                      </a:r>
                      <a:r>
                        <a:rPr lang="tr-TR" sz="1400" dirty="0">
                          <a:latin typeface="+mj-lt"/>
                          <a:ea typeface="Times New Roman"/>
                          <a:cs typeface="Times New Roman"/>
                        </a:rPr>
                        <a:t> g</a:t>
                      </a:r>
                    </a:p>
                    <a:p>
                      <a:pPr indent="90170">
                        <a:spcAft>
                          <a:spcPts val="0"/>
                        </a:spcAft>
                      </a:pPr>
                      <a:r>
                        <a:rPr lang="tr-TR" sz="1400" dirty="0">
                          <a:latin typeface="+mj-lt"/>
                          <a:ea typeface="Times New Roman"/>
                          <a:cs typeface="Times New Roman"/>
                        </a:rPr>
                        <a:t>Nanogram (ng)=10</a:t>
                      </a:r>
                      <a:r>
                        <a:rPr lang="tr-TR" sz="1400" baseline="30000" dirty="0">
                          <a:latin typeface="+mj-lt"/>
                          <a:ea typeface="Times New Roman"/>
                          <a:cs typeface="Times New Roman"/>
                        </a:rPr>
                        <a:t>-9</a:t>
                      </a:r>
                      <a:r>
                        <a:rPr lang="tr-TR" sz="1400" dirty="0">
                          <a:latin typeface="+mj-lt"/>
                          <a:ea typeface="Times New Roman"/>
                          <a:cs typeface="Times New Roman"/>
                        </a:rPr>
                        <a:t> g</a:t>
                      </a:r>
                    </a:p>
                    <a:p>
                      <a:pPr indent="90170">
                        <a:spcAft>
                          <a:spcPts val="300"/>
                        </a:spcAft>
                      </a:pPr>
                      <a:r>
                        <a:rPr lang="tr-TR" sz="1400" dirty="0">
                          <a:latin typeface="+mj-lt"/>
                          <a:ea typeface="Times New Roman"/>
                          <a:cs typeface="Times New Roman"/>
                        </a:rPr>
                        <a:t>Mikrogram (µg)=10</a:t>
                      </a:r>
                      <a:r>
                        <a:rPr lang="tr-TR" sz="1400" baseline="30000" dirty="0">
                          <a:latin typeface="+mj-lt"/>
                          <a:ea typeface="Times New Roman"/>
                          <a:cs typeface="Times New Roman"/>
                        </a:rPr>
                        <a:t>-6</a:t>
                      </a:r>
                      <a:r>
                        <a:rPr lang="tr-TR" sz="1400" dirty="0">
                          <a:latin typeface="+mj-lt"/>
                          <a:ea typeface="Times New Roman"/>
                          <a:cs typeface="Times New Roman"/>
                        </a:rPr>
                        <a:t> g</a:t>
                      </a:r>
                    </a:p>
                  </a:txBody>
                  <a:tcPr marL="44450" marR="44450" marT="0" marB="0"/>
                </a:tc>
              </a:tr>
              <a:tr h="1142323">
                <a:tc>
                  <a:txBody>
                    <a:bodyPr/>
                    <a:lstStyle/>
                    <a:p>
                      <a:pPr indent="90170">
                        <a:spcBef>
                          <a:spcPts val="300"/>
                        </a:spcBef>
                        <a:spcAft>
                          <a:spcPts val="300"/>
                        </a:spcAft>
                      </a:pPr>
                      <a:r>
                        <a:rPr lang="tr-TR" sz="1400" b="1" i="1" dirty="0">
                          <a:solidFill>
                            <a:schemeClr val="tx1"/>
                          </a:solidFill>
                          <a:latin typeface="+mj-lt"/>
                          <a:ea typeface="Times New Roman"/>
                          <a:cs typeface="Times New Roman"/>
                        </a:rPr>
                        <a:t>RNA moleküler ağırlığı veya uzunluğunun </a:t>
                      </a:r>
                      <a:r>
                        <a:rPr lang="tr-TR" sz="1400" b="1" i="1" dirty="0" smtClean="0">
                          <a:solidFill>
                            <a:schemeClr val="tx1"/>
                          </a:solidFill>
                          <a:latin typeface="+mj-lt"/>
                          <a:ea typeface="Times New Roman"/>
                          <a:cs typeface="Times New Roman"/>
                        </a:rPr>
                        <a:t>ifadesinde;</a:t>
                      </a:r>
                      <a:endParaRPr lang="tr-TR" sz="1400" b="1" dirty="0">
                        <a:solidFill>
                          <a:schemeClr val="tx1"/>
                        </a:solidFill>
                        <a:latin typeface="+mj-lt"/>
                        <a:ea typeface="Times New Roman"/>
                        <a:cs typeface="Times New Roman"/>
                      </a:endParaRPr>
                    </a:p>
                    <a:p>
                      <a:pPr indent="90170">
                        <a:spcAft>
                          <a:spcPts val="0"/>
                        </a:spcAft>
                      </a:pPr>
                      <a:r>
                        <a:rPr lang="tr-TR" sz="1400" dirty="0">
                          <a:latin typeface="+mj-lt"/>
                          <a:ea typeface="Times New Roman"/>
                          <a:cs typeface="Times New Roman"/>
                        </a:rPr>
                        <a:t>Nükleotid sayısı (nt)</a:t>
                      </a:r>
                    </a:p>
                    <a:p>
                      <a:pPr indent="90170" algn="l">
                        <a:spcBef>
                          <a:spcPts val="600"/>
                        </a:spcBef>
                        <a:spcAft>
                          <a:spcPts val="0"/>
                        </a:spcAft>
                      </a:pPr>
                      <a:r>
                        <a:rPr lang="tr-TR" sz="1400" dirty="0">
                          <a:latin typeface="+mj-lt"/>
                          <a:ea typeface="Times New Roman"/>
                          <a:cs typeface="Times New Roman"/>
                        </a:rPr>
                        <a:t>Kilo nükleotid sayısı (knt=1000 nt)</a:t>
                      </a:r>
                    </a:p>
                    <a:p>
                      <a:pPr indent="90170">
                        <a:spcAft>
                          <a:spcPts val="300"/>
                        </a:spcAft>
                      </a:pPr>
                      <a:r>
                        <a:rPr lang="tr-TR" sz="1400" dirty="0">
                          <a:latin typeface="+mj-lt"/>
                          <a:ea typeface="Times New Roman"/>
                          <a:cs typeface="Times New Roman"/>
                        </a:rPr>
                        <a:t>Baz çifti (bp) veya Kilobaz çifti (kb)</a:t>
                      </a:r>
                    </a:p>
                  </a:txBody>
                  <a:tcPr marL="44450" marR="44450" marT="0" marB="0"/>
                </a:tc>
              </a:tr>
              <a:tr h="787427">
                <a:tc>
                  <a:txBody>
                    <a:bodyPr/>
                    <a:lstStyle/>
                    <a:p>
                      <a:pPr indent="90170">
                        <a:spcBef>
                          <a:spcPts val="300"/>
                        </a:spcBef>
                        <a:spcAft>
                          <a:spcPts val="300"/>
                        </a:spcAft>
                      </a:pPr>
                      <a:r>
                        <a:rPr lang="tr-TR" sz="1400" b="1" i="1" dirty="0">
                          <a:latin typeface="+mj-lt"/>
                          <a:ea typeface="Times New Roman"/>
                          <a:cs typeface="Times New Roman"/>
                        </a:rPr>
                        <a:t>Protein ve enzimlerin moleküler ağırlığının </a:t>
                      </a:r>
                      <a:r>
                        <a:rPr lang="tr-TR" sz="1400" b="1" i="1" dirty="0" smtClean="0">
                          <a:latin typeface="+mj-lt"/>
                          <a:ea typeface="Times New Roman"/>
                          <a:cs typeface="Times New Roman"/>
                        </a:rPr>
                        <a:t>ifadesinde;</a:t>
                      </a:r>
                      <a:endParaRPr lang="tr-TR" sz="1400" b="1" dirty="0">
                        <a:latin typeface="+mj-lt"/>
                        <a:ea typeface="Times New Roman"/>
                        <a:cs typeface="Times New Roman"/>
                      </a:endParaRPr>
                    </a:p>
                    <a:p>
                      <a:pPr indent="90170">
                        <a:spcAft>
                          <a:spcPts val="0"/>
                        </a:spcAft>
                      </a:pPr>
                      <a:r>
                        <a:rPr lang="tr-TR" sz="1400" dirty="0">
                          <a:latin typeface="+mj-lt"/>
                          <a:ea typeface="Times New Roman"/>
                          <a:cs typeface="Times New Roman"/>
                        </a:rPr>
                        <a:t>Dalton (Da=D)=gram/mol (=yaklaşık 1 H atomu kütlesi)</a:t>
                      </a:r>
                    </a:p>
                    <a:p>
                      <a:pPr indent="90170">
                        <a:spcAft>
                          <a:spcPts val="0"/>
                        </a:spcAft>
                      </a:pPr>
                      <a:r>
                        <a:rPr lang="tr-TR" sz="1400" dirty="0">
                          <a:latin typeface="+mj-lt"/>
                          <a:ea typeface="Times New Roman"/>
                          <a:cs typeface="Times New Roman"/>
                        </a:rPr>
                        <a:t>kilo Dalton (kD)=1000 Da</a:t>
                      </a:r>
                    </a:p>
                  </a:txBody>
                  <a:tcPr marL="44450" marR="44450" marT="0" marB="0"/>
                </a:tc>
              </a:tr>
            </a:tbl>
          </a:graphicData>
        </a:graphic>
      </p:graphicFrame>
      <p:sp>
        <p:nvSpPr>
          <p:cNvPr id="5" name="TextBox 4"/>
          <p:cNvSpPr txBox="1"/>
          <p:nvPr/>
        </p:nvSpPr>
        <p:spPr>
          <a:xfrm>
            <a:off x="4716016" y="6309320"/>
            <a:ext cx="3991823" cy="369332"/>
          </a:xfrm>
          <a:prstGeom prst="rect">
            <a:avLst/>
          </a:prstGeom>
          <a:noFill/>
        </p:spPr>
        <p:txBody>
          <a:bodyPr wrap="none" rtlCol="0">
            <a:spAutoFit/>
          </a:bodyPr>
          <a:lstStyle/>
          <a:p>
            <a:r>
              <a:rPr lang="en-US" dirty="0">
                <a:solidFill>
                  <a:srgbClr val="0000FF"/>
                </a:solidFill>
              </a:rPr>
              <a:t>Konuk </a:t>
            </a:r>
            <a:r>
              <a:rPr lang="en-US" dirty="0" err="1">
                <a:solidFill>
                  <a:srgbClr val="0000FF"/>
                </a:solidFill>
              </a:rPr>
              <a:t>ve</a:t>
            </a:r>
            <a:r>
              <a:rPr lang="en-US" dirty="0">
                <a:solidFill>
                  <a:srgbClr val="0000FF"/>
                </a:solidFill>
              </a:rPr>
              <a:t> </a:t>
            </a:r>
            <a:r>
              <a:rPr lang="en-US" dirty="0" err="1">
                <a:solidFill>
                  <a:srgbClr val="0000FF"/>
                </a:solidFill>
              </a:rPr>
              <a:t>Babaoğlu</a:t>
            </a:r>
            <a:r>
              <a:rPr lang="en-US" dirty="0">
                <a:solidFill>
                  <a:srgbClr val="0000FF"/>
                </a:solidFill>
              </a:rPr>
              <a:t> </a:t>
            </a:r>
            <a:r>
              <a:rPr lang="en-US" dirty="0" smtClean="0">
                <a:solidFill>
                  <a:srgbClr val="0000FF"/>
                </a:solidFill>
              </a:rPr>
              <a:t>2002 </a:t>
            </a:r>
            <a:r>
              <a:rPr lang="en-US" dirty="0">
                <a:solidFill>
                  <a:srgbClr val="0000FF"/>
                </a:solidFill>
              </a:rPr>
              <a:t>(Ed:  Özcan </a:t>
            </a:r>
            <a:r>
              <a:rPr lang="en-US" dirty="0" err="1">
                <a:solidFill>
                  <a:srgbClr val="0000FF"/>
                </a:solidFill>
              </a:rPr>
              <a:t>vd</a:t>
            </a:r>
            <a:r>
              <a:rPr lang="en-US" dirty="0">
                <a:solidFill>
                  <a:srgbClr val="0000FF"/>
                </a:solidFill>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2146" y="384124"/>
            <a:ext cx="2676524" cy="2780928"/>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27986" y="628471"/>
            <a:ext cx="2448272" cy="2205018"/>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33207" y="413944"/>
            <a:ext cx="2583418" cy="2634073"/>
          </a:xfrm>
          <a:prstGeom prst="rect">
            <a:avLst/>
          </a:prstGeom>
        </p:spPr>
      </p:pic>
      <p:sp>
        <p:nvSpPr>
          <p:cNvPr id="7" name="TextBox 6"/>
          <p:cNvSpPr txBox="1"/>
          <p:nvPr/>
        </p:nvSpPr>
        <p:spPr>
          <a:xfrm>
            <a:off x="4394314" y="8691"/>
            <a:ext cx="3746667" cy="1015663"/>
          </a:xfrm>
          <a:prstGeom prst="rect">
            <a:avLst/>
          </a:prstGeom>
          <a:noFill/>
        </p:spPr>
        <p:txBody>
          <a:bodyPr wrap="none" rtlCol="0">
            <a:spAutoFit/>
          </a:bodyPr>
          <a:lstStyle/>
          <a:p>
            <a:r>
              <a:rPr lang="en-US" dirty="0" smtClean="0">
                <a:solidFill>
                  <a:srgbClr val="FF0000"/>
                </a:solidFill>
              </a:rPr>
              <a:t>İNTERFAZ</a:t>
            </a:r>
          </a:p>
          <a:p>
            <a:pPr marL="285750" indent="-285750">
              <a:buFont typeface="Arial" charset="0"/>
              <a:buChar char="•"/>
            </a:pPr>
            <a:r>
              <a:rPr lang="en-US" sz="1400" dirty="0" smtClean="0"/>
              <a:t>DNA </a:t>
            </a:r>
            <a:r>
              <a:rPr lang="en-US" sz="1400" dirty="0" err="1" smtClean="0"/>
              <a:t>kopyalanır</a:t>
            </a:r>
            <a:endParaRPr lang="en-US" sz="1400" dirty="0" smtClean="0"/>
          </a:p>
          <a:p>
            <a:pPr marL="285750" indent="-285750">
              <a:buFont typeface="Arial" charset="0"/>
              <a:buChar char="•"/>
            </a:pPr>
            <a:r>
              <a:rPr lang="en-US" sz="1400" dirty="0" smtClean="0"/>
              <a:t>Sentrozom </a:t>
            </a:r>
            <a:r>
              <a:rPr lang="en-US" sz="1400" dirty="0" err="1" smtClean="0"/>
              <a:t>replike</a:t>
            </a:r>
            <a:r>
              <a:rPr lang="en-US" sz="1400" dirty="0" smtClean="0"/>
              <a:t> </a:t>
            </a:r>
            <a:r>
              <a:rPr lang="en-US" sz="1400" dirty="0" err="1" smtClean="0"/>
              <a:t>olur</a:t>
            </a:r>
            <a:endParaRPr lang="en-US" sz="1400" dirty="0" smtClean="0"/>
          </a:p>
          <a:p>
            <a:pPr marL="285750" indent="-285750">
              <a:buFont typeface="Arial" charset="0"/>
              <a:buChar char="•"/>
            </a:pPr>
            <a:r>
              <a:rPr lang="en-US" sz="1400" dirty="0" err="1" smtClean="0"/>
              <a:t>Kromozomlar</a:t>
            </a:r>
            <a:r>
              <a:rPr lang="en-US" sz="1400" dirty="0" smtClean="0"/>
              <a:t> </a:t>
            </a:r>
            <a:r>
              <a:rPr lang="en-US" sz="1400" dirty="0" err="1" smtClean="0"/>
              <a:t>dağınık</a:t>
            </a:r>
            <a:r>
              <a:rPr lang="en-US" sz="1400" dirty="0" smtClean="0"/>
              <a:t> </a:t>
            </a:r>
            <a:r>
              <a:rPr lang="en-US" sz="1400" dirty="0" err="1" smtClean="0"/>
              <a:t>ve</a:t>
            </a:r>
            <a:r>
              <a:rPr lang="en-US" sz="1400" dirty="0" smtClean="0"/>
              <a:t> </a:t>
            </a:r>
            <a:r>
              <a:rPr lang="en-US" sz="1400" dirty="0" err="1" smtClean="0"/>
              <a:t>gevşek</a:t>
            </a:r>
            <a:r>
              <a:rPr lang="en-US" sz="1400" dirty="0" smtClean="0"/>
              <a:t> </a:t>
            </a:r>
            <a:r>
              <a:rPr lang="en-US" sz="1400" dirty="0" err="1" smtClean="0"/>
              <a:t>bir</a:t>
            </a:r>
            <a:r>
              <a:rPr lang="en-US" sz="1400" dirty="0" smtClean="0"/>
              <a:t> </a:t>
            </a:r>
            <a:r>
              <a:rPr lang="en-US" sz="1400" dirty="0" err="1" smtClean="0"/>
              <a:t>yapıdadır</a:t>
            </a:r>
            <a:r>
              <a:rPr lang="en-US" sz="1400" dirty="0" smtClean="0"/>
              <a:t>.</a:t>
            </a:r>
            <a:endParaRPr lang="en-US" sz="1400" dirty="0"/>
          </a:p>
        </p:txBody>
      </p:sp>
      <p:sp>
        <p:nvSpPr>
          <p:cNvPr id="8" name="Rectangle 7"/>
          <p:cNvSpPr/>
          <p:nvPr/>
        </p:nvSpPr>
        <p:spPr>
          <a:xfrm>
            <a:off x="4489452" y="2795720"/>
            <a:ext cx="1190519" cy="369332"/>
          </a:xfrm>
          <a:prstGeom prst="rect">
            <a:avLst/>
          </a:prstGeom>
        </p:spPr>
        <p:txBody>
          <a:bodyPr wrap="none">
            <a:spAutoFit/>
          </a:bodyPr>
          <a:lstStyle/>
          <a:p>
            <a:r>
              <a:rPr lang="en-US" dirty="0"/>
              <a:t>Sentrozom</a:t>
            </a:r>
          </a:p>
        </p:txBody>
      </p:sp>
      <p:sp>
        <p:nvSpPr>
          <p:cNvPr id="23" name="TextBox 22"/>
          <p:cNvSpPr txBox="1"/>
          <p:nvPr/>
        </p:nvSpPr>
        <p:spPr>
          <a:xfrm>
            <a:off x="40467" y="256699"/>
            <a:ext cx="2215671" cy="400110"/>
          </a:xfrm>
          <a:prstGeom prst="rect">
            <a:avLst/>
          </a:prstGeom>
          <a:noFill/>
        </p:spPr>
        <p:txBody>
          <a:bodyPr wrap="none" rtlCol="0">
            <a:spAutoFit/>
          </a:bodyPr>
          <a:lstStyle/>
          <a:p>
            <a:r>
              <a:rPr lang="en-US" sz="2000" dirty="0" smtClean="0">
                <a:solidFill>
                  <a:srgbClr val="0070C0"/>
                </a:solidFill>
              </a:rPr>
              <a:t>MİTOTİK BÖLÜNME</a:t>
            </a:r>
            <a:endParaRPr lang="en-US" sz="2000" dirty="0">
              <a:solidFill>
                <a:srgbClr val="0070C0"/>
              </a:solidFill>
            </a:endParaRPr>
          </a:p>
        </p:txBody>
      </p:sp>
      <p:grpSp>
        <p:nvGrpSpPr>
          <p:cNvPr id="40" name="Group 39"/>
          <p:cNvGrpSpPr/>
          <p:nvPr/>
        </p:nvGrpSpPr>
        <p:grpSpPr>
          <a:xfrm>
            <a:off x="4069137" y="3453270"/>
            <a:ext cx="4337035" cy="3375160"/>
            <a:chOff x="251520" y="3229327"/>
            <a:chExt cx="4337035" cy="3375160"/>
          </a:xfrm>
        </p:grpSpPr>
        <p:pic>
          <p:nvPicPr>
            <p:cNvPr id="35" name="Picture 3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1520" y="3628504"/>
              <a:ext cx="2586574" cy="1881145"/>
            </a:xfrm>
            <a:prstGeom prst="rect">
              <a:avLst/>
            </a:prstGeom>
          </p:spPr>
        </p:pic>
        <p:sp>
          <p:nvSpPr>
            <p:cNvPr id="36" name="Rectangle 35"/>
            <p:cNvSpPr/>
            <p:nvPr/>
          </p:nvSpPr>
          <p:spPr>
            <a:xfrm>
              <a:off x="841695" y="6019712"/>
              <a:ext cx="3746860" cy="584775"/>
            </a:xfrm>
            <a:prstGeom prst="rect">
              <a:avLst/>
            </a:prstGeom>
          </p:spPr>
          <p:txBody>
            <a:bodyPr wrap="none">
              <a:spAutoFit/>
            </a:bodyPr>
            <a:lstStyle/>
            <a:p>
              <a:r>
                <a:rPr lang="en-US" dirty="0" smtClean="0"/>
                <a:t>Sentrozom</a:t>
              </a:r>
            </a:p>
            <a:p>
              <a:pPr marL="285750" indent="-285750">
                <a:buFont typeface="Arial" charset="0"/>
                <a:buChar char="•"/>
              </a:pPr>
              <a:r>
                <a:rPr lang="en-US" sz="1400" dirty="0" err="1" smtClean="0"/>
                <a:t>Çekirdek</a:t>
              </a:r>
              <a:r>
                <a:rPr lang="en-US" sz="1400" dirty="0" smtClean="0"/>
                <a:t> </a:t>
              </a:r>
              <a:r>
                <a:rPr lang="en-US" sz="1400" dirty="0" err="1" smtClean="0"/>
                <a:t>ve</a:t>
              </a:r>
              <a:r>
                <a:rPr lang="en-US" sz="1400" dirty="0" smtClean="0"/>
                <a:t> </a:t>
              </a:r>
              <a:r>
                <a:rPr lang="en-US" sz="1400" dirty="0" err="1" smtClean="0"/>
                <a:t>hücre</a:t>
              </a:r>
              <a:r>
                <a:rPr lang="en-US" sz="1400" dirty="0" smtClean="0"/>
                <a:t> </a:t>
              </a:r>
              <a:r>
                <a:rPr lang="en-US" sz="1400" dirty="0" err="1" smtClean="0"/>
                <a:t>bölünmesini</a:t>
              </a:r>
              <a:r>
                <a:rPr lang="en-US" sz="1400" dirty="0" smtClean="0"/>
                <a:t> organize </a:t>
              </a:r>
              <a:r>
                <a:rPr lang="en-US" sz="1400" dirty="0" err="1" smtClean="0"/>
                <a:t>eder</a:t>
              </a:r>
              <a:endParaRPr lang="en-US" sz="1400" dirty="0"/>
            </a:p>
          </p:txBody>
        </p:sp>
        <p:sp>
          <p:nvSpPr>
            <p:cNvPr id="37" name="Rectangle 36"/>
            <p:cNvSpPr/>
            <p:nvPr/>
          </p:nvSpPr>
          <p:spPr>
            <a:xfrm>
              <a:off x="781575" y="3229327"/>
              <a:ext cx="1392817" cy="369332"/>
            </a:xfrm>
            <a:prstGeom prst="rect">
              <a:avLst/>
            </a:prstGeom>
          </p:spPr>
          <p:txBody>
            <a:bodyPr wrap="none">
              <a:spAutoFit/>
            </a:bodyPr>
            <a:lstStyle/>
            <a:p>
              <a:r>
                <a:rPr lang="en-US"/>
                <a:t>İğ </a:t>
              </a:r>
              <a:r>
                <a:rPr lang="en-US" dirty="0" err="1"/>
                <a:t>iplikçikleri</a:t>
              </a:r>
              <a:r>
                <a:rPr lang="en-US" dirty="0"/>
                <a:t> </a:t>
              </a:r>
            </a:p>
          </p:txBody>
        </p:sp>
        <p:sp>
          <p:nvSpPr>
            <p:cNvPr id="39" name="TextBox 38"/>
            <p:cNvSpPr txBox="1"/>
            <p:nvPr/>
          </p:nvSpPr>
          <p:spPr>
            <a:xfrm>
              <a:off x="433036" y="5354828"/>
              <a:ext cx="1602939" cy="553998"/>
            </a:xfrm>
            <a:prstGeom prst="rect">
              <a:avLst/>
            </a:prstGeom>
            <a:noFill/>
          </p:spPr>
          <p:txBody>
            <a:bodyPr wrap="none" rtlCol="0">
              <a:spAutoFit/>
            </a:bodyPr>
            <a:lstStyle/>
            <a:p>
              <a:r>
                <a:rPr lang="en-US" dirty="0" err="1" smtClean="0"/>
                <a:t>Sentriol</a:t>
              </a:r>
              <a:endParaRPr lang="en-US" dirty="0" smtClean="0"/>
            </a:p>
            <a:p>
              <a:pPr marL="171450" indent="-171450">
                <a:buFont typeface="Arial" charset="0"/>
                <a:buChar char="•"/>
              </a:pPr>
              <a:r>
                <a:rPr lang="en-US" sz="1200" dirty="0" err="1" smtClean="0"/>
                <a:t>Bitkilerde</a:t>
              </a:r>
              <a:r>
                <a:rPr lang="en-US" sz="1200" dirty="0" smtClean="0"/>
                <a:t> </a:t>
              </a:r>
              <a:r>
                <a:rPr lang="en-US" sz="1200" dirty="0" err="1" smtClean="0"/>
                <a:t>bulunmaz</a:t>
              </a:r>
              <a:endParaRPr lang="en-US" sz="1200" dirty="0"/>
            </a:p>
          </p:txBody>
        </p:sp>
      </p:grpSp>
      <p:cxnSp>
        <p:nvCxnSpPr>
          <p:cNvPr id="42" name="Straight Arrow Connector 41"/>
          <p:cNvCxnSpPr/>
          <p:nvPr/>
        </p:nvCxnSpPr>
        <p:spPr>
          <a:xfrm>
            <a:off x="5853592" y="1774588"/>
            <a:ext cx="529363" cy="0"/>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406172" y="2767209"/>
            <a:ext cx="486308" cy="397843"/>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671037" y="1124744"/>
            <a:ext cx="502061" cy="461665"/>
          </a:xfrm>
          <a:prstGeom prst="rect">
            <a:avLst/>
          </a:prstGeom>
          <a:noFill/>
        </p:spPr>
        <p:txBody>
          <a:bodyPr wrap="none" rtlCol="0">
            <a:spAutoFit/>
          </a:bodyPr>
          <a:lstStyle/>
          <a:p>
            <a:r>
              <a:rPr lang="en-US" sz="2400" dirty="0" smtClean="0"/>
              <a:t>2n</a:t>
            </a:r>
            <a:endParaRPr lang="en-US" sz="2400" dirty="0"/>
          </a:p>
        </p:txBody>
      </p:sp>
      <p:sp>
        <p:nvSpPr>
          <p:cNvPr id="2" name="Rectangle 1"/>
          <p:cNvSpPr/>
          <p:nvPr/>
        </p:nvSpPr>
        <p:spPr>
          <a:xfrm>
            <a:off x="107504" y="3284984"/>
            <a:ext cx="3744416" cy="2677656"/>
          </a:xfrm>
          <a:prstGeom prst="rect">
            <a:avLst/>
          </a:prstGeom>
        </p:spPr>
        <p:txBody>
          <a:bodyPr wrap="square">
            <a:spAutoFit/>
          </a:bodyPr>
          <a:lstStyle/>
          <a:p>
            <a:pPr marL="285750" indent="-285750">
              <a:buFont typeface="Arial"/>
              <a:buChar char="•"/>
            </a:pPr>
            <a:r>
              <a:rPr lang="en-US" sz="1400" dirty="0" err="1"/>
              <a:t>İnterfaz</a:t>
            </a:r>
            <a:r>
              <a:rPr lang="en-US" sz="1400" dirty="0"/>
              <a:t> </a:t>
            </a:r>
            <a:r>
              <a:rPr lang="en-US" sz="1400" dirty="0" err="1"/>
              <a:t>evresi</a:t>
            </a:r>
            <a:r>
              <a:rPr lang="en-US" sz="1400" dirty="0"/>
              <a:t>, </a:t>
            </a:r>
            <a:r>
              <a:rPr lang="en-US" sz="1400" b="1" dirty="0"/>
              <a:t>G1, S </a:t>
            </a:r>
            <a:r>
              <a:rPr lang="en-US" sz="1400" b="1" dirty="0" err="1"/>
              <a:t>ve</a:t>
            </a:r>
            <a:r>
              <a:rPr lang="en-US" sz="1400" b="1" dirty="0"/>
              <a:t> G2 </a:t>
            </a:r>
            <a:r>
              <a:rPr lang="en-US" sz="1400" dirty="0" err="1"/>
              <a:t>olmak</a:t>
            </a:r>
            <a:r>
              <a:rPr lang="en-US" sz="1400" dirty="0"/>
              <a:t> </a:t>
            </a:r>
            <a:r>
              <a:rPr lang="en-US" sz="1400" dirty="0" err="1"/>
              <a:t>üzere</a:t>
            </a:r>
            <a:r>
              <a:rPr lang="en-US" sz="1400" dirty="0"/>
              <a:t> 3 alt </a:t>
            </a:r>
            <a:r>
              <a:rPr lang="en-US" sz="1400" dirty="0" err="1"/>
              <a:t>evreye</a:t>
            </a:r>
            <a:r>
              <a:rPr lang="en-US" sz="1400" dirty="0"/>
              <a:t> </a:t>
            </a:r>
            <a:r>
              <a:rPr lang="en-US" sz="1400" dirty="0" err="1" smtClean="0"/>
              <a:t>ayrılır</a:t>
            </a:r>
            <a:r>
              <a:rPr lang="en-US" sz="1400" dirty="0" smtClean="0"/>
              <a:t>. </a:t>
            </a:r>
            <a:r>
              <a:rPr lang="en-US" sz="1400" dirty="0" err="1" smtClean="0"/>
              <a:t>İnterfaz</a:t>
            </a:r>
            <a:r>
              <a:rPr lang="en-US" sz="1400" dirty="0" smtClean="0"/>
              <a:t> </a:t>
            </a:r>
            <a:r>
              <a:rPr lang="en-US" sz="1400" dirty="0" err="1"/>
              <a:t>süresi</a:t>
            </a:r>
            <a:r>
              <a:rPr lang="en-US" sz="1400" dirty="0"/>
              <a:t> </a:t>
            </a:r>
            <a:r>
              <a:rPr lang="en-US" sz="1400" dirty="0" err="1"/>
              <a:t>hücre</a:t>
            </a:r>
            <a:r>
              <a:rPr lang="en-US" sz="1400" dirty="0"/>
              <a:t> </a:t>
            </a:r>
            <a:r>
              <a:rPr lang="en-US" sz="1400" dirty="0" err="1"/>
              <a:t>döngüsünün</a:t>
            </a:r>
            <a:r>
              <a:rPr lang="en-US" sz="1400" dirty="0"/>
              <a:t> </a:t>
            </a:r>
            <a:r>
              <a:rPr lang="en-US" sz="1400" dirty="0" err="1"/>
              <a:t>yaklaşık</a:t>
            </a:r>
            <a:r>
              <a:rPr lang="en-US" sz="1400" dirty="0"/>
              <a:t> %90’ını </a:t>
            </a:r>
            <a:r>
              <a:rPr lang="en-US" sz="1400" dirty="0" err="1"/>
              <a:t>oluşturur</a:t>
            </a:r>
            <a:r>
              <a:rPr lang="en-US" sz="1400" dirty="0" smtClean="0"/>
              <a:t>.</a:t>
            </a:r>
          </a:p>
          <a:p>
            <a:pPr marL="285750" indent="-285750">
              <a:buFont typeface="Arial"/>
              <a:buChar char="•"/>
            </a:pPr>
            <a:r>
              <a:rPr lang="en-US" sz="1400" b="1" dirty="0" smtClean="0"/>
              <a:t>G1</a:t>
            </a:r>
            <a:r>
              <a:rPr lang="en-US" sz="1400" dirty="0" smtClean="0"/>
              <a:t> </a:t>
            </a:r>
            <a:r>
              <a:rPr lang="en-US" sz="1400" dirty="0" err="1"/>
              <a:t>evresinde</a:t>
            </a:r>
            <a:r>
              <a:rPr lang="en-US" sz="1400" dirty="0"/>
              <a:t> </a:t>
            </a:r>
            <a:r>
              <a:rPr lang="en-US" sz="1400" dirty="0" err="1"/>
              <a:t>hücre</a:t>
            </a:r>
            <a:r>
              <a:rPr lang="en-US" sz="1400" dirty="0"/>
              <a:t> </a:t>
            </a:r>
            <a:r>
              <a:rPr lang="en-US" sz="1400" dirty="0" err="1"/>
              <a:t>sitoplazma</a:t>
            </a:r>
            <a:r>
              <a:rPr lang="en-US" sz="1400" dirty="0"/>
              <a:t> </a:t>
            </a:r>
            <a:r>
              <a:rPr lang="en-US" sz="1400" dirty="0" err="1"/>
              <a:t>ve</a:t>
            </a:r>
            <a:r>
              <a:rPr lang="en-US" sz="1400" dirty="0"/>
              <a:t> </a:t>
            </a:r>
            <a:r>
              <a:rPr lang="en-US" sz="1400" dirty="0" err="1"/>
              <a:t>yüzey</a:t>
            </a:r>
            <a:r>
              <a:rPr lang="en-US" sz="1400" dirty="0"/>
              <a:t> </a:t>
            </a:r>
            <a:r>
              <a:rPr lang="en-US" sz="1400" dirty="0" err="1"/>
              <a:t>olarak</a:t>
            </a:r>
            <a:r>
              <a:rPr lang="en-US" sz="1400" dirty="0"/>
              <a:t> </a:t>
            </a:r>
            <a:r>
              <a:rPr lang="en-US" sz="1400" dirty="0" err="1"/>
              <a:t>büyür</a:t>
            </a:r>
            <a:r>
              <a:rPr lang="en-US" sz="1400" dirty="0"/>
              <a:t>. </a:t>
            </a:r>
            <a:r>
              <a:rPr lang="en-US" sz="1400" dirty="0" err="1"/>
              <a:t>Organel</a:t>
            </a:r>
            <a:r>
              <a:rPr lang="en-US" sz="1400" dirty="0"/>
              <a:t> </a:t>
            </a:r>
            <a:r>
              <a:rPr lang="en-US" sz="1400" dirty="0" err="1"/>
              <a:t>sayıları</a:t>
            </a:r>
            <a:r>
              <a:rPr lang="en-US" sz="1400" dirty="0"/>
              <a:t> </a:t>
            </a:r>
            <a:r>
              <a:rPr lang="en-US" sz="1400" dirty="0" err="1"/>
              <a:t>artar</a:t>
            </a:r>
            <a:r>
              <a:rPr lang="en-US" sz="1400" dirty="0"/>
              <a:t>. </a:t>
            </a:r>
            <a:r>
              <a:rPr lang="en-US" sz="1400" dirty="0" err="1"/>
              <a:t>Hücrenin</a:t>
            </a:r>
            <a:r>
              <a:rPr lang="en-US" sz="1400" dirty="0"/>
              <a:t> normal </a:t>
            </a:r>
            <a:r>
              <a:rPr lang="en-US" sz="1400" dirty="0" err="1"/>
              <a:t>metabolizması</a:t>
            </a:r>
            <a:r>
              <a:rPr lang="en-US" sz="1400" dirty="0"/>
              <a:t> </a:t>
            </a:r>
            <a:r>
              <a:rPr lang="en-US" sz="1400" dirty="0" err="1"/>
              <a:t>devam</a:t>
            </a:r>
            <a:r>
              <a:rPr lang="en-US" sz="1400" dirty="0"/>
              <a:t> </a:t>
            </a:r>
            <a:r>
              <a:rPr lang="en-US" sz="1400" dirty="0" err="1"/>
              <a:t>eder</a:t>
            </a:r>
            <a:r>
              <a:rPr lang="en-US" sz="1400" dirty="0"/>
              <a:t>. </a:t>
            </a:r>
            <a:endParaRPr lang="en-US" sz="1400" dirty="0" smtClean="0"/>
          </a:p>
          <a:p>
            <a:pPr marL="285750" indent="-285750">
              <a:buFont typeface="Arial"/>
              <a:buChar char="•"/>
            </a:pPr>
            <a:r>
              <a:rPr lang="en-US" sz="1400" b="1" dirty="0" smtClean="0"/>
              <a:t>S </a:t>
            </a:r>
            <a:r>
              <a:rPr lang="en-US" sz="1400" dirty="0" err="1"/>
              <a:t>evresinde</a:t>
            </a:r>
            <a:r>
              <a:rPr lang="en-US" sz="1400" dirty="0"/>
              <a:t> </a:t>
            </a:r>
            <a:r>
              <a:rPr lang="en-US" sz="1400" dirty="0" err="1"/>
              <a:t>hücre</a:t>
            </a:r>
            <a:r>
              <a:rPr lang="en-US" sz="1400" dirty="0"/>
              <a:t> </a:t>
            </a:r>
            <a:r>
              <a:rPr lang="en-US" sz="1400" dirty="0" err="1"/>
              <a:t>artık</a:t>
            </a:r>
            <a:r>
              <a:rPr lang="en-US" sz="1400" dirty="0"/>
              <a:t> </a:t>
            </a:r>
            <a:r>
              <a:rPr lang="en-US" sz="1400" dirty="0" err="1"/>
              <a:t>bölünme</a:t>
            </a:r>
            <a:r>
              <a:rPr lang="en-US" sz="1400" dirty="0"/>
              <a:t> </a:t>
            </a:r>
            <a:r>
              <a:rPr lang="en-US" sz="1400" dirty="0" err="1"/>
              <a:t>mesajını</a:t>
            </a:r>
            <a:r>
              <a:rPr lang="en-US" sz="1400" dirty="0"/>
              <a:t> </a:t>
            </a:r>
            <a:r>
              <a:rPr lang="en-US" sz="1400" dirty="0" err="1"/>
              <a:t>almıştır</a:t>
            </a:r>
            <a:r>
              <a:rPr lang="en-US" sz="1400" dirty="0"/>
              <a:t>. Bu </a:t>
            </a:r>
            <a:r>
              <a:rPr lang="en-US" sz="1400" dirty="0" err="1"/>
              <a:t>evrede</a:t>
            </a:r>
            <a:r>
              <a:rPr lang="en-US" sz="1400" dirty="0"/>
              <a:t> DNA’ </a:t>
            </a:r>
            <a:r>
              <a:rPr lang="en-US" sz="1400" dirty="0" err="1"/>
              <a:t>lar</a:t>
            </a:r>
            <a:r>
              <a:rPr lang="en-US" sz="1400" dirty="0"/>
              <a:t> </a:t>
            </a:r>
            <a:r>
              <a:rPr lang="en-US" sz="1400" dirty="0" err="1"/>
              <a:t>ve</a:t>
            </a:r>
            <a:r>
              <a:rPr lang="en-US" sz="1400" dirty="0"/>
              <a:t> </a:t>
            </a:r>
            <a:r>
              <a:rPr lang="en-US" sz="1400" dirty="0" err="1"/>
              <a:t>sentrozomlar</a:t>
            </a:r>
            <a:r>
              <a:rPr lang="en-US" sz="1400" dirty="0"/>
              <a:t> </a:t>
            </a:r>
            <a:r>
              <a:rPr lang="en-US" sz="1400" dirty="0" err="1"/>
              <a:t>kendini</a:t>
            </a:r>
            <a:r>
              <a:rPr lang="en-US" sz="1400" dirty="0"/>
              <a:t> </a:t>
            </a:r>
            <a:r>
              <a:rPr lang="en-US" sz="1400" dirty="0" err="1"/>
              <a:t>eşler</a:t>
            </a:r>
            <a:r>
              <a:rPr lang="en-US" sz="1400" dirty="0"/>
              <a:t>. </a:t>
            </a:r>
            <a:endParaRPr lang="en-US" sz="1400" dirty="0" smtClean="0"/>
          </a:p>
          <a:p>
            <a:pPr marL="285750" indent="-285750">
              <a:buFont typeface="Arial"/>
              <a:buChar char="•"/>
            </a:pPr>
            <a:r>
              <a:rPr lang="en-US" sz="1400" b="1" dirty="0" smtClean="0"/>
              <a:t>G2</a:t>
            </a:r>
            <a:r>
              <a:rPr lang="en-US" sz="1400" dirty="0" smtClean="0"/>
              <a:t> </a:t>
            </a:r>
            <a:r>
              <a:rPr lang="en-US" sz="1400" dirty="0" err="1"/>
              <a:t>evresinde</a:t>
            </a:r>
            <a:r>
              <a:rPr lang="en-US" sz="1400" dirty="0"/>
              <a:t> </a:t>
            </a:r>
            <a:r>
              <a:rPr lang="en-US" sz="1400" dirty="0" err="1"/>
              <a:t>ise</a:t>
            </a:r>
            <a:r>
              <a:rPr lang="en-US" sz="1400" dirty="0"/>
              <a:t> </a:t>
            </a:r>
            <a:r>
              <a:rPr lang="en-US" sz="1400" dirty="0" err="1"/>
              <a:t>bölünme</a:t>
            </a:r>
            <a:r>
              <a:rPr lang="en-US" sz="1400" dirty="0"/>
              <a:t> </a:t>
            </a:r>
            <a:r>
              <a:rPr lang="en-US" sz="1400" dirty="0" err="1"/>
              <a:t>sırasında</a:t>
            </a:r>
            <a:r>
              <a:rPr lang="en-US" sz="1400" dirty="0"/>
              <a:t> </a:t>
            </a:r>
            <a:r>
              <a:rPr lang="en-US" sz="1400" dirty="0" err="1"/>
              <a:t>kullanılacak</a:t>
            </a:r>
            <a:r>
              <a:rPr lang="en-US" sz="1400" dirty="0"/>
              <a:t> </a:t>
            </a:r>
            <a:r>
              <a:rPr lang="en-US" sz="1400" dirty="0" err="1"/>
              <a:t>enzimler</a:t>
            </a:r>
            <a:r>
              <a:rPr lang="en-US" sz="1400" dirty="0"/>
              <a:t>, </a:t>
            </a:r>
            <a:r>
              <a:rPr lang="en-US" sz="1400" dirty="0" err="1"/>
              <a:t>proteinler</a:t>
            </a:r>
            <a:r>
              <a:rPr lang="en-US" sz="1400" dirty="0"/>
              <a:t> </a:t>
            </a:r>
            <a:r>
              <a:rPr lang="en-US" sz="1400" dirty="0" err="1"/>
              <a:t>ve</a:t>
            </a:r>
            <a:r>
              <a:rPr lang="en-US" sz="1400" dirty="0"/>
              <a:t> ATP </a:t>
            </a:r>
            <a:r>
              <a:rPr lang="en-US" sz="1400" dirty="0" err="1"/>
              <a:t>enerjisi</a:t>
            </a:r>
            <a:r>
              <a:rPr lang="en-US" sz="1400" dirty="0"/>
              <a:t> </a:t>
            </a:r>
            <a:r>
              <a:rPr lang="en-US" sz="1400" dirty="0" err="1"/>
              <a:t>sentezlenir</a:t>
            </a:r>
            <a:r>
              <a:rPr lang="en-US" sz="1400" dirty="0"/>
              <a:t>.</a:t>
            </a:r>
          </a:p>
        </p:txBody>
      </p:sp>
    </p:spTree>
    <p:extLst>
      <p:ext uri="{BB962C8B-B14F-4D97-AF65-F5344CB8AC3E}">
        <p14:creationId xmlns:p14="http://schemas.microsoft.com/office/powerpoint/2010/main" val="7428786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3848" y="647669"/>
            <a:ext cx="2266830" cy="297116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3568" y="764704"/>
            <a:ext cx="2630066" cy="28956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9552" y="4022501"/>
            <a:ext cx="3456384" cy="2706399"/>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39952" y="4077073"/>
            <a:ext cx="3725986" cy="2651828"/>
          </a:xfrm>
          <a:prstGeom prst="rect">
            <a:avLst/>
          </a:prstGeom>
        </p:spPr>
      </p:pic>
      <p:sp>
        <p:nvSpPr>
          <p:cNvPr id="8" name="TextBox 7"/>
          <p:cNvSpPr txBox="1"/>
          <p:nvPr/>
        </p:nvSpPr>
        <p:spPr>
          <a:xfrm>
            <a:off x="3923928" y="463003"/>
            <a:ext cx="1977593" cy="369332"/>
          </a:xfrm>
          <a:prstGeom prst="rect">
            <a:avLst/>
          </a:prstGeom>
          <a:noFill/>
        </p:spPr>
        <p:txBody>
          <a:bodyPr wrap="none" rtlCol="0">
            <a:spAutoFit/>
          </a:bodyPr>
          <a:lstStyle/>
          <a:p>
            <a:r>
              <a:rPr lang="en-US" dirty="0" err="1" smtClean="0"/>
              <a:t>Kardeş</a:t>
            </a:r>
            <a:r>
              <a:rPr lang="en-US" dirty="0" smtClean="0"/>
              <a:t> </a:t>
            </a:r>
            <a:r>
              <a:rPr lang="en-US" dirty="0" err="1" smtClean="0"/>
              <a:t>kromotidler</a:t>
            </a:r>
            <a:endParaRPr lang="en-US" dirty="0"/>
          </a:p>
        </p:txBody>
      </p:sp>
      <p:sp>
        <p:nvSpPr>
          <p:cNvPr id="9" name="Rectangle 8"/>
          <p:cNvSpPr/>
          <p:nvPr/>
        </p:nvSpPr>
        <p:spPr>
          <a:xfrm>
            <a:off x="1403648" y="33175"/>
            <a:ext cx="4240392" cy="369332"/>
          </a:xfrm>
          <a:prstGeom prst="rect">
            <a:avLst/>
          </a:prstGeom>
        </p:spPr>
        <p:txBody>
          <a:bodyPr wrap="none">
            <a:spAutoFit/>
          </a:bodyPr>
          <a:lstStyle/>
          <a:p>
            <a:r>
              <a:rPr lang="en-US" dirty="0" err="1" smtClean="0">
                <a:solidFill>
                  <a:srgbClr val="FF0000"/>
                </a:solidFill>
              </a:rPr>
              <a:t>İnterfaz</a:t>
            </a:r>
            <a:r>
              <a:rPr lang="en-US" dirty="0" smtClean="0">
                <a:solidFill>
                  <a:srgbClr val="FF0000"/>
                </a:solidFill>
              </a:rPr>
              <a:t> </a:t>
            </a:r>
            <a:r>
              <a:rPr lang="en-US" dirty="0" err="1" smtClean="0">
                <a:solidFill>
                  <a:srgbClr val="FF0000"/>
                </a:solidFill>
              </a:rPr>
              <a:t>safhasında</a:t>
            </a:r>
            <a:r>
              <a:rPr lang="en-US" dirty="0" smtClean="0">
                <a:solidFill>
                  <a:srgbClr val="FF0000"/>
                </a:solidFill>
              </a:rPr>
              <a:t> </a:t>
            </a:r>
            <a:r>
              <a:rPr lang="en-US" dirty="0" err="1" smtClean="0">
                <a:solidFill>
                  <a:srgbClr val="FF0000"/>
                </a:solidFill>
              </a:rPr>
              <a:t>kromozom</a:t>
            </a:r>
            <a:r>
              <a:rPr lang="en-US" dirty="0" smtClean="0">
                <a:solidFill>
                  <a:srgbClr val="FF0000"/>
                </a:solidFill>
              </a:rPr>
              <a:t> </a:t>
            </a:r>
            <a:r>
              <a:rPr lang="en-US" dirty="0" err="1" smtClean="0">
                <a:solidFill>
                  <a:srgbClr val="FF0000"/>
                </a:solidFill>
              </a:rPr>
              <a:t>replikasyonu</a:t>
            </a:r>
            <a:endParaRPr lang="en-US" dirty="0">
              <a:solidFill>
                <a:srgbClr val="FF0000"/>
              </a:solidFill>
            </a:endParaRPr>
          </a:p>
        </p:txBody>
      </p:sp>
      <p:sp>
        <p:nvSpPr>
          <p:cNvPr id="10" name="TextBox 9"/>
          <p:cNvSpPr txBox="1"/>
          <p:nvPr/>
        </p:nvSpPr>
        <p:spPr>
          <a:xfrm>
            <a:off x="997575" y="3713226"/>
            <a:ext cx="4611199" cy="369332"/>
          </a:xfrm>
          <a:prstGeom prst="rect">
            <a:avLst/>
          </a:prstGeom>
          <a:noFill/>
        </p:spPr>
        <p:txBody>
          <a:bodyPr wrap="none" rtlCol="0">
            <a:spAutoFit/>
          </a:bodyPr>
          <a:lstStyle/>
          <a:p>
            <a:r>
              <a:rPr lang="en-US" dirty="0" err="1" smtClean="0">
                <a:solidFill>
                  <a:srgbClr val="FF0000"/>
                </a:solidFill>
              </a:rPr>
              <a:t>Profaz</a:t>
            </a:r>
            <a:r>
              <a:rPr lang="en-US" dirty="0" smtClean="0">
                <a:solidFill>
                  <a:srgbClr val="FF0000"/>
                </a:solidFill>
              </a:rPr>
              <a:t> </a:t>
            </a:r>
            <a:r>
              <a:rPr lang="en-US" dirty="0" err="1" smtClean="0">
                <a:solidFill>
                  <a:srgbClr val="FF0000"/>
                </a:solidFill>
              </a:rPr>
              <a:t>safhasında</a:t>
            </a:r>
            <a:r>
              <a:rPr lang="en-US" dirty="0" smtClean="0">
                <a:solidFill>
                  <a:srgbClr val="FF0000"/>
                </a:solidFill>
              </a:rPr>
              <a:t> </a:t>
            </a:r>
            <a:r>
              <a:rPr lang="en-US" dirty="0" err="1" smtClean="0">
                <a:solidFill>
                  <a:srgbClr val="FF0000"/>
                </a:solidFill>
              </a:rPr>
              <a:t>kromozomların</a:t>
            </a:r>
            <a:r>
              <a:rPr lang="en-US" dirty="0" smtClean="0">
                <a:solidFill>
                  <a:srgbClr val="FF0000"/>
                </a:solidFill>
              </a:rPr>
              <a:t> </a:t>
            </a:r>
            <a:r>
              <a:rPr lang="en-US" dirty="0" err="1" smtClean="0">
                <a:solidFill>
                  <a:srgbClr val="FF0000"/>
                </a:solidFill>
              </a:rPr>
              <a:t>yoğunlaşması</a:t>
            </a:r>
            <a:endParaRPr lang="en-US" dirty="0">
              <a:solidFill>
                <a:srgbClr val="FF0000"/>
              </a:solidFill>
            </a:endParaRPr>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01521" y="1957502"/>
            <a:ext cx="3063192" cy="1937647"/>
          </a:xfrm>
          <a:prstGeom prst="rect">
            <a:avLst/>
          </a:prstGeom>
        </p:spPr>
      </p:pic>
      <p:sp>
        <p:nvSpPr>
          <p:cNvPr id="11" name="TextBox 10"/>
          <p:cNvSpPr txBox="1"/>
          <p:nvPr/>
        </p:nvSpPr>
        <p:spPr>
          <a:xfrm>
            <a:off x="7875569" y="4650984"/>
            <a:ext cx="1089144" cy="369332"/>
          </a:xfrm>
          <a:prstGeom prst="rect">
            <a:avLst/>
          </a:prstGeom>
          <a:noFill/>
        </p:spPr>
        <p:txBody>
          <a:bodyPr wrap="none" rtlCol="0">
            <a:spAutoFit/>
          </a:bodyPr>
          <a:lstStyle/>
          <a:p>
            <a:r>
              <a:rPr lang="en-US" dirty="0" err="1" smtClean="0"/>
              <a:t>Kinetokor</a:t>
            </a:r>
            <a:endParaRPr lang="en-US" dirty="0"/>
          </a:p>
        </p:txBody>
      </p:sp>
      <p:cxnSp>
        <p:nvCxnSpPr>
          <p:cNvPr id="16" name="Straight Arrow Connector 15"/>
          <p:cNvCxnSpPr/>
          <p:nvPr/>
        </p:nvCxnSpPr>
        <p:spPr>
          <a:xfrm flipH="1">
            <a:off x="7653561" y="5006597"/>
            <a:ext cx="540234" cy="13719"/>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4346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6156" y="1274737"/>
            <a:ext cx="1983420" cy="1983420"/>
          </a:xfrm>
          <a:prstGeom prst="rect">
            <a:avLst/>
          </a:prstGeom>
        </p:spPr>
      </p:pic>
      <p:sp>
        <p:nvSpPr>
          <p:cNvPr id="5" name="TextBox 4"/>
          <p:cNvSpPr txBox="1"/>
          <p:nvPr/>
        </p:nvSpPr>
        <p:spPr>
          <a:xfrm>
            <a:off x="569555" y="413121"/>
            <a:ext cx="2238883" cy="800219"/>
          </a:xfrm>
          <a:prstGeom prst="rect">
            <a:avLst/>
          </a:prstGeom>
          <a:noFill/>
        </p:spPr>
        <p:txBody>
          <a:bodyPr wrap="none" rtlCol="0">
            <a:spAutoFit/>
          </a:bodyPr>
          <a:lstStyle/>
          <a:p>
            <a:r>
              <a:rPr lang="en-US" dirty="0" smtClean="0">
                <a:solidFill>
                  <a:srgbClr val="FF0000"/>
                </a:solidFill>
              </a:rPr>
              <a:t>PROFAZ</a:t>
            </a:r>
          </a:p>
          <a:p>
            <a:pPr marL="285750" indent="-285750">
              <a:buFont typeface="Arial" charset="0"/>
              <a:buChar char="•"/>
            </a:pPr>
            <a:r>
              <a:rPr lang="en-US" sz="1400" dirty="0" err="1" smtClean="0"/>
              <a:t>Kromozomlar</a:t>
            </a:r>
            <a:r>
              <a:rPr lang="en-US" sz="1400" dirty="0" smtClean="0"/>
              <a:t> </a:t>
            </a:r>
            <a:r>
              <a:rPr lang="en-US" sz="1400" dirty="0" err="1" smtClean="0"/>
              <a:t>yoğunlaşır</a:t>
            </a:r>
            <a:endParaRPr lang="en-US" sz="1400" dirty="0" smtClean="0"/>
          </a:p>
          <a:p>
            <a:pPr marL="285750" indent="-285750">
              <a:buFont typeface="Arial" charset="0"/>
              <a:buChar char="•"/>
            </a:pPr>
            <a:r>
              <a:rPr lang="en-US" sz="1400" dirty="0"/>
              <a:t>İ</a:t>
            </a:r>
            <a:r>
              <a:rPr lang="en-US" sz="1400" dirty="0" smtClean="0"/>
              <a:t>ğ </a:t>
            </a:r>
            <a:r>
              <a:rPr lang="en-US" sz="1400" dirty="0" err="1" smtClean="0"/>
              <a:t>iplikcikleri</a:t>
            </a:r>
            <a:r>
              <a:rPr lang="en-US" sz="1400" dirty="0" smtClean="0"/>
              <a:t> </a:t>
            </a:r>
            <a:r>
              <a:rPr lang="en-US" sz="1400" dirty="0" err="1" smtClean="0"/>
              <a:t>oluşur</a:t>
            </a:r>
            <a:endParaRPr lang="en-US" sz="1400"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26162" y="1519067"/>
            <a:ext cx="1965994" cy="2099892"/>
          </a:xfrm>
          <a:prstGeom prst="rect">
            <a:avLst/>
          </a:prstGeom>
        </p:spPr>
      </p:pic>
      <p:sp>
        <p:nvSpPr>
          <p:cNvPr id="7" name="TextBox 6"/>
          <p:cNvSpPr txBox="1"/>
          <p:nvPr/>
        </p:nvSpPr>
        <p:spPr>
          <a:xfrm>
            <a:off x="2808438" y="503404"/>
            <a:ext cx="2515560" cy="1015663"/>
          </a:xfrm>
          <a:prstGeom prst="rect">
            <a:avLst/>
          </a:prstGeom>
          <a:noFill/>
        </p:spPr>
        <p:txBody>
          <a:bodyPr wrap="none" rtlCol="0">
            <a:spAutoFit/>
          </a:bodyPr>
          <a:lstStyle/>
          <a:p>
            <a:r>
              <a:rPr lang="en-US" dirty="0" smtClean="0">
                <a:solidFill>
                  <a:srgbClr val="FF0000"/>
                </a:solidFill>
              </a:rPr>
              <a:t>PROMETAFAZ</a:t>
            </a:r>
          </a:p>
          <a:p>
            <a:pPr marL="285750" indent="-285750">
              <a:buFont typeface="Arial" charset="0"/>
              <a:buChar char="•"/>
            </a:pPr>
            <a:r>
              <a:rPr lang="en-US" sz="1400" dirty="0" err="1" smtClean="0"/>
              <a:t>Çekirdek</a:t>
            </a:r>
            <a:r>
              <a:rPr lang="en-US" sz="1400" dirty="0" smtClean="0"/>
              <a:t> </a:t>
            </a:r>
            <a:r>
              <a:rPr lang="en-US" sz="1400" dirty="0" err="1" smtClean="0"/>
              <a:t>zarı</a:t>
            </a:r>
            <a:r>
              <a:rPr lang="en-US" sz="1400" dirty="0" smtClean="0"/>
              <a:t> </a:t>
            </a:r>
            <a:r>
              <a:rPr lang="en-US" sz="1400" dirty="0" err="1" smtClean="0"/>
              <a:t>parçalara</a:t>
            </a:r>
            <a:r>
              <a:rPr lang="en-US" sz="1400" dirty="0" smtClean="0"/>
              <a:t> </a:t>
            </a:r>
            <a:r>
              <a:rPr lang="en-US" sz="1400" dirty="0" err="1" smtClean="0"/>
              <a:t>ayrılı</a:t>
            </a:r>
            <a:endParaRPr lang="en-US" sz="1400" dirty="0" smtClean="0"/>
          </a:p>
          <a:p>
            <a:pPr marL="285750" indent="-285750">
              <a:buFont typeface="Arial" charset="0"/>
              <a:buChar char="•"/>
            </a:pPr>
            <a:r>
              <a:rPr lang="en-US" sz="1400" dirty="0" smtClean="0"/>
              <a:t>İğ </a:t>
            </a:r>
            <a:r>
              <a:rPr lang="en-US" sz="1400" dirty="0" err="1" smtClean="0"/>
              <a:t>iplikçikleri</a:t>
            </a:r>
            <a:r>
              <a:rPr lang="en-US" sz="1400" dirty="0" smtClean="0"/>
              <a:t> </a:t>
            </a:r>
            <a:r>
              <a:rPr lang="en-US" sz="1400" dirty="0" err="1" smtClean="0"/>
              <a:t>kinetokorlara</a:t>
            </a:r>
            <a:r>
              <a:rPr lang="en-US" sz="1400" dirty="0" smtClean="0"/>
              <a:t> </a:t>
            </a:r>
          </a:p>
          <a:p>
            <a:r>
              <a:rPr lang="en-US" sz="1400" dirty="0" err="1" smtClean="0"/>
              <a:t>bağlanır</a:t>
            </a:r>
            <a:endParaRPr lang="en-US" sz="1400" dirty="0"/>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3541" y="797539"/>
            <a:ext cx="2505207" cy="2663532"/>
          </a:xfrm>
          <a:prstGeom prst="rect">
            <a:avLst/>
          </a:prstGeom>
        </p:spPr>
      </p:pic>
      <p:sp>
        <p:nvSpPr>
          <p:cNvPr id="9" name="TextBox 8"/>
          <p:cNvSpPr txBox="1"/>
          <p:nvPr/>
        </p:nvSpPr>
        <p:spPr>
          <a:xfrm>
            <a:off x="6225383" y="364603"/>
            <a:ext cx="3137269" cy="584775"/>
          </a:xfrm>
          <a:prstGeom prst="rect">
            <a:avLst/>
          </a:prstGeom>
          <a:noFill/>
        </p:spPr>
        <p:txBody>
          <a:bodyPr wrap="none" rtlCol="0">
            <a:spAutoFit/>
          </a:bodyPr>
          <a:lstStyle/>
          <a:p>
            <a:r>
              <a:rPr lang="en-US" dirty="0" smtClean="0">
                <a:solidFill>
                  <a:srgbClr val="FF0000"/>
                </a:solidFill>
              </a:rPr>
              <a:t>METAFAZ</a:t>
            </a:r>
          </a:p>
          <a:p>
            <a:pPr marL="285750" indent="-285750">
              <a:buFont typeface="Arial" charset="0"/>
              <a:buChar char="•"/>
            </a:pPr>
            <a:r>
              <a:rPr lang="en-US" sz="1400" dirty="0" err="1" smtClean="0"/>
              <a:t>Koromozomlar</a:t>
            </a:r>
            <a:r>
              <a:rPr lang="en-US" sz="1400" dirty="0" smtClean="0"/>
              <a:t> </a:t>
            </a:r>
            <a:r>
              <a:rPr lang="en-US" sz="1400" dirty="0" err="1" smtClean="0"/>
              <a:t>orta</a:t>
            </a:r>
            <a:r>
              <a:rPr lang="en-US" sz="1400" dirty="0" smtClean="0"/>
              <a:t> </a:t>
            </a:r>
            <a:r>
              <a:rPr lang="en-US" sz="1400" dirty="0" err="1" smtClean="0"/>
              <a:t>bölgede</a:t>
            </a:r>
            <a:r>
              <a:rPr lang="en-US" sz="1400" dirty="0" smtClean="0"/>
              <a:t> </a:t>
            </a:r>
            <a:r>
              <a:rPr lang="en-US" sz="1400" dirty="0" err="1" smtClean="0"/>
              <a:t>sıralanır</a:t>
            </a:r>
            <a:endParaRPr lang="en-US" sz="1400" dirty="0" smtClean="0"/>
          </a:p>
        </p:txBody>
      </p:sp>
      <p:grpSp>
        <p:nvGrpSpPr>
          <p:cNvPr id="12" name="Group 11"/>
          <p:cNvGrpSpPr/>
          <p:nvPr/>
        </p:nvGrpSpPr>
        <p:grpSpPr>
          <a:xfrm>
            <a:off x="107292" y="3319555"/>
            <a:ext cx="2945352" cy="2971160"/>
            <a:chOff x="3881641" y="3717032"/>
            <a:chExt cx="2945352" cy="2971160"/>
          </a:xfrm>
        </p:grpSpPr>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81641" y="3717032"/>
              <a:ext cx="1693610" cy="2971160"/>
            </a:xfrm>
            <a:prstGeom prst="rect">
              <a:avLst/>
            </a:prstGeom>
          </p:spPr>
        </p:pic>
        <p:sp>
          <p:nvSpPr>
            <p:cNvPr id="15" name="TextBox 14"/>
            <p:cNvSpPr txBox="1"/>
            <p:nvPr/>
          </p:nvSpPr>
          <p:spPr>
            <a:xfrm>
              <a:off x="5533562" y="4448527"/>
              <a:ext cx="1293431" cy="646331"/>
            </a:xfrm>
            <a:prstGeom prst="rect">
              <a:avLst/>
            </a:prstGeom>
            <a:noFill/>
          </p:spPr>
          <p:txBody>
            <a:bodyPr wrap="none" rtlCol="0">
              <a:spAutoFit/>
            </a:bodyPr>
            <a:lstStyle/>
            <a:p>
              <a:r>
                <a:rPr lang="en-US" dirty="0" err="1" smtClean="0"/>
                <a:t>Kardeş</a:t>
              </a:r>
              <a:r>
                <a:rPr lang="en-US" dirty="0" smtClean="0"/>
                <a:t> </a:t>
              </a:r>
            </a:p>
            <a:p>
              <a:r>
                <a:rPr lang="en-US" dirty="0" err="1" smtClean="0"/>
                <a:t>kromotidler</a:t>
              </a:r>
              <a:endParaRPr lang="en-US" dirty="0"/>
            </a:p>
          </p:txBody>
        </p:sp>
        <p:sp>
          <p:nvSpPr>
            <p:cNvPr id="16" name="TextBox 15"/>
            <p:cNvSpPr txBox="1"/>
            <p:nvPr/>
          </p:nvSpPr>
          <p:spPr>
            <a:xfrm>
              <a:off x="5440467" y="5845394"/>
              <a:ext cx="1089144" cy="369332"/>
            </a:xfrm>
            <a:prstGeom prst="rect">
              <a:avLst/>
            </a:prstGeom>
            <a:noFill/>
          </p:spPr>
          <p:txBody>
            <a:bodyPr wrap="none" rtlCol="0">
              <a:spAutoFit/>
            </a:bodyPr>
            <a:lstStyle/>
            <a:p>
              <a:r>
                <a:rPr lang="en-US" dirty="0" err="1" smtClean="0"/>
                <a:t>Kinetokor</a:t>
              </a:r>
              <a:endParaRPr lang="en-US" dirty="0"/>
            </a:p>
          </p:txBody>
        </p:sp>
        <p:sp>
          <p:nvSpPr>
            <p:cNvPr id="17" name="TextBox 16"/>
            <p:cNvSpPr txBox="1"/>
            <p:nvPr/>
          </p:nvSpPr>
          <p:spPr>
            <a:xfrm>
              <a:off x="5585943" y="5323335"/>
              <a:ext cx="1096262" cy="369332"/>
            </a:xfrm>
            <a:prstGeom prst="rect">
              <a:avLst/>
            </a:prstGeom>
            <a:noFill/>
          </p:spPr>
          <p:txBody>
            <a:bodyPr wrap="none" rtlCol="0">
              <a:spAutoFit/>
            </a:bodyPr>
            <a:lstStyle/>
            <a:p>
              <a:r>
                <a:rPr lang="en-US" dirty="0" smtClean="0"/>
                <a:t>İğ </a:t>
              </a:r>
              <a:r>
                <a:rPr lang="en-US" dirty="0" err="1" smtClean="0"/>
                <a:t>iplikciği</a:t>
              </a:r>
              <a:endParaRPr lang="en-US" dirty="0"/>
            </a:p>
          </p:txBody>
        </p:sp>
      </p:grpSp>
      <p:sp>
        <p:nvSpPr>
          <p:cNvPr id="18" name="TextBox 17"/>
          <p:cNvSpPr txBox="1"/>
          <p:nvPr/>
        </p:nvSpPr>
        <p:spPr>
          <a:xfrm>
            <a:off x="8201320" y="5052767"/>
            <a:ext cx="184731" cy="369332"/>
          </a:xfrm>
          <a:prstGeom prst="rect">
            <a:avLst/>
          </a:prstGeom>
          <a:noFill/>
        </p:spPr>
        <p:txBody>
          <a:bodyPr wrap="none" rtlCol="0">
            <a:spAutoFit/>
          </a:bodyPr>
          <a:lstStyle/>
          <a:p>
            <a:endParaRPr lang="en-US" dirty="0"/>
          </a:p>
        </p:txBody>
      </p:sp>
      <p:cxnSp>
        <p:nvCxnSpPr>
          <p:cNvPr id="24" name="Straight Arrow Connector 23"/>
          <p:cNvCxnSpPr/>
          <p:nvPr/>
        </p:nvCxnSpPr>
        <p:spPr>
          <a:xfrm>
            <a:off x="40192" y="2132856"/>
            <a:ext cx="529363" cy="0"/>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643174" y="2420888"/>
            <a:ext cx="529363" cy="0"/>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08104" y="2420888"/>
            <a:ext cx="529363" cy="0"/>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666118" y="3319555"/>
            <a:ext cx="184731" cy="369332"/>
          </a:xfrm>
          <a:prstGeom prst="rect">
            <a:avLst/>
          </a:prstGeom>
          <a:noFill/>
        </p:spPr>
        <p:txBody>
          <a:bodyPr wrap="none" rtlCol="0">
            <a:spAutoFit/>
          </a:bodyPr>
          <a:lstStyle/>
          <a:p>
            <a:endParaRPr lang="en-US" dirty="0"/>
          </a:p>
        </p:txBody>
      </p:sp>
      <p:sp>
        <p:nvSpPr>
          <p:cNvPr id="20" name="Rectangle 19"/>
          <p:cNvSpPr/>
          <p:nvPr/>
        </p:nvSpPr>
        <p:spPr>
          <a:xfrm>
            <a:off x="74152" y="2420888"/>
            <a:ext cx="1190519" cy="369332"/>
          </a:xfrm>
          <a:prstGeom prst="rect">
            <a:avLst/>
          </a:prstGeom>
        </p:spPr>
        <p:txBody>
          <a:bodyPr wrap="none">
            <a:spAutoFit/>
          </a:bodyPr>
          <a:lstStyle/>
          <a:p>
            <a:r>
              <a:rPr lang="en-US" dirty="0"/>
              <a:t>Sentrozom</a:t>
            </a:r>
          </a:p>
        </p:txBody>
      </p:sp>
      <p:sp>
        <p:nvSpPr>
          <p:cNvPr id="22" name="TextBox 21"/>
          <p:cNvSpPr txBox="1"/>
          <p:nvPr/>
        </p:nvSpPr>
        <p:spPr>
          <a:xfrm>
            <a:off x="5609880" y="1274737"/>
            <a:ext cx="1089144" cy="369332"/>
          </a:xfrm>
          <a:prstGeom prst="rect">
            <a:avLst/>
          </a:prstGeom>
          <a:noFill/>
        </p:spPr>
        <p:txBody>
          <a:bodyPr wrap="none" rtlCol="0">
            <a:spAutoFit/>
          </a:bodyPr>
          <a:lstStyle/>
          <a:p>
            <a:r>
              <a:rPr lang="en-US" dirty="0" err="1" smtClean="0"/>
              <a:t>Kinetokor</a:t>
            </a:r>
            <a:endParaRPr lang="en-US" dirty="0"/>
          </a:p>
        </p:txBody>
      </p:sp>
      <p:cxnSp>
        <p:nvCxnSpPr>
          <p:cNvPr id="13" name="Straight Arrow Connector 12"/>
          <p:cNvCxnSpPr/>
          <p:nvPr/>
        </p:nvCxnSpPr>
        <p:spPr>
          <a:xfrm>
            <a:off x="6444208" y="1644069"/>
            <a:ext cx="173208" cy="288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053216" y="2129307"/>
            <a:ext cx="554650" cy="1331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4599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1560" y="908720"/>
            <a:ext cx="1892080" cy="243836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59599" y="1246170"/>
            <a:ext cx="2088232" cy="3265990"/>
          </a:xfrm>
          <a:prstGeom prst="rect">
            <a:avLst/>
          </a:prstGeom>
        </p:spPr>
      </p:pic>
      <p:sp>
        <p:nvSpPr>
          <p:cNvPr id="6" name="TextBox 5"/>
          <p:cNvSpPr txBox="1"/>
          <p:nvPr/>
        </p:nvSpPr>
        <p:spPr>
          <a:xfrm>
            <a:off x="827584" y="323945"/>
            <a:ext cx="1801327" cy="584775"/>
          </a:xfrm>
          <a:prstGeom prst="rect">
            <a:avLst/>
          </a:prstGeom>
          <a:noFill/>
        </p:spPr>
        <p:txBody>
          <a:bodyPr wrap="none" rtlCol="0">
            <a:spAutoFit/>
          </a:bodyPr>
          <a:lstStyle/>
          <a:p>
            <a:r>
              <a:rPr lang="en-US" dirty="0" smtClean="0">
                <a:solidFill>
                  <a:srgbClr val="FF0000"/>
                </a:solidFill>
              </a:rPr>
              <a:t>ANAFAZ</a:t>
            </a:r>
          </a:p>
          <a:p>
            <a:pPr marL="285750" indent="-285750">
              <a:buFont typeface="Arial" charset="0"/>
              <a:buChar char="•"/>
            </a:pPr>
            <a:r>
              <a:rPr lang="en-US" sz="1400" dirty="0" err="1" smtClean="0"/>
              <a:t>Kromotidler</a:t>
            </a:r>
            <a:r>
              <a:rPr lang="en-US" sz="1400" dirty="0" smtClean="0"/>
              <a:t> </a:t>
            </a:r>
            <a:r>
              <a:rPr lang="en-US" sz="1400" dirty="0" err="1" smtClean="0"/>
              <a:t>ayrılır</a:t>
            </a:r>
            <a:endParaRPr lang="en-US" sz="1400" dirty="0" smtClean="0"/>
          </a:p>
        </p:txBody>
      </p:sp>
      <p:sp>
        <p:nvSpPr>
          <p:cNvPr id="7" name="TextBox 6"/>
          <p:cNvSpPr txBox="1"/>
          <p:nvPr/>
        </p:nvSpPr>
        <p:spPr>
          <a:xfrm>
            <a:off x="3275134" y="188640"/>
            <a:ext cx="2466637" cy="1446550"/>
          </a:xfrm>
          <a:prstGeom prst="rect">
            <a:avLst/>
          </a:prstGeom>
          <a:noFill/>
        </p:spPr>
        <p:txBody>
          <a:bodyPr wrap="none" rtlCol="0">
            <a:spAutoFit/>
          </a:bodyPr>
          <a:lstStyle/>
          <a:p>
            <a:r>
              <a:rPr lang="en-US" dirty="0" smtClean="0">
                <a:solidFill>
                  <a:srgbClr val="FF0000"/>
                </a:solidFill>
              </a:rPr>
              <a:t>TELOFAZ VE SİTOKİNESİZ</a:t>
            </a:r>
          </a:p>
          <a:p>
            <a:pPr marL="285750" indent="-285750">
              <a:buFont typeface="Arial" charset="0"/>
              <a:buChar char="•"/>
            </a:pPr>
            <a:r>
              <a:rPr lang="en-US" sz="1400" dirty="0" err="1" smtClean="0"/>
              <a:t>Hücre</a:t>
            </a:r>
            <a:r>
              <a:rPr lang="en-US" sz="1400" dirty="0" smtClean="0"/>
              <a:t> </a:t>
            </a:r>
            <a:r>
              <a:rPr lang="en-US" sz="1400" dirty="0" err="1" smtClean="0"/>
              <a:t>uzar</a:t>
            </a:r>
            <a:endParaRPr lang="en-US" sz="1400" dirty="0" smtClean="0"/>
          </a:p>
          <a:p>
            <a:pPr marL="285750" indent="-285750">
              <a:buFont typeface="Arial" charset="0"/>
              <a:buChar char="•"/>
            </a:pPr>
            <a:r>
              <a:rPr lang="en-US" sz="1400" dirty="0" err="1" smtClean="0"/>
              <a:t>Hücre</a:t>
            </a:r>
            <a:r>
              <a:rPr lang="en-US" sz="1400" dirty="0" smtClean="0"/>
              <a:t> </a:t>
            </a:r>
            <a:r>
              <a:rPr lang="en-US" sz="1400" dirty="0" err="1" smtClean="0"/>
              <a:t>ayrılması</a:t>
            </a:r>
            <a:r>
              <a:rPr lang="en-US" sz="1400" dirty="0" smtClean="0"/>
              <a:t> </a:t>
            </a:r>
            <a:r>
              <a:rPr lang="en-US" sz="1400" dirty="0" err="1" smtClean="0"/>
              <a:t>olur</a:t>
            </a:r>
            <a:endParaRPr lang="en-US" sz="1400" dirty="0" smtClean="0"/>
          </a:p>
          <a:p>
            <a:pPr marL="285750" indent="-285750">
              <a:buFont typeface="Arial" charset="0"/>
              <a:buChar char="•"/>
            </a:pPr>
            <a:r>
              <a:rPr lang="en-US" sz="1400" dirty="0" err="1" smtClean="0"/>
              <a:t>Yeni</a:t>
            </a:r>
            <a:r>
              <a:rPr lang="en-US" sz="1400" dirty="0" smtClean="0"/>
              <a:t> </a:t>
            </a:r>
            <a:r>
              <a:rPr lang="en-US" sz="1400" dirty="0" err="1" smtClean="0"/>
              <a:t>çekirdekler</a:t>
            </a:r>
            <a:r>
              <a:rPr lang="en-US" sz="1400" dirty="0" smtClean="0"/>
              <a:t> </a:t>
            </a:r>
            <a:r>
              <a:rPr lang="en-US" sz="1400" dirty="0" err="1" smtClean="0"/>
              <a:t>oluşur</a:t>
            </a:r>
            <a:endParaRPr lang="en-US" sz="1400" dirty="0" smtClean="0"/>
          </a:p>
          <a:p>
            <a:pPr marL="285750" indent="-285750">
              <a:buFont typeface="Arial" charset="0"/>
              <a:buChar char="•"/>
            </a:pPr>
            <a:endParaRPr lang="en-US" sz="1400" dirty="0"/>
          </a:p>
          <a:p>
            <a:pPr marL="285750" indent="-285750">
              <a:buFont typeface="Arial" charset="0"/>
              <a:buChar char="•"/>
            </a:pPr>
            <a:endParaRPr lang="en-US" sz="1400" dirty="0" smtClean="0"/>
          </a:p>
        </p:txBody>
      </p:sp>
      <p:sp>
        <p:nvSpPr>
          <p:cNvPr id="8" name="TextBox 7"/>
          <p:cNvSpPr txBox="1"/>
          <p:nvPr/>
        </p:nvSpPr>
        <p:spPr>
          <a:xfrm>
            <a:off x="4799003" y="2855636"/>
            <a:ext cx="952505" cy="307777"/>
          </a:xfrm>
          <a:prstGeom prst="rect">
            <a:avLst/>
          </a:prstGeom>
          <a:noFill/>
        </p:spPr>
        <p:txBody>
          <a:bodyPr wrap="none" rtlCol="0">
            <a:spAutoFit/>
          </a:bodyPr>
          <a:lstStyle/>
          <a:p>
            <a:r>
              <a:rPr lang="en-US" sz="1400" dirty="0" err="1" smtClean="0"/>
              <a:t>Sitokinesiz</a:t>
            </a:r>
            <a:endParaRPr lang="en-US" sz="1400" dirty="0"/>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15384" y="759776"/>
            <a:ext cx="3038106" cy="2736248"/>
          </a:xfrm>
          <a:prstGeom prst="rect">
            <a:avLst/>
          </a:prstGeom>
        </p:spPr>
      </p:pic>
      <p:sp>
        <p:nvSpPr>
          <p:cNvPr id="10" name="Rectangle 9"/>
          <p:cNvSpPr/>
          <p:nvPr/>
        </p:nvSpPr>
        <p:spPr>
          <a:xfrm>
            <a:off x="6948264" y="898049"/>
            <a:ext cx="1074205" cy="369332"/>
          </a:xfrm>
          <a:prstGeom prst="rect">
            <a:avLst/>
          </a:prstGeom>
        </p:spPr>
        <p:txBody>
          <a:bodyPr wrap="none">
            <a:spAutoFit/>
          </a:bodyPr>
          <a:lstStyle/>
          <a:p>
            <a:r>
              <a:rPr lang="en-US">
                <a:solidFill>
                  <a:srgbClr val="FF0000"/>
                </a:solidFill>
              </a:rPr>
              <a:t>İNTERFAZ</a:t>
            </a:r>
            <a:endParaRPr lang="en-US" dirty="0">
              <a:solidFill>
                <a:srgbClr val="FF0000"/>
              </a:solidFill>
            </a:endParaRPr>
          </a:p>
        </p:txBody>
      </p:sp>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91594" y="3789040"/>
            <a:ext cx="2884993" cy="2304256"/>
          </a:xfrm>
          <a:prstGeom prst="rect">
            <a:avLst/>
          </a:prstGeom>
        </p:spPr>
      </p:pic>
      <p:cxnSp>
        <p:nvCxnSpPr>
          <p:cNvPr id="14" name="Straight Arrow Connector 13"/>
          <p:cNvCxnSpPr/>
          <p:nvPr/>
        </p:nvCxnSpPr>
        <p:spPr>
          <a:xfrm>
            <a:off x="82197" y="2132856"/>
            <a:ext cx="529363" cy="0"/>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745771" y="2132856"/>
            <a:ext cx="529363" cy="0"/>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618848" y="2204864"/>
            <a:ext cx="529363" cy="0"/>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164288" y="2799648"/>
            <a:ext cx="335830" cy="696376"/>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377827" y="1191525"/>
            <a:ext cx="502061" cy="461665"/>
          </a:xfrm>
          <a:prstGeom prst="rect">
            <a:avLst/>
          </a:prstGeom>
          <a:noFill/>
        </p:spPr>
        <p:txBody>
          <a:bodyPr wrap="none" rtlCol="0">
            <a:spAutoFit/>
          </a:bodyPr>
          <a:lstStyle/>
          <a:p>
            <a:r>
              <a:rPr lang="en-US" sz="2400" dirty="0" smtClean="0"/>
              <a:t>2n</a:t>
            </a:r>
            <a:endParaRPr lang="en-US" sz="2400" dirty="0"/>
          </a:p>
        </p:txBody>
      </p:sp>
      <p:sp>
        <p:nvSpPr>
          <p:cNvPr id="21" name="TextBox 20"/>
          <p:cNvSpPr txBox="1"/>
          <p:nvPr/>
        </p:nvSpPr>
        <p:spPr>
          <a:xfrm>
            <a:off x="2860894" y="2917003"/>
            <a:ext cx="502061" cy="461665"/>
          </a:xfrm>
          <a:prstGeom prst="rect">
            <a:avLst/>
          </a:prstGeom>
          <a:noFill/>
        </p:spPr>
        <p:txBody>
          <a:bodyPr wrap="none" rtlCol="0">
            <a:spAutoFit/>
          </a:bodyPr>
          <a:lstStyle/>
          <a:p>
            <a:r>
              <a:rPr lang="en-US" sz="2400" dirty="0" smtClean="0"/>
              <a:t>2n</a:t>
            </a:r>
            <a:endParaRPr lang="en-US" sz="2400" dirty="0"/>
          </a:p>
        </p:txBody>
      </p:sp>
    </p:spTree>
    <p:extLst>
      <p:ext uri="{BB962C8B-B14F-4D97-AF65-F5344CB8AC3E}">
        <p14:creationId xmlns:p14="http://schemas.microsoft.com/office/powerpoint/2010/main" val="7788513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548680"/>
          </a:xfrm>
        </p:spPr>
        <p:txBody>
          <a:bodyPr>
            <a:noAutofit/>
          </a:bodyPr>
          <a:lstStyle/>
          <a:p>
            <a:r>
              <a:rPr lang="tr-TR" sz="3200" dirty="0" smtClean="0">
                <a:solidFill>
                  <a:srgbClr val="FF0000"/>
                </a:solidFill>
              </a:rPr>
              <a:t>HÜCRE</a:t>
            </a:r>
            <a:endParaRPr lang="tr-TR" sz="3200" dirty="0">
              <a:solidFill>
                <a:srgbClr val="FF0000"/>
              </a:solidFill>
            </a:endParaRPr>
          </a:p>
        </p:txBody>
      </p:sp>
      <p:sp>
        <p:nvSpPr>
          <p:cNvPr id="3" name="Content Placeholder 2"/>
          <p:cNvSpPr>
            <a:spLocks noGrp="1"/>
          </p:cNvSpPr>
          <p:nvPr>
            <p:ph idx="1"/>
          </p:nvPr>
        </p:nvSpPr>
        <p:spPr>
          <a:xfrm>
            <a:off x="373032" y="476672"/>
            <a:ext cx="8640960" cy="6336704"/>
          </a:xfrm>
        </p:spPr>
        <p:txBody>
          <a:bodyPr>
            <a:noAutofit/>
          </a:bodyPr>
          <a:lstStyle/>
          <a:p>
            <a:r>
              <a:rPr lang="tr-TR" sz="1200" b="1" dirty="0" smtClean="0">
                <a:solidFill>
                  <a:srgbClr val="FF0000"/>
                </a:solidFill>
              </a:rPr>
              <a:t>A. Hücre Zarı</a:t>
            </a:r>
          </a:p>
          <a:p>
            <a:r>
              <a:rPr lang="tr-TR" sz="1200" b="1" dirty="0" smtClean="0"/>
              <a:t>Hücreyi çevreleyerek dağılmasını önleyen protein ve yağlardan (esas olarak </a:t>
            </a:r>
            <a:r>
              <a:rPr lang="tr-TR" sz="1200" b="1" dirty="0" err="1" smtClean="0"/>
              <a:t>fosfolipitler</a:t>
            </a:r>
            <a:r>
              <a:rPr lang="tr-TR" sz="1200" b="1" dirty="0" smtClean="0"/>
              <a:t> ve kolesterol) meydana gelmiş yapıdır. Hücre zarı canlı, esnek, dayanıksız, seçici geçirgen, yarı saydam özelliklere sahiptir. Hücre içine veya dışına madde taşınmasında rol oynar. Dış yüzeyindeki proteinler reseptör olarak görev yapar.</a:t>
            </a:r>
            <a:br>
              <a:rPr lang="tr-TR" sz="1200" b="1" dirty="0" smtClean="0"/>
            </a:br>
            <a:endParaRPr lang="tr-TR" sz="1200" b="1" dirty="0" smtClean="0"/>
          </a:p>
          <a:p>
            <a:r>
              <a:rPr lang="tr-TR" sz="1200" b="1" dirty="0" smtClean="0">
                <a:solidFill>
                  <a:srgbClr val="FF0000"/>
                </a:solidFill>
              </a:rPr>
              <a:t>B. Sitoplazma</a:t>
            </a:r>
          </a:p>
          <a:p>
            <a:r>
              <a:rPr lang="tr-TR" sz="1200" b="1" dirty="0" smtClean="0"/>
              <a:t>     Hücrenin tüm faaliyetlerini yürüten organellerin  ve çekirdeğin içerisinde bulunduğu yoğun sıvı bir maddedir Sitoplazmanın içerisinde bulunan en önemli organeller şöyledir: </a:t>
            </a:r>
            <a:br>
              <a:rPr lang="tr-TR" sz="1200" b="1" dirty="0" smtClean="0"/>
            </a:br>
            <a:r>
              <a:rPr lang="tr-TR" sz="1200" b="1" dirty="0" smtClean="0"/>
              <a:t>    </a:t>
            </a:r>
            <a:r>
              <a:rPr lang="tr-TR" sz="1200" b="1" dirty="0" smtClean="0">
                <a:solidFill>
                  <a:srgbClr val="0070C0"/>
                </a:solidFill>
              </a:rPr>
              <a:t>1. Mitokondri: </a:t>
            </a:r>
            <a:r>
              <a:rPr lang="tr-TR" sz="1200" b="1" dirty="0" smtClean="0"/>
              <a:t>Çubuk benzeri çift zarlı yapıdadır. </a:t>
            </a:r>
            <a:r>
              <a:rPr lang="tr-TR" sz="1200" b="1" dirty="0" err="1" smtClean="0"/>
              <a:t>Adenozin</a:t>
            </a:r>
            <a:r>
              <a:rPr lang="tr-TR" sz="1200" b="1" dirty="0" smtClean="0"/>
              <a:t> </a:t>
            </a:r>
            <a:r>
              <a:rPr lang="tr-TR" sz="1200" b="1" dirty="0" err="1" smtClean="0"/>
              <a:t>trifosfat</a:t>
            </a:r>
            <a:r>
              <a:rPr lang="tr-TR" sz="1200" b="1" dirty="0" smtClean="0"/>
              <a:t> (ATP)  sentezi alanı olup, Hücrenin enerji merkezidir. Hücre içi solunum burada gerçekleşir. </a:t>
            </a:r>
            <a:br>
              <a:rPr lang="tr-TR" sz="1200" b="1" dirty="0" smtClean="0"/>
            </a:br>
            <a:r>
              <a:rPr lang="tr-TR" sz="1200" b="1" dirty="0" smtClean="0"/>
              <a:t>   </a:t>
            </a:r>
            <a:r>
              <a:rPr lang="tr-TR" sz="1200" b="1" dirty="0" smtClean="0">
                <a:solidFill>
                  <a:srgbClr val="0070C0"/>
                </a:solidFill>
              </a:rPr>
              <a:t> 2. Endoplazmik retikulum: </a:t>
            </a:r>
            <a:r>
              <a:rPr lang="tr-TR" sz="1200" b="1" dirty="0" smtClean="0"/>
              <a:t>Hücre içerisinde madde taşınmasından sorumlu </a:t>
            </a:r>
            <a:r>
              <a:rPr lang="tr-TR" sz="1200" b="1" dirty="0" err="1" smtClean="0"/>
              <a:t>organeldir</a:t>
            </a:r>
            <a:r>
              <a:rPr lang="tr-TR" sz="1200" b="1" dirty="0" smtClean="0"/>
              <a:t>. Dış yüzeyinde </a:t>
            </a:r>
            <a:r>
              <a:rPr lang="tr-TR" sz="1200" b="1" dirty="0" err="1" smtClean="0"/>
              <a:t>fosfolipidleri</a:t>
            </a:r>
            <a:r>
              <a:rPr lang="tr-TR" sz="1200" b="1" dirty="0" smtClean="0"/>
              <a:t> ve kolesterolü sentezler Üzerinde ribozom bulunduranlara “granüllü endoplazmik retikulum” ribozom bulundurmayanlara “granülsüz endoplazmik retikulum” denir. </a:t>
            </a:r>
            <a:br>
              <a:rPr lang="tr-TR" sz="1200" b="1" dirty="0" smtClean="0"/>
            </a:br>
            <a:r>
              <a:rPr lang="tr-TR" sz="1200" b="1" dirty="0" smtClean="0"/>
              <a:t>     </a:t>
            </a:r>
            <a:r>
              <a:rPr lang="tr-TR" sz="1200" b="1" dirty="0" smtClean="0">
                <a:solidFill>
                  <a:srgbClr val="0070C0"/>
                </a:solidFill>
              </a:rPr>
              <a:t>3. Ribozom: </a:t>
            </a:r>
            <a:r>
              <a:rPr lang="tr-TR" sz="1200" b="1" dirty="0" err="1" smtClean="0"/>
              <a:t>Ribozamal</a:t>
            </a:r>
            <a:r>
              <a:rPr lang="tr-TR" sz="1200" b="1" dirty="0" smtClean="0"/>
              <a:t> RNA ve proteinlerden oluşan iki kat alt ünite şeklinde yoğun parçacıklardır. Serbest halde veya </a:t>
            </a:r>
            <a:r>
              <a:rPr lang="tr-TR" sz="1200" b="1" dirty="0" err="1" smtClean="0"/>
              <a:t>garanüllü</a:t>
            </a:r>
            <a:r>
              <a:rPr lang="tr-TR" sz="1200" b="1" dirty="0" smtClean="0"/>
              <a:t> </a:t>
            </a:r>
            <a:r>
              <a:rPr lang="tr-TR" sz="1200" b="1" dirty="0" err="1" smtClean="0"/>
              <a:t>endoplazmik</a:t>
            </a:r>
            <a:r>
              <a:rPr lang="tr-TR" sz="1200" b="1" dirty="0" smtClean="0"/>
              <a:t> </a:t>
            </a:r>
            <a:r>
              <a:rPr lang="tr-TR" sz="1200" b="1" dirty="0" err="1" smtClean="0"/>
              <a:t>retikuluma</a:t>
            </a:r>
            <a:r>
              <a:rPr lang="tr-TR" sz="1200" b="1" dirty="0" smtClean="0"/>
              <a:t> bitişik halde bulunurlar.  Protein sentezinin yapıldığı yerdir. </a:t>
            </a:r>
            <a:br>
              <a:rPr lang="tr-TR" sz="1200" b="1" dirty="0" smtClean="0"/>
            </a:br>
            <a:r>
              <a:rPr lang="tr-TR" sz="1200" b="1" dirty="0" smtClean="0"/>
              <a:t>    </a:t>
            </a:r>
            <a:r>
              <a:rPr lang="tr-TR" sz="1200" b="1" dirty="0" smtClean="0">
                <a:solidFill>
                  <a:schemeClr val="accent1"/>
                </a:solidFill>
              </a:rPr>
              <a:t>4. </a:t>
            </a:r>
            <a:r>
              <a:rPr lang="tr-TR" sz="1200" b="1" dirty="0" err="1" smtClean="0">
                <a:solidFill>
                  <a:schemeClr val="accent1"/>
                </a:solidFill>
              </a:rPr>
              <a:t>Golgi</a:t>
            </a:r>
            <a:r>
              <a:rPr lang="tr-TR" sz="1200" b="1" dirty="0" smtClean="0">
                <a:solidFill>
                  <a:schemeClr val="accent1"/>
                </a:solidFill>
              </a:rPr>
              <a:t> cisimciği: </a:t>
            </a:r>
            <a:r>
              <a:rPr lang="tr-TR" sz="1200" b="1" dirty="0" smtClean="0"/>
              <a:t>Düz zar keselerinden oluşan bir kümedir. Hücre zarıyla birleşir.  Hücreden Salgılanan proteinleri paketler, değiştirir ve ayırır.</a:t>
            </a:r>
            <a:br>
              <a:rPr lang="tr-TR" sz="1200" b="1" dirty="0" smtClean="0"/>
            </a:br>
            <a:r>
              <a:rPr lang="tr-TR" sz="1200" b="1" dirty="0" smtClean="0"/>
              <a:t> </a:t>
            </a:r>
            <a:r>
              <a:rPr lang="tr-TR" sz="1200" b="1" dirty="0" smtClean="0">
                <a:solidFill>
                  <a:schemeClr val="accent1"/>
                </a:solidFill>
              </a:rPr>
              <a:t>   5. Lisozom: </a:t>
            </a:r>
            <a:r>
              <a:rPr lang="tr-TR" sz="1200" b="1" dirty="0" smtClean="0"/>
              <a:t>Sindirim enzimlerini (</a:t>
            </a:r>
            <a:r>
              <a:rPr lang="tr-TR" sz="1200" b="1" dirty="0" err="1" smtClean="0"/>
              <a:t>hidrolazlar</a:t>
            </a:r>
            <a:r>
              <a:rPr lang="tr-TR" sz="1200" b="1" dirty="0" smtClean="0"/>
              <a:t>) içeren </a:t>
            </a:r>
            <a:r>
              <a:rPr lang="tr-TR" sz="1200" b="1" dirty="0" err="1" smtClean="0"/>
              <a:t>zarsı</a:t>
            </a:r>
            <a:r>
              <a:rPr lang="tr-TR" sz="1200" b="1" dirty="0" smtClean="0"/>
              <a:t> keseleredir.  Hücre içi sindirime yardımcı olur. </a:t>
            </a:r>
            <a:br>
              <a:rPr lang="tr-TR" sz="1200" b="1" dirty="0" smtClean="0"/>
            </a:br>
            <a:r>
              <a:rPr lang="tr-TR" sz="1200" b="1" dirty="0" smtClean="0"/>
              <a:t>  </a:t>
            </a:r>
            <a:r>
              <a:rPr lang="tr-TR" sz="1200" b="1" dirty="0" smtClean="0">
                <a:solidFill>
                  <a:schemeClr val="accent1"/>
                </a:solidFill>
              </a:rPr>
              <a:t>  6. </a:t>
            </a:r>
            <a:r>
              <a:rPr lang="tr-TR" sz="1200" b="1" dirty="0" err="1" smtClean="0">
                <a:solidFill>
                  <a:schemeClr val="accent1"/>
                </a:solidFill>
              </a:rPr>
              <a:t>Sentrozom</a:t>
            </a:r>
            <a:r>
              <a:rPr lang="tr-TR" sz="1200" b="1" dirty="0" smtClean="0">
                <a:solidFill>
                  <a:schemeClr val="accent1"/>
                </a:solidFill>
              </a:rPr>
              <a:t> (</a:t>
            </a:r>
            <a:r>
              <a:rPr lang="tr-TR" sz="1200" b="1" dirty="0" err="1" smtClean="0">
                <a:solidFill>
                  <a:schemeClr val="accent1"/>
                </a:solidFill>
              </a:rPr>
              <a:t>sentriyol</a:t>
            </a:r>
            <a:r>
              <a:rPr lang="tr-TR" sz="1200" b="1" dirty="0" smtClean="0">
                <a:solidFill>
                  <a:schemeClr val="accent1"/>
                </a:solidFill>
              </a:rPr>
              <a:t>): </a:t>
            </a:r>
            <a:r>
              <a:rPr lang="tr-TR" sz="1200" b="1" dirty="0" smtClean="0"/>
              <a:t>Sadece hayvan hücrelerinde bulunan ve hücre bölünmesinde rol alan organel dir. </a:t>
            </a:r>
            <a:br>
              <a:rPr lang="tr-TR" sz="1200" b="1" dirty="0" smtClean="0"/>
            </a:br>
            <a:r>
              <a:rPr lang="tr-TR" sz="1200" b="1" dirty="0" smtClean="0"/>
              <a:t>    </a:t>
            </a:r>
            <a:r>
              <a:rPr lang="tr-TR" sz="1200" b="1" dirty="0" smtClean="0">
                <a:solidFill>
                  <a:schemeClr val="accent1"/>
                </a:solidFill>
              </a:rPr>
              <a:t>7. Koful: </a:t>
            </a:r>
            <a:r>
              <a:rPr lang="tr-TR" sz="1200" b="1" dirty="0" smtClean="0"/>
              <a:t>Tek katlı zarla çevrili keselerdir. Besin depolamasında ve atık ürünlerin hücreden atılmasında kullanılan organeldir. Hayvan hücrelerinde az ve küçük bitki hücrelerinde çok ve büyük kofullar bulunur. </a:t>
            </a:r>
            <a:br>
              <a:rPr lang="tr-TR" sz="1200" b="1" dirty="0" smtClean="0"/>
            </a:br>
            <a:r>
              <a:rPr lang="tr-TR" sz="1200" b="1" dirty="0" smtClean="0"/>
              <a:t>    </a:t>
            </a:r>
            <a:r>
              <a:rPr lang="tr-TR" sz="1200" b="1" dirty="0" smtClean="0">
                <a:solidFill>
                  <a:schemeClr val="accent1"/>
                </a:solidFill>
              </a:rPr>
              <a:t> 8. Plastitler: </a:t>
            </a:r>
            <a:r>
              <a:rPr lang="tr-TR" sz="1200" b="1" dirty="0" smtClean="0"/>
              <a:t>Sadece bitki hücrelerinde bulunurlar. </a:t>
            </a:r>
            <a:r>
              <a:rPr lang="tr-TR" sz="1200" b="1" dirty="0" err="1" smtClean="0"/>
              <a:t>Plastitler</a:t>
            </a:r>
            <a:r>
              <a:rPr lang="tr-TR" sz="1200" b="1" dirty="0" smtClean="0"/>
              <a:t> üçe ayrılır.</a:t>
            </a:r>
            <a:br>
              <a:rPr lang="tr-TR" sz="1200" b="1" dirty="0" smtClean="0"/>
            </a:br>
            <a:r>
              <a:rPr lang="tr-TR" sz="1200" b="1" dirty="0" smtClean="0"/>
              <a:t>    Kloroplast= Bitkiye yeşil rengi verir. Bitki hücresinde fotosentezin gerçekleştiği yerdir.</a:t>
            </a:r>
            <a:br>
              <a:rPr lang="tr-TR" sz="1200" b="1" dirty="0" smtClean="0"/>
            </a:br>
            <a:r>
              <a:rPr lang="tr-TR" sz="1200" b="1" dirty="0" smtClean="0"/>
              <a:t>     Lökoplast= Besin depolar.</a:t>
            </a:r>
            <a:br>
              <a:rPr lang="tr-TR" sz="1200" b="1" dirty="0" smtClean="0"/>
            </a:br>
            <a:r>
              <a:rPr lang="tr-TR" sz="1200" b="1" dirty="0" smtClean="0"/>
              <a:t>     Kromoplast=Bitkilere renk verir. Çiçeklerdeki kırmızı, sarı, yeşil gibi renklerin oluşmasını</a:t>
            </a:r>
            <a:br>
              <a:rPr lang="tr-TR" sz="1200" b="1" dirty="0" smtClean="0"/>
            </a:br>
            <a:r>
              <a:rPr lang="tr-TR" sz="1200" b="1" dirty="0" smtClean="0"/>
              <a:t>sağlar. </a:t>
            </a:r>
            <a:br>
              <a:rPr lang="tr-TR" sz="1200" b="1" dirty="0" smtClean="0"/>
            </a:br>
            <a:r>
              <a:rPr lang="tr-TR" sz="1200" b="1" dirty="0" smtClean="0"/>
              <a:t>    </a:t>
            </a:r>
            <a:r>
              <a:rPr lang="tr-TR" sz="1200" b="1" dirty="0" smtClean="0">
                <a:solidFill>
                  <a:schemeClr val="accent1"/>
                </a:solidFill>
              </a:rPr>
              <a:t> 9. Hücre çeperi: </a:t>
            </a:r>
            <a:r>
              <a:rPr lang="tr-TR" sz="1200" b="1" dirty="0" smtClean="0"/>
              <a:t>Sadece bitki hücresinde bulunan sert ve cansız yapıdır. Görevi bitki hücresini dış etkilerden korumak ve bitkiye sağlamlık kazandırmak dır. </a:t>
            </a:r>
            <a:br>
              <a:rPr lang="tr-TR" sz="1200" b="1" dirty="0" smtClean="0"/>
            </a:br>
            <a:r>
              <a:rPr lang="tr-TR" sz="1200" b="1" dirty="0" smtClean="0"/>
              <a:t>Hücre çeperi; </a:t>
            </a:r>
            <a:br>
              <a:rPr lang="tr-TR" sz="1200" b="1" dirty="0" smtClean="0"/>
            </a:br>
            <a:r>
              <a:rPr lang="tr-TR" sz="1200" b="1" dirty="0" smtClean="0"/>
              <a:t>    1. canlı değildir </a:t>
            </a:r>
            <a:br>
              <a:rPr lang="tr-TR" sz="1200" b="1" dirty="0" smtClean="0"/>
            </a:br>
            <a:r>
              <a:rPr lang="tr-TR" sz="1200" b="1" dirty="0" smtClean="0"/>
              <a:t>    2. tam geçirgendir </a:t>
            </a:r>
            <a:br>
              <a:rPr lang="tr-TR" sz="1200" b="1" dirty="0" smtClean="0"/>
            </a:br>
            <a:r>
              <a:rPr lang="tr-TR" sz="1200" b="1" dirty="0" smtClean="0"/>
              <a:t>    3. dayanıklıdır</a:t>
            </a:r>
            <a:br>
              <a:rPr lang="tr-TR" sz="1200" b="1" dirty="0" smtClean="0"/>
            </a:br>
            <a:r>
              <a:rPr lang="tr-TR" sz="1200" b="1" dirty="0" smtClean="0"/>
              <a:t>    4. </a:t>
            </a:r>
            <a:r>
              <a:rPr lang="tr-TR" sz="1200" b="1" dirty="0" err="1" smtClean="0"/>
              <a:t>selilozdan</a:t>
            </a:r>
            <a:r>
              <a:rPr lang="tr-TR" sz="1200" b="1" dirty="0" smtClean="0"/>
              <a:t> yapılmıştır</a:t>
            </a:r>
          </a:p>
          <a:p>
            <a:r>
              <a:rPr lang="tr-TR" sz="1200" b="1" dirty="0" smtClean="0"/>
              <a:t/>
            </a:r>
            <a:br>
              <a:rPr lang="tr-TR" sz="1200" b="1" dirty="0" smtClean="0"/>
            </a:br>
            <a:endParaRPr lang="tr-TR" sz="1200" b="1" dirty="0" smtClean="0"/>
          </a:p>
          <a:p>
            <a:endParaRPr lang="tr-TR" sz="12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34068" y="985026"/>
            <a:ext cx="2736304" cy="2469625"/>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43808" y="986977"/>
            <a:ext cx="2587115" cy="246572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390" y="985026"/>
            <a:ext cx="2417135" cy="2448336"/>
          </a:xfrm>
          <a:prstGeom prst="rect">
            <a:avLst/>
          </a:prstGeom>
        </p:spPr>
      </p:pic>
      <p:sp>
        <p:nvSpPr>
          <p:cNvPr id="7" name="TextBox 6"/>
          <p:cNvSpPr txBox="1"/>
          <p:nvPr/>
        </p:nvSpPr>
        <p:spPr>
          <a:xfrm>
            <a:off x="40467" y="256699"/>
            <a:ext cx="2280881" cy="400110"/>
          </a:xfrm>
          <a:prstGeom prst="rect">
            <a:avLst/>
          </a:prstGeom>
          <a:noFill/>
        </p:spPr>
        <p:txBody>
          <a:bodyPr wrap="none" rtlCol="0">
            <a:spAutoFit/>
          </a:bodyPr>
          <a:lstStyle/>
          <a:p>
            <a:r>
              <a:rPr lang="en-US" sz="2000" dirty="0" smtClean="0">
                <a:solidFill>
                  <a:srgbClr val="0070C0"/>
                </a:solidFill>
              </a:rPr>
              <a:t>MAYOTİK BÖLÜNME</a:t>
            </a:r>
          </a:p>
        </p:txBody>
      </p:sp>
      <p:sp>
        <p:nvSpPr>
          <p:cNvPr id="8" name="TextBox 7"/>
          <p:cNvSpPr txBox="1"/>
          <p:nvPr/>
        </p:nvSpPr>
        <p:spPr>
          <a:xfrm>
            <a:off x="3347864" y="0"/>
            <a:ext cx="3746667" cy="1015663"/>
          </a:xfrm>
          <a:prstGeom prst="rect">
            <a:avLst/>
          </a:prstGeom>
          <a:noFill/>
        </p:spPr>
        <p:txBody>
          <a:bodyPr wrap="none" rtlCol="0">
            <a:spAutoFit/>
          </a:bodyPr>
          <a:lstStyle/>
          <a:p>
            <a:r>
              <a:rPr lang="en-US" dirty="0" smtClean="0">
                <a:solidFill>
                  <a:srgbClr val="FF0000"/>
                </a:solidFill>
              </a:rPr>
              <a:t>İNTERFAZ</a:t>
            </a:r>
          </a:p>
          <a:p>
            <a:pPr marL="285750" indent="-285750">
              <a:buFont typeface="Arial" charset="0"/>
              <a:buChar char="•"/>
            </a:pPr>
            <a:r>
              <a:rPr lang="en-US" sz="1400" dirty="0" smtClean="0"/>
              <a:t>DNA </a:t>
            </a:r>
            <a:r>
              <a:rPr lang="en-US" sz="1400" dirty="0" err="1" smtClean="0"/>
              <a:t>kopyalanır</a:t>
            </a:r>
            <a:endParaRPr lang="en-US" sz="1400" dirty="0" smtClean="0"/>
          </a:p>
          <a:p>
            <a:pPr marL="285750" indent="-285750">
              <a:buFont typeface="Arial" charset="0"/>
              <a:buChar char="•"/>
            </a:pPr>
            <a:r>
              <a:rPr lang="en-US" sz="1400" dirty="0" smtClean="0"/>
              <a:t>Sentrozom </a:t>
            </a:r>
            <a:r>
              <a:rPr lang="en-US" sz="1400" dirty="0" err="1" smtClean="0"/>
              <a:t>replike</a:t>
            </a:r>
            <a:r>
              <a:rPr lang="en-US" sz="1400" dirty="0" smtClean="0"/>
              <a:t> </a:t>
            </a:r>
            <a:r>
              <a:rPr lang="en-US" sz="1400" dirty="0" err="1" smtClean="0"/>
              <a:t>olur</a:t>
            </a:r>
            <a:endParaRPr lang="en-US" sz="1400" dirty="0" smtClean="0"/>
          </a:p>
          <a:p>
            <a:pPr marL="285750" indent="-285750">
              <a:buFont typeface="Arial" charset="0"/>
              <a:buChar char="•"/>
            </a:pPr>
            <a:r>
              <a:rPr lang="en-US" sz="1400" dirty="0" err="1" smtClean="0"/>
              <a:t>Kromozomlar</a:t>
            </a:r>
            <a:r>
              <a:rPr lang="en-US" sz="1400" dirty="0" smtClean="0"/>
              <a:t> </a:t>
            </a:r>
            <a:r>
              <a:rPr lang="en-US" sz="1400" dirty="0" err="1" smtClean="0"/>
              <a:t>dağınık</a:t>
            </a:r>
            <a:r>
              <a:rPr lang="en-US" sz="1400" dirty="0" smtClean="0"/>
              <a:t> </a:t>
            </a:r>
            <a:r>
              <a:rPr lang="en-US" sz="1400" dirty="0" err="1" smtClean="0"/>
              <a:t>ve</a:t>
            </a:r>
            <a:r>
              <a:rPr lang="en-US" sz="1400" dirty="0" smtClean="0"/>
              <a:t> </a:t>
            </a:r>
            <a:r>
              <a:rPr lang="en-US" sz="1400" dirty="0" err="1" smtClean="0"/>
              <a:t>gevşek</a:t>
            </a:r>
            <a:r>
              <a:rPr lang="en-US" sz="1400" dirty="0" smtClean="0"/>
              <a:t> </a:t>
            </a:r>
            <a:r>
              <a:rPr lang="en-US" sz="1400" dirty="0" err="1" smtClean="0"/>
              <a:t>bir</a:t>
            </a:r>
            <a:r>
              <a:rPr lang="en-US" sz="1400" dirty="0" smtClean="0"/>
              <a:t> </a:t>
            </a:r>
            <a:r>
              <a:rPr lang="en-US" sz="1400" dirty="0" err="1" smtClean="0"/>
              <a:t>yapıdadır</a:t>
            </a:r>
            <a:r>
              <a:rPr lang="en-US" sz="1400" dirty="0" smtClean="0"/>
              <a:t>.</a:t>
            </a:r>
            <a:endParaRPr lang="en-US" sz="1400" dirty="0"/>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41" y="4293097"/>
            <a:ext cx="2528631" cy="2500262"/>
          </a:xfrm>
          <a:prstGeom prst="rect">
            <a:avLst/>
          </a:prstGeom>
        </p:spPr>
      </p:pic>
      <p:sp>
        <p:nvSpPr>
          <p:cNvPr id="10" name="TextBox 9"/>
          <p:cNvSpPr txBox="1"/>
          <p:nvPr/>
        </p:nvSpPr>
        <p:spPr>
          <a:xfrm>
            <a:off x="284390" y="3433362"/>
            <a:ext cx="2238883" cy="800219"/>
          </a:xfrm>
          <a:prstGeom prst="rect">
            <a:avLst/>
          </a:prstGeom>
          <a:noFill/>
        </p:spPr>
        <p:txBody>
          <a:bodyPr wrap="none" rtlCol="0">
            <a:spAutoFit/>
          </a:bodyPr>
          <a:lstStyle/>
          <a:p>
            <a:r>
              <a:rPr lang="en-US" dirty="0" smtClean="0">
                <a:solidFill>
                  <a:srgbClr val="FF0000"/>
                </a:solidFill>
              </a:rPr>
              <a:t>PROFAZ I</a:t>
            </a:r>
          </a:p>
          <a:p>
            <a:pPr marL="285750" indent="-285750">
              <a:buFont typeface="Arial" charset="0"/>
              <a:buChar char="•"/>
            </a:pPr>
            <a:r>
              <a:rPr lang="en-US" sz="1400" dirty="0" err="1" smtClean="0"/>
              <a:t>Kromozomlar</a:t>
            </a:r>
            <a:r>
              <a:rPr lang="en-US" sz="1400" dirty="0" smtClean="0"/>
              <a:t> </a:t>
            </a:r>
            <a:r>
              <a:rPr lang="en-US" sz="1400" dirty="0" err="1" smtClean="0"/>
              <a:t>yoğunlaşır</a:t>
            </a:r>
            <a:endParaRPr lang="en-US" sz="1400" dirty="0" smtClean="0"/>
          </a:p>
          <a:p>
            <a:pPr marL="285750" indent="-285750">
              <a:buFont typeface="Arial" charset="0"/>
              <a:buChar char="•"/>
            </a:pPr>
            <a:r>
              <a:rPr lang="en-US" sz="1400" dirty="0"/>
              <a:t>İ</a:t>
            </a:r>
            <a:r>
              <a:rPr lang="en-US" sz="1400" dirty="0" smtClean="0"/>
              <a:t>ğ </a:t>
            </a:r>
            <a:r>
              <a:rPr lang="en-US" sz="1400" dirty="0" err="1" smtClean="0"/>
              <a:t>iplikcikleri</a:t>
            </a:r>
            <a:r>
              <a:rPr lang="en-US" sz="1400" dirty="0" smtClean="0"/>
              <a:t> </a:t>
            </a:r>
            <a:r>
              <a:rPr lang="en-US" sz="1400" dirty="0" err="1" smtClean="0"/>
              <a:t>oluşu</a:t>
            </a:r>
            <a:endParaRPr lang="en-US" sz="1400" dirty="0" smtClean="0"/>
          </a:p>
        </p:txBody>
      </p:sp>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43808" y="4293098"/>
            <a:ext cx="2758743" cy="2500260"/>
          </a:xfrm>
          <a:prstGeom prst="rect">
            <a:avLst/>
          </a:prstGeom>
        </p:spPr>
      </p:pic>
      <p:sp>
        <p:nvSpPr>
          <p:cNvPr id="13" name="TextBox 12"/>
          <p:cNvSpPr txBox="1"/>
          <p:nvPr/>
        </p:nvSpPr>
        <p:spPr>
          <a:xfrm>
            <a:off x="2843808" y="3632213"/>
            <a:ext cx="2782044" cy="584775"/>
          </a:xfrm>
          <a:prstGeom prst="rect">
            <a:avLst/>
          </a:prstGeom>
          <a:noFill/>
        </p:spPr>
        <p:txBody>
          <a:bodyPr wrap="none" rtlCol="0">
            <a:spAutoFit/>
          </a:bodyPr>
          <a:lstStyle/>
          <a:p>
            <a:endParaRPr lang="en-US" dirty="0" smtClean="0">
              <a:solidFill>
                <a:srgbClr val="FF0000"/>
              </a:solidFill>
            </a:endParaRPr>
          </a:p>
          <a:p>
            <a:pPr marL="285750" indent="-285750">
              <a:buFont typeface="Arial" charset="0"/>
              <a:buChar char="•"/>
            </a:pPr>
            <a:r>
              <a:rPr lang="en-US" sz="1400" dirty="0" err="1" smtClean="0"/>
              <a:t>Sinapsis</a:t>
            </a:r>
            <a:r>
              <a:rPr lang="en-US" sz="1400" dirty="0" smtClean="0"/>
              <a:t> </a:t>
            </a:r>
            <a:r>
              <a:rPr lang="en-US" sz="1400" dirty="0" err="1" smtClean="0"/>
              <a:t>ve</a:t>
            </a:r>
            <a:r>
              <a:rPr lang="en-US" sz="1400" dirty="0" smtClean="0"/>
              <a:t> Crossing over </a:t>
            </a:r>
            <a:r>
              <a:rPr lang="en-US" sz="1400" dirty="0" err="1" smtClean="0"/>
              <a:t>oluşur</a:t>
            </a:r>
            <a:endParaRPr lang="en-US" sz="1400" dirty="0"/>
          </a:p>
        </p:txBody>
      </p:sp>
      <p:sp>
        <p:nvSpPr>
          <p:cNvPr id="14" name="TextBox 13"/>
          <p:cNvSpPr txBox="1"/>
          <p:nvPr/>
        </p:nvSpPr>
        <p:spPr>
          <a:xfrm>
            <a:off x="5647524" y="4460997"/>
            <a:ext cx="3509359" cy="1477328"/>
          </a:xfrm>
          <a:prstGeom prst="rect">
            <a:avLst/>
          </a:prstGeom>
          <a:noFill/>
        </p:spPr>
        <p:txBody>
          <a:bodyPr wrap="none" rtlCol="0">
            <a:spAutoFit/>
          </a:bodyPr>
          <a:lstStyle/>
          <a:p>
            <a:r>
              <a:rPr lang="en-US" dirty="0" smtClean="0"/>
              <a:t>Crossing over </a:t>
            </a:r>
            <a:r>
              <a:rPr lang="en-US" dirty="0" err="1" smtClean="0"/>
              <a:t>ile</a:t>
            </a:r>
            <a:r>
              <a:rPr lang="en-US" dirty="0" smtClean="0"/>
              <a:t> </a:t>
            </a:r>
            <a:r>
              <a:rPr lang="en-US" dirty="0" err="1" smtClean="0"/>
              <a:t>ana</a:t>
            </a:r>
            <a:r>
              <a:rPr lang="en-US" dirty="0" smtClean="0"/>
              <a:t> </a:t>
            </a:r>
            <a:r>
              <a:rPr lang="en-US" dirty="0" err="1" smtClean="0"/>
              <a:t>ve</a:t>
            </a:r>
            <a:r>
              <a:rPr lang="en-US" dirty="0" smtClean="0"/>
              <a:t> </a:t>
            </a:r>
            <a:r>
              <a:rPr lang="en-US" dirty="0" err="1" smtClean="0"/>
              <a:t>babadan</a:t>
            </a:r>
            <a:endParaRPr lang="en-US" dirty="0" smtClean="0"/>
          </a:p>
          <a:p>
            <a:r>
              <a:rPr lang="en-US" dirty="0" err="1" smtClean="0"/>
              <a:t>Gelen</a:t>
            </a:r>
            <a:r>
              <a:rPr lang="en-US" dirty="0" smtClean="0"/>
              <a:t> </a:t>
            </a:r>
            <a:r>
              <a:rPr lang="en-US" dirty="0" err="1" smtClean="0"/>
              <a:t>kromozomlar</a:t>
            </a:r>
            <a:r>
              <a:rPr lang="en-US" dirty="0" smtClean="0"/>
              <a:t> </a:t>
            </a:r>
            <a:r>
              <a:rPr lang="en-US" dirty="0" err="1" smtClean="0"/>
              <a:t>arasında</a:t>
            </a:r>
            <a:r>
              <a:rPr lang="en-US" dirty="0" smtClean="0"/>
              <a:t> </a:t>
            </a:r>
            <a:r>
              <a:rPr lang="en-US" dirty="0" err="1" smtClean="0"/>
              <a:t>parça</a:t>
            </a:r>
            <a:r>
              <a:rPr lang="en-US" dirty="0" smtClean="0"/>
              <a:t> </a:t>
            </a:r>
          </a:p>
          <a:p>
            <a:r>
              <a:rPr lang="en-US" dirty="0" err="1" smtClean="0"/>
              <a:t>değişimi</a:t>
            </a:r>
            <a:r>
              <a:rPr lang="en-US" dirty="0" smtClean="0"/>
              <a:t> </a:t>
            </a:r>
            <a:r>
              <a:rPr lang="en-US" dirty="0" err="1" smtClean="0"/>
              <a:t>sonucunda</a:t>
            </a:r>
            <a:r>
              <a:rPr lang="en-US" dirty="0" smtClean="0"/>
              <a:t> </a:t>
            </a:r>
            <a:r>
              <a:rPr lang="en-US" dirty="0" err="1" smtClean="0"/>
              <a:t>yeni</a:t>
            </a:r>
            <a:r>
              <a:rPr lang="en-US" dirty="0" smtClean="0"/>
              <a:t> </a:t>
            </a:r>
            <a:r>
              <a:rPr lang="en-US" dirty="0" err="1" smtClean="0"/>
              <a:t>kromozom</a:t>
            </a:r>
            <a:endParaRPr lang="en-US" dirty="0" smtClean="0"/>
          </a:p>
          <a:p>
            <a:r>
              <a:rPr lang="en-US" dirty="0" err="1" smtClean="0"/>
              <a:t>ve</a:t>
            </a:r>
            <a:r>
              <a:rPr lang="en-US" dirty="0" smtClean="0"/>
              <a:t> </a:t>
            </a:r>
            <a:r>
              <a:rPr lang="en-US" dirty="0" err="1" smtClean="0"/>
              <a:t>önemli</a:t>
            </a:r>
            <a:r>
              <a:rPr lang="en-US" dirty="0" smtClean="0"/>
              <a:t> </a:t>
            </a:r>
            <a:r>
              <a:rPr lang="en-US" dirty="0" err="1" smtClean="0"/>
              <a:t>varyasyonlar</a:t>
            </a:r>
            <a:r>
              <a:rPr lang="en-US" dirty="0" smtClean="0"/>
              <a:t> </a:t>
            </a:r>
            <a:r>
              <a:rPr lang="en-US" dirty="0" err="1" smtClean="0"/>
              <a:t>meydana</a:t>
            </a:r>
            <a:r>
              <a:rPr lang="en-US" dirty="0" smtClean="0"/>
              <a:t> </a:t>
            </a:r>
          </a:p>
          <a:p>
            <a:r>
              <a:rPr lang="en-US" dirty="0" err="1" smtClean="0"/>
              <a:t>gelir</a:t>
            </a:r>
            <a:endParaRPr lang="en-US" dirty="0"/>
          </a:p>
        </p:txBody>
      </p:sp>
      <p:sp>
        <p:nvSpPr>
          <p:cNvPr id="15" name="TextBox 14"/>
          <p:cNvSpPr txBox="1"/>
          <p:nvPr/>
        </p:nvSpPr>
        <p:spPr>
          <a:xfrm>
            <a:off x="1075248" y="590085"/>
            <a:ext cx="502061" cy="461665"/>
          </a:xfrm>
          <a:prstGeom prst="rect">
            <a:avLst/>
          </a:prstGeom>
          <a:noFill/>
        </p:spPr>
        <p:txBody>
          <a:bodyPr wrap="none" rtlCol="0">
            <a:spAutoFit/>
          </a:bodyPr>
          <a:lstStyle/>
          <a:p>
            <a:r>
              <a:rPr lang="en-US" sz="2400" dirty="0" smtClean="0"/>
              <a:t>2n</a:t>
            </a:r>
            <a:endParaRPr lang="en-US" sz="2400" dirty="0"/>
          </a:p>
        </p:txBody>
      </p:sp>
    </p:spTree>
    <p:extLst>
      <p:ext uri="{BB962C8B-B14F-4D97-AF65-F5344CB8AC3E}">
        <p14:creationId xmlns:p14="http://schemas.microsoft.com/office/powerpoint/2010/main" val="4663055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116632"/>
            <a:ext cx="4662687" cy="584775"/>
          </a:xfrm>
          <a:prstGeom prst="rect">
            <a:avLst/>
          </a:prstGeom>
          <a:noFill/>
        </p:spPr>
        <p:txBody>
          <a:bodyPr wrap="none" rtlCol="0">
            <a:spAutoFit/>
          </a:bodyPr>
          <a:lstStyle/>
          <a:p>
            <a:r>
              <a:rPr lang="en-US" dirty="0" smtClean="0">
                <a:solidFill>
                  <a:srgbClr val="FF0000"/>
                </a:solidFill>
              </a:rPr>
              <a:t>METAFAZ I</a:t>
            </a:r>
          </a:p>
          <a:p>
            <a:pPr marL="285750" indent="-285750">
              <a:buFont typeface="Arial" charset="0"/>
              <a:buChar char="•"/>
            </a:pPr>
            <a:r>
              <a:rPr lang="en-US" sz="1400" dirty="0" err="1" smtClean="0"/>
              <a:t>Koromozomlar</a:t>
            </a:r>
            <a:r>
              <a:rPr lang="en-US" sz="1400" dirty="0" smtClean="0"/>
              <a:t> </a:t>
            </a:r>
            <a:r>
              <a:rPr lang="en-US" sz="1400" dirty="0" err="1" smtClean="0"/>
              <a:t>farklı</a:t>
            </a:r>
            <a:r>
              <a:rPr lang="en-US" sz="1400" dirty="0" smtClean="0"/>
              <a:t> </a:t>
            </a:r>
            <a:r>
              <a:rPr lang="en-US" sz="1400" dirty="0" err="1" smtClean="0"/>
              <a:t>oriyantasyonda</a:t>
            </a:r>
            <a:r>
              <a:rPr lang="en-US" sz="1400" dirty="0" smtClean="0"/>
              <a:t> </a:t>
            </a:r>
            <a:r>
              <a:rPr lang="en-US" sz="1400" dirty="0" err="1" smtClean="0"/>
              <a:t>orta</a:t>
            </a:r>
            <a:r>
              <a:rPr lang="en-US" sz="1400" dirty="0" smtClean="0"/>
              <a:t> </a:t>
            </a:r>
            <a:r>
              <a:rPr lang="en-US" sz="1400" dirty="0" err="1" smtClean="0"/>
              <a:t>bölgede</a:t>
            </a:r>
            <a:r>
              <a:rPr lang="en-US" sz="1400" dirty="0" smtClean="0"/>
              <a:t> </a:t>
            </a:r>
            <a:r>
              <a:rPr lang="en-US" sz="1400" dirty="0" err="1" smtClean="0"/>
              <a:t>sıralanır</a:t>
            </a:r>
            <a:endParaRPr lang="en-US" sz="1400" dirty="0" smtClean="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827216"/>
            <a:ext cx="1944216" cy="1953731"/>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3422" y="827216"/>
            <a:ext cx="1940898" cy="193466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6967" y="827216"/>
            <a:ext cx="2010544" cy="1953731"/>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0158" y="827216"/>
            <a:ext cx="2036194" cy="1953731"/>
          </a:xfrm>
          <a:prstGeom prst="rect">
            <a:avLst/>
          </a:prstGeom>
        </p:spPr>
      </p:pic>
      <p:pic>
        <p:nvPicPr>
          <p:cNvPr id="12" name="Picture 11"/>
          <p:cNvPicPr>
            <a:picLocks noChangeAspect="1"/>
          </p:cNvPicPr>
          <p:nvPr/>
        </p:nvPicPr>
        <p:blipFill>
          <a:blip r:embed="rId6"/>
          <a:stretch>
            <a:fillRect/>
          </a:stretch>
        </p:blipFill>
        <p:spPr>
          <a:xfrm>
            <a:off x="3263195" y="3288279"/>
            <a:ext cx="5041900" cy="1612900"/>
          </a:xfrm>
          <a:prstGeom prst="rect">
            <a:avLst/>
          </a:prstGeom>
        </p:spPr>
      </p:pic>
      <p:sp>
        <p:nvSpPr>
          <p:cNvPr id="15" name="TextBox 14"/>
          <p:cNvSpPr txBox="1"/>
          <p:nvPr/>
        </p:nvSpPr>
        <p:spPr>
          <a:xfrm>
            <a:off x="0" y="5705144"/>
            <a:ext cx="9140323" cy="707886"/>
          </a:xfrm>
          <a:prstGeom prst="rect">
            <a:avLst/>
          </a:prstGeom>
          <a:noFill/>
        </p:spPr>
        <p:txBody>
          <a:bodyPr wrap="none" rtlCol="0">
            <a:spAutoFit/>
          </a:bodyPr>
          <a:lstStyle/>
          <a:p>
            <a:r>
              <a:rPr lang="en-US" sz="2000" dirty="0" err="1" smtClean="0"/>
              <a:t>Çok</a:t>
            </a:r>
            <a:r>
              <a:rPr lang="en-US" sz="2000" dirty="0" smtClean="0"/>
              <a:t> </a:t>
            </a:r>
            <a:r>
              <a:rPr lang="en-US" sz="2000" dirty="0" err="1" smtClean="0"/>
              <a:t>sayıda</a:t>
            </a:r>
            <a:r>
              <a:rPr lang="en-US" sz="2000" dirty="0" smtClean="0"/>
              <a:t> </a:t>
            </a:r>
            <a:r>
              <a:rPr lang="en-US" sz="2000" dirty="0" err="1" smtClean="0"/>
              <a:t>erkek</a:t>
            </a:r>
            <a:r>
              <a:rPr lang="en-US" sz="2000" dirty="0" smtClean="0"/>
              <a:t> </a:t>
            </a:r>
            <a:r>
              <a:rPr lang="en-US" sz="2000" dirty="0" err="1" smtClean="0"/>
              <a:t>ve</a:t>
            </a:r>
            <a:r>
              <a:rPr lang="en-US" sz="2000" dirty="0" smtClean="0"/>
              <a:t> </a:t>
            </a:r>
            <a:r>
              <a:rPr lang="en-US" sz="2000" dirty="0" err="1" smtClean="0"/>
              <a:t>dişi</a:t>
            </a:r>
            <a:r>
              <a:rPr lang="en-US" sz="2000" dirty="0" smtClean="0"/>
              <a:t> </a:t>
            </a:r>
            <a:r>
              <a:rPr lang="en-US" sz="2000" dirty="0" err="1" smtClean="0"/>
              <a:t>gamet</a:t>
            </a:r>
            <a:r>
              <a:rPr lang="en-US" sz="2000" dirty="0" smtClean="0"/>
              <a:t> </a:t>
            </a:r>
            <a:r>
              <a:rPr lang="en-US" sz="2000" dirty="0" err="1" smtClean="0"/>
              <a:t>hücresini</a:t>
            </a:r>
            <a:r>
              <a:rPr lang="en-US" sz="2000" dirty="0" smtClean="0"/>
              <a:t> </a:t>
            </a:r>
            <a:r>
              <a:rPr lang="en-US" sz="2000" dirty="0" err="1" smtClean="0"/>
              <a:t>düşündüğümüzde</a:t>
            </a:r>
            <a:r>
              <a:rPr lang="en-US" sz="2000" dirty="0" smtClean="0"/>
              <a:t> </a:t>
            </a:r>
            <a:r>
              <a:rPr lang="en-US" sz="2000" dirty="0" err="1" smtClean="0"/>
              <a:t>yeni</a:t>
            </a:r>
            <a:r>
              <a:rPr lang="en-US" sz="2000" dirty="0" smtClean="0"/>
              <a:t> </a:t>
            </a:r>
            <a:r>
              <a:rPr lang="en-US" sz="2000" dirty="0" err="1" smtClean="0"/>
              <a:t>nesilde</a:t>
            </a:r>
            <a:r>
              <a:rPr lang="en-US" sz="2000" dirty="0" smtClean="0"/>
              <a:t> 64 </a:t>
            </a:r>
            <a:r>
              <a:rPr lang="en-US" sz="2000" dirty="0" err="1" smtClean="0"/>
              <a:t>trilyon</a:t>
            </a:r>
            <a:r>
              <a:rPr lang="en-US" sz="2000" dirty="0" smtClean="0"/>
              <a:t> </a:t>
            </a:r>
            <a:r>
              <a:rPr lang="en-US" sz="2000" dirty="0" err="1" smtClean="0"/>
              <a:t>adet</a:t>
            </a:r>
            <a:endParaRPr lang="en-US" sz="2000" dirty="0" smtClean="0"/>
          </a:p>
          <a:p>
            <a:r>
              <a:rPr lang="en-US" sz="2000" dirty="0" smtClean="0"/>
              <a:t> </a:t>
            </a:r>
            <a:r>
              <a:rPr lang="en-US" sz="2000" dirty="0" err="1" smtClean="0"/>
              <a:t>bağımsız</a:t>
            </a:r>
            <a:r>
              <a:rPr lang="en-US" sz="2000" dirty="0" smtClean="0"/>
              <a:t> </a:t>
            </a:r>
            <a:r>
              <a:rPr lang="en-US" sz="2000" dirty="0" err="1" smtClean="0"/>
              <a:t>varyasyon</a:t>
            </a:r>
            <a:r>
              <a:rPr lang="en-US" sz="2000" dirty="0" smtClean="0"/>
              <a:t> </a:t>
            </a:r>
            <a:r>
              <a:rPr lang="en-US" sz="2000" dirty="0" err="1" smtClean="0"/>
              <a:t>oluşmaktadır</a:t>
            </a:r>
            <a:endParaRPr lang="en-US" sz="2000" dirty="0"/>
          </a:p>
        </p:txBody>
      </p:sp>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504" y="2879012"/>
            <a:ext cx="2390554" cy="2348880"/>
          </a:xfrm>
          <a:prstGeom prst="rect">
            <a:avLst/>
          </a:prstGeom>
        </p:spPr>
      </p:pic>
    </p:spTree>
    <p:extLst>
      <p:ext uri="{BB962C8B-B14F-4D97-AF65-F5344CB8AC3E}">
        <p14:creationId xmlns:p14="http://schemas.microsoft.com/office/powerpoint/2010/main" val="18926908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Crossing Over</a:t>
            </a:r>
            <a:endParaRPr lang="tr-TR" dirty="0"/>
          </a:p>
        </p:txBody>
      </p:sp>
      <p:pic>
        <p:nvPicPr>
          <p:cNvPr id="4" name="il_fi" descr="http://www2.estrellamountain.edu/faculty/farabee/biobk/Crossover.gif"/>
          <p:cNvPicPr>
            <a:picLocks noGrp="1"/>
          </p:cNvPicPr>
          <p:nvPr>
            <p:ph idx="1"/>
          </p:nvPr>
        </p:nvPicPr>
        <p:blipFill>
          <a:blip r:embed="rId2" cstate="print"/>
          <a:srcRect/>
          <a:stretch>
            <a:fillRect/>
          </a:stretch>
        </p:blipFill>
        <p:spPr bwMode="auto">
          <a:xfrm>
            <a:off x="971600" y="1772816"/>
            <a:ext cx="5653037" cy="357626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8" y="1052736"/>
            <a:ext cx="2706638" cy="2498435"/>
          </a:xfrm>
          <a:prstGeom prst="rect">
            <a:avLst/>
          </a:prstGeom>
        </p:spPr>
      </p:pic>
      <p:sp>
        <p:nvSpPr>
          <p:cNvPr id="5" name="TextBox 4"/>
          <p:cNvSpPr txBox="1"/>
          <p:nvPr/>
        </p:nvSpPr>
        <p:spPr>
          <a:xfrm>
            <a:off x="827584" y="323945"/>
            <a:ext cx="1801327" cy="584775"/>
          </a:xfrm>
          <a:prstGeom prst="rect">
            <a:avLst/>
          </a:prstGeom>
          <a:noFill/>
        </p:spPr>
        <p:txBody>
          <a:bodyPr wrap="none" rtlCol="0">
            <a:spAutoFit/>
          </a:bodyPr>
          <a:lstStyle/>
          <a:p>
            <a:r>
              <a:rPr lang="en-US" dirty="0" smtClean="0">
                <a:solidFill>
                  <a:srgbClr val="FF0000"/>
                </a:solidFill>
              </a:rPr>
              <a:t>ANAFAZ I</a:t>
            </a:r>
          </a:p>
          <a:p>
            <a:pPr marL="285750" indent="-285750">
              <a:buFont typeface="Arial" charset="0"/>
              <a:buChar char="•"/>
            </a:pPr>
            <a:r>
              <a:rPr lang="en-US" sz="1400" dirty="0" err="1" smtClean="0"/>
              <a:t>Kromotidler</a:t>
            </a:r>
            <a:r>
              <a:rPr lang="en-US" sz="1400" dirty="0" smtClean="0"/>
              <a:t> </a:t>
            </a:r>
            <a:r>
              <a:rPr lang="en-US" sz="1400" dirty="0" err="1" smtClean="0"/>
              <a:t>ayrılır</a:t>
            </a:r>
            <a:endParaRPr lang="en-US" sz="1400" dirty="0" smtClean="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3655" y="1067807"/>
            <a:ext cx="2528007" cy="2468291"/>
          </a:xfrm>
          <a:prstGeom prst="rect">
            <a:avLst/>
          </a:prstGeom>
        </p:spPr>
      </p:pic>
      <p:sp>
        <p:nvSpPr>
          <p:cNvPr id="8" name="TextBox 7"/>
          <p:cNvSpPr txBox="1"/>
          <p:nvPr/>
        </p:nvSpPr>
        <p:spPr>
          <a:xfrm>
            <a:off x="3826392" y="30144"/>
            <a:ext cx="2551148" cy="1446550"/>
          </a:xfrm>
          <a:prstGeom prst="rect">
            <a:avLst/>
          </a:prstGeom>
          <a:noFill/>
        </p:spPr>
        <p:txBody>
          <a:bodyPr wrap="none" rtlCol="0">
            <a:spAutoFit/>
          </a:bodyPr>
          <a:lstStyle/>
          <a:p>
            <a:r>
              <a:rPr lang="en-US" dirty="0" smtClean="0">
                <a:solidFill>
                  <a:srgbClr val="FF0000"/>
                </a:solidFill>
              </a:rPr>
              <a:t>TELOFAZ I </a:t>
            </a:r>
            <a:r>
              <a:rPr lang="en-US" dirty="0" err="1" smtClean="0">
                <a:solidFill>
                  <a:srgbClr val="FF0000"/>
                </a:solidFill>
              </a:rPr>
              <a:t>ve</a:t>
            </a:r>
            <a:r>
              <a:rPr lang="en-US" dirty="0" smtClean="0">
                <a:solidFill>
                  <a:srgbClr val="FF0000"/>
                </a:solidFill>
              </a:rPr>
              <a:t> SİTOKİNESİZ</a:t>
            </a:r>
          </a:p>
          <a:p>
            <a:pPr marL="285750" indent="-285750">
              <a:buFont typeface="Arial" charset="0"/>
              <a:buChar char="•"/>
            </a:pPr>
            <a:r>
              <a:rPr lang="en-US" sz="1400" dirty="0" err="1" smtClean="0"/>
              <a:t>Hücre</a:t>
            </a:r>
            <a:r>
              <a:rPr lang="en-US" sz="1400" dirty="0" smtClean="0"/>
              <a:t> </a:t>
            </a:r>
            <a:r>
              <a:rPr lang="en-US" sz="1400" dirty="0" err="1" smtClean="0"/>
              <a:t>uzar</a:t>
            </a:r>
            <a:endParaRPr lang="en-US" sz="1400" dirty="0" smtClean="0"/>
          </a:p>
          <a:p>
            <a:pPr marL="285750" indent="-285750">
              <a:buFont typeface="Arial" charset="0"/>
              <a:buChar char="•"/>
            </a:pPr>
            <a:r>
              <a:rPr lang="en-US" sz="1400" dirty="0" err="1" smtClean="0"/>
              <a:t>Hücre</a:t>
            </a:r>
            <a:r>
              <a:rPr lang="en-US" sz="1400" dirty="0" smtClean="0"/>
              <a:t> </a:t>
            </a:r>
            <a:r>
              <a:rPr lang="en-US" sz="1400" dirty="0" err="1" smtClean="0"/>
              <a:t>ayrılması</a:t>
            </a:r>
            <a:r>
              <a:rPr lang="en-US" sz="1400" dirty="0" smtClean="0"/>
              <a:t> </a:t>
            </a:r>
            <a:r>
              <a:rPr lang="en-US" sz="1400" dirty="0" err="1" smtClean="0"/>
              <a:t>olur</a:t>
            </a:r>
            <a:endParaRPr lang="en-US" sz="1400" dirty="0" smtClean="0"/>
          </a:p>
          <a:p>
            <a:pPr marL="285750" indent="-285750">
              <a:buFont typeface="Arial" charset="0"/>
              <a:buChar char="•"/>
            </a:pPr>
            <a:r>
              <a:rPr lang="en-US" sz="1400" dirty="0" err="1" smtClean="0"/>
              <a:t>Yeni</a:t>
            </a:r>
            <a:r>
              <a:rPr lang="en-US" sz="1400" dirty="0" smtClean="0"/>
              <a:t> </a:t>
            </a:r>
            <a:r>
              <a:rPr lang="en-US" sz="1400" dirty="0" err="1" smtClean="0"/>
              <a:t>çekirdekler</a:t>
            </a:r>
            <a:r>
              <a:rPr lang="en-US" sz="1400" dirty="0" smtClean="0"/>
              <a:t> </a:t>
            </a:r>
            <a:r>
              <a:rPr lang="en-US" sz="1400" dirty="0" err="1" smtClean="0"/>
              <a:t>oluşur</a:t>
            </a:r>
            <a:endParaRPr lang="en-US" sz="1400" dirty="0" smtClean="0"/>
          </a:p>
          <a:p>
            <a:pPr marL="285750" indent="-285750">
              <a:buFont typeface="Arial" charset="0"/>
              <a:buChar char="•"/>
            </a:pPr>
            <a:endParaRPr lang="en-US" sz="1400" dirty="0"/>
          </a:p>
          <a:p>
            <a:pPr marL="285750" indent="-285750">
              <a:buFont typeface="Arial" charset="0"/>
              <a:buChar char="•"/>
            </a:pPr>
            <a:endParaRPr lang="en-US" sz="1400" dirty="0" smtClean="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8184" y="1085888"/>
            <a:ext cx="2674640" cy="2465283"/>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544" y="4572876"/>
            <a:ext cx="2730736" cy="2267585"/>
          </a:xfrm>
          <a:prstGeom prst="rect">
            <a:avLst/>
          </a:prstGeom>
        </p:spPr>
      </p:pic>
      <p:sp>
        <p:nvSpPr>
          <p:cNvPr id="12" name="TextBox 11"/>
          <p:cNvSpPr txBox="1"/>
          <p:nvPr/>
        </p:nvSpPr>
        <p:spPr>
          <a:xfrm>
            <a:off x="683568" y="3498210"/>
            <a:ext cx="2238883" cy="1015663"/>
          </a:xfrm>
          <a:prstGeom prst="rect">
            <a:avLst/>
          </a:prstGeom>
          <a:noFill/>
        </p:spPr>
        <p:txBody>
          <a:bodyPr wrap="none" rtlCol="0">
            <a:spAutoFit/>
          </a:bodyPr>
          <a:lstStyle/>
          <a:p>
            <a:r>
              <a:rPr lang="en-US" dirty="0" smtClean="0">
                <a:solidFill>
                  <a:srgbClr val="FF0000"/>
                </a:solidFill>
              </a:rPr>
              <a:t>PROFAZ II</a:t>
            </a:r>
          </a:p>
          <a:p>
            <a:pPr marL="285750" indent="-285750">
              <a:buFont typeface="Arial" charset="0"/>
              <a:buChar char="•"/>
            </a:pPr>
            <a:r>
              <a:rPr lang="en-US" sz="1400" dirty="0" err="1" smtClean="0"/>
              <a:t>Kromozomlar</a:t>
            </a:r>
            <a:r>
              <a:rPr lang="en-US" sz="1400" dirty="0" smtClean="0"/>
              <a:t> </a:t>
            </a:r>
            <a:r>
              <a:rPr lang="en-US" sz="1400" dirty="0" err="1" smtClean="0"/>
              <a:t>yoğunlaşır</a:t>
            </a:r>
            <a:endParaRPr lang="en-US" sz="1400" dirty="0" smtClean="0"/>
          </a:p>
          <a:p>
            <a:pPr marL="285750" indent="-285750">
              <a:buFont typeface="Arial" charset="0"/>
              <a:buChar char="•"/>
            </a:pPr>
            <a:r>
              <a:rPr lang="en-US" sz="1400" dirty="0"/>
              <a:t>İ</a:t>
            </a:r>
            <a:r>
              <a:rPr lang="en-US" sz="1400" dirty="0" smtClean="0"/>
              <a:t>ğ </a:t>
            </a:r>
            <a:r>
              <a:rPr lang="en-US" sz="1400" dirty="0" err="1" smtClean="0"/>
              <a:t>iplikcikleri</a:t>
            </a:r>
            <a:r>
              <a:rPr lang="en-US" sz="1400" dirty="0" smtClean="0"/>
              <a:t> </a:t>
            </a:r>
            <a:r>
              <a:rPr lang="en-US" sz="1400" dirty="0" err="1" smtClean="0"/>
              <a:t>oluşur</a:t>
            </a:r>
            <a:endParaRPr lang="en-US" sz="1400" dirty="0" smtClean="0"/>
          </a:p>
          <a:p>
            <a:pPr marL="285750" indent="-285750">
              <a:buFont typeface="Arial" charset="0"/>
              <a:buChar char="•"/>
            </a:pPr>
            <a:r>
              <a:rPr lang="en-US" sz="1400" dirty="0" smtClean="0"/>
              <a:t>Crossing over </a:t>
            </a:r>
            <a:r>
              <a:rPr lang="en-US" sz="1400" dirty="0" err="1" smtClean="0"/>
              <a:t>oluşmaz</a:t>
            </a:r>
            <a:endParaRPr lang="en-US" sz="1400" dirty="0"/>
          </a:p>
        </p:txBody>
      </p:sp>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90206" y="4572875"/>
            <a:ext cx="2621954" cy="2267585"/>
          </a:xfrm>
          <a:prstGeom prst="rect">
            <a:avLst/>
          </a:prstGeom>
        </p:spPr>
      </p:pic>
      <p:sp>
        <p:nvSpPr>
          <p:cNvPr id="15" name="TextBox 14"/>
          <p:cNvSpPr txBox="1"/>
          <p:nvPr/>
        </p:nvSpPr>
        <p:spPr>
          <a:xfrm>
            <a:off x="3319076" y="3803688"/>
            <a:ext cx="2512483" cy="800219"/>
          </a:xfrm>
          <a:prstGeom prst="rect">
            <a:avLst/>
          </a:prstGeom>
          <a:noFill/>
        </p:spPr>
        <p:txBody>
          <a:bodyPr wrap="none" rtlCol="0">
            <a:spAutoFit/>
          </a:bodyPr>
          <a:lstStyle/>
          <a:p>
            <a:r>
              <a:rPr lang="en-US" dirty="0" smtClean="0">
                <a:solidFill>
                  <a:srgbClr val="FF0000"/>
                </a:solidFill>
              </a:rPr>
              <a:t>METAFAZ II</a:t>
            </a:r>
          </a:p>
          <a:p>
            <a:pPr marL="285750" indent="-285750">
              <a:buFont typeface="Arial" charset="0"/>
              <a:buChar char="•"/>
            </a:pPr>
            <a:r>
              <a:rPr lang="en-US" sz="1400" dirty="0" err="1" smtClean="0"/>
              <a:t>Koromozomlar</a:t>
            </a:r>
            <a:r>
              <a:rPr lang="en-US" sz="1400" dirty="0" smtClean="0"/>
              <a:t> </a:t>
            </a:r>
            <a:r>
              <a:rPr lang="en-US" sz="1400" dirty="0" err="1" smtClean="0"/>
              <a:t>orta</a:t>
            </a:r>
            <a:r>
              <a:rPr lang="en-US" sz="1400" dirty="0" smtClean="0"/>
              <a:t> </a:t>
            </a:r>
            <a:r>
              <a:rPr lang="en-US" sz="1400" dirty="0" err="1" smtClean="0"/>
              <a:t>bölgede</a:t>
            </a:r>
            <a:endParaRPr lang="en-US" sz="1400" dirty="0"/>
          </a:p>
          <a:p>
            <a:r>
              <a:rPr lang="en-US" sz="1400" dirty="0" smtClean="0"/>
              <a:t>       </a:t>
            </a:r>
            <a:r>
              <a:rPr lang="en-US" sz="1400" dirty="0" err="1" smtClean="0"/>
              <a:t>sıralanır</a:t>
            </a:r>
            <a:endParaRPr lang="en-US" sz="1400" dirty="0" smtClean="0"/>
          </a:p>
        </p:txBody>
      </p:sp>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83289" y="4554083"/>
            <a:ext cx="2854161" cy="2286377"/>
          </a:xfrm>
          <a:prstGeom prst="rect">
            <a:avLst/>
          </a:prstGeom>
        </p:spPr>
      </p:pic>
    </p:spTree>
    <p:extLst>
      <p:ext uri="{BB962C8B-B14F-4D97-AF65-F5344CB8AC3E}">
        <p14:creationId xmlns:p14="http://schemas.microsoft.com/office/powerpoint/2010/main" val="9929360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052736"/>
            <a:ext cx="2935361" cy="2421772"/>
          </a:xfrm>
          <a:prstGeom prst="rect">
            <a:avLst/>
          </a:prstGeom>
        </p:spPr>
      </p:pic>
      <p:sp>
        <p:nvSpPr>
          <p:cNvPr id="5" name="TextBox 4"/>
          <p:cNvSpPr txBox="1"/>
          <p:nvPr/>
        </p:nvSpPr>
        <p:spPr>
          <a:xfrm>
            <a:off x="643443" y="39385"/>
            <a:ext cx="1801327" cy="584775"/>
          </a:xfrm>
          <a:prstGeom prst="rect">
            <a:avLst/>
          </a:prstGeom>
          <a:noFill/>
        </p:spPr>
        <p:txBody>
          <a:bodyPr wrap="none" rtlCol="0">
            <a:spAutoFit/>
          </a:bodyPr>
          <a:lstStyle/>
          <a:p>
            <a:r>
              <a:rPr lang="en-US" dirty="0" smtClean="0">
                <a:solidFill>
                  <a:srgbClr val="FF0000"/>
                </a:solidFill>
              </a:rPr>
              <a:t>ANAFAZ II</a:t>
            </a:r>
          </a:p>
          <a:p>
            <a:pPr marL="285750" indent="-285750">
              <a:buFont typeface="Arial" charset="0"/>
              <a:buChar char="•"/>
            </a:pPr>
            <a:r>
              <a:rPr lang="en-US" sz="1400" dirty="0" err="1" smtClean="0"/>
              <a:t>Kromotidler</a:t>
            </a:r>
            <a:r>
              <a:rPr lang="en-US" sz="1400" dirty="0" smtClean="0"/>
              <a:t> </a:t>
            </a:r>
            <a:r>
              <a:rPr lang="en-US" sz="1400" dirty="0" err="1" smtClean="0"/>
              <a:t>ayrılır</a:t>
            </a:r>
            <a:endParaRPr lang="en-US" sz="1400" dirty="0" smtClean="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1960" y="1052736"/>
            <a:ext cx="2879218" cy="2421772"/>
          </a:xfrm>
          <a:prstGeom prst="rect">
            <a:avLst/>
          </a:prstGeom>
        </p:spPr>
      </p:pic>
      <p:sp>
        <p:nvSpPr>
          <p:cNvPr id="7" name="TextBox 6"/>
          <p:cNvSpPr txBox="1"/>
          <p:nvPr/>
        </p:nvSpPr>
        <p:spPr>
          <a:xfrm>
            <a:off x="3826392" y="30144"/>
            <a:ext cx="2641092" cy="1446550"/>
          </a:xfrm>
          <a:prstGeom prst="rect">
            <a:avLst/>
          </a:prstGeom>
          <a:noFill/>
        </p:spPr>
        <p:txBody>
          <a:bodyPr wrap="none" rtlCol="0">
            <a:spAutoFit/>
          </a:bodyPr>
          <a:lstStyle/>
          <a:p>
            <a:r>
              <a:rPr lang="en-US" smtClean="0">
                <a:solidFill>
                  <a:srgbClr val="FF0000"/>
                </a:solidFill>
              </a:rPr>
              <a:t>TELOFAZ II </a:t>
            </a:r>
            <a:r>
              <a:rPr lang="en-US" dirty="0" err="1" smtClean="0">
                <a:solidFill>
                  <a:srgbClr val="FF0000"/>
                </a:solidFill>
              </a:rPr>
              <a:t>ve</a:t>
            </a:r>
            <a:r>
              <a:rPr lang="en-US" dirty="0" smtClean="0">
                <a:solidFill>
                  <a:srgbClr val="FF0000"/>
                </a:solidFill>
              </a:rPr>
              <a:t> SİTOKİNESİZ</a:t>
            </a:r>
          </a:p>
          <a:p>
            <a:pPr marL="285750" indent="-285750">
              <a:buFont typeface="Arial" charset="0"/>
              <a:buChar char="•"/>
            </a:pPr>
            <a:r>
              <a:rPr lang="en-US" sz="1400" dirty="0" err="1" smtClean="0"/>
              <a:t>Hücre</a:t>
            </a:r>
            <a:r>
              <a:rPr lang="en-US" sz="1400" dirty="0" smtClean="0"/>
              <a:t> </a:t>
            </a:r>
            <a:r>
              <a:rPr lang="en-US" sz="1400" dirty="0" err="1" smtClean="0"/>
              <a:t>uzar</a:t>
            </a:r>
            <a:endParaRPr lang="en-US" sz="1400" dirty="0" smtClean="0"/>
          </a:p>
          <a:p>
            <a:pPr marL="285750" indent="-285750">
              <a:buFont typeface="Arial" charset="0"/>
              <a:buChar char="•"/>
            </a:pPr>
            <a:r>
              <a:rPr lang="en-US" sz="1400" dirty="0" err="1" smtClean="0"/>
              <a:t>Hücre</a:t>
            </a:r>
            <a:r>
              <a:rPr lang="en-US" sz="1400" dirty="0" smtClean="0"/>
              <a:t> </a:t>
            </a:r>
            <a:r>
              <a:rPr lang="en-US" sz="1400" dirty="0" err="1" smtClean="0"/>
              <a:t>ayrılması</a:t>
            </a:r>
            <a:r>
              <a:rPr lang="en-US" sz="1400" dirty="0" smtClean="0"/>
              <a:t> </a:t>
            </a:r>
            <a:r>
              <a:rPr lang="en-US" sz="1400" dirty="0" err="1" smtClean="0"/>
              <a:t>olur</a:t>
            </a:r>
            <a:endParaRPr lang="en-US" sz="1400" dirty="0" smtClean="0"/>
          </a:p>
          <a:p>
            <a:pPr marL="285750" indent="-285750">
              <a:buFont typeface="Arial" charset="0"/>
              <a:buChar char="•"/>
            </a:pPr>
            <a:r>
              <a:rPr lang="en-US" sz="1400" dirty="0" err="1" smtClean="0"/>
              <a:t>Yeni</a:t>
            </a:r>
            <a:r>
              <a:rPr lang="en-US" sz="1400" dirty="0" smtClean="0"/>
              <a:t> </a:t>
            </a:r>
            <a:r>
              <a:rPr lang="en-US" sz="1400" dirty="0" err="1" smtClean="0"/>
              <a:t>çekirdekler</a:t>
            </a:r>
            <a:r>
              <a:rPr lang="en-US" sz="1400" dirty="0" smtClean="0"/>
              <a:t> </a:t>
            </a:r>
            <a:r>
              <a:rPr lang="en-US" sz="1400" dirty="0" err="1" smtClean="0"/>
              <a:t>oluşur</a:t>
            </a:r>
            <a:endParaRPr lang="en-US" sz="1400" dirty="0" smtClean="0"/>
          </a:p>
          <a:p>
            <a:pPr marL="285750" indent="-285750">
              <a:buFont typeface="Arial" charset="0"/>
              <a:buChar char="•"/>
            </a:pPr>
            <a:endParaRPr lang="en-US" sz="1400" dirty="0"/>
          </a:p>
          <a:p>
            <a:pPr marL="285750" indent="-285750">
              <a:buFont typeface="Arial" charset="0"/>
              <a:buChar char="•"/>
            </a:pPr>
            <a:endParaRPr lang="en-US" sz="1400"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0231" y="4077072"/>
            <a:ext cx="1963936" cy="198854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3171" y="3819983"/>
            <a:ext cx="3174876" cy="2561345"/>
          </a:xfrm>
          <a:prstGeom prst="rect">
            <a:avLst/>
          </a:prstGeom>
        </p:spPr>
      </p:pic>
      <p:sp>
        <p:nvSpPr>
          <p:cNvPr id="10" name="TextBox 9"/>
          <p:cNvSpPr txBox="1"/>
          <p:nvPr/>
        </p:nvSpPr>
        <p:spPr>
          <a:xfrm>
            <a:off x="1115616" y="6381328"/>
            <a:ext cx="671979" cy="369332"/>
          </a:xfrm>
          <a:prstGeom prst="rect">
            <a:avLst/>
          </a:prstGeom>
          <a:noFill/>
        </p:spPr>
        <p:txBody>
          <a:bodyPr wrap="none" rtlCol="0">
            <a:spAutoFit/>
          </a:bodyPr>
          <a:lstStyle/>
          <a:p>
            <a:r>
              <a:rPr lang="en-US" dirty="0" err="1" smtClean="0"/>
              <a:t>Önce</a:t>
            </a:r>
            <a:endParaRPr lang="en-US" dirty="0"/>
          </a:p>
        </p:txBody>
      </p:sp>
      <p:sp>
        <p:nvSpPr>
          <p:cNvPr id="11" name="TextBox 10"/>
          <p:cNvSpPr txBox="1"/>
          <p:nvPr/>
        </p:nvSpPr>
        <p:spPr>
          <a:xfrm>
            <a:off x="6732240" y="5481855"/>
            <a:ext cx="2264210" cy="923330"/>
          </a:xfrm>
          <a:prstGeom prst="rect">
            <a:avLst/>
          </a:prstGeom>
          <a:noFill/>
        </p:spPr>
        <p:txBody>
          <a:bodyPr wrap="none" rtlCol="0">
            <a:spAutoFit/>
          </a:bodyPr>
          <a:lstStyle/>
          <a:p>
            <a:r>
              <a:rPr lang="en-US" dirty="0" err="1" smtClean="0"/>
              <a:t>Sonra</a:t>
            </a:r>
            <a:endParaRPr lang="en-US" dirty="0" smtClean="0"/>
          </a:p>
          <a:p>
            <a:r>
              <a:rPr lang="en-US" dirty="0" err="1" smtClean="0"/>
              <a:t>Öncekinden</a:t>
            </a:r>
            <a:r>
              <a:rPr lang="en-US" dirty="0" smtClean="0"/>
              <a:t> </a:t>
            </a:r>
            <a:r>
              <a:rPr lang="en-US" dirty="0" err="1" smtClean="0"/>
              <a:t>tamamen</a:t>
            </a:r>
            <a:endParaRPr lang="en-US" dirty="0" smtClean="0"/>
          </a:p>
          <a:p>
            <a:r>
              <a:rPr lang="en-US" dirty="0" err="1" smtClean="0"/>
              <a:t>Farklı</a:t>
            </a:r>
            <a:r>
              <a:rPr lang="en-US" dirty="0" smtClean="0"/>
              <a:t> 4 haploid </a:t>
            </a:r>
            <a:r>
              <a:rPr lang="en-US" dirty="0" err="1" smtClean="0"/>
              <a:t>hücre</a:t>
            </a:r>
            <a:endParaRPr lang="en-US" dirty="0"/>
          </a:p>
        </p:txBody>
      </p:sp>
      <p:cxnSp>
        <p:nvCxnSpPr>
          <p:cNvPr id="15" name="Straight Arrow Connector 14"/>
          <p:cNvCxnSpPr/>
          <p:nvPr/>
        </p:nvCxnSpPr>
        <p:spPr>
          <a:xfrm>
            <a:off x="3531158" y="2420888"/>
            <a:ext cx="529363" cy="0"/>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801534" y="5100655"/>
            <a:ext cx="529363" cy="0"/>
          </a:xfrm>
          <a:prstGeom prst="straightConnector1">
            <a:avLst/>
          </a:prstGeom>
          <a:ln w="57150">
            <a:headEnd w="med" len="med"/>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30176" y="1476694"/>
            <a:ext cx="346570" cy="461665"/>
          </a:xfrm>
          <a:prstGeom prst="rect">
            <a:avLst/>
          </a:prstGeom>
          <a:noFill/>
        </p:spPr>
        <p:txBody>
          <a:bodyPr wrap="none" rtlCol="0">
            <a:spAutoFit/>
          </a:bodyPr>
          <a:lstStyle/>
          <a:p>
            <a:r>
              <a:rPr lang="en-US" sz="2400" dirty="0" smtClean="0"/>
              <a:t>n</a:t>
            </a:r>
            <a:endParaRPr lang="en-US" sz="2400" dirty="0"/>
          </a:p>
        </p:txBody>
      </p:sp>
      <p:sp>
        <p:nvSpPr>
          <p:cNvPr id="21" name="TextBox 20"/>
          <p:cNvSpPr txBox="1"/>
          <p:nvPr/>
        </p:nvSpPr>
        <p:spPr>
          <a:xfrm>
            <a:off x="7130176" y="2636912"/>
            <a:ext cx="346570" cy="461665"/>
          </a:xfrm>
          <a:prstGeom prst="rect">
            <a:avLst/>
          </a:prstGeom>
          <a:noFill/>
        </p:spPr>
        <p:txBody>
          <a:bodyPr wrap="none" rtlCol="0">
            <a:spAutoFit/>
          </a:bodyPr>
          <a:lstStyle/>
          <a:p>
            <a:r>
              <a:rPr lang="en-US" sz="2400" dirty="0" smtClean="0"/>
              <a:t>n</a:t>
            </a:r>
            <a:endParaRPr lang="en-US" sz="2400" dirty="0"/>
          </a:p>
        </p:txBody>
      </p:sp>
      <p:sp>
        <p:nvSpPr>
          <p:cNvPr id="22" name="TextBox 21"/>
          <p:cNvSpPr txBox="1"/>
          <p:nvPr/>
        </p:nvSpPr>
        <p:spPr>
          <a:xfrm>
            <a:off x="3887236" y="1418599"/>
            <a:ext cx="346570" cy="461665"/>
          </a:xfrm>
          <a:prstGeom prst="rect">
            <a:avLst/>
          </a:prstGeom>
          <a:noFill/>
        </p:spPr>
        <p:txBody>
          <a:bodyPr wrap="none" rtlCol="0">
            <a:spAutoFit/>
          </a:bodyPr>
          <a:lstStyle/>
          <a:p>
            <a:r>
              <a:rPr lang="en-US" sz="2400" dirty="0" smtClean="0"/>
              <a:t>n</a:t>
            </a:r>
            <a:endParaRPr lang="en-US" sz="2400" dirty="0"/>
          </a:p>
        </p:txBody>
      </p:sp>
      <p:sp>
        <p:nvSpPr>
          <p:cNvPr id="23" name="TextBox 22"/>
          <p:cNvSpPr txBox="1"/>
          <p:nvPr/>
        </p:nvSpPr>
        <p:spPr>
          <a:xfrm>
            <a:off x="3865390" y="2571169"/>
            <a:ext cx="346570" cy="461665"/>
          </a:xfrm>
          <a:prstGeom prst="rect">
            <a:avLst/>
          </a:prstGeom>
          <a:noFill/>
        </p:spPr>
        <p:txBody>
          <a:bodyPr wrap="none" rtlCol="0">
            <a:spAutoFit/>
          </a:bodyPr>
          <a:lstStyle/>
          <a:p>
            <a:r>
              <a:rPr lang="en-US" sz="2400" dirty="0" smtClean="0"/>
              <a:t>n</a:t>
            </a:r>
            <a:endParaRPr lang="en-US" sz="2400" dirty="0"/>
          </a:p>
        </p:txBody>
      </p:sp>
    </p:spTree>
    <p:extLst>
      <p:ext uri="{BB962C8B-B14F-4D97-AF65-F5344CB8AC3E}">
        <p14:creationId xmlns:p14="http://schemas.microsoft.com/office/powerpoint/2010/main" val="94370974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490066"/>
          </a:xfrm>
        </p:spPr>
        <p:txBody>
          <a:bodyPr>
            <a:normAutofit fontScale="90000"/>
          </a:bodyPr>
          <a:lstStyle/>
          <a:p>
            <a:r>
              <a:rPr lang="tr-TR" dirty="0" smtClean="0">
                <a:solidFill>
                  <a:srgbClr val="FF0000"/>
                </a:solidFill>
              </a:rPr>
              <a:t>DNA Sentezi ve Replikasyonu</a:t>
            </a:r>
            <a:endParaRPr lang="tr-TR" dirty="0">
              <a:solidFill>
                <a:srgbClr val="FF0000"/>
              </a:solidFill>
            </a:endParaRPr>
          </a:p>
        </p:txBody>
      </p:sp>
      <p:sp>
        <p:nvSpPr>
          <p:cNvPr id="4098" name="Rectangle 2"/>
          <p:cNvSpPr>
            <a:spLocks noChangeArrowheads="1"/>
          </p:cNvSpPr>
          <p:nvPr/>
        </p:nvSpPr>
        <p:spPr bwMode="auto">
          <a:xfrm>
            <a:off x="251520" y="1739928"/>
            <a:ext cx="8640960" cy="39857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Nükleotid yapımı için gerekli moleküllerin yapımı da dahil yeni DNA zincirlerinin oluşturulması işlemine bir bütün olarak DNA</a:t>
            </a:r>
            <a:r>
              <a:rPr kumimoji="0" lang="tr-TR" sz="1600" b="1" i="1"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 </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sentezi adı verilmektedir.</a:t>
            </a:r>
          </a:p>
          <a:p>
            <a:pPr lvl="0" algn="just" fontAlgn="base">
              <a:spcBef>
                <a:spcPct val="0"/>
              </a:spcBef>
              <a:spcAft>
                <a:spcPct val="0"/>
              </a:spcAft>
              <a:buFont typeface="Arial" pitchFamily="34" charset="0"/>
              <a:buChar char="•"/>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 DNA</a:t>
            </a:r>
            <a:r>
              <a:rPr kumimoji="0" lang="tr-TR" sz="1600" b="1" i="0" u="none" strike="noStrike" cap="none" normalizeH="0" dirty="0" smtClean="0">
                <a:ln>
                  <a:noFill/>
                </a:ln>
                <a:solidFill>
                  <a:schemeClr val="tx1"/>
                </a:solidFill>
                <a:effectLst/>
                <a:latin typeface="Garamond" pitchFamily="18" charset="0"/>
                <a:ea typeface="Times New Roman" pitchFamily="18" charset="0"/>
                <a:cs typeface="Arial" pitchFamily="34" charset="0"/>
              </a:rPr>
              <a:t> replikasyonu ve histon sentezi </a:t>
            </a:r>
            <a:r>
              <a:rPr lang="tr-TR" sz="1600" b="1" dirty="0" smtClean="0">
                <a:latin typeface="Garamond" pitchFamily="18" charset="0"/>
                <a:ea typeface="Times New Roman" pitchFamily="18" charset="0"/>
                <a:cs typeface="Arial" pitchFamily="34" charset="0"/>
              </a:rPr>
              <a:t>bir hücrenin hayat döngüsünün en uzun safhası olan</a:t>
            </a:r>
            <a:r>
              <a:rPr kumimoji="0" lang="tr-TR" sz="1600" b="1" i="0" u="none" strike="noStrike" cap="none" normalizeH="0" dirty="0" smtClean="0">
                <a:ln>
                  <a:noFill/>
                </a:ln>
                <a:solidFill>
                  <a:schemeClr val="tx1"/>
                </a:solidFill>
                <a:effectLst/>
                <a:latin typeface="Garamond" pitchFamily="18" charset="0"/>
                <a:ea typeface="Times New Roman" pitchFamily="18" charset="0"/>
                <a:cs typeface="Arial" pitchFamily="34" charset="0"/>
              </a:rPr>
              <a:t> interfaz safhasının, S  alt devresinde gerçekleşir.</a:t>
            </a:r>
            <a:endParaRPr kumimoji="0" lang="tr-TR"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S alt devresinin öncesi ve sonrasında iki farklı aralık bulunmaktadır (G</a:t>
            </a:r>
            <a:r>
              <a:rPr kumimoji="0" lang="tr-TR" sz="1600" b="1" i="0" u="none" strike="noStrike" cap="none" normalizeH="0" baseline="-30000" dirty="0" smtClean="0">
                <a:ln>
                  <a:noFill/>
                </a:ln>
                <a:solidFill>
                  <a:schemeClr val="tx1"/>
                </a:solidFill>
                <a:effectLst/>
                <a:latin typeface="Garamond" pitchFamily="18" charset="0"/>
                <a:ea typeface="Times New Roman" pitchFamily="18" charset="0"/>
                <a:cs typeface="Arial" pitchFamily="34" charset="0"/>
              </a:rPr>
              <a:t>1</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=birinci boşluk, G</a:t>
            </a:r>
            <a:r>
              <a:rPr kumimoji="0" lang="tr-TR" sz="1600" b="1" i="0" u="none" strike="noStrike" cap="none" normalizeH="0" baseline="-30000" dirty="0" smtClean="0">
                <a:ln>
                  <a:noFill/>
                </a:ln>
                <a:solidFill>
                  <a:schemeClr val="tx1"/>
                </a:solidFill>
                <a:effectLst/>
                <a:latin typeface="Garamond" pitchFamily="18" charset="0"/>
                <a:ea typeface="Times New Roman" pitchFamily="18" charset="0"/>
                <a:cs typeface="Arial" pitchFamily="34" charset="0"/>
              </a:rPr>
              <a:t>2</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=ikinci boşluk). </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G</a:t>
            </a:r>
            <a:r>
              <a:rPr kumimoji="0" lang="tr-TR" sz="1600" b="1" i="0" u="none" strike="noStrike" cap="none" normalizeH="0" baseline="-30000" dirty="0" smtClean="0">
                <a:ln>
                  <a:noFill/>
                </a:ln>
                <a:solidFill>
                  <a:schemeClr val="tx1"/>
                </a:solidFill>
                <a:effectLst/>
                <a:latin typeface="Garamond" pitchFamily="18" charset="0"/>
                <a:ea typeface="Times New Roman" pitchFamily="18" charset="0"/>
                <a:cs typeface="Arial" pitchFamily="34" charset="0"/>
              </a:rPr>
              <a:t>1</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 alt devresi türlere göre en değişken devredir. Bu alt devrede, S alt devresinde üretilecek olan DNA için gerekli nükleotidler sentezlenmektedir.</a:t>
            </a:r>
            <a:endParaRPr kumimoji="0" lang="tr-TR"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DNA sentezi tamamlanır tamamlanmaz hücre de ikiye bölünmektedir. </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Buna karşılık kışın hücre hayat döngüleri belirli bir süre durduran (kış dormansisi) bitkilerde G</a:t>
            </a:r>
            <a:r>
              <a:rPr kumimoji="0" lang="tr-TR" sz="1600" b="1" i="0" u="none" strike="noStrike" cap="none" normalizeH="0" baseline="-30000" dirty="0" smtClean="0">
                <a:ln>
                  <a:noFill/>
                </a:ln>
                <a:solidFill>
                  <a:schemeClr val="tx1"/>
                </a:solidFill>
                <a:effectLst/>
                <a:latin typeface="Garamond" pitchFamily="18" charset="0"/>
                <a:ea typeface="Times New Roman" pitchFamily="18" charset="0"/>
                <a:cs typeface="Arial" pitchFamily="34" charset="0"/>
              </a:rPr>
              <a:t>1</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 aylar boyunca sürebilmektedir. İlkbaharda hücreler tekrar aktif hale gelince döngü kaldığı yerden tekrar başlatılmaktadır. </a:t>
            </a:r>
          </a:p>
          <a:p>
            <a:pPr algn="just" eaLnBrk="0" fontAlgn="base" hangingPunct="0">
              <a:spcBef>
                <a:spcPct val="0"/>
              </a:spcBef>
              <a:spcAft>
                <a:spcPct val="0"/>
              </a:spcAft>
              <a:buFont typeface="Arial" pitchFamily="34" charset="0"/>
              <a:buChar char="•"/>
            </a:pPr>
            <a:r>
              <a:rPr lang="tr-TR" sz="1600" b="1" dirty="0" smtClean="0">
                <a:latin typeface="Garamond" pitchFamily="18" charset="0"/>
                <a:cs typeface="Arial" pitchFamily="34" charset="0"/>
              </a:rPr>
              <a:t>Bitki türü ve sıcaklığıa göre değişmekle beraber, bitkilerde hücre bölünmesi 15-40  saat arasında tamamlanmaktadır. </a:t>
            </a:r>
          </a:p>
          <a:p>
            <a:pPr marL="0" marR="0" lvl="0" indent="0" algn="just" defTabSz="914400" rtl="0" eaLnBrk="0" fontAlgn="base" latinLnBrk="0" hangingPunct="0">
              <a:lnSpc>
                <a:spcPct val="100000"/>
              </a:lnSpc>
              <a:spcBef>
                <a:spcPct val="0"/>
              </a:spcBef>
              <a:spcAft>
                <a:spcPct val="0"/>
              </a:spcAft>
              <a:buClrTx/>
              <a:buSzTx/>
              <a:tabLst/>
            </a:pPr>
            <a:endParaRPr lang="tr-TR" sz="1100" dirty="0" smtClean="0">
              <a:latin typeface="Garamond"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634082"/>
          </a:xfrm>
        </p:spPr>
        <p:txBody>
          <a:bodyPr>
            <a:normAutofit fontScale="90000"/>
          </a:bodyPr>
          <a:lstStyle/>
          <a:p>
            <a:r>
              <a:rPr lang="tr-TR" dirty="0" smtClean="0">
                <a:solidFill>
                  <a:srgbClr val="FF0000"/>
                </a:solidFill>
              </a:rPr>
              <a:t>DNA Sentezi ve Replikasyonu</a:t>
            </a:r>
            <a:endParaRPr lang="tr-TR" dirty="0"/>
          </a:p>
        </p:txBody>
      </p:sp>
      <p:sp>
        <p:nvSpPr>
          <p:cNvPr id="3" name="Content Placeholder 2"/>
          <p:cNvSpPr>
            <a:spLocks noGrp="1"/>
          </p:cNvSpPr>
          <p:nvPr>
            <p:ph idx="1"/>
          </p:nvPr>
        </p:nvSpPr>
        <p:spPr>
          <a:xfrm>
            <a:off x="457200" y="980728"/>
            <a:ext cx="8229600" cy="5145435"/>
          </a:xfrm>
        </p:spPr>
        <p:txBody>
          <a:bodyPr>
            <a:normAutofit fontScale="62500" lnSpcReduction="20000"/>
          </a:bodyPr>
          <a:lstStyle/>
          <a:p>
            <a:pPr marL="0" lvl="0" indent="0" algn="just" eaLnBrk="0" fontAlgn="base" hangingPunct="0">
              <a:spcBef>
                <a:spcPct val="0"/>
              </a:spcBef>
              <a:spcAft>
                <a:spcPct val="0"/>
              </a:spcAft>
            </a:pPr>
            <a:r>
              <a:rPr lang="tr-TR" sz="3400" b="1" dirty="0" smtClean="0">
                <a:latin typeface="Garamond" pitchFamily="18" charset="0"/>
                <a:ea typeface="Times New Roman" pitchFamily="18" charset="0"/>
                <a:cs typeface="Arial" pitchFamily="34" charset="0"/>
              </a:rPr>
              <a:t>Hücre bölünmesi (mitoz), yeni hücrelerin orijinal kalıtsal materyal ile tıpa tıp aynı kalıtsal materyal içermelerini sağlamaktadır.</a:t>
            </a:r>
          </a:p>
          <a:p>
            <a:pPr marL="0" lvl="0" indent="0" algn="just" eaLnBrk="0" fontAlgn="base" hangingPunct="0">
              <a:spcBef>
                <a:spcPct val="0"/>
              </a:spcBef>
              <a:spcAft>
                <a:spcPct val="0"/>
              </a:spcAft>
            </a:pPr>
            <a:r>
              <a:rPr lang="tr-TR" sz="3400" b="1" dirty="0" smtClean="0">
                <a:latin typeface="Garamond" pitchFamily="18" charset="0"/>
                <a:ea typeface="Times New Roman" pitchFamily="18" charset="0"/>
                <a:cs typeface="Arial" pitchFamily="34" charset="0"/>
              </a:rPr>
              <a:t> Bitkilerde veya insanda 2 haploid (n+n) hücrenin birleşmesiyle tam (2n=diploid) bir hücre olan zigot oluşur. İşte bu zigot hücresinin DNA’sı içerik olarak canlının ölümüne kadar aynı şekilde korunmaktadır. </a:t>
            </a:r>
          </a:p>
          <a:p>
            <a:pPr marL="0" lvl="0" indent="0" algn="just" eaLnBrk="0" fontAlgn="base" hangingPunct="0">
              <a:spcBef>
                <a:spcPct val="0"/>
              </a:spcBef>
              <a:spcAft>
                <a:spcPct val="0"/>
              </a:spcAft>
            </a:pPr>
            <a:r>
              <a:rPr lang="tr-TR" sz="3400" b="1" dirty="0" smtClean="0">
                <a:latin typeface="Garamond" pitchFamily="18" charset="0"/>
                <a:ea typeface="Times New Roman" pitchFamily="18" charset="0"/>
                <a:cs typeface="Arial" pitchFamily="34" charset="0"/>
              </a:rPr>
              <a:t>Bir insandaki hücre tamiri olayları hariç tutulacak olursa, ergin hale gelinceye kadar zigottaki kalıtsal materyalin mitoz bölünme ile 60-100 trilyon kopyası yapılmaktadır. Bitkilerde de durum aynıdır. </a:t>
            </a:r>
          </a:p>
          <a:p>
            <a:pPr marL="0" lvl="0" indent="0" algn="just" eaLnBrk="0" fontAlgn="base" hangingPunct="0">
              <a:spcBef>
                <a:spcPct val="0"/>
              </a:spcBef>
              <a:spcAft>
                <a:spcPct val="0"/>
              </a:spcAft>
            </a:pPr>
            <a:r>
              <a:rPr lang="tr-TR" sz="3400" b="1" dirty="0" smtClean="0">
                <a:latin typeface="Garamond" pitchFamily="18" charset="0"/>
                <a:ea typeface="Times New Roman" pitchFamily="18" charset="0"/>
                <a:cs typeface="Arial" pitchFamily="34" charset="0"/>
              </a:rPr>
              <a:t>İşte, bir canlının bütün hücrelerindeki kalıtsal materyalin hiç değişmeden korunup, kopyasının yapılması olayı DNA molekülünün kendisini eşlemesi yeteneği ile gerçekleştirilmektedir. </a:t>
            </a:r>
          </a:p>
          <a:p>
            <a:pPr marL="0" lvl="0" indent="0" algn="just" eaLnBrk="0" fontAlgn="base" hangingPunct="0">
              <a:spcBef>
                <a:spcPct val="0"/>
              </a:spcBef>
              <a:spcAft>
                <a:spcPct val="0"/>
              </a:spcAft>
            </a:pPr>
            <a:r>
              <a:rPr lang="tr-TR" sz="3400" b="1" dirty="0" smtClean="0">
                <a:latin typeface="Garamond" pitchFamily="18" charset="0"/>
                <a:ea typeface="Times New Roman" pitchFamily="18" charset="0"/>
                <a:cs typeface="Arial" pitchFamily="34" charset="0"/>
              </a:rPr>
              <a:t>DNA molekülünün kendi kendini eşlemesine yani kendisinin bir kopyasını yapmasına DNA’nın replikasyonu, DNA’nın duplikasyonu, DNA’nın reduplikasyonu veya DNA’nın kendini eşlemesi denilmektedir.</a:t>
            </a:r>
          </a:p>
          <a:p>
            <a:endParaRPr lang="tr-TR"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634082"/>
          </a:xfrm>
        </p:spPr>
        <p:txBody>
          <a:bodyPr>
            <a:normAutofit fontScale="90000"/>
          </a:bodyPr>
          <a:lstStyle/>
          <a:p>
            <a:r>
              <a:rPr lang="tr-TR" b="1" dirty="0" smtClean="0">
                <a:solidFill>
                  <a:srgbClr val="FF0000"/>
                </a:solidFill>
              </a:rPr>
              <a:t>DNA’nın Replikasyonu</a:t>
            </a:r>
            <a:endParaRPr lang="tr-TR" dirty="0">
              <a:solidFill>
                <a:srgbClr val="FF0000"/>
              </a:solidFill>
            </a:endParaRPr>
          </a:p>
        </p:txBody>
      </p:sp>
      <p:pic>
        <p:nvPicPr>
          <p:cNvPr id="4" name="Picture 2" descr="E:\DATA\Biyoteknoloji Kitabı\kitap cd2\Resimler B-12-14\B 12 sekilleri\Şekil 12.5 en son cmyk.ti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23528" y="836712"/>
            <a:ext cx="4248472" cy="2680355"/>
          </a:xfrm>
          <a:prstGeom prst="rect">
            <a:avLst/>
          </a:prstGeom>
          <a:noFill/>
        </p:spPr>
      </p:pic>
      <p:sp>
        <p:nvSpPr>
          <p:cNvPr id="5" name="Rectangle 4"/>
          <p:cNvSpPr/>
          <p:nvPr/>
        </p:nvSpPr>
        <p:spPr>
          <a:xfrm>
            <a:off x="4427984" y="1196752"/>
            <a:ext cx="4572000" cy="1477328"/>
          </a:xfrm>
          <a:prstGeom prst="rect">
            <a:avLst/>
          </a:prstGeom>
        </p:spPr>
        <p:txBody>
          <a:bodyPr>
            <a:spAutoFit/>
          </a:bodyPr>
          <a:lstStyle/>
          <a:p>
            <a:r>
              <a:rPr lang="tr-TR" dirty="0" smtClean="0"/>
              <a:t>Bu güne kadar DNA’nın kendini eşlemesinin şekli konusunda çeşitli teoriler ileri sürülmüştür. Bunlar; </a:t>
            </a:r>
            <a:r>
              <a:rPr lang="tr-TR" i="1" dirty="0" smtClean="0"/>
              <a:t>Konservatif (korunumlu) teori, Semi-konservatif (yarı-korunumlu) teori </a:t>
            </a:r>
            <a:r>
              <a:rPr lang="tr-TR" dirty="0" smtClean="0"/>
              <a:t>ve</a:t>
            </a:r>
            <a:r>
              <a:rPr lang="tr-TR" i="1" dirty="0" smtClean="0"/>
              <a:t> Dispersif (dağınık, rasgele) teori</a:t>
            </a:r>
            <a:r>
              <a:rPr lang="tr-TR" dirty="0" smtClean="0"/>
              <a:t>’dir.</a:t>
            </a:r>
            <a:endParaRPr lang="tr-TR" dirty="0"/>
          </a:p>
        </p:txBody>
      </p:sp>
      <p:sp>
        <p:nvSpPr>
          <p:cNvPr id="5121" name="Rectangle 1"/>
          <p:cNvSpPr>
            <a:spLocks noChangeArrowheads="1"/>
          </p:cNvSpPr>
          <p:nvPr/>
        </p:nvSpPr>
        <p:spPr bwMode="auto">
          <a:xfrm>
            <a:off x="251520" y="3717032"/>
            <a:ext cx="8676456"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Konservatif teoriye göre</a:t>
            </a:r>
            <a:r>
              <a:rPr kumimoji="0" lang="tr-TR" sz="1600" b="0"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DNA molekülü hiç bir şekilde işe karışmadan kendisinin bir kopyası sentezlenmektedir. Bu teori DNA’nın sadece kalıp olarak kullanıldığını, sanki bir aynadaki görüntü gibi kendisinin kopyasının yapıldığını savunmaktadır. </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Semi-konservatif modelde</a:t>
            </a:r>
            <a:r>
              <a:rPr kumimoji="0" lang="tr-TR" sz="1600" b="0"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 DNA molekülü kendisini eşlerken sarmalı oluşturan zincirler birbirinden ayrılmakta ve ayrılan zincirlerin karşısına ana zincirdeki şifreye göre yeni zincirler sentezlenmektedir. Böylelikle oluşan iki DNA molekülünün birer şeridi ana (orijinal) DNA molekülüne ait olmaktadır. </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Dispersif teoriye göre ise</a:t>
            </a:r>
            <a:r>
              <a:rPr kumimoji="0" lang="tr-TR" sz="1600" b="0"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 yeni sentezlenen DNA molekülünde yer yer hem eski DNA hem de yeni DNA molekülünden parçalar bulunmaktadır. Yani, DNA sentezlenirken eski DNA’nın bir parçası kopmakta ve bu parça yeni sentezlenen DNA parçası ile devam etmektedir.</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Yapılan</a:t>
            </a:r>
            <a:r>
              <a:rPr kumimoji="0" lang="tr-TR" sz="1600" b="1" i="0" u="none" strike="noStrike" cap="none" normalizeH="0" dirty="0" smtClean="0">
                <a:ln>
                  <a:noFill/>
                </a:ln>
                <a:solidFill>
                  <a:schemeClr val="tx1"/>
                </a:solidFill>
                <a:effectLst/>
                <a:latin typeface="Garamond" pitchFamily="18" charset="0"/>
                <a:ea typeface="Times New Roman" pitchFamily="18" charset="0"/>
                <a:cs typeface="Arial" pitchFamily="34" charset="0"/>
              </a:rPr>
              <a:t> araştırmalar </a:t>
            </a:r>
            <a:r>
              <a:rPr kumimoji="0" lang="tr-TR" sz="1600" b="1" i="0" u="none" strike="noStrike" cap="none" normalizeH="0" baseline="0" dirty="0" smtClean="0">
                <a:ln>
                  <a:noFill/>
                </a:ln>
                <a:solidFill>
                  <a:schemeClr val="tx1"/>
                </a:solidFill>
                <a:effectLst/>
                <a:latin typeface="Garamond" pitchFamily="18" charset="0"/>
                <a:ea typeface="Times New Roman" pitchFamily="18" charset="0"/>
                <a:cs typeface="Arial" pitchFamily="34" charset="0"/>
              </a:rPr>
              <a:t>DNA molekülünün replikasyonunun semi-konservatif şekilde olduğunu ortaya koymuştur.</a:t>
            </a:r>
            <a:endParaRPr kumimoji="0" lang="tr-TR"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4860032" y="6309320"/>
            <a:ext cx="3991823" cy="369332"/>
          </a:xfrm>
          <a:prstGeom prst="rect">
            <a:avLst/>
          </a:prstGeom>
          <a:noFill/>
        </p:spPr>
        <p:txBody>
          <a:bodyPr wrap="none" rtlCol="0">
            <a:spAutoFit/>
          </a:bodyPr>
          <a:lstStyle/>
          <a:p>
            <a:r>
              <a:rPr lang="en-US" dirty="0">
                <a:solidFill>
                  <a:srgbClr val="0000FF"/>
                </a:solidFill>
              </a:rPr>
              <a:t>Konuk </a:t>
            </a:r>
            <a:r>
              <a:rPr lang="en-US" dirty="0" err="1">
                <a:solidFill>
                  <a:srgbClr val="0000FF"/>
                </a:solidFill>
              </a:rPr>
              <a:t>ve</a:t>
            </a:r>
            <a:r>
              <a:rPr lang="en-US" dirty="0">
                <a:solidFill>
                  <a:srgbClr val="0000FF"/>
                </a:solidFill>
              </a:rPr>
              <a:t> </a:t>
            </a:r>
            <a:r>
              <a:rPr lang="en-US" dirty="0" err="1">
                <a:solidFill>
                  <a:srgbClr val="0000FF"/>
                </a:solidFill>
              </a:rPr>
              <a:t>Babaoğlu</a:t>
            </a:r>
            <a:r>
              <a:rPr lang="en-US" dirty="0">
                <a:solidFill>
                  <a:srgbClr val="0000FF"/>
                </a:solidFill>
              </a:rPr>
              <a:t> </a:t>
            </a:r>
            <a:r>
              <a:rPr lang="en-US" dirty="0" smtClean="0">
                <a:solidFill>
                  <a:srgbClr val="0000FF"/>
                </a:solidFill>
              </a:rPr>
              <a:t>2002 </a:t>
            </a:r>
            <a:r>
              <a:rPr lang="en-US" dirty="0">
                <a:solidFill>
                  <a:srgbClr val="0000FF"/>
                </a:solidFill>
              </a:rPr>
              <a:t>(Ed:  Özcan </a:t>
            </a:r>
            <a:r>
              <a:rPr lang="en-US" dirty="0" err="1">
                <a:solidFill>
                  <a:srgbClr val="0000FF"/>
                </a:solidFill>
              </a:rPr>
              <a:t>vd</a:t>
            </a:r>
            <a:r>
              <a:rPr lang="en-US" dirty="0">
                <a:solidFill>
                  <a:srgbClr val="0000FF"/>
                </a:solidFill>
              </a:rPr>
              <a:t>.)</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76064"/>
          </a:xfrm>
        </p:spPr>
        <p:txBody>
          <a:bodyPr>
            <a:normAutofit fontScale="90000"/>
          </a:bodyPr>
          <a:lstStyle/>
          <a:p>
            <a:r>
              <a:rPr lang="tr-TR" b="1" dirty="0" smtClean="0">
                <a:solidFill>
                  <a:srgbClr val="FF0000"/>
                </a:solidFill>
              </a:rPr>
              <a:t>DNA’nın Replikasyonu</a:t>
            </a:r>
            <a:endParaRPr lang="tr-TR" dirty="0"/>
          </a:p>
        </p:txBody>
      </p:sp>
      <p:sp>
        <p:nvSpPr>
          <p:cNvPr id="3" name="Content Placeholder 2"/>
          <p:cNvSpPr>
            <a:spLocks noGrp="1"/>
          </p:cNvSpPr>
          <p:nvPr>
            <p:ph idx="1"/>
          </p:nvPr>
        </p:nvSpPr>
        <p:spPr>
          <a:xfrm>
            <a:off x="395536" y="908720"/>
            <a:ext cx="8229600" cy="3744416"/>
          </a:xfrm>
        </p:spPr>
        <p:txBody>
          <a:bodyPr>
            <a:normAutofit fontScale="55000" lnSpcReduction="20000"/>
          </a:bodyPr>
          <a:lstStyle/>
          <a:p>
            <a:r>
              <a:rPr lang="tr-TR" dirty="0" smtClean="0"/>
              <a:t>Prokaryotlarda DNA histon ve diğer proteinlerle sarılı olmadığı için replikasyon mekanizması bunlarda daha iyi incelenmiştir. </a:t>
            </a:r>
          </a:p>
          <a:p>
            <a:r>
              <a:rPr lang="tr-TR" dirty="0" smtClean="0"/>
              <a:t>DNA replikasyonu en iyi incelenen prokaryot ise </a:t>
            </a:r>
            <a:r>
              <a:rPr lang="tr-TR" i="1" dirty="0" smtClean="0"/>
              <a:t>E. coli</a:t>
            </a:r>
            <a:r>
              <a:rPr lang="tr-TR" dirty="0" smtClean="0"/>
              <a:t>’dir.</a:t>
            </a:r>
          </a:p>
          <a:p>
            <a:r>
              <a:rPr lang="tr-TR" b="1" i="1" dirty="0" smtClean="0"/>
              <a:t>E. coli</a:t>
            </a:r>
            <a:r>
              <a:rPr lang="tr-TR" dirty="0" smtClean="0"/>
              <a:t>’de kromozom tek halka olup, replikasyon kromozom üzerinde tek bir noktadan başlar ve her iki yöne doğru ilerler.</a:t>
            </a:r>
          </a:p>
          <a:p>
            <a:r>
              <a:rPr lang="tr-TR" dirty="0" smtClean="0"/>
              <a:t>Bu başlangıç noktasına “</a:t>
            </a:r>
            <a:r>
              <a:rPr lang="tr-TR" b="1" dirty="0" smtClean="0"/>
              <a:t>replikasyon orijini (ori)” </a:t>
            </a:r>
            <a:r>
              <a:rPr lang="tr-TR" dirty="0" smtClean="0"/>
              <a:t>denir.</a:t>
            </a:r>
          </a:p>
          <a:p>
            <a:r>
              <a:rPr lang="tr-TR" dirty="0" smtClean="0"/>
              <a:t>Bu şekilde bir ori noktasından başlayıp replike olan DNA bölümüne </a:t>
            </a:r>
            <a:r>
              <a:rPr lang="tr-TR" b="1" dirty="0" smtClean="0"/>
              <a:t>replikon</a:t>
            </a:r>
            <a:r>
              <a:rPr lang="tr-TR" dirty="0" smtClean="0"/>
              <a:t> denir.</a:t>
            </a:r>
          </a:p>
          <a:p>
            <a:r>
              <a:rPr lang="tr-TR" dirty="0" smtClean="0"/>
              <a:t>E. coli bakterisinin genomu tek bir replikondan oluşur.</a:t>
            </a:r>
          </a:p>
          <a:p>
            <a:r>
              <a:rPr lang="tr-TR" dirty="0" smtClean="0"/>
              <a:t>Ökaryotlarda replikasyon çok sayıda ori noktasından başlar ve yüzlerce veya binlerce replikondan oluşabilir. </a:t>
            </a:r>
          </a:p>
          <a:p>
            <a:r>
              <a:rPr lang="tr-TR" dirty="0" smtClean="0"/>
              <a:t>Bütün metabolik olaylarda olduğu gibi DNA replikasyonunu da enzimler kontrol eder. </a:t>
            </a:r>
          </a:p>
          <a:p>
            <a:r>
              <a:rPr lang="tr-TR" b="1" i="1" dirty="0" smtClean="0"/>
              <a:t>E. coli </a:t>
            </a:r>
            <a:r>
              <a:rPr lang="tr-TR" dirty="0" smtClean="0"/>
              <a:t>üzerinde yapılan araştırmalarda replikasyon enzimleri ve işlevleri hakkında önemli bilgilere ulaşılmıştır.</a:t>
            </a:r>
          </a:p>
          <a:p>
            <a:endParaRPr lang="tr-TR" dirty="0" smtClean="0"/>
          </a:p>
          <a:p>
            <a:endParaRPr lang="tr-TR"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20688"/>
          </a:xfrm>
        </p:spPr>
        <p:txBody>
          <a:bodyPr>
            <a:normAutofit/>
          </a:bodyPr>
          <a:lstStyle/>
          <a:p>
            <a:r>
              <a:rPr lang="tr-TR" sz="3200" b="1" dirty="0" smtClean="0">
                <a:solidFill>
                  <a:srgbClr val="FF0000"/>
                </a:solidFill>
              </a:rPr>
              <a:t>DNA’nın Replikasyonu</a:t>
            </a:r>
            <a:endParaRPr lang="tr-TR" sz="3200" dirty="0">
              <a:solidFill>
                <a:srgbClr val="FF0000"/>
              </a:solidFill>
            </a:endParaRPr>
          </a:p>
        </p:txBody>
      </p:sp>
      <p:pic>
        <p:nvPicPr>
          <p:cNvPr id="32770" name="Picture 2" descr="E:\DATA\Biyoteknoloji Kitabı\kitap cd2\Resimler B-12-14\B 12 sekilleri\Şekil 12.6 abc en son cmyk.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48679"/>
            <a:ext cx="3347864" cy="6309321"/>
          </a:xfrm>
          <a:prstGeom prst="rect">
            <a:avLst/>
          </a:prstGeom>
          <a:noFill/>
        </p:spPr>
      </p:pic>
      <p:graphicFrame>
        <p:nvGraphicFramePr>
          <p:cNvPr id="5" name="Content Placeholder 3"/>
          <p:cNvGraphicFramePr>
            <a:graphicFrameLocks noGrp="1"/>
          </p:cNvGraphicFramePr>
          <p:nvPr>
            <p:ph idx="1"/>
          </p:nvPr>
        </p:nvGraphicFramePr>
        <p:xfrm>
          <a:off x="3491880" y="608441"/>
          <a:ext cx="5580112" cy="6120198"/>
        </p:xfrm>
        <a:graphic>
          <a:graphicData uri="http://schemas.openxmlformats.org/drawingml/2006/table">
            <a:tbl>
              <a:tblPr firstRow="1" bandRow="1">
                <a:tableStyleId>{5C22544A-7EE6-4342-B048-85BDC9FD1C3A}</a:tableStyleId>
              </a:tblPr>
              <a:tblGrid>
                <a:gridCol w="1936156"/>
                <a:gridCol w="3643956"/>
              </a:tblGrid>
              <a:tr h="186251">
                <a:tc>
                  <a:txBody>
                    <a:bodyPr/>
                    <a:lstStyle/>
                    <a:p>
                      <a:pPr algn="r">
                        <a:spcBef>
                          <a:spcPts val="300"/>
                        </a:spcBef>
                        <a:spcAft>
                          <a:spcPts val="300"/>
                        </a:spcAft>
                      </a:pPr>
                      <a:r>
                        <a:rPr lang="tr-TR" sz="1000" b="1" dirty="0">
                          <a:latin typeface="Times New Roman" pitchFamily="18" charset="0"/>
                          <a:ea typeface="Times New Roman"/>
                          <a:cs typeface="Times New Roman" pitchFamily="18" charset="0"/>
                        </a:rPr>
                        <a:t>Enzimler</a:t>
                      </a:r>
                      <a:endParaRPr lang="tr-TR" sz="1100" b="1" dirty="0">
                        <a:latin typeface="Times New Roman" pitchFamily="18" charset="0"/>
                        <a:ea typeface="Times New Roman"/>
                        <a:cs typeface="Times New Roman" pitchFamily="18" charset="0"/>
                      </a:endParaRPr>
                    </a:p>
                  </a:txBody>
                  <a:tcPr marL="44450" marR="44450" marT="0" marB="0"/>
                </a:tc>
                <a:tc>
                  <a:txBody>
                    <a:bodyPr/>
                    <a:lstStyle/>
                    <a:p>
                      <a:pPr>
                        <a:spcBef>
                          <a:spcPts val="300"/>
                        </a:spcBef>
                        <a:spcAft>
                          <a:spcPts val="300"/>
                        </a:spcAft>
                      </a:pPr>
                      <a:r>
                        <a:rPr lang="tr-TR" sz="1100" b="1" dirty="0" smtClean="0">
                          <a:latin typeface="Calibri"/>
                          <a:ea typeface="Times New Roman"/>
                          <a:cs typeface="Times New Roman"/>
                        </a:rPr>
                        <a:t>İşlevleri</a:t>
                      </a:r>
                      <a:endParaRPr lang="tr-TR" sz="1100" b="1" dirty="0">
                        <a:latin typeface="Calibri"/>
                        <a:ea typeface="Times New Roman"/>
                        <a:cs typeface="Times New Roman"/>
                      </a:endParaRPr>
                    </a:p>
                  </a:txBody>
                  <a:tcPr marL="44450" marR="44450" marT="0" marB="0"/>
                </a:tc>
              </a:tr>
              <a:tr h="306312">
                <a:tc>
                  <a:txBody>
                    <a:bodyPr/>
                    <a:lstStyle/>
                    <a:p>
                      <a:pPr algn="r">
                        <a:spcBef>
                          <a:spcPts val="300"/>
                        </a:spcBef>
                        <a:spcAft>
                          <a:spcPts val="0"/>
                        </a:spcAft>
                      </a:pPr>
                      <a:r>
                        <a:rPr lang="tr-TR" sz="900" dirty="0">
                          <a:latin typeface="Times New Roman" pitchFamily="18" charset="0"/>
                          <a:ea typeface="Times New Roman"/>
                          <a:cs typeface="Times New Roman" pitchFamily="18" charset="0"/>
                        </a:rPr>
                        <a:t>Helikazlar (Helicases)</a:t>
                      </a:r>
                      <a:endParaRPr lang="tr-TR" sz="1000" dirty="0">
                        <a:latin typeface="Times New Roman" pitchFamily="18" charset="0"/>
                        <a:ea typeface="Times New Roman"/>
                        <a:cs typeface="Times New Roman" pitchFamily="18" charset="0"/>
                      </a:endParaRPr>
                    </a:p>
                  </a:txBody>
                  <a:tcPr marL="44450" marR="44450" marT="0" marB="0"/>
                </a:tc>
                <a:tc>
                  <a:txBody>
                    <a:bodyPr/>
                    <a:lstStyle/>
                    <a:p>
                      <a:pPr>
                        <a:spcBef>
                          <a:spcPts val="300"/>
                        </a:spcBef>
                        <a:spcAft>
                          <a:spcPts val="0"/>
                        </a:spcAft>
                      </a:pPr>
                      <a:r>
                        <a:rPr lang="tr-TR" sz="1000" dirty="0">
                          <a:latin typeface="Garamond"/>
                          <a:ea typeface="Times New Roman"/>
                          <a:cs typeface="Times New Roman"/>
                        </a:rPr>
                        <a:t>DNA sarmalını açarak zincirlerin birbirinden ayrılmasını sağlayan ve hidrojen bağlarını kıran </a:t>
                      </a:r>
                      <a:r>
                        <a:rPr lang="tr-TR" sz="1000" dirty="0" smtClean="0">
                          <a:latin typeface="Garamond"/>
                          <a:ea typeface="Times New Roman"/>
                          <a:cs typeface="Times New Roman"/>
                        </a:rPr>
                        <a:t>enzimlerdir.</a:t>
                      </a:r>
                      <a:endParaRPr lang="tr-TR" sz="1000" dirty="0">
                        <a:latin typeface="Times New Roman"/>
                        <a:ea typeface="Times New Roman"/>
                        <a:cs typeface="Times New Roman"/>
                      </a:endParaRPr>
                    </a:p>
                  </a:txBody>
                  <a:tcPr marL="44450" marR="44450" marT="0" marB="0"/>
                </a:tc>
              </a:tr>
              <a:tr h="725436">
                <a:tc>
                  <a:txBody>
                    <a:bodyPr/>
                    <a:lstStyle/>
                    <a:p>
                      <a:pPr algn="r">
                        <a:spcBef>
                          <a:spcPts val="900"/>
                        </a:spcBef>
                        <a:spcAft>
                          <a:spcPts val="0"/>
                        </a:spcAft>
                        <a:tabLst>
                          <a:tab pos="449580" algn="l"/>
                        </a:tabLst>
                      </a:pPr>
                      <a:r>
                        <a:rPr lang="tr-TR" sz="1000" dirty="0">
                          <a:latin typeface="Times New Roman" pitchFamily="18" charset="0"/>
                          <a:ea typeface="Times New Roman"/>
                          <a:cs typeface="Times New Roman" pitchFamily="18" charset="0"/>
                        </a:rPr>
                        <a:t>Tek Zincir Bağlama Proteinleri (Single Strand Binding Proteins)</a:t>
                      </a:r>
                    </a:p>
                  </a:txBody>
                  <a:tcPr marL="44450" marR="44450" marT="0" marB="0"/>
                </a:tc>
                <a:tc>
                  <a:txBody>
                    <a:bodyPr/>
                    <a:lstStyle/>
                    <a:p>
                      <a:pPr>
                        <a:spcBef>
                          <a:spcPts val="900"/>
                        </a:spcBef>
                        <a:spcAft>
                          <a:spcPts val="0"/>
                        </a:spcAft>
                        <a:tabLst>
                          <a:tab pos="449580" algn="l"/>
                        </a:tabLst>
                      </a:pPr>
                      <a:r>
                        <a:rPr lang="tr-TR" sz="1000" dirty="0" smtClean="0">
                          <a:latin typeface="Garamond"/>
                          <a:ea typeface="Times New Roman"/>
                          <a:cs typeface="Times New Roman"/>
                        </a:rPr>
                        <a:t>Herbiri 8-10 nükleotit uzunluğunda olup, sayıları 200 kadardır.</a:t>
                      </a:r>
                      <a:r>
                        <a:rPr lang="tr-TR" sz="1000" baseline="0" dirty="0" smtClean="0">
                          <a:latin typeface="Garamond"/>
                          <a:ea typeface="Times New Roman"/>
                          <a:cs typeface="Times New Roman"/>
                        </a:rPr>
                        <a:t> </a:t>
                      </a:r>
                      <a:r>
                        <a:rPr lang="tr-TR" sz="1000" dirty="0" smtClean="0">
                          <a:latin typeface="Garamond"/>
                          <a:ea typeface="Times New Roman"/>
                          <a:cs typeface="Times New Roman"/>
                        </a:rPr>
                        <a:t>DNA </a:t>
                      </a:r>
                      <a:r>
                        <a:rPr lang="tr-TR" sz="1000" dirty="0">
                          <a:latin typeface="Garamond"/>
                          <a:ea typeface="Times New Roman"/>
                          <a:cs typeface="Times New Roman"/>
                        </a:rPr>
                        <a:t>Helikazlarla ayrılan tek şeridin dengesini sağlayan ve DNA’ya tetramer olarak bağlanan proteinlerdir. Bu proteinler ayrılmış zincirlerin replikasyon sırasında tekrar birleşmesini önlerler. Tekrar sarmal yapıya dönmede yardımcı olurlar ve replikasyonun hızını artırırlar.</a:t>
                      </a:r>
                      <a:endParaRPr lang="tr-TR" sz="1000" dirty="0">
                        <a:latin typeface="Times New Roman"/>
                        <a:ea typeface="Times New Roman"/>
                        <a:cs typeface="Times New Roman"/>
                      </a:endParaRPr>
                    </a:p>
                  </a:txBody>
                  <a:tcPr marL="44450" marR="44450" marT="0" marB="0"/>
                </a:tc>
              </a:tr>
              <a:tr h="261157">
                <a:tc>
                  <a:txBody>
                    <a:bodyPr/>
                    <a:lstStyle/>
                    <a:p>
                      <a:pPr algn="r">
                        <a:spcBef>
                          <a:spcPts val="900"/>
                        </a:spcBef>
                        <a:spcAft>
                          <a:spcPts val="0"/>
                        </a:spcAft>
                      </a:pPr>
                      <a:r>
                        <a:rPr lang="tr-TR" sz="900" dirty="0">
                          <a:latin typeface="Times New Roman" pitchFamily="18" charset="0"/>
                          <a:ea typeface="Times New Roman"/>
                          <a:cs typeface="Times New Roman" pitchFamily="18" charset="0"/>
                        </a:rPr>
                        <a:t>DNA Giraz (Gyrases)</a:t>
                      </a:r>
                      <a:endParaRPr lang="tr-TR" sz="1000" dirty="0">
                        <a:latin typeface="Times New Roman" pitchFamily="18" charset="0"/>
                        <a:ea typeface="Times New Roman"/>
                        <a:cs typeface="Times New Roman" pitchFamily="18" charset="0"/>
                      </a:endParaRPr>
                    </a:p>
                    <a:p>
                      <a:pPr algn="r">
                        <a:spcAft>
                          <a:spcPts val="0"/>
                        </a:spcAft>
                        <a:tabLst>
                          <a:tab pos="449580" algn="l"/>
                        </a:tabLst>
                      </a:pPr>
                      <a:r>
                        <a:rPr lang="tr-TR" sz="900" dirty="0">
                          <a:latin typeface="Times New Roman" pitchFamily="18" charset="0"/>
                          <a:ea typeface="Times New Roman"/>
                          <a:cs typeface="Times New Roman" pitchFamily="18" charset="0"/>
                        </a:rPr>
                        <a:t>(Topoizomeraz II)</a:t>
                      </a:r>
                      <a:endParaRPr lang="tr-TR" sz="1000" dirty="0">
                        <a:latin typeface="Times New Roman" pitchFamily="18" charset="0"/>
                        <a:ea typeface="Times New Roman"/>
                        <a:cs typeface="Times New Roman" pitchFamily="18" charset="0"/>
                      </a:endParaRPr>
                    </a:p>
                  </a:txBody>
                  <a:tcPr marL="44450" marR="44450" marT="0" marB="0"/>
                </a:tc>
                <a:tc>
                  <a:txBody>
                    <a:bodyPr/>
                    <a:lstStyle/>
                    <a:p>
                      <a:pPr>
                        <a:spcBef>
                          <a:spcPts val="900"/>
                        </a:spcBef>
                        <a:spcAft>
                          <a:spcPts val="300"/>
                        </a:spcAft>
                        <a:tabLst>
                          <a:tab pos="449580" algn="l"/>
                        </a:tabLst>
                      </a:pPr>
                      <a:r>
                        <a:rPr lang="tr-TR" sz="1000" dirty="0" smtClean="0">
                          <a:latin typeface="Garamond"/>
                          <a:ea typeface="Times New Roman"/>
                          <a:cs typeface="Times New Roman"/>
                        </a:rPr>
                        <a:t>DNA </a:t>
                      </a:r>
                      <a:r>
                        <a:rPr lang="tr-TR" sz="1000" dirty="0">
                          <a:latin typeface="Garamond"/>
                          <a:ea typeface="Times New Roman"/>
                          <a:cs typeface="Times New Roman"/>
                        </a:rPr>
                        <a:t>sarmalının dönerek açılmasına yardımcı olmaktadır. </a:t>
                      </a:r>
                      <a:endParaRPr lang="tr-TR" sz="1000" dirty="0" smtClean="0">
                        <a:latin typeface="Garamond"/>
                        <a:ea typeface="Times New Roman"/>
                        <a:cs typeface="Times New Roman"/>
                      </a:endParaRPr>
                    </a:p>
                  </a:txBody>
                  <a:tcPr marL="44450" marR="44450" marT="0" marB="0"/>
                </a:tc>
              </a:tr>
              <a:tr h="667401">
                <a:tc>
                  <a:txBody>
                    <a:bodyPr/>
                    <a:lstStyle/>
                    <a:p>
                      <a:pPr algn="r">
                        <a:spcBef>
                          <a:spcPts val="900"/>
                        </a:spcBef>
                        <a:spcAft>
                          <a:spcPts val="0"/>
                        </a:spcAft>
                        <a:tabLst>
                          <a:tab pos="449580" algn="l"/>
                        </a:tabLst>
                      </a:pPr>
                      <a:r>
                        <a:rPr lang="tr-TR" sz="1000" dirty="0" smtClean="0">
                          <a:latin typeface="Times New Roman" pitchFamily="18" charset="0"/>
                          <a:ea typeface="Times New Roman"/>
                          <a:cs typeface="Times New Roman" pitchFamily="18" charset="0"/>
                        </a:rPr>
                        <a:t>Primaz (Primase)</a:t>
                      </a:r>
                      <a:endParaRPr lang="tr-TR" sz="1000" dirty="0">
                        <a:latin typeface="Times New Roman" pitchFamily="18" charset="0"/>
                        <a:ea typeface="Times New Roman"/>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smtClean="0"/>
                        <a:t>Primaz enziminin proteinlerle (en az altı protein) oluşturduğu </a:t>
                      </a:r>
                      <a:r>
                        <a:rPr lang="tr-TR" sz="1000" u="sng" dirty="0" smtClean="0"/>
                        <a:t>primozom</a:t>
                      </a:r>
                      <a:r>
                        <a:rPr lang="tr-TR" sz="1000" dirty="0" smtClean="0"/>
                        <a:t> kompleksi</a:t>
                      </a:r>
                      <a:r>
                        <a:rPr lang="tr-TR" sz="1000" baseline="0" dirty="0" smtClean="0"/>
                        <a:t> RNA  primerini sentezler. </a:t>
                      </a:r>
                      <a:r>
                        <a:rPr lang="tr-TR" sz="1000" dirty="0" smtClean="0">
                          <a:latin typeface="Garamond"/>
                          <a:ea typeface="Times New Roman"/>
                          <a:cs typeface="Times New Roman"/>
                        </a:rPr>
                        <a:t>Başlangıç bölgesinde serbest 3’ hidroksil grubuna olan gereksinimi karşılayan RNA primerleri bu enzim tarafından sentezlenmektedir.</a:t>
                      </a:r>
                      <a:endParaRPr lang="tr-TR" sz="1000" dirty="0" smtClean="0">
                        <a:latin typeface="Times New Roman"/>
                        <a:ea typeface="Times New Roman"/>
                        <a:cs typeface="Times New Roman"/>
                      </a:endParaRPr>
                    </a:p>
                  </a:txBody>
                  <a:tcPr/>
                </a:tc>
              </a:tr>
              <a:tr h="1450872">
                <a:tc>
                  <a:txBody>
                    <a:bodyPr/>
                    <a:lstStyle/>
                    <a:p>
                      <a:pPr algn="r">
                        <a:spcAft>
                          <a:spcPts val="0"/>
                        </a:spcAft>
                      </a:pPr>
                      <a:r>
                        <a:rPr lang="tr-TR" sz="1000" dirty="0" smtClean="0">
                          <a:latin typeface="Times New Roman" pitchFamily="18" charset="0"/>
                          <a:ea typeface="Times New Roman"/>
                          <a:cs typeface="Times New Roman" pitchFamily="18" charset="0"/>
                        </a:rPr>
                        <a:t>DNA Polimeraz </a:t>
                      </a:r>
                      <a:r>
                        <a:rPr lang="tr-TR" sz="1600" dirty="0" smtClean="0">
                          <a:latin typeface="Times New Roman" pitchFamily="18" charset="0"/>
                          <a:ea typeface="Times New Roman"/>
                          <a:cs typeface="Times New Roman" pitchFamily="18" charset="0"/>
                        </a:rPr>
                        <a:t> </a:t>
                      </a:r>
                      <a:r>
                        <a:rPr lang="tr-TR" sz="1000" dirty="0" smtClean="0">
                          <a:latin typeface="Times New Roman" pitchFamily="18" charset="0"/>
                          <a:ea typeface="Times New Roman"/>
                          <a:cs typeface="Times New Roman" pitchFamily="18" charset="0"/>
                        </a:rPr>
                        <a:t> </a:t>
                      </a:r>
                      <a:r>
                        <a:rPr lang="tr-TR" sz="1000" dirty="0">
                          <a:latin typeface="Times New Roman" pitchFamily="18" charset="0"/>
                          <a:ea typeface="Times New Roman"/>
                          <a:cs typeface="Times New Roman" pitchFamily="18" charset="0"/>
                        </a:rPr>
                        <a:t>I (Pol </a:t>
                      </a:r>
                      <a:r>
                        <a:rPr lang="tr-TR" sz="1600" dirty="0">
                          <a:latin typeface="Times New Roman" pitchFamily="18" charset="0"/>
                          <a:ea typeface="Times New Roman"/>
                          <a:cs typeface="Times New Roman" pitchFamily="18" charset="0"/>
                        </a:rPr>
                        <a:t> </a:t>
                      </a:r>
                      <a:r>
                        <a:rPr lang="tr-TR" sz="1000" dirty="0">
                          <a:latin typeface="Times New Roman" pitchFamily="18" charset="0"/>
                          <a:ea typeface="Times New Roman"/>
                          <a:cs typeface="Times New Roman" pitchFamily="18" charset="0"/>
                        </a:rPr>
                        <a:t> I</a:t>
                      </a:r>
                      <a:r>
                        <a:rPr lang="tr-TR" sz="1000" dirty="0" smtClean="0">
                          <a:latin typeface="Times New Roman" pitchFamily="18" charset="0"/>
                          <a:ea typeface="Times New Roman"/>
                          <a:cs typeface="Times New Roman" pitchFamily="18" charset="0"/>
                        </a:rPr>
                        <a:t>)</a:t>
                      </a:r>
                    </a:p>
                    <a:p>
                      <a:pPr algn="r">
                        <a:spcAft>
                          <a:spcPts val="0"/>
                        </a:spcAft>
                      </a:pPr>
                      <a:r>
                        <a:rPr lang="tr-TR" sz="1000" dirty="0" smtClean="0">
                          <a:latin typeface="Times New Roman" pitchFamily="18" charset="0"/>
                          <a:ea typeface="Times New Roman"/>
                          <a:cs typeface="Times New Roman" pitchFamily="18" charset="0"/>
                        </a:rPr>
                        <a:t>(109 Kilo Dalton)</a:t>
                      </a:r>
                      <a:endParaRPr lang="tr-TR" sz="1000" dirty="0">
                        <a:latin typeface="Times New Roman" pitchFamily="18" charset="0"/>
                        <a:ea typeface="Times New Roman"/>
                        <a:cs typeface="Times New Roman" pitchFamily="18" charset="0"/>
                      </a:endParaRPr>
                    </a:p>
                  </a:txBody>
                  <a:tcPr marL="44450" marR="44450" marT="0" marB="0"/>
                </a:tc>
                <a:tc>
                  <a:txBody>
                    <a:bodyPr/>
                    <a:lstStyle/>
                    <a:p>
                      <a:pPr marL="228600" indent="-228600">
                        <a:spcBef>
                          <a:spcPts val="0"/>
                        </a:spcBef>
                        <a:spcAft>
                          <a:spcPts val="0"/>
                        </a:spcAft>
                        <a:buAutoNum type="arabicPeriod"/>
                        <a:tabLst>
                          <a:tab pos="449580" algn="l"/>
                        </a:tabLst>
                      </a:pPr>
                      <a:r>
                        <a:rPr lang="tr-TR" sz="1000" baseline="0" dirty="0" smtClean="0">
                          <a:latin typeface="Times New Roman"/>
                          <a:ea typeface="Times New Roman"/>
                          <a:cs typeface="Times New Roman"/>
                        </a:rPr>
                        <a:t>Ekzonukleaz 5’-3’ yönündeki işlevi: RNA-primer parçaçığını koparıp uzaklaştırır.</a:t>
                      </a:r>
                    </a:p>
                    <a:p>
                      <a:pPr marL="228600" indent="-228600">
                        <a:spcBef>
                          <a:spcPts val="0"/>
                        </a:spcBef>
                        <a:spcAft>
                          <a:spcPts val="0"/>
                        </a:spcAft>
                        <a:buAutoNum type="arabicPeriod"/>
                        <a:tabLst>
                          <a:tab pos="449580" algn="l"/>
                        </a:tabLst>
                      </a:pPr>
                      <a:r>
                        <a:rPr lang="tr-TR" sz="1000" baseline="0" dirty="0" smtClean="0">
                          <a:latin typeface="Times New Roman"/>
                          <a:ea typeface="Times New Roman"/>
                          <a:cs typeface="Times New Roman"/>
                        </a:rPr>
                        <a:t>Polimeraz 5’-3’ yönündeki işlevi: Uzaklaştırılan RNA-primer yerine DNA sentezi. Bu işlev ile aynı zamanda tamir işlemlerinde görev alır. </a:t>
                      </a:r>
                    </a:p>
                    <a:p>
                      <a:pPr marL="228600" marR="0" indent="-228600" algn="l" defTabSz="914400" rtl="0" eaLnBrk="1" fontAlgn="auto" latinLnBrk="0" hangingPunct="1">
                        <a:lnSpc>
                          <a:spcPct val="100000"/>
                        </a:lnSpc>
                        <a:spcBef>
                          <a:spcPts val="0"/>
                        </a:spcBef>
                        <a:spcAft>
                          <a:spcPts val="0"/>
                        </a:spcAft>
                        <a:buClrTx/>
                        <a:buSzTx/>
                        <a:buFontTx/>
                        <a:buAutoNum type="arabicPeriod"/>
                        <a:tabLst>
                          <a:tab pos="449580" algn="l"/>
                        </a:tabLst>
                        <a:defRPr/>
                      </a:pPr>
                      <a:r>
                        <a:rPr lang="tr-TR" sz="1000" dirty="0" smtClean="0">
                          <a:latin typeface="Times New Roman"/>
                          <a:ea typeface="Times New Roman"/>
                          <a:cs typeface="Times New Roman"/>
                        </a:rPr>
                        <a:t>Ekzonukleaz 3’-5’ yönündeki işlevi:</a:t>
                      </a:r>
                      <a:r>
                        <a:rPr lang="tr-TR" sz="1000" baseline="0" dirty="0" smtClean="0">
                          <a:latin typeface="Times New Roman"/>
                          <a:ea typeface="Times New Roman"/>
                          <a:cs typeface="Times New Roman"/>
                        </a:rPr>
                        <a:t> Yeni sentezlenen iplik üzerinde geri dönüp 3’-5’ doğrultusunda bir kontrol taraması yapar ve bu taramada yanlış eklenmiş olan nükleotidleri, bu kez 3’-5’ ekzonukleaz aktivitesi ile koparır ve yerine 5’-3’ polimeraz aktivitesi ile doğru nükleotidleri bağlar (proof-reading).</a:t>
                      </a:r>
                    </a:p>
                  </a:txBody>
                  <a:tcPr marL="44450" marR="44450" marT="0" marB="0"/>
                </a:tc>
              </a:tr>
              <a:tr h="493297">
                <a:tc>
                  <a:txBody>
                    <a:bodyPr/>
                    <a:lstStyle/>
                    <a:p>
                      <a:pPr algn="r">
                        <a:spcAft>
                          <a:spcPts val="0"/>
                        </a:spcAft>
                      </a:pPr>
                      <a:r>
                        <a:rPr lang="tr-TR" sz="1000" dirty="0" smtClean="0">
                          <a:latin typeface="Times New Roman" pitchFamily="18" charset="0"/>
                          <a:ea typeface="Times New Roman"/>
                          <a:cs typeface="Times New Roman" pitchFamily="18" charset="0"/>
                        </a:rPr>
                        <a:t>DNA Polimeraz </a:t>
                      </a:r>
                      <a:r>
                        <a:rPr lang="tr-TR" sz="1400" dirty="0" smtClean="0">
                          <a:latin typeface="Times New Roman" pitchFamily="18" charset="0"/>
                          <a:ea typeface="Times New Roman"/>
                          <a:cs typeface="Times New Roman" pitchFamily="18" charset="0"/>
                        </a:rPr>
                        <a:t> </a:t>
                      </a:r>
                      <a:r>
                        <a:rPr lang="tr-TR" sz="1000" dirty="0" smtClean="0">
                          <a:latin typeface="Times New Roman" pitchFamily="18" charset="0"/>
                          <a:ea typeface="Times New Roman"/>
                          <a:cs typeface="Times New Roman" pitchFamily="18" charset="0"/>
                        </a:rPr>
                        <a:t>II (Pol</a:t>
                      </a:r>
                      <a:r>
                        <a:rPr lang="tr-TR" sz="1200" dirty="0" smtClean="0">
                          <a:latin typeface="Times New Roman" pitchFamily="18" charset="0"/>
                          <a:ea typeface="Times New Roman"/>
                          <a:cs typeface="Times New Roman" pitchFamily="18" charset="0"/>
                        </a:rPr>
                        <a:t> </a:t>
                      </a:r>
                      <a:r>
                        <a:rPr lang="tr-TR" sz="1000" dirty="0" smtClean="0">
                          <a:latin typeface="Times New Roman" pitchFamily="18" charset="0"/>
                          <a:ea typeface="Times New Roman"/>
                          <a:cs typeface="Times New Roman" pitchFamily="18" charset="0"/>
                        </a:rPr>
                        <a:t> II)</a:t>
                      </a:r>
                    </a:p>
                    <a:p>
                      <a:pPr marL="0" marR="0" indent="0" algn="r" defTabSz="914400" rtl="0" eaLnBrk="1" fontAlgn="auto" latinLnBrk="0" hangingPunct="1">
                        <a:lnSpc>
                          <a:spcPct val="100000"/>
                        </a:lnSpc>
                        <a:spcBef>
                          <a:spcPts val="0"/>
                        </a:spcBef>
                        <a:spcAft>
                          <a:spcPts val="0"/>
                        </a:spcAft>
                        <a:buClrTx/>
                        <a:buSzTx/>
                        <a:buFontTx/>
                        <a:buNone/>
                        <a:tabLst/>
                        <a:defRPr/>
                      </a:pPr>
                      <a:r>
                        <a:rPr lang="tr-TR" sz="1000" dirty="0" smtClean="0">
                          <a:latin typeface="Times New Roman" pitchFamily="18" charset="0"/>
                          <a:ea typeface="Times New Roman"/>
                          <a:cs typeface="Times New Roman" pitchFamily="18" charset="0"/>
                        </a:rPr>
                        <a:t>(120 Kilo Dalton)</a:t>
                      </a:r>
                    </a:p>
                    <a:p>
                      <a:pPr algn="r">
                        <a:spcAft>
                          <a:spcPts val="0"/>
                        </a:spcAft>
                      </a:pPr>
                      <a:endParaRPr lang="tr-TR" sz="1000" dirty="0" smtClean="0">
                        <a:latin typeface="Times New Roman" pitchFamily="18" charset="0"/>
                        <a:ea typeface="Times New Roman"/>
                        <a:cs typeface="Times New Roman" pitchFamily="18" charset="0"/>
                      </a:endParaRPr>
                    </a:p>
                  </a:txBody>
                  <a:tcPr marL="44450" marR="44450" marT="0" marB="0"/>
                </a:tc>
                <a:tc>
                  <a:txBody>
                    <a:bodyPr/>
                    <a:lstStyle/>
                    <a:p>
                      <a:pPr>
                        <a:spcBef>
                          <a:spcPts val="900"/>
                        </a:spcBef>
                        <a:spcAft>
                          <a:spcPts val="0"/>
                        </a:spcAft>
                        <a:tabLst>
                          <a:tab pos="449580" algn="l"/>
                        </a:tabLst>
                      </a:pPr>
                      <a:r>
                        <a:rPr lang="tr-TR" sz="1000" dirty="0" smtClean="0">
                          <a:latin typeface="Times New Roman"/>
                          <a:ea typeface="Times New Roman"/>
                          <a:cs typeface="Times New Roman"/>
                        </a:rPr>
                        <a:t>DNA-Pol</a:t>
                      </a:r>
                      <a:r>
                        <a:rPr lang="tr-TR" sz="1000" baseline="0" dirty="0" smtClean="0">
                          <a:latin typeface="Times New Roman"/>
                          <a:ea typeface="Times New Roman"/>
                          <a:cs typeface="Times New Roman"/>
                        </a:rPr>
                        <a:t> III ve DNA-Pol I enzimlerinin bulunmadığı durumlarda DNA replikasyonunu üstlenir. Daha çok ultraviyole ışınların neden olduğu mutasyonların tamirinde özelleştiği tahmin edilmektedir.</a:t>
                      </a:r>
                      <a:endParaRPr lang="tr-TR" sz="1000" dirty="0">
                        <a:latin typeface="Times New Roman"/>
                        <a:ea typeface="Times New Roman"/>
                        <a:cs typeface="Times New Roman"/>
                      </a:endParaRPr>
                    </a:p>
                  </a:txBody>
                  <a:tcPr marL="44450" marR="44450" marT="0" marB="0"/>
                </a:tc>
              </a:tr>
              <a:tr h="43526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000" dirty="0" smtClean="0">
                          <a:latin typeface="Times New Roman" pitchFamily="18" charset="0"/>
                          <a:ea typeface="Times New Roman"/>
                          <a:cs typeface="Times New Roman" pitchFamily="18" charset="0"/>
                        </a:rPr>
                        <a:t>DNA Polimeraz III (Pol III)</a:t>
                      </a:r>
                    </a:p>
                    <a:p>
                      <a:pPr marL="0" marR="0" indent="0" algn="r" defTabSz="914400" rtl="0" eaLnBrk="1" fontAlgn="auto" latinLnBrk="0" hangingPunct="1">
                        <a:lnSpc>
                          <a:spcPct val="100000"/>
                        </a:lnSpc>
                        <a:spcBef>
                          <a:spcPts val="0"/>
                        </a:spcBef>
                        <a:spcAft>
                          <a:spcPts val="0"/>
                        </a:spcAft>
                        <a:buClrTx/>
                        <a:buSzTx/>
                        <a:buFontTx/>
                        <a:buNone/>
                        <a:tabLst/>
                        <a:defRPr/>
                      </a:pPr>
                      <a:r>
                        <a:rPr lang="tr-TR" sz="1000" dirty="0" smtClean="0">
                          <a:latin typeface="Times New Roman" pitchFamily="18" charset="0"/>
                          <a:ea typeface="Times New Roman"/>
                          <a:cs typeface="Times New Roman" pitchFamily="18" charset="0"/>
                        </a:rPr>
                        <a:t>(800 Kilo Dalton)</a:t>
                      </a:r>
                    </a:p>
                    <a:p>
                      <a:pPr algn="r">
                        <a:spcAft>
                          <a:spcPts val="0"/>
                        </a:spcAft>
                      </a:pPr>
                      <a:endParaRPr lang="tr-TR" sz="1000" dirty="0">
                        <a:latin typeface="Times New Roman" pitchFamily="18" charset="0"/>
                        <a:ea typeface="Times New Roman"/>
                        <a:cs typeface="Times New Roman" pitchFamily="18" charset="0"/>
                      </a:endParaRPr>
                    </a:p>
                  </a:txBody>
                  <a:tcPr marL="44450" marR="44450" marT="0" marB="0"/>
                </a:tc>
                <a:tc>
                  <a:txBody>
                    <a:bodyPr/>
                    <a:lstStyle/>
                    <a:p>
                      <a:pPr>
                        <a:spcBef>
                          <a:spcPts val="900"/>
                        </a:spcBef>
                        <a:spcAft>
                          <a:spcPts val="0"/>
                        </a:spcAft>
                        <a:tabLst>
                          <a:tab pos="449580" algn="l"/>
                        </a:tabLst>
                      </a:pPr>
                      <a:r>
                        <a:rPr lang="tr-TR" sz="1000" dirty="0" smtClean="0">
                          <a:latin typeface="Times New Roman"/>
                          <a:ea typeface="Times New Roman"/>
                          <a:cs typeface="Times New Roman"/>
                        </a:rPr>
                        <a:t>Esas</a:t>
                      </a:r>
                      <a:r>
                        <a:rPr lang="tr-TR" sz="1000" baseline="0" dirty="0" smtClean="0">
                          <a:latin typeface="Times New Roman"/>
                          <a:ea typeface="Times New Roman"/>
                          <a:cs typeface="Times New Roman"/>
                        </a:rPr>
                        <a:t> olarak DNA replikasyonunu gerçekleştiren enzimdir.</a:t>
                      </a:r>
                      <a:endParaRPr lang="tr-TR" sz="1000" dirty="0">
                        <a:latin typeface="Times New Roman"/>
                        <a:ea typeface="Times New Roman"/>
                        <a:cs typeface="Times New Roman"/>
                      </a:endParaRPr>
                    </a:p>
                  </a:txBody>
                  <a:tcPr marL="44450" marR="44450" marT="0" marB="0"/>
                </a:tc>
              </a:tr>
              <a:tr h="801475">
                <a:tc>
                  <a:txBody>
                    <a:bodyPr/>
                    <a:lstStyle/>
                    <a:p>
                      <a:pPr algn="r">
                        <a:spcBef>
                          <a:spcPts val="900"/>
                        </a:spcBef>
                        <a:spcAft>
                          <a:spcPts val="0"/>
                        </a:spcAft>
                        <a:tabLst>
                          <a:tab pos="449580" algn="l"/>
                        </a:tabLst>
                      </a:pPr>
                      <a:r>
                        <a:rPr lang="tr-TR" sz="1000" dirty="0" smtClean="0">
                          <a:latin typeface="Times New Roman" pitchFamily="18" charset="0"/>
                          <a:ea typeface="Times New Roman"/>
                          <a:cs typeface="Times New Roman" pitchFamily="18" charset="0"/>
                        </a:rPr>
                        <a:t>RNA</a:t>
                      </a:r>
                      <a:r>
                        <a:rPr lang="tr-TR" sz="1000" baseline="0" dirty="0" smtClean="0">
                          <a:latin typeface="Times New Roman" pitchFamily="18" charset="0"/>
                          <a:ea typeface="Times New Roman"/>
                          <a:cs typeface="Times New Roman" pitchFamily="18" charset="0"/>
                        </a:rPr>
                        <a:t> primeri</a:t>
                      </a:r>
                      <a:endParaRPr lang="tr-TR" sz="1000" dirty="0">
                        <a:latin typeface="Times New Roman" pitchFamily="18" charset="0"/>
                        <a:ea typeface="Times New Roman"/>
                        <a:cs typeface="Times New Roman" pitchFamily="18" charset="0"/>
                      </a:endParaRPr>
                    </a:p>
                  </a:txBody>
                  <a:tcPr marL="44450" marR="44450" marT="0" marB="0"/>
                </a:tc>
                <a:tc>
                  <a:txBody>
                    <a:bodyPr/>
                    <a:lstStyle/>
                    <a:p>
                      <a:pPr>
                        <a:spcBef>
                          <a:spcPts val="900"/>
                        </a:spcBef>
                        <a:spcAft>
                          <a:spcPts val="0"/>
                        </a:spcAft>
                        <a:tabLst>
                          <a:tab pos="449580" algn="l"/>
                        </a:tabLst>
                      </a:pPr>
                      <a:r>
                        <a:rPr lang="tr-TR" sz="1000" dirty="0" smtClean="0">
                          <a:latin typeface="Garamond"/>
                          <a:ea typeface="Times New Roman"/>
                          <a:cs typeface="Times New Roman"/>
                        </a:rPr>
                        <a:t>Prizom tarafından sentezlenen küçük bir RNA’dır.  DNA-Pol III enzimi bu primerin OH ucuna ortamda bulunan nükleotid</a:t>
                      </a:r>
                      <a:r>
                        <a:rPr lang="tr-TR" sz="1000" baseline="0" dirty="0" smtClean="0">
                          <a:latin typeface="Garamond"/>
                          <a:ea typeface="Times New Roman"/>
                          <a:cs typeface="Times New Roman"/>
                        </a:rPr>
                        <a:t> trifosfatları ekleyerek sentez işlemini gerçekleştirir. </a:t>
                      </a:r>
                      <a:r>
                        <a:rPr lang="tr-TR" sz="1000" dirty="0" smtClean="0">
                          <a:latin typeface="Garamond"/>
                          <a:ea typeface="Times New Roman"/>
                          <a:cs typeface="Times New Roman"/>
                        </a:rPr>
                        <a:t>Başlangıç </a:t>
                      </a:r>
                      <a:r>
                        <a:rPr lang="tr-TR" sz="1000" dirty="0">
                          <a:latin typeface="Garamond"/>
                          <a:ea typeface="Times New Roman"/>
                          <a:cs typeface="Times New Roman"/>
                        </a:rPr>
                        <a:t>bölgesinde serbest 3’ hidroksil grubuna olan gereksinimi karşılayan RNA primerleri bu enzim tarafından sentezlenmektedir.</a:t>
                      </a:r>
                      <a:endParaRPr lang="tr-TR" sz="1000" dirty="0">
                        <a:latin typeface="Times New Roman"/>
                        <a:ea typeface="Times New Roman"/>
                        <a:cs typeface="Times New Roman"/>
                      </a:endParaRPr>
                    </a:p>
                  </a:txBody>
                  <a:tcPr marL="44450" marR="44450" marT="0" marB="0"/>
                </a:tc>
              </a:tr>
              <a:tr h="589440">
                <a:tc>
                  <a:txBody>
                    <a:bodyPr/>
                    <a:lstStyle/>
                    <a:p>
                      <a:pPr algn="r">
                        <a:spcBef>
                          <a:spcPts val="900"/>
                        </a:spcBef>
                        <a:spcAft>
                          <a:spcPts val="0"/>
                        </a:spcAft>
                        <a:tabLst>
                          <a:tab pos="449580" algn="l"/>
                        </a:tabLst>
                      </a:pPr>
                      <a:r>
                        <a:rPr lang="tr-TR" sz="900" dirty="0">
                          <a:latin typeface="Times New Roman" pitchFamily="18" charset="0"/>
                          <a:ea typeface="Times New Roman"/>
                          <a:cs typeface="Times New Roman" pitchFamily="18" charset="0"/>
                        </a:rPr>
                        <a:t>DNA Ligaz (DNA Ligase)</a:t>
                      </a:r>
                      <a:endParaRPr lang="tr-TR" sz="1000" dirty="0">
                        <a:latin typeface="Times New Roman" pitchFamily="18" charset="0"/>
                        <a:ea typeface="Times New Roman"/>
                        <a:cs typeface="Times New Roman" pitchFamily="18" charset="0"/>
                      </a:endParaRPr>
                    </a:p>
                  </a:txBody>
                  <a:tcPr marL="44450" marR="44450" marT="0" marB="0"/>
                </a:tc>
                <a:tc>
                  <a:txBody>
                    <a:bodyPr/>
                    <a:lstStyle/>
                    <a:p>
                      <a:pPr>
                        <a:spcBef>
                          <a:spcPts val="900"/>
                        </a:spcBef>
                        <a:spcAft>
                          <a:spcPts val="0"/>
                        </a:spcAft>
                        <a:tabLst>
                          <a:tab pos="449580" algn="l"/>
                        </a:tabLst>
                      </a:pPr>
                      <a:r>
                        <a:rPr lang="tr-TR" sz="1000" dirty="0" smtClean="0">
                          <a:latin typeface="Times New Roman"/>
                          <a:ea typeface="Times New Roman"/>
                          <a:cs typeface="Times New Roman"/>
                        </a:rPr>
                        <a:t>Sentezlenen</a:t>
                      </a:r>
                      <a:r>
                        <a:rPr lang="tr-TR" sz="1000" baseline="0" dirty="0" smtClean="0">
                          <a:latin typeface="Times New Roman"/>
                          <a:ea typeface="Times New Roman"/>
                          <a:cs typeface="Times New Roman"/>
                        </a:rPr>
                        <a:t> iki okazaki parçasını fosfodiester bağları ile birbirine bağlar.</a:t>
                      </a:r>
                      <a:endParaRPr lang="tr-TR" sz="1000" dirty="0">
                        <a:latin typeface="Times New Roman"/>
                        <a:ea typeface="Times New Roman"/>
                        <a:cs typeface="Times New Roman"/>
                      </a:endParaRPr>
                    </a:p>
                  </a:txBody>
                  <a:tcPr marL="44450" marR="44450" marT="0" marB="0"/>
                </a:tc>
              </a:tr>
            </a:tbl>
          </a:graphicData>
        </a:graphic>
      </p:graphicFrame>
      <p:sp>
        <p:nvSpPr>
          <p:cNvPr id="6" name="TextBox 5"/>
          <p:cNvSpPr txBox="1"/>
          <p:nvPr/>
        </p:nvSpPr>
        <p:spPr>
          <a:xfrm>
            <a:off x="1981500" y="6381328"/>
            <a:ext cx="7162500" cy="646331"/>
          </a:xfrm>
          <a:prstGeom prst="rect">
            <a:avLst/>
          </a:prstGeom>
          <a:noFill/>
        </p:spPr>
        <p:txBody>
          <a:bodyPr wrap="none" rtlCol="0">
            <a:spAutoFit/>
          </a:bodyPr>
          <a:lstStyle/>
          <a:p>
            <a:r>
              <a:rPr lang="en-US" dirty="0" err="1" smtClean="0">
                <a:solidFill>
                  <a:srgbClr val="0000FF"/>
                </a:solidFill>
              </a:rPr>
              <a:t>Stryer</a:t>
            </a:r>
            <a:r>
              <a:rPr lang="en-US" dirty="0" smtClean="0">
                <a:solidFill>
                  <a:srgbClr val="0000FF"/>
                </a:solidFill>
              </a:rPr>
              <a:t> </a:t>
            </a:r>
            <a:r>
              <a:rPr lang="en-US" dirty="0" err="1" smtClean="0">
                <a:solidFill>
                  <a:srgbClr val="0000FF"/>
                </a:solidFill>
              </a:rPr>
              <a:t>vd</a:t>
            </a:r>
            <a:r>
              <a:rPr lang="en-US" dirty="0" smtClean="0">
                <a:solidFill>
                  <a:srgbClr val="0000FF"/>
                </a:solidFill>
              </a:rPr>
              <a:t>. 1988, Darnell </a:t>
            </a:r>
            <a:r>
              <a:rPr lang="en-US" dirty="0" err="1" smtClean="0">
                <a:solidFill>
                  <a:srgbClr val="0000FF"/>
                </a:solidFill>
              </a:rPr>
              <a:t>vd</a:t>
            </a:r>
            <a:r>
              <a:rPr lang="en-US" dirty="0" smtClean="0">
                <a:solidFill>
                  <a:srgbClr val="0000FF"/>
                </a:solidFill>
              </a:rPr>
              <a:t>. 1990, </a:t>
            </a:r>
            <a:r>
              <a:rPr lang="en-US" dirty="0">
                <a:solidFill>
                  <a:srgbClr val="0000FF"/>
                </a:solidFill>
              </a:rPr>
              <a:t>Konuk </a:t>
            </a:r>
            <a:r>
              <a:rPr lang="en-US" dirty="0" err="1">
                <a:solidFill>
                  <a:srgbClr val="0000FF"/>
                </a:solidFill>
              </a:rPr>
              <a:t>ve</a:t>
            </a:r>
            <a:r>
              <a:rPr lang="en-US" dirty="0">
                <a:solidFill>
                  <a:srgbClr val="0000FF"/>
                </a:solidFill>
              </a:rPr>
              <a:t> </a:t>
            </a:r>
            <a:r>
              <a:rPr lang="en-US" dirty="0" err="1">
                <a:solidFill>
                  <a:srgbClr val="0000FF"/>
                </a:solidFill>
              </a:rPr>
              <a:t>Babaoğlu</a:t>
            </a:r>
            <a:r>
              <a:rPr lang="en-US" dirty="0">
                <a:solidFill>
                  <a:srgbClr val="0000FF"/>
                </a:solidFill>
              </a:rPr>
              <a:t> </a:t>
            </a:r>
            <a:r>
              <a:rPr lang="en-US" dirty="0" smtClean="0">
                <a:solidFill>
                  <a:srgbClr val="0000FF"/>
                </a:solidFill>
              </a:rPr>
              <a:t>2002 </a:t>
            </a:r>
            <a:r>
              <a:rPr lang="en-US" dirty="0">
                <a:solidFill>
                  <a:srgbClr val="0000FF"/>
                </a:solidFill>
              </a:rPr>
              <a:t>(Ed:  Özcan </a:t>
            </a:r>
            <a:r>
              <a:rPr lang="en-US" dirty="0" err="1">
                <a:solidFill>
                  <a:srgbClr val="0000FF"/>
                </a:solidFill>
              </a:rPr>
              <a:t>vd</a:t>
            </a:r>
            <a:r>
              <a:rPr lang="en-US" dirty="0">
                <a:solidFill>
                  <a:srgbClr val="0000FF"/>
                </a:solidFill>
              </a:rPr>
              <a:t>.)</a:t>
            </a:r>
          </a:p>
          <a:p>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34082"/>
          </a:xfrm>
        </p:spPr>
        <p:txBody>
          <a:bodyPr>
            <a:normAutofit fontScale="90000"/>
          </a:bodyPr>
          <a:lstStyle/>
          <a:p>
            <a:r>
              <a:rPr lang="tr-TR" dirty="0" smtClean="0">
                <a:solidFill>
                  <a:srgbClr val="FF0000"/>
                </a:solidFill>
              </a:rPr>
              <a:t>HÜCRE</a:t>
            </a:r>
            <a:endParaRPr lang="tr-TR" dirty="0">
              <a:solidFill>
                <a:srgbClr val="FF0000"/>
              </a:solidFill>
            </a:endParaRPr>
          </a:p>
        </p:txBody>
      </p:sp>
      <p:sp>
        <p:nvSpPr>
          <p:cNvPr id="3" name="Content Placeholder 2"/>
          <p:cNvSpPr>
            <a:spLocks noGrp="1"/>
          </p:cNvSpPr>
          <p:nvPr>
            <p:ph idx="1"/>
          </p:nvPr>
        </p:nvSpPr>
        <p:spPr>
          <a:xfrm>
            <a:off x="323528" y="836712"/>
            <a:ext cx="8363272" cy="5289451"/>
          </a:xfrm>
        </p:spPr>
        <p:txBody>
          <a:bodyPr>
            <a:noAutofit/>
          </a:bodyPr>
          <a:lstStyle/>
          <a:p>
            <a:r>
              <a:rPr lang="tr-TR" sz="1050" b="1" dirty="0" smtClean="0"/>
              <a:t/>
            </a:r>
            <a:br>
              <a:rPr lang="tr-TR" sz="1050" b="1" dirty="0" smtClean="0"/>
            </a:br>
            <a:r>
              <a:rPr lang="tr-TR" sz="1050" b="1" dirty="0" smtClean="0"/>
              <a:t>    </a:t>
            </a:r>
            <a:br>
              <a:rPr lang="tr-TR" sz="1050" b="1" dirty="0" smtClean="0"/>
            </a:br>
            <a:r>
              <a:rPr lang="tr-TR" sz="1600" b="1" dirty="0" smtClean="0">
                <a:solidFill>
                  <a:srgbClr val="FF0000"/>
                </a:solidFill>
              </a:rPr>
              <a:t>C. Çekirdek</a:t>
            </a:r>
          </a:p>
          <a:p>
            <a:pPr marL="0" indent="0">
              <a:buNone/>
            </a:pPr>
            <a:r>
              <a:rPr lang="tr-TR" sz="1600" b="1" dirty="0" smtClean="0"/>
              <a:t>Çekirdek; çekirdek kılıfı, çekirdek sıvısı (</a:t>
            </a:r>
            <a:r>
              <a:rPr lang="tr-TR" sz="1600" b="1" dirty="0" err="1" smtClean="0"/>
              <a:t>nükleoplazma</a:t>
            </a:r>
            <a:r>
              <a:rPr lang="tr-TR" sz="1600" b="1" dirty="0" smtClean="0"/>
              <a:t>), kromatin iplikler ve çekirdekçik olmak üzere dört kısımdan oluşur. Çekirdek hücrenin tüm genetik bilgisini taşıyarak hücrenin hayatı, faaliyetleri ve görevleri hakkındaki tüm bilgiler çekirdekte saklanır. Bu bilgiler gelecek nesillere çekirdek tarafından aktarılır. Çekirdek içerisinde bu işleri yapan; yönetici molekül DNA ‘</a:t>
            </a:r>
            <a:r>
              <a:rPr lang="tr-TR" sz="1600" b="1" dirty="0" err="1" smtClean="0"/>
              <a:t>dır</a:t>
            </a:r>
            <a:r>
              <a:rPr lang="tr-TR" sz="1600" b="1" dirty="0" smtClean="0"/>
              <a:t>. </a:t>
            </a:r>
          </a:p>
          <a:p>
            <a:r>
              <a:rPr lang="tr-TR" sz="1600" b="1" dirty="0" smtClean="0">
                <a:solidFill>
                  <a:schemeClr val="accent1"/>
                </a:solidFill>
              </a:rPr>
              <a:t>Çekirdek kılıfı</a:t>
            </a:r>
          </a:p>
          <a:p>
            <a:pPr marL="0" indent="0">
              <a:buNone/>
            </a:pPr>
            <a:r>
              <a:rPr lang="tr-TR" sz="1600" b="1" dirty="0" smtClean="0"/>
              <a:t>Çift zar yapısı gözeneklerle delinmiştir. Dış zar </a:t>
            </a:r>
            <a:r>
              <a:rPr lang="tr-TR" sz="1600" b="1" dirty="0" err="1" smtClean="0"/>
              <a:t>sitoplazmik</a:t>
            </a:r>
            <a:r>
              <a:rPr lang="tr-TR" sz="1600" b="1" dirty="0" smtClean="0"/>
              <a:t> </a:t>
            </a:r>
            <a:r>
              <a:rPr lang="tr-TR" sz="1600" b="1" dirty="0" err="1" smtClean="0"/>
              <a:t>endoplazmik</a:t>
            </a:r>
            <a:r>
              <a:rPr lang="tr-TR" sz="1600" b="1" dirty="0" smtClean="0"/>
              <a:t> </a:t>
            </a:r>
            <a:r>
              <a:rPr lang="tr-TR" sz="1600" b="1" dirty="0" err="1" smtClean="0"/>
              <a:t>retikulumun</a:t>
            </a:r>
            <a:r>
              <a:rPr lang="tr-TR" sz="1600" b="1" dirty="0" smtClean="0"/>
              <a:t> devamı niteliğindedir. </a:t>
            </a:r>
            <a:r>
              <a:rPr lang="tr-TR" sz="1600" b="1" dirty="0" err="1" smtClean="0"/>
              <a:t>Nükleoplazmayı</a:t>
            </a:r>
            <a:r>
              <a:rPr lang="tr-TR" sz="1600" b="1" dirty="0" smtClean="0"/>
              <a:t> </a:t>
            </a:r>
            <a:r>
              <a:rPr lang="tr-TR" sz="1600" b="1" dirty="0" err="1" smtClean="0"/>
              <a:t>stoplazmadan</a:t>
            </a:r>
            <a:r>
              <a:rPr lang="tr-TR" sz="1600" b="1" dirty="0" smtClean="0"/>
              <a:t> ayırır ve çekirdekten içe ve dışa doğru madde akışlarını düzenler.</a:t>
            </a:r>
          </a:p>
          <a:p>
            <a:r>
              <a:rPr lang="tr-TR" sz="1600" b="1" dirty="0" smtClean="0">
                <a:solidFill>
                  <a:schemeClr val="accent1"/>
                </a:solidFill>
              </a:rPr>
              <a:t>Çekirdekçik</a:t>
            </a:r>
          </a:p>
          <a:p>
            <a:pPr marL="0" indent="0">
              <a:buNone/>
            </a:pPr>
            <a:r>
              <a:rPr lang="tr-TR" sz="1600" b="1" dirty="0" err="1" smtClean="0"/>
              <a:t>Ribozomal</a:t>
            </a:r>
            <a:r>
              <a:rPr lang="tr-TR" sz="1600" b="1" dirty="0" smtClean="0"/>
              <a:t> RNA ve proteinlerden oluşan, yoğun küre biçiminde yapılardır. Ribozom alt ünitelerinin yapım yeridir.</a:t>
            </a:r>
          </a:p>
          <a:p>
            <a:endParaRPr lang="tr-TR" sz="1600" b="1" dirty="0" smtClean="0"/>
          </a:p>
          <a:p>
            <a:r>
              <a:rPr lang="tr-TR" sz="1600" b="1" dirty="0" smtClean="0">
                <a:solidFill>
                  <a:schemeClr val="accent1"/>
                </a:solidFill>
              </a:rPr>
              <a:t>Kromatin</a:t>
            </a:r>
          </a:p>
          <a:p>
            <a:pPr marL="0" indent="0">
              <a:buNone/>
            </a:pPr>
            <a:r>
              <a:rPr lang="tr-TR" sz="1600" b="1" dirty="0" smtClean="0"/>
              <a:t>DNA ve </a:t>
            </a:r>
            <a:r>
              <a:rPr lang="tr-TR" sz="1600" b="1" dirty="0" err="1" smtClean="0"/>
              <a:t>histon</a:t>
            </a:r>
            <a:r>
              <a:rPr lang="tr-TR" sz="1600" b="1" dirty="0" smtClean="0"/>
              <a:t> proteinlerinden oluşan granüllü ve ipliksi yapılardır.</a:t>
            </a:r>
            <a:r>
              <a:rPr lang="tr-TR" sz="1050" b="1" dirty="0" smtClean="0"/>
              <a:t/>
            </a:r>
            <a:br>
              <a:rPr lang="tr-TR" sz="1050" b="1" dirty="0" smtClean="0"/>
            </a:br>
            <a:endParaRPr lang="tr-TR" sz="1050" dirty="0" smtClean="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648072"/>
          </a:xfrm>
        </p:spPr>
        <p:txBody>
          <a:bodyPr>
            <a:normAutofit/>
          </a:bodyPr>
          <a:lstStyle/>
          <a:p>
            <a:r>
              <a:rPr lang="tr-TR" sz="3600" b="1" dirty="0" smtClean="0">
                <a:solidFill>
                  <a:srgbClr val="FF0000"/>
                </a:solidFill>
              </a:rPr>
              <a:t>DNA’nın Replikasyonu</a:t>
            </a:r>
            <a:endParaRPr lang="tr-TR" sz="3600" dirty="0"/>
          </a:p>
        </p:txBody>
      </p:sp>
      <p:pic>
        <p:nvPicPr>
          <p:cNvPr id="1026" name="Picture 2" descr="C:\Users\Sebahattin Özcan\Pictures\Esra01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79512" y="2420888"/>
            <a:ext cx="3672408" cy="3410093"/>
          </a:xfrm>
          <a:prstGeom prst="rect">
            <a:avLst/>
          </a:prstGeom>
          <a:noFill/>
        </p:spPr>
      </p:pic>
      <p:pic>
        <p:nvPicPr>
          <p:cNvPr id="3" name="Picture 2" descr="C:\Users\Sebahattin Özcan\Pictures\Esra01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960" y="1124744"/>
            <a:ext cx="4180700" cy="3384376"/>
          </a:xfrm>
          <a:prstGeom prst="rect">
            <a:avLst/>
          </a:prstGeom>
          <a:noFill/>
        </p:spPr>
      </p:pic>
      <p:pic>
        <p:nvPicPr>
          <p:cNvPr id="1027" name="Picture 3" descr="C:\Users\Sebahattin Özcan\Pictures\Esra01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1124743"/>
            <a:ext cx="3456384" cy="1044953"/>
          </a:xfrm>
          <a:prstGeom prst="rect">
            <a:avLst/>
          </a:prstGeom>
          <a:noFill/>
        </p:spPr>
      </p:pic>
      <p:sp>
        <p:nvSpPr>
          <p:cNvPr id="7" name="TextBox 6"/>
          <p:cNvSpPr txBox="1"/>
          <p:nvPr/>
        </p:nvSpPr>
        <p:spPr>
          <a:xfrm>
            <a:off x="4211960" y="4725144"/>
            <a:ext cx="1544639" cy="369332"/>
          </a:xfrm>
          <a:prstGeom prst="rect">
            <a:avLst/>
          </a:prstGeom>
          <a:noFill/>
        </p:spPr>
        <p:txBody>
          <a:bodyPr wrap="none" rtlCol="0">
            <a:spAutoFit/>
          </a:bodyPr>
          <a:lstStyle/>
          <a:p>
            <a:r>
              <a:rPr lang="tr-TR" dirty="0" smtClean="0"/>
              <a:t>Yüce vd. 2010</a:t>
            </a:r>
            <a:endParaRPr lang="tr-TR"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003232" cy="548680"/>
          </a:xfrm>
        </p:spPr>
        <p:txBody>
          <a:bodyPr>
            <a:noAutofit/>
          </a:bodyPr>
          <a:lstStyle/>
          <a:p>
            <a:r>
              <a:rPr lang="tr-TR" sz="2800" b="1" dirty="0" smtClean="0">
                <a:solidFill>
                  <a:srgbClr val="FF0000"/>
                </a:solidFill>
              </a:rPr>
              <a:t>Prokaryot ve Ökaryot Hücreler arasındaki farklar</a:t>
            </a:r>
            <a:endParaRPr lang="tr-TR" sz="2800"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2041966"/>
              </p:ext>
            </p:extLst>
          </p:nvPr>
        </p:nvGraphicFramePr>
        <p:xfrm>
          <a:off x="467544" y="476673"/>
          <a:ext cx="8424936" cy="6185867"/>
        </p:xfrm>
        <a:graphic>
          <a:graphicData uri="http://schemas.openxmlformats.org/drawingml/2006/table">
            <a:tbl>
              <a:tblPr firstRow="1" bandRow="1">
                <a:tableStyleId>{5C22544A-7EE6-4342-B048-85BDC9FD1C3A}</a:tableStyleId>
              </a:tblPr>
              <a:tblGrid>
                <a:gridCol w="3240360"/>
                <a:gridCol w="2664296"/>
                <a:gridCol w="2520280"/>
              </a:tblGrid>
              <a:tr h="453730">
                <a:tc>
                  <a:txBody>
                    <a:bodyPr/>
                    <a:lstStyle/>
                    <a:p>
                      <a:r>
                        <a:rPr lang="tr-TR" dirty="0" smtClean="0"/>
                        <a:t>Özellik</a:t>
                      </a:r>
                      <a:endParaRPr lang="tr-TR" dirty="0"/>
                    </a:p>
                  </a:txBody>
                  <a:tcPr/>
                </a:tc>
                <a:tc>
                  <a:txBody>
                    <a:bodyPr/>
                    <a:lstStyle/>
                    <a:p>
                      <a:r>
                        <a:rPr lang="tr-TR" dirty="0" err="1" smtClean="0"/>
                        <a:t>Prokaryot</a:t>
                      </a:r>
                      <a:r>
                        <a:rPr lang="tr-TR" dirty="0" smtClean="0"/>
                        <a:t> </a:t>
                      </a:r>
                      <a:endParaRPr lang="tr-TR" dirty="0"/>
                    </a:p>
                  </a:txBody>
                  <a:tcPr/>
                </a:tc>
                <a:tc>
                  <a:txBody>
                    <a:bodyPr/>
                    <a:lstStyle/>
                    <a:p>
                      <a:r>
                        <a:rPr lang="tr-TR" dirty="0" smtClean="0"/>
                        <a:t>Ökaryot</a:t>
                      </a:r>
                      <a:endParaRPr lang="tr-TR" dirty="0"/>
                    </a:p>
                  </a:txBody>
                  <a:tcPr/>
                </a:tc>
              </a:tr>
              <a:tr h="962176">
                <a:tc>
                  <a:txBody>
                    <a:bodyPr/>
                    <a:lstStyle/>
                    <a:p>
                      <a:r>
                        <a:rPr lang="tr-TR" dirty="0" smtClean="0"/>
                        <a:t>Hücre tipleri</a:t>
                      </a:r>
                      <a:endParaRPr lang="tr-TR" dirty="0"/>
                    </a:p>
                  </a:txBody>
                  <a:tcPr/>
                </a:tc>
                <a:tc>
                  <a:txBody>
                    <a:bodyPr/>
                    <a:lstStyle/>
                    <a:p>
                      <a:r>
                        <a:rPr lang="tr-TR" sz="1400" dirty="0" smtClean="0"/>
                        <a:t>Gerçek</a:t>
                      </a:r>
                      <a:r>
                        <a:rPr lang="tr-TR" sz="1400" baseline="0" dirty="0" smtClean="0"/>
                        <a:t> bakteriler (</a:t>
                      </a:r>
                      <a:r>
                        <a:rPr lang="tr-TR" sz="1400" baseline="0" dirty="0" err="1" smtClean="0"/>
                        <a:t>öbakteriler</a:t>
                      </a:r>
                      <a:r>
                        <a:rPr lang="tr-TR" sz="1400" baseline="0" dirty="0" smtClean="0"/>
                        <a:t>), </a:t>
                      </a:r>
                      <a:r>
                        <a:rPr lang="tr-TR" sz="1400" baseline="0" dirty="0" err="1" smtClean="0"/>
                        <a:t>siyanobakteriler</a:t>
                      </a:r>
                      <a:r>
                        <a:rPr lang="tr-TR" sz="1400" baseline="0" dirty="0" smtClean="0"/>
                        <a:t> (mavi-yeşil bir alg tipi), </a:t>
                      </a:r>
                      <a:r>
                        <a:rPr lang="tr-TR" sz="1400" baseline="0" dirty="0" err="1" smtClean="0"/>
                        <a:t>arkebakteriler</a:t>
                      </a:r>
                      <a:r>
                        <a:rPr lang="tr-TR" sz="1400" baseline="0" dirty="0" smtClean="0"/>
                        <a:t> (eski bakteriler)</a:t>
                      </a:r>
                      <a:endParaRPr lang="tr-TR" sz="1400" dirty="0"/>
                    </a:p>
                  </a:txBody>
                  <a:tcPr/>
                </a:tc>
                <a:tc>
                  <a:txBody>
                    <a:bodyPr/>
                    <a:lstStyle/>
                    <a:p>
                      <a:r>
                        <a:rPr lang="tr-TR" sz="1400" dirty="0" smtClean="0"/>
                        <a:t>Çoğunluğu alglerin oluşturduğu</a:t>
                      </a:r>
                      <a:r>
                        <a:rPr lang="tr-TR" sz="1400" baseline="0" dirty="0" smtClean="0"/>
                        <a:t> tek hücreli organizmalar</a:t>
                      </a:r>
                      <a:r>
                        <a:rPr lang="tr-TR" sz="1400" dirty="0" smtClean="0"/>
                        <a:t> (</a:t>
                      </a:r>
                      <a:r>
                        <a:rPr lang="tr-TR" sz="1400" dirty="0" err="1" smtClean="0"/>
                        <a:t>Protistler</a:t>
                      </a:r>
                      <a:r>
                        <a:rPr lang="tr-TR" sz="1400" dirty="0" smtClean="0"/>
                        <a:t>), mantarlar, bitki ve hayvan hücreleri</a:t>
                      </a:r>
                      <a:endParaRPr lang="tr-TR" sz="1400" dirty="0"/>
                    </a:p>
                  </a:txBody>
                  <a:tcPr/>
                </a:tc>
              </a:tr>
              <a:tr h="569368">
                <a:tc>
                  <a:txBody>
                    <a:bodyPr/>
                    <a:lstStyle/>
                    <a:p>
                      <a:r>
                        <a:rPr lang="tr-TR" dirty="0" smtClean="0"/>
                        <a:t>Genetik</a:t>
                      </a:r>
                      <a:r>
                        <a:rPr lang="tr-TR" baseline="0" dirty="0" smtClean="0"/>
                        <a:t> materyalin yerleşimi</a:t>
                      </a:r>
                      <a:endParaRPr lang="tr-TR" dirty="0"/>
                    </a:p>
                  </a:txBody>
                  <a:tcPr/>
                </a:tc>
                <a:tc>
                  <a:txBody>
                    <a:bodyPr/>
                    <a:lstStyle/>
                    <a:p>
                      <a:r>
                        <a:rPr lang="tr-TR" sz="1600" dirty="0" smtClean="0"/>
                        <a:t>Nükleotit,</a:t>
                      </a:r>
                      <a:r>
                        <a:rPr lang="tr-TR" sz="1600" baseline="0" dirty="0" smtClean="0"/>
                        <a:t> kromotin, plazmit</a:t>
                      </a:r>
                      <a:endParaRPr lang="tr-TR" sz="1600" dirty="0"/>
                    </a:p>
                  </a:txBody>
                  <a:tcPr/>
                </a:tc>
                <a:tc>
                  <a:txBody>
                    <a:bodyPr/>
                    <a:lstStyle/>
                    <a:p>
                      <a:r>
                        <a:rPr lang="tr-TR" sz="1600" dirty="0" smtClean="0"/>
                        <a:t>Nükleus, mitotokondri,</a:t>
                      </a:r>
                      <a:r>
                        <a:rPr lang="tr-TR" sz="1600" baseline="0" dirty="0" smtClean="0"/>
                        <a:t> kloroplastlar</a:t>
                      </a:r>
                      <a:endParaRPr lang="tr-TR" sz="1600" dirty="0"/>
                    </a:p>
                  </a:txBody>
                  <a:tcPr/>
                </a:tc>
              </a:tr>
              <a:tr h="359600">
                <a:tc>
                  <a:txBody>
                    <a:bodyPr/>
                    <a:lstStyle/>
                    <a:p>
                      <a:r>
                        <a:rPr lang="tr-TR" dirty="0" smtClean="0"/>
                        <a:t>Kromozom sayısı</a:t>
                      </a:r>
                      <a:endParaRPr lang="tr-TR" dirty="0"/>
                    </a:p>
                  </a:txBody>
                  <a:tcPr/>
                </a:tc>
                <a:tc>
                  <a:txBody>
                    <a:bodyPr/>
                    <a:lstStyle/>
                    <a:p>
                      <a:r>
                        <a:rPr lang="tr-TR" dirty="0" smtClean="0"/>
                        <a:t>1</a:t>
                      </a:r>
                      <a:endParaRPr lang="tr-TR" dirty="0"/>
                    </a:p>
                  </a:txBody>
                  <a:tcPr/>
                </a:tc>
                <a:tc>
                  <a:txBody>
                    <a:bodyPr/>
                    <a:lstStyle/>
                    <a:p>
                      <a:r>
                        <a:rPr lang="tr-TR" dirty="0" smtClean="0"/>
                        <a:t>&gt;1</a:t>
                      </a:r>
                      <a:endParaRPr lang="tr-TR" dirty="0"/>
                    </a:p>
                  </a:txBody>
                  <a:tcPr/>
                </a:tc>
              </a:tr>
              <a:tr h="359600">
                <a:tc>
                  <a:txBody>
                    <a:bodyPr/>
                    <a:lstStyle/>
                    <a:p>
                      <a:r>
                        <a:rPr lang="tr-TR" dirty="0" smtClean="0"/>
                        <a:t>Nükleus zarı</a:t>
                      </a:r>
                      <a:endParaRPr lang="tr-TR" dirty="0"/>
                    </a:p>
                  </a:txBody>
                  <a:tcPr/>
                </a:tc>
                <a:tc>
                  <a:txBody>
                    <a:bodyPr/>
                    <a:lstStyle/>
                    <a:p>
                      <a:r>
                        <a:rPr lang="tr-TR" dirty="0" smtClean="0"/>
                        <a:t>yok</a:t>
                      </a:r>
                      <a:endParaRPr lang="tr-TR" dirty="0"/>
                    </a:p>
                  </a:txBody>
                  <a:tcPr/>
                </a:tc>
                <a:tc>
                  <a:txBody>
                    <a:bodyPr/>
                    <a:lstStyle/>
                    <a:p>
                      <a:r>
                        <a:rPr lang="tr-TR" dirty="0" smtClean="0"/>
                        <a:t>var</a:t>
                      </a:r>
                      <a:endParaRPr lang="tr-TR" dirty="0"/>
                    </a:p>
                  </a:txBody>
                  <a:tcPr/>
                </a:tc>
              </a:tr>
              <a:tr h="359600">
                <a:tc>
                  <a:txBody>
                    <a:bodyPr/>
                    <a:lstStyle/>
                    <a:p>
                      <a:r>
                        <a:rPr lang="tr-TR" dirty="0" smtClean="0"/>
                        <a:t>Histonlar</a:t>
                      </a:r>
                      <a:endParaRPr lang="tr-TR" dirty="0"/>
                    </a:p>
                  </a:txBody>
                  <a:tcPr/>
                </a:tc>
                <a:tc>
                  <a:txBody>
                    <a:bodyPr/>
                    <a:lstStyle/>
                    <a:p>
                      <a:r>
                        <a:rPr lang="tr-TR" dirty="0" smtClean="0"/>
                        <a:t>yok</a:t>
                      </a:r>
                      <a:endParaRPr lang="tr-TR" dirty="0"/>
                    </a:p>
                  </a:txBody>
                  <a:tcPr/>
                </a:tc>
                <a:tc>
                  <a:txBody>
                    <a:bodyPr/>
                    <a:lstStyle/>
                    <a:p>
                      <a:r>
                        <a:rPr lang="tr-TR" dirty="0" smtClean="0"/>
                        <a:t>var</a:t>
                      </a:r>
                      <a:endParaRPr lang="tr-TR" dirty="0"/>
                    </a:p>
                  </a:txBody>
                  <a:tcPr/>
                </a:tc>
              </a:tr>
              <a:tr h="359600">
                <a:tc>
                  <a:txBody>
                    <a:bodyPr/>
                    <a:lstStyle/>
                    <a:p>
                      <a:r>
                        <a:rPr lang="tr-TR" dirty="0" smtClean="0"/>
                        <a:t>Nükleolus</a:t>
                      </a:r>
                      <a:endParaRPr lang="tr-TR" dirty="0"/>
                    </a:p>
                  </a:txBody>
                  <a:tcPr/>
                </a:tc>
                <a:tc>
                  <a:txBody>
                    <a:bodyPr/>
                    <a:lstStyle/>
                    <a:p>
                      <a:r>
                        <a:rPr lang="tr-TR" dirty="0" smtClean="0"/>
                        <a:t>yok</a:t>
                      </a:r>
                      <a:endParaRPr lang="tr-TR" dirty="0"/>
                    </a:p>
                  </a:txBody>
                  <a:tcPr/>
                </a:tc>
                <a:tc>
                  <a:txBody>
                    <a:bodyPr/>
                    <a:lstStyle/>
                    <a:p>
                      <a:r>
                        <a:rPr lang="tr-TR" dirty="0" smtClean="0"/>
                        <a:t>var</a:t>
                      </a:r>
                      <a:endParaRPr lang="tr-TR" dirty="0"/>
                    </a:p>
                  </a:txBody>
                  <a:tcPr/>
                </a:tc>
              </a:tr>
              <a:tr h="359600">
                <a:tc>
                  <a:txBody>
                    <a:bodyPr/>
                    <a:lstStyle/>
                    <a:p>
                      <a:r>
                        <a:rPr lang="tr-TR" dirty="0" smtClean="0"/>
                        <a:t>Mitokondriyumlar</a:t>
                      </a:r>
                      <a:endParaRPr lang="tr-TR" dirty="0"/>
                    </a:p>
                  </a:txBody>
                  <a:tcPr/>
                </a:tc>
                <a:tc>
                  <a:txBody>
                    <a:bodyPr/>
                    <a:lstStyle/>
                    <a:p>
                      <a:r>
                        <a:rPr lang="tr-TR" dirty="0" smtClean="0"/>
                        <a:t>yok</a:t>
                      </a:r>
                      <a:endParaRPr lang="tr-TR" dirty="0"/>
                    </a:p>
                  </a:txBody>
                  <a:tcPr/>
                </a:tc>
                <a:tc>
                  <a:txBody>
                    <a:bodyPr/>
                    <a:lstStyle/>
                    <a:p>
                      <a:r>
                        <a:rPr lang="tr-TR" dirty="0" smtClean="0"/>
                        <a:t>var</a:t>
                      </a:r>
                      <a:endParaRPr lang="tr-TR" dirty="0"/>
                    </a:p>
                  </a:txBody>
                  <a:tcPr/>
                </a:tc>
              </a:tr>
              <a:tr h="359600">
                <a:tc>
                  <a:txBody>
                    <a:bodyPr/>
                    <a:lstStyle/>
                    <a:p>
                      <a:r>
                        <a:rPr lang="tr-TR" dirty="0" smtClean="0"/>
                        <a:t>Kloroplastlar</a:t>
                      </a:r>
                      <a:endParaRPr lang="tr-TR" dirty="0"/>
                    </a:p>
                  </a:txBody>
                  <a:tcPr/>
                </a:tc>
                <a:tc>
                  <a:txBody>
                    <a:bodyPr/>
                    <a:lstStyle/>
                    <a:p>
                      <a:r>
                        <a:rPr lang="tr-TR" dirty="0" smtClean="0"/>
                        <a:t>yok</a:t>
                      </a:r>
                      <a:endParaRPr lang="tr-TR" dirty="0"/>
                    </a:p>
                  </a:txBody>
                  <a:tcPr/>
                </a:tc>
                <a:tc>
                  <a:txBody>
                    <a:bodyPr/>
                    <a:lstStyle/>
                    <a:p>
                      <a:r>
                        <a:rPr lang="tr-TR" dirty="0" smtClean="0"/>
                        <a:t>var</a:t>
                      </a:r>
                      <a:endParaRPr lang="tr-TR" dirty="0"/>
                    </a:p>
                  </a:txBody>
                  <a:tcPr/>
                </a:tc>
              </a:tr>
              <a:tr h="359600">
                <a:tc>
                  <a:txBody>
                    <a:bodyPr/>
                    <a:lstStyle/>
                    <a:p>
                      <a:r>
                        <a:rPr lang="tr-TR" dirty="0" smtClean="0"/>
                        <a:t>Golgi aygıtı</a:t>
                      </a:r>
                      <a:endParaRPr lang="tr-TR" dirty="0"/>
                    </a:p>
                  </a:txBody>
                  <a:tcPr/>
                </a:tc>
                <a:tc>
                  <a:txBody>
                    <a:bodyPr/>
                    <a:lstStyle/>
                    <a:p>
                      <a:r>
                        <a:rPr lang="tr-TR" dirty="0" smtClean="0"/>
                        <a:t>yok</a:t>
                      </a:r>
                      <a:endParaRPr lang="tr-TR" dirty="0"/>
                    </a:p>
                  </a:txBody>
                  <a:tcPr/>
                </a:tc>
                <a:tc>
                  <a:txBody>
                    <a:bodyPr/>
                    <a:lstStyle/>
                    <a:p>
                      <a:r>
                        <a:rPr lang="tr-TR" dirty="0" smtClean="0"/>
                        <a:t>var</a:t>
                      </a:r>
                    </a:p>
                  </a:txBody>
                  <a:tcPr/>
                </a:tc>
              </a:tr>
              <a:tr h="359600">
                <a:tc>
                  <a:txBody>
                    <a:bodyPr/>
                    <a:lstStyle/>
                    <a:p>
                      <a:r>
                        <a:rPr lang="tr-TR" dirty="0" smtClean="0"/>
                        <a:t>Endoplazmi</a:t>
                      </a:r>
                      <a:r>
                        <a:rPr lang="tr-TR" baseline="0" dirty="0" smtClean="0"/>
                        <a:t> retikulum</a:t>
                      </a:r>
                      <a:endParaRPr lang="tr-TR" dirty="0"/>
                    </a:p>
                  </a:txBody>
                  <a:tcPr/>
                </a:tc>
                <a:tc>
                  <a:txBody>
                    <a:bodyPr/>
                    <a:lstStyle/>
                    <a:p>
                      <a:r>
                        <a:rPr lang="tr-TR" dirty="0" smtClean="0"/>
                        <a:t>yok</a:t>
                      </a:r>
                      <a:endParaRPr lang="tr-TR" dirty="0"/>
                    </a:p>
                  </a:txBody>
                  <a:tcPr/>
                </a:tc>
                <a:tc>
                  <a:txBody>
                    <a:bodyPr/>
                    <a:lstStyle/>
                    <a:p>
                      <a:r>
                        <a:rPr lang="tr-TR" dirty="0" smtClean="0"/>
                        <a:t>var</a:t>
                      </a:r>
                    </a:p>
                  </a:txBody>
                  <a:tcPr/>
                </a:tc>
              </a:tr>
              <a:tr h="359600">
                <a:tc>
                  <a:txBody>
                    <a:bodyPr/>
                    <a:lstStyle/>
                    <a:p>
                      <a:r>
                        <a:rPr lang="tr-TR" dirty="0" smtClean="0"/>
                        <a:t>Ribozomlar</a:t>
                      </a:r>
                      <a:endParaRPr lang="tr-TR" dirty="0"/>
                    </a:p>
                  </a:txBody>
                  <a:tcPr/>
                </a:tc>
                <a:tc>
                  <a:txBody>
                    <a:bodyPr/>
                    <a:lstStyle/>
                    <a:p>
                      <a:r>
                        <a:rPr lang="tr-TR" dirty="0" smtClean="0"/>
                        <a:t>70S</a:t>
                      </a:r>
                      <a:endParaRPr lang="tr-TR" dirty="0"/>
                    </a:p>
                  </a:txBody>
                  <a:tcPr/>
                </a:tc>
                <a:tc>
                  <a:txBody>
                    <a:bodyPr/>
                    <a:lstStyle/>
                    <a:p>
                      <a:r>
                        <a:rPr lang="tr-TR" dirty="0" smtClean="0"/>
                        <a:t>80S</a:t>
                      </a:r>
                    </a:p>
                  </a:txBody>
                  <a:tcPr/>
                </a:tc>
              </a:tr>
              <a:tr h="899001">
                <a:tc>
                  <a:txBody>
                    <a:bodyPr/>
                    <a:lstStyle/>
                    <a:p>
                      <a:r>
                        <a:rPr lang="tr-TR" dirty="0" smtClean="0"/>
                        <a:t>Genetik</a:t>
                      </a:r>
                      <a:r>
                        <a:rPr lang="tr-TR" baseline="0" dirty="0" smtClean="0"/>
                        <a:t> materyal değişim mekanizması</a:t>
                      </a:r>
                      <a:endParaRPr lang="tr-TR" dirty="0"/>
                    </a:p>
                  </a:txBody>
                  <a:tcPr/>
                </a:tc>
                <a:tc>
                  <a:txBody>
                    <a:bodyPr/>
                    <a:lstStyle/>
                    <a:p>
                      <a:r>
                        <a:rPr lang="tr-TR" sz="1600" dirty="0" smtClean="0"/>
                        <a:t>Konjugasyon, transformasyon, transdükdiyon</a:t>
                      </a:r>
                      <a:endParaRPr lang="tr-TR" sz="1600" dirty="0"/>
                    </a:p>
                  </a:txBody>
                  <a:tcPr/>
                </a:tc>
                <a:tc>
                  <a:txBody>
                    <a:bodyPr/>
                    <a:lstStyle/>
                    <a:p>
                      <a:r>
                        <a:rPr lang="tr-TR" dirty="0" smtClean="0"/>
                        <a:t>gamet</a:t>
                      </a:r>
                      <a:r>
                        <a:rPr lang="tr-TR" baseline="0" dirty="0" smtClean="0"/>
                        <a:t> </a:t>
                      </a:r>
                      <a:r>
                        <a:rPr lang="tr-TR" sz="1600" baseline="0" dirty="0" smtClean="0"/>
                        <a:t>füzyonu</a:t>
                      </a:r>
                      <a:endParaRPr lang="tr-TR" sz="1600" dirty="0" smtClean="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Autofit/>
          </a:bodyPr>
          <a:lstStyle/>
          <a:p>
            <a:r>
              <a:rPr lang="tr-TR" sz="2400" b="1" dirty="0" smtClean="0">
                <a:solidFill>
                  <a:srgbClr val="FF0000"/>
                </a:solidFill>
              </a:rPr>
              <a:t/>
            </a:r>
            <a:br>
              <a:rPr lang="tr-TR" sz="2400" b="1" dirty="0" smtClean="0">
                <a:solidFill>
                  <a:srgbClr val="FF0000"/>
                </a:solidFill>
              </a:rPr>
            </a:br>
            <a:r>
              <a:rPr lang="tr-TR" sz="2400" b="1" dirty="0" smtClean="0">
                <a:solidFill>
                  <a:srgbClr val="FF0000"/>
                </a:solidFill>
              </a:rPr>
              <a:t>Prokaryot ve Ökaryot DNA’sı</a:t>
            </a:r>
            <a:r>
              <a:rPr lang="tr-TR" sz="2400" b="1" dirty="0" smtClean="0"/>
              <a:t/>
            </a:r>
            <a:br>
              <a:rPr lang="tr-TR" sz="2400" b="1" dirty="0" smtClean="0"/>
            </a:br>
            <a:r>
              <a:rPr lang="tr-TR" sz="2400" dirty="0" smtClean="0"/>
              <a:t>Büyüklük, baz, kompozisyon ve yapısal organizasyon bakımından önemli farklılıklar gösterir.</a:t>
            </a:r>
            <a:br>
              <a:rPr lang="tr-TR" sz="2400" dirty="0" smtClean="0"/>
            </a:br>
            <a:endParaRPr lang="tr-TR" sz="2400" dirty="0"/>
          </a:p>
        </p:txBody>
      </p:sp>
      <p:sp>
        <p:nvSpPr>
          <p:cNvPr id="3" name="Content Placeholder 2"/>
          <p:cNvSpPr>
            <a:spLocks noGrp="1"/>
          </p:cNvSpPr>
          <p:nvPr>
            <p:ph idx="1"/>
          </p:nvPr>
        </p:nvSpPr>
        <p:spPr>
          <a:xfrm>
            <a:off x="457200" y="1600200"/>
            <a:ext cx="5842992" cy="4853136"/>
          </a:xfrm>
        </p:spPr>
        <p:txBody>
          <a:bodyPr>
            <a:normAutofit fontScale="77500" lnSpcReduction="20000"/>
          </a:bodyPr>
          <a:lstStyle/>
          <a:p>
            <a:r>
              <a:rPr lang="tr-TR" b="1" dirty="0" smtClean="0">
                <a:solidFill>
                  <a:srgbClr val="FF0000"/>
                </a:solidFill>
              </a:rPr>
              <a:t>Virüs DNA’sı</a:t>
            </a:r>
          </a:p>
          <a:p>
            <a:r>
              <a:rPr lang="tr-TR" dirty="0" smtClean="0"/>
              <a:t>1. Bakteri ve ökaryot hücrelerin DNA’larından daha küçüktürler. Virüs DNA’ları genellikle linear ve dubleks yapıdadır. Örneğin, E. coli üzerinde çoğalan </a:t>
            </a:r>
            <a:r>
              <a:rPr lang="el-GR" u="sng" dirty="0" smtClean="0"/>
              <a:t>λ</a:t>
            </a:r>
            <a:r>
              <a:rPr lang="tr-TR" u="sng" dirty="0" smtClean="0"/>
              <a:t> bakteriyofaj DNA’sı </a:t>
            </a:r>
            <a:r>
              <a:rPr lang="tr-TR" dirty="0" smtClean="0"/>
              <a:t>linear ve çift sarmal bir DNA molekülüne sahiptir.  Diğer taraftan  </a:t>
            </a:r>
            <a:r>
              <a:rPr lang="tr-TR" u="sng" dirty="0" smtClean="0"/>
              <a:t>Øx174 bakteriyofajlarında</a:t>
            </a:r>
            <a:r>
              <a:rPr lang="tr-TR" dirty="0" smtClean="0"/>
              <a:t> ise DNA oldukça küçük olup, tek zincirli dairesel DNA’ya sahiptir.</a:t>
            </a:r>
          </a:p>
          <a:p>
            <a:r>
              <a:rPr lang="tr-TR" dirty="0" smtClean="0"/>
              <a:t>2. Virüs DNA’ları modifiye edilmiş bazları içerirler. Örneğin, T-fajları sitozin yerine hidroksimetilsitozin içerirler. Bu da DNA’yı konukçu hücrenin salgıladığı endonükleaz enzimlerinden korur.</a:t>
            </a:r>
            <a:endParaRPr lang="tr-TR" dirty="0"/>
          </a:p>
        </p:txBody>
      </p:sp>
      <p:pic>
        <p:nvPicPr>
          <p:cNvPr id="30722" name="Picture 2" descr="http://www.humanillnesses.com/images/hdc_0001_0001_0_img0008.jpg"/>
          <p:cNvPicPr>
            <a:picLocks noChangeAspect="1" noChangeArrowheads="1"/>
          </p:cNvPicPr>
          <p:nvPr/>
        </p:nvPicPr>
        <p:blipFill>
          <a:blip r:embed="rId2" cstate="print"/>
          <a:srcRect/>
          <a:stretch>
            <a:fillRect/>
          </a:stretch>
        </p:blipFill>
        <p:spPr bwMode="auto">
          <a:xfrm>
            <a:off x="6228184" y="2276872"/>
            <a:ext cx="2600325" cy="33051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tr-TR" dirty="0" smtClean="0">
                <a:solidFill>
                  <a:srgbClr val="FF0000"/>
                </a:solidFill>
              </a:rPr>
              <a:t>Bakteri DNA’sı</a:t>
            </a:r>
            <a:endParaRPr lang="tr-TR" dirty="0">
              <a:solidFill>
                <a:srgbClr val="FF0000"/>
              </a:solidFill>
            </a:endParaRPr>
          </a:p>
        </p:txBody>
      </p:sp>
      <p:sp>
        <p:nvSpPr>
          <p:cNvPr id="3" name="Content Placeholder 2"/>
          <p:cNvSpPr>
            <a:spLocks noGrp="1"/>
          </p:cNvSpPr>
          <p:nvPr>
            <p:ph idx="1"/>
          </p:nvPr>
        </p:nvSpPr>
        <p:spPr>
          <a:xfrm>
            <a:off x="467544" y="980728"/>
            <a:ext cx="8147248" cy="2620887"/>
          </a:xfrm>
        </p:spPr>
        <p:txBody>
          <a:bodyPr>
            <a:normAutofit fontScale="77500" lnSpcReduction="20000"/>
          </a:bodyPr>
          <a:lstStyle/>
          <a:p>
            <a:r>
              <a:rPr lang="tr-TR" dirty="0" smtClean="0"/>
              <a:t>Oldukça büyüktür.</a:t>
            </a:r>
          </a:p>
          <a:p>
            <a:r>
              <a:rPr lang="tr-TR" dirty="0" smtClean="0"/>
              <a:t>Çift sarmal bir DNA molekülü olup, 4 milyon baz çiftinden meydana gelmiştir.</a:t>
            </a:r>
          </a:p>
          <a:p>
            <a:r>
              <a:rPr lang="tr-TR" dirty="0" smtClean="0"/>
              <a:t>Kapalı bir ilmek şeklinde olup, serbest uçları bulunmaz.</a:t>
            </a:r>
          </a:p>
          <a:p>
            <a:r>
              <a:rPr lang="tr-TR" dirty="0" smtClean="0"/>
              <a:t>Birçoğunda 1-20 arasında değişen dairesel çift sarmal DNA moleküllerini (plazmit) içerirler</a:t>
            </a:r>
            <a:endParaRPr lang="tr-TR" dirty="0"/>
          </a:p>
        </p:txBody>
      </p:sp>
      <p:pic>
        <p:nvPicPr>
          <p:cNvPr id="29698" name="Picture 2" descr="http://www.topnews.in/files/Bacterial-DNA2.jpg"/>
          <p:cNvPicPr>
            <a:picLocks noChangeAspect="1" noChangeArrowheads="1"/>
          </p:cNvPicPr>
          <p:nvPr/>
        </p:nvPicPr>
        <p:blipFill>
          <a:blip r:embed="rId2" cstate="print"/>
          <a:srcRect/>
          <a:stretch>
            <a:fillRect/>
          </a:stretch>
        </p:blipFill>
        <p:spPr bwMode="auto">
          <a:xfrm>
            <a:off x="2123728" y="3789040"/>
            <a:ext cx="5095875" cy="2590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tr-TR" dirty="0" smtClean="0">
                <a:solidFill>
                  <a:srgbClr val="FF0000"/>
                </a:solidFill>
              </a:rPr>
              <a:t>Plazmit DNA</a:t>
            </a:r>
            <a:endParaRPr lang="tr-TR"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tr-TR" dirty="0" smtClean="0"/>
              <a:t>Plazmitler bütün bakteri hücrelerinde kromozomdan bağımsız olarak taşınan, bakterinin ortama uyumunda ve evriminde önemli bir yere sahip olan esas kalıtsal materyalin dışındaki DNA molekülleridir.</a:t>
            </a:r>
          </a:p>
          <a:p>
            <a:r>
              <a:rPr lang="tr-TR" dirty="0" smtClean="0"/>
              <a:t>Plazmit DNA üzerinde bakterinin yaşamsal işlevlerinin yürütülmesinden birinci derecede sorumlu olan genler bulunmaz.</a:t>
            </a:r>
          </a:p>
          <a:p>
            <a:r>
              <a:rPr lang="tr-TR" dirty="0" smtClean="0"/>
              <a:t>Bazı şartlar altında konakçıya gerekli ya da yararlı olan proteinleri kodlayan genleri taşırlar ve içinde bulundukları hücreye ortamda üstün hale gelebileceği özellikleri kazandırırlar (antibiyotik direnci gibi).</a:t>
            </a:r>
          </a:p>
          <a:p>
            <a:r>
              <a:rPr lang="tr-TR" dirty="0" smtClean="0"/>
              <a:t>Palazmitleri sayesinde bakteri ortam koşullarındaki değişikliğe de kısa sürede cevap verebilmektedir.</a:t>
            </a:r>
          </a:p>
          <a:p>
            <a:r>
              <a:rPr lang="tr-TR" dirty="0" smtClean="0"/>
              <a:t>İlave olarak, eşey plazmitleri bakteri genomu içerisine girebilmekte ve konjugasyon ile aldığı genleri bir başka bakteriye aktararak , genetik çeşitliliğe katkıda bulunamktadırlar.</a:t>
            </a:r>
          </a:p>
          <a:p>
            <a:r>
              <a:rPr lang="tr-TR" dirty="0" smtClean="0"/>
              <a:t>Plazmitlerin sayısı ve büyüklükleri türlere göre değişiklik göstermektedir.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FF0000"/>
                </a:solidFill>
              </a:rPr>
              <a:t>Ökaryotik Hücre DNA’sı</a:t>
            </a:r>
            <a:endParaRPr lang="tr-TR"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tr-TR" dirty="0" smtClean="0"/>
              <a:t>Türlere göre değişen farklı sayıda çok büyük kromozomlar bulunur. Örneğin Drosophila’nın en büyük kromozmu 4 cm uzunluğunda olup, </a:t>
            </a:r>
            <a:r>
              <a:rPr lang="tr-TR" i="1" dirty="0" smtClean="0"/>
              <a:t>E. coli </a:t>
            </a:r>
            <a:r>
              <a:rPr lang="tr-TR" dirty="0" smtClean="0"/>
              <a:t>kromozomundan 40 kat büyüktür. Bir memeli hücresindeki toplam DNA uzunluğu yaklaşık 2 metre olup, 5,5 x 10</a:t>
            </a:r>
            <a:r>
              <a:rPr lang="tr-TR" baseline="30000" dirty="0" smtClean="0"/>
              <a:t>5</a:t>
            </a:r>
            <a:r>
              <a:rPr lang="tr-TR" dirty="0" smtClean="0"/>
              <a:t> baz çiftine eşittir.</a:t>
            </a:r>
          </a:p>
          <a:p>
            <a:r>
              <a:rPr lang="tr-TR" dirty="0" smtClean="0"/>
              <a:t>Hücre bölünmesinde karmaşık değişimler geçirler.</a:t>
            </a:r>
          </a:p>
          <a:p>
            <a:r>
              <a:rPr lang="tr-TR" dirty="0" smtClean="0"/>
              <a:t>Kromotin iplikleri eşit miktarlarda olan DNA ve histon cinsi proteinler olmak üzere 2 esas elemandan oluşurlar.</a:t>
            </a:r>
          </a:p>
          <a:p>
            <a:r>
              <a:rPr lang="tr-TR" dirty="0" smtClean="0"/>
              <a:t>Histonlar yapısal görevleri yanında, DNA transkirpsiyonunu da kontrol ederler.</a:t>
            </a:r>
          </a:p>
          <a:p>
            <a:r>
              <a:rPr lang="tr-TR" dirty="0" smtClean="0"/>
              <a:t>DNA fosfot gruplarından dolayı negatif, histonlarda pozitif yüklü olduklarından dolayı DNA daha stabil ve esnek bir hale gelir.</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3690</TotalTime>
  <Words>3986</Words>
  <Application>Microsoft Macintosh PowerPoint</Application>
  <PresentationFormat>On-screen Show (4:3)</PresentationFormat>
  <Paragraphs>534</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ZTB303 MOLEKÜLER BİYOLOJİ VE BİTKİ BİYOTEKNOLOJİSİ</vt:lpstr>
      <vt:lpstr>HÜCRE</vt:lpstr>
      <vt:lpstr>HÜCRE</vt:lpstr>
      <vt:lpstr>HÜCRE</vt:lpstr>
      <vt:lpstr>Prokaryot ve Ökaryot Hücreler arasındaki farklar</vt:lpstr>
      <vt:lpstr> Prokaryot ve Ökaryot DNA’sı Büyüklük, baz, kompozisyon ve yapısal organizasyon bakımından önemli farklılıklar gösterir. </vt:lpstr>
      <vt:lpstr>Bakteri DNA’sı</vt:lpstr>
      <vt:lpstr>Plazmit DNA</vt:lpstr>
      <vt:lpstr>Ökaryotik Hücre DNA’sı</vt:lpstr>
      <vt:lpstr>Nükleik Asitler </vt:lpstr>
      <vt:lpstr>Nükleik asitlerin miktarları</vt:lpstr>
      <vt:lpstr>DNA’nın kimyasal yapısı  </vt:lpstr>
      <vt:lpstr>PowerPoint Presentation</vt:lpstr>
      <vt:lpstr>Bazı bitki ve mikroorganizmaların DNA’larındaki baz eşitlikleri </vt:lpstr>
      <vt:lpstr>DNA’nın Fiziksel Özellikleri</vt:lpstr>
      <vt:lpstr>          Histon Proteinleri</vt:lpstr>
      <vt:lpstr>Histon Proteinleri</vt:lpstr>
      <vt:lpstr>Polindromlar </vt:lpstr>
      <vt:lpstr>DNA’nın Denatürasyonu</vt:lpstr>
      <vt:lpstr>Değişik bitki türlerinin hücre çekirdeğindeki kromozom sayıları ve DNA miktarları</vt:lpstr>
      <vt:lpstr>Organel genomları (sitoplazmik genomlar)</vt:lpstr>
      <vt:lpstr>Kloroplast DNA’sı (ctDNA)</vt:lpstr>
      <vt:lpstr>Kloroplast DNA’sı (ctDNA)</vt:lpstr>
      <vt:lpstr>Mitokondri DNA’sı (mtDNA)</vt:lpstr>
      <vt:lpstr>DNA’nın Ölçülmesinde Kullanılan Bazı Birimler</vt:lpstr>
      <vt:lpstr>PowerPoint Presentation</vt:lpstr>
      <vt:lpstr>PowerPoint Presentation</vt:lpstr>
      <vt:lpstr>PowerPoint Presentation</vt:lpstr>
      <vt:lpstr>PowerPoint Presentation</vt:lpstr>
      <vt:lpstr>PowerPoint Presentation</vt:lpstr>
      <vt:lpstr>PowerPoint Presentation</vt:lpstr>
      <vt:lpstr>Crossing Over</vt:lpstr>
      <vt:lpstr>PowerPoint Presentation</vt:lpstr>
      <vt:lpstr>PowerPoint Presentation</vt:lpstr>
      <vt:lpstr>DNA Sentezi ve Replikasyonu</vt:lpstr>
      <vt:lpstr>DNA Sentezi ve Replikasyonu</vt:lpstr>
      <vt:lpstr>DNA’nın Replikasyonu</vt:lpstr>
      <vt:lpstr>DNA’nın Replikasyonu</vt:lpstr>
      <vt:lpstr>DNA’nın Replikasyonu</vt:lpstr>
      <vt:lpstr>DNA’nın Replikasyonu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Sebahattin Özcan</dc:creator>
  <cp:lastModifiedBy>saa saa</cp:lastModifiedBy>
  <cp:revision>320</cp:revision>
  <dcterms:created xsi:type="dcterms:W3CDTF">2011-09-14T16:09:08Z</dcterms:created>
  <dcterms:modified xsi:type="dcterms:W3CDTF">2019-10-30T14:05:43Z</dcterms:modified>
</cp:coreProperties>
</file>