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3.4.2018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1"/>
          </p:nvPr>
        </p:nvSpPr>
        <p:spPr>
          <a:xfrm>
            <a:off x="481012" y="357189"/>
            <a:ext cx="7948613" cy="6143625"/>
          </a:xfrm>
        </p:spPr>
        <p:txBody>
          <a:bodyPr>
            <a:normAutofit lnSpcReduction="10000"/>
          </a:bodyPr>
          <a:lstStyle/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Calabar bean , Faba Calabarica</a:t>
            </a: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Semen Physostigmatis</a:t>
            </a:r>
          </a:p>
          <a:p>
            <a:pPr algn="just">
              <a:buFont typeface="Monotype Sorts"/>
              <a:buNone/>
            </a:pPr>
            <a:r>
              <a:rPr lang="tr-TR" altLang="tr-TR" i="1" smtClean="0">
                <a:sym typeface="Symbol" pitchFamily="18" charset="2"/>
              </a:rPr>
              <a:t>Physostigma venenosum </a:t>
            </a: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(Leguminosae)</a:t>
            </a:r>
          </a:p>
          <a:p>
            <a:pPr algn="just">
              <a:buFont typeface="Monotype Sorts"/>
              <a:buNone/>
            </a:pPr>
            <a:endParaRPr lang="tr-TR" altLang="tr-TR" i="1" smtClean="0">
              <a:sym typeface="Symbol" pitchFamily="18" charset="2"/>
            </a:endParaRP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Olgunlaşmış ve kurutulmuş tohumlar. </a:t>
            </a: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15 m kadar yükseklikte  ağaçlardır, </a:t>
            </a: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15-18 cm boyda meyvalar </a:t>
            </a: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ve her meyva içinde 2-3 tane tohum taşır.</a:t>
            </a: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Gine Körfezi’nde, nehir kenarlarında </a:t>
            </a: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(Nijerya, Kamerun) yetişir.</a:t>
            </a:r>
          </a:p>
          <a:p>
            <a:pPr algn="just">
              <a:buFont typeface="Monotype Sorts"/>
              <a:buNone/>
            </a:pPr>
            <a:endParaRPr lang="tr-TR" altLang="tr-TR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72373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idx="1"/>
          </p:nvPr>
        </p:nvSpPr>
        <p:spPr>
          <a:xfrm>
            <a:off x="1468041" y="928689"/>
            <a:ext cx="6557963" cy="5500687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altLang="tr-TR" smtClean="0">
                <a:sym typeface="Symbol" pitchFamily="18" charset="2"/>
              </a:rPr>
              <a:t>Kullanılışı; Striknin santral sinir sistemi uyarıcısıdır. Drog eskiden dolaşım stimulanı olarak kullanılmış ancak zehirli etkisinden dolayı günümüzde sınırlı bir biçimde solunum uyarıcısı olarak bazı zehirlenme durumlarında kullanılmaktadır.</a:t>
            </a:r>
          </a:p>
          <a:p>
            <a:pPr algn="just">
              <a:buFont typeface="Wingdings" pitchFamily="2" charset="2"/>
              <a:buChar char="Ø"/>
            </a:pPr>
            <a:r>
              <a:rPr lang="tr-TR" altLang="tr-TR" smtClean="0">
                <a:sym typeface="Symbol" pitchFamily="18" charset="2"/>
              </a:rPr>
              <a:t>Striknin diğer acı maddeler gibi iştah açar ve sindirimi arttırır fakat genel bir tonik olarak düşünülemez.</a:t>
            </a:r>
          </a:p>
          <a:p>
            <a:pPr algn="just">
              <a:buFont typeface="Wingdings" pitchFamily="2" charset="2"/>
              <a:buChar char="Ø"/>
            </a:pPr>
            <a:r>
              <a:rPr lang="tr-TR" altLang="tr-TR" smtClean="0">
                <a:sym typeface="Symbol" pitchFamily="18" charset="2"/>
              </a:rPr>
              <a:t>Köpek ve fare zehiri olarak kullanılmaktadır.</a:t>
            </a:r>
          </a:p>
        </p:txBody>
      </p:sp>
    </p:spTree>
    <p:extLst>
      <p:ext uri="{BB962C8B-B14F-4D97-AF65-F5344CB8AC3E}">
        <p14:creationId xmlns:p14="http://schemas.microsoft.com/office/powerpoint/2010/main" val="173675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Striknin taşıyan diğer türler:</a:t>
            </a:r>
          </a:p>
          <a:p>
            <a:pPr>
              <a:buFont typeface="Monotype Sorts"/>
              <a:buNone/>
            </a:pPr>
            <a:r>
              <a:rPr lang="tr-TR" altLang="tr-TR" i="1" smtClean="0">
                <a:sym typeface="Symbol" pitchFamily="18" charset="2"/>
              </a:rPr>
              <a:t>Strychnos ignatii</a:t>
            </a:r>
            <a:r>
              <a:rPr lang="tr-TR" altLang="tr-TR" smtClean="0">
                <a:sym typeface="Symbol" pitchFamily="18" charset="2"/>
              </a:rPr>
              <a:t> (Ignatius beans), Filipinler, Vietnam v.b bölgelerde yetişir. Meyvaları </a:t>
            </a:r>
            <a:r>
              <a:rPr lang="tr-TR" altLang="tr-TR" i="1" smtClean="0">
                <a:sym typeface="Symbol" pitchFamily="18" charset="2"/>
              </a:rPr>
              <a:t>S. nux-vomica</a:t>
            </a:r>
            <a:r>
              <a:rPr lang="tr-TR" altLang="tr-TR" smtClean="0">
                <a:sym typeface="Symbol" pitchFamily="18" charset="2"/>
              </a:rPr>
              <a:t>’dan daha büyüktür ve daha çok tohum içerir (yaklaşık 30 adet). % 2.5-3 kadar total alkaloit içerir ve bunun %46-62’si striknindir.</a:t>
            </a:r>
          </a:p>
          <a:p>
            <a:pPr>
              <a:buFont typeface="Monotype Sorts"/>
              <a:buNone/>
            </a:pPr>
            <a:r>
              <a:rPr lang="tr-TR" altLang="tr-TR" i="1" smtClean="0">
                <a:sym typeface="Symbol" pitchFamily="18" charset="2"/>
              </a:rPr>
              <a:t>S. gaultheriana, S. tiente, S. lucida, S. icaja </a:t>
            </a:r>
            <a:r>
              <a:rPr lang="tr-TR" altLang="tr-TR" smtClean="0">
                <a:sym typeface="Symbol" pitchFamily="18" charset="2"/>
              </a:rPr>
              <a:t>alkaloit taşıyan diğer türlerdir.</a:t>
            </a:r>
            <a:endParaRPr lang="tr-TR" altLang="tr-TR" i="1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5025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mtClean="0"/>
              <a:t>Gelsemium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i="1" smtClean="0"/>
              <a:t>Gelsemium sempervirens </a:t>
            </a:r>
            <a:r>
              <a:rPr lang="tr-TR" altLang="tr-TR" smtClean="0"/>
              <a:t>(</a:t>
            </a:r>
            <a:r>
              <a:rPr lang="tr-TR" altLang="tr-TR" i="1" smtClean="0"/>
              <a:t>Gelsemium nitidum</a:t>
            </a:r>
            <a:r>
              <a:rPr lang="tr-TR" altLang="tr-TR" smtClean="0"/>
              <a:t>) (Loganiaceae) bitkisinin kurutulmuş kök ve rizomları.</a:t>
            </a:r>
          </a:p>
          <a:p>
            <a:r>
              <a:rPr lang="tr-TR" altLang="tr-TR" smtClean="0"/>
              <a:t>Amerikan sarı yasemini</a:t>
            </a:r>
          </a:p>
          <a:p>
            <a:r>
              <a:rPr lang="tr-TR" altLang="tr-TR" smtClean="0"/>
              <a:t>Tırmanıcı, sarı çiçekli bir bitki</a:t>
            </a:r>
          </a:p>
          <a:p>
            <a:r>
              <a:rPr lang="tr-TR" altLang="tr-TR" smtClean="0"/>
              <a:t>Sarı çiçekli yasemin </a:t>
            </a:r>
          </a:p>
          <a:p>
            <a:pPr>
              <a:buFont typeface="Monotype Sorts"/>
              <a:buNone/>
            </a:pPr>
            <a:r>
              <a:rPr lang="tr-TR" altLang="tr-TR" smtClean="0"/>
              <a:t>(</a:t>
            </a:r>
            <a:r>
              <a:rPr lang="tr-TR" altLang="tr-TR" i="1" smtClean="0"/>
              <a:t>Jasminum nodiflorum</a:t>
            </a:r>
            <a:r>
              <a:rPr lang="tr-TR" altLang="tr-TR" smtClean="0"/>
              <a:t>) </a:t>
            </a:r>
          </a:p>
          <a:p>
            <a:pPr>
              <a:buFont typeface="Monotype Sorts"/>
              <a:buNone/>
            </a:pPr>
            <a:r>
              <a:rPr lang="tr-TR" altLang="tr-TR" smtClean="0"/>
              <a:t>ile karıştırılabilir.</a:t>
            </a:r>
          </a:p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44791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3075"/>
          <p:cNvSpPr>
            <a:spLocks noGrp="1" noChangeArrowheads="1"/>
          </p:cNvSpPr>
          <p:nvPr>
            <p:ph idx="1"/>
          </p:nvPr>
        </p:nvSpPr>
        <p:spPr>
          <a:xfrm>
            <a:off x="1079897" y="714375"/>
            <a:ext cx="7772400" cy="4114800"/>
          </a:xfrm>
        </p:spPr>
        <p:txBody>
          <a:bodyPr>
            <a:normAutofit fontScale="85000" lnSpcReduction="20000"/>
          </a:bodyPr>
          <a:lstStyle/>
          <a:p>
            <a:r>
              <a:rPr lang="tr-TR" altLang="tr-TR" smtClean="0"/>
              <a:t>Drog 3-20 cm uzunluğunda, 3-30 mm çapında silindirik parçalar halindedir. </a:t>
            </a:r>
          </a:p>
          <a:p>
            <a:r>
              <a:rPr lang="tr-TR" altLang="tr-TR" smtClean="0"/>
              <a:t>Rizomun dış kısmı kırmızımsı-esmer , iç kısmı sarımsı renklidir. </a:t>
            </a:r>
          </a:p>
          <a:p>
            <a:r>
              <a:rPr lang="tr-TR" altLang="tr-TR" smtClean="0"/>
              <a:t>Kökler rizomlardan daha küçük, sarımsı kahve mantar tabakası taşır.</a:t>
            </a:r>
          </a:p>
          <a:p>
            <a:r>
              <a:rPr lang="tr-TR" altLang="tr-TR" smtClean="0"/>
              <a:t>Hafif kokulu ve acılı lezzettedir.</a:t>
            </a:r>
          </a:p>
          <a:p>
            <a:r>
              <a:rPr lang="tr-TR" altLang="tr-TR" smtClean="0"/>
              <a:t>Enine keside rizomlar da ince bir mantar tabakası, korteksde sklerenkima lifleri ve küçük bir öz kısmı gözlenir. Köklerde öz kısmı ve korteksde  sklerenkima gözlenmez.</a:t>
            </a:r>
          </a:p>
        </p:txBody>
      </p:sp>
    </p:spTree>
    <p:extLst>
      <p:ext uri="{BB962C8B-B14F-4D97-AF65-F5344CB8AC3E}">
        <p14:creationId xmlns:p14="http://schemas.microsoft.com/office/powerpoint/2010/main" val="253936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428625"/>
            <a:ext cx="7772400" cy="4114800"/>
          </a:xfrm>
        </p:spPr>
        <p:txBody>
          <a:bodyPr>
            <a:normAutofit fontScale="85000" lnSpcReduction="10000"/>
          </a:bodyPr>
          <a:lstStyle/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Drog farklı iskelet yapısına sahip, toksik etkili alkaloitler taşır.Gelsemin en önemli alkaloittir. Üzerinde en çok çalışma yapılan alkaloittir.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Gelsemisin bir diğer alkaloittir ve daha toksik etkilidir.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Sempervirinler (Oksindol türevleri)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11-metoksi, 21-okso gelsemin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14-hidroksigelsemisin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Gelsedin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14-hidroksi gelsedin</a:t>
            </a:r>
          </a:p>
          <a:p>
            <a:pPr>
              <a:buFont typeface="Monotype Sorts"/>
              <a:buNone/>
            </a:pPr>
            <a:endParaRPr lang="tr-TR" altLang="tr-TR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9687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Kullanılış;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-Trigeminal nevralji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-Migren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Dikkatli kullanılmalıdır, tehlikeli yan etkiler meydana getirebilir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Antikanser aktivite çalışmaları  yapılmaktadır.</a:t>
            </a:r>
          </a:p>
          <a:p>
            <a:pPr>
              <a:buFont typeface="Monotype Sorts"/>
              <a:buNone/>
            </a:pPr>
            <a:r>
              <a:rPr lang="tr-TR" altLang="tr-TR" i="1" smtClean="0">
                <a:sym typeface="Symbol" pitchFamily="18" charset="2"/>
              </a:rPr>
              <a:t>Gelsemium elegans</a:t>
            </a:r>
            <a:r>
              <a:rPr lang="tr-TR" altLang="tr-TR" smtClean="0">
                <a:sym typeface="Symbol" pitchFamily="18" charset="2"/>
              </a:rPr>
              <a:t> halk arasında aynı amaçla kullanılmaktadır.</a:t>
            </a:r>
            <a:endParaRPr lang="tr-TR" altLang="tr-TR" i="1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1786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idx="1"/>
          </p:nvPr>
        </p:nvSpPr>
        <p:spPr>
          <a:xfrm>
            <a:off x="616744" y="1154113"/>
            <a:ext cx="3734991" cy="411480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Tohumlar böbrek şeklinde,</a:t>
            </a: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15-30 mm uzunlukta, 10-15</a:t>
            </a: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mm eninde, 15 mm kalınlıkta,</a:t>
            </a: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oldukça sert, koyu kahve</a:t>
            </a:r>
          </a:p>
          <a:p>
            <a:pPr algn="just"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renkli bir testa ile kaplı</a:t>
            </a:r>
          </a:p>
        </p:txBody>
      </p:sp>
    </p:spTree>
    <p:extLst>
      <p:ext uri="{BB962C8B-B14F-4D97-AF65-F5344CB8AC3E}">
        <p14:creationId xmlns:p14="http://schemas.microsoft.com/office/powerpoint/2010/main" val="2332617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idx="1"/>
          </p:nvPr>
        </p:nvSpPr>
        <p:spPr>
          <a:xfrm>
            <a:off x="778669" y="831850"/>
            <a:ext cx="6557963" cy="4114800"/>
          </a:xfrm>
        </p:spPr>
        <p:txBody>
          <a:bodyPr>
            <a:normAutofit lnSpcReduction="10000"/>
          </a:bodyPr>
          <a:lstStyle/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Kimyasal Bileşimi;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% 0.2-0.3 alkaloit içerir. Alkaloitler tohumun kotiledonlarında bulunur. </a:t>
            </a:r>
            <a:r>
              <a:rPr lang="tr-TR" altLang="tr-TR" sz="3600" b="1" smtClean="0">
                <a:sym typeface="Symbol" pitchFamily="18" charset="2"/>
              </a:rPr>
              <a:t>Fizostigmin (ezerin)</a:t>
            </a:r>
            <a:r>
              <a:rPr lang="tr-TR" altLang="tr-TR" smtClean="0">
                <a:sym typeface="Symbol" pitchFamily="18" charset="2"/>
              </a:rPr>
              <a:t>, ezeramin, izofizostigmin, fizyovenin, genezerin, </a:t>
            </a:r>
            <a:r>
              <a:rPr lang="tr-TR" altLang="tr-TR" i="1" smtClean="0">
                <a:sym typeface="Symbol" pitchFamily="18" charset="2"/>
              </a:rPr>
              <a:t>N</a:t>
            </a:r>
            <a:r>
              <a:rPr lang="tr-TR" altLang="tr-TR" smtClean="0">
                <a:sym typeface="Symbol" pitchFamily="18" charset="2"/>
              </a:rPr>
              <a:t>-8-norfizostigmin, kalabatin, kalabasin alkaloitlerini taşır. Fizostigmin % 75 kadardır.</a:t>
            </a:r>
          </a:p>
        </p:txBody>
      </p:sp>
    </p:spTree>
    <p:extLst>
      <p:ext uri="{BB962C8B-B14F-4D97-AF65-F5344CB8AC3E}">
        <p14:creationId xmlns:p14="http://schemas.microsoft.com/office/powerpoint/2010/main" val="70492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idx="1"/>
          </p:nvPr>
        </p:nvSpPr>
        <p:spPr>
          <a:xfrm>
            <a:off x="1070372" y="946150"/>
            <a:ext cx="6557963" cy="4114800"/>
          </a:xfrm>
        </p:spPr>
        <p:txBody>
          <a:bodyPr rtlCol="0"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tr-TR" dirty="0" smtClean="0">
                <a:sym typeface="Symbol" panose="05050102010706020507" pitchFamily="18" charset="2"/>
              </a:rPr>
              <a:t>Etki ve Kullanılış;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endParaRPr lang="tr-TR" dirty="0" smtClean="0">
              <a:sym typeface="Symbol" panose="05050102010706020507" pitchFamily="18" charset="2"/>
            </a:endParaRP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tr-TR" dirty="0" smtClean="0">
                <a:sym typeface="Symbol" panose="05050102010706020507" pitchFamily="18" charset="2"/>
              </a:rPr>
              <a:t>Fizostigmin salisilat pupillayı daraltmak için kullanılır. Göz içi basıncı düşürür. Antidot olarak atropin zehirlenmelerinde kullanılır.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tr-TR" dirty="0" smtClean="0">
                <a:sym typeface="Symbol" panose="05050102010706020507" pitchFamily="18" charset="2"/>
              </a:rPr>
              <a:t>Alzheimer hastalığında zihinsel ve bilişsel performansı arttırdığı gözlenmiş ancak bu etki galantamin ile kıyaslandığında daha az olduğu gözlenmiştir.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tr-TR" dirty="0" smtClean="0">
                <a:sym typeface="Symbol" panose="05050102010706020507" pitchFamily="18" charset="2"/>
              </a:rPr>
              <a:t>Antilirium, antidot olarak antikolinerjik etkili,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Char char="v"/>
              <a:defRPr/>
            </a:pPr>
            <a:r>
              <a:rPr lang="tr-TR" dirty="0" smtClean="0">
                <a:sym typeface="Symbol" panose="05050102010706020507" pitchFamily="18" charset="2"/>
              </a:rPr>
              <a:t>Eserine sulfate ophthalmic, glokomda kullanılır</a:t>
            </a:r>
          </a:p>
        </p:txBody>
      </p:sp>
    </p:spTree>
    <p:extLst>
      <p:ext uri="{BB962C8B-B14F-4D97-AF65-F5344CB8AC3E}">
        <p14:creationId xmlns:p14="http://schemas.microsoft.com/office/powerpoint/2010/main" val="337744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1"/>
          </p:nvPr>
        </p:nvSpPr>
        <p:spPr>
          <a:xfrm>
            <a:off x="1035844" y="1143000"/>
            <a:ext cx="6557963" cy="4114800"/>
          </a:xfrm>
        </p:spPr>
        <p:txBody>
          <a:bodyPr>
            <a:normAutofit fontScale="92500" lnSpcReduction="20000"/>
          </a:bodyPr>
          <a:lstStyle/>
          <a:p>
            <a:pPr>
              <a:buFont typeface="Monotype Sorts"/>
              <a:buNone/>
            </a:pPr>
            <a:r>
              <a:rPr lang="tr-TR" altLang="tr-TR" b="1" smtClean="0">
                <a:solidFill>
                  <a:srgbClr val="FF0000"/>
                </a:solidFill>
                <a:sym typeface="Symbol" pitchFamily="18" charset="2"/>
              </a:rPr>
              <a:t>Nux vomica, Semen Strychni, Kargabüken</a:t>
            </a:r>
          </a:p>
          <a:p>
            <a:pPr>
              <a:buFont typeface="Monotype Sorts"/>
              <a:buNone/>
            </a:pPr>
            <a:r>
              <a:rPr lang="tr-TR" altLang="tr-TR" i="1" smtClean="0">
                <a:sym typeface="Symbol" pitchFamily="18" charset="2"/>
              </a:rPr>
              <a:t>Strychnos nux-vomica </a:t>
            </a:r>
            <a:r>
              <a:rPr lang="tr-TR" altLang="tr-TR" smtClean="0">
                <a:sym typeface="Symbol" pitchFamily="18" charset="2"/>
              </a:rPr>
              <a:t>(Loganiaceae)</a:t>
            </a:r>
            <a:r>
              <a:rPr lang="tr-TR" altLang="tr-TR" i="1" smtClean="0">
                <a:sym typeface="Symbol" pitchFamily="18" charset="2"/>
              </a:rPr>
              <a:t> 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Hindistan’ın doğusunda Seylan’da ve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Avusturalya’nın kuzeyinde yetişir. 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10-13 m yüksekliğinde ağaçlar.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16. y.y.’dan beri bilinmekte ve 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özellikle hayvanları zehirlemek </a:t>
            </a:r>
          </a:p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için kullanılmıştır.</a:t>
            </a:r>
          </a:p>
        </p:txBody>
      </p:sp>
    </p:spTree>
    <p:extLst>
      <p:ext uri="{BB962C8B-B14F-4D97-AF65-F5344CB8AC3E}">
        <p14:creationId xmlns:p14="http://schemas.microsoft.com/office/powerpoint/2010/main" val="252858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idx="1"/>
          </p:nvPr>
        </p:nvSpPr>
        <p:spPr>
          <a:xfrm>
            <a:off x="1518047" y="1143000"/>
            <a:ext cx="4779169" cy="4114800"/>
          </a:xfrm>
        </p:spPr>
        <p:txBody>
          <a:bodyPr>
            <a:normAutofit fontScale="85000" lnSpcReduction="20000"/>
          </a:bodyPr>
          <a:lstStyle/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     Portakal büyüklüğünde meyvaların içerisinde 4-5 adet tohum bulunur.Tohumlar 2-2.5 cm çapında, 2-3 mm kalınlığında, disk biçimindedirler. Üzeri merkezden dışa doğru yönelmiş kadife gibi tüylerle kaplıdır, tüyler yatıktır ve bu nedenle tohum gri renkli gözükür.</a:t>
            </a:r>
          </a:p>
        </p:txBody>
      </p:sp>
    </p:spTree>
    <p:extLst>
      <p:ext uri="{BB962C8B-B14F-4D97-AF65-F5344CB8AC3E}">
        <p14:creationId xmlns:p14="http://schemas.microsoft.com/office/powerpoint/2010/main" val="239475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idx="1"/>
          </p:nvPr>
        </p:nvSpPr>
        <p:spPr>
          <a:xfrm>
            <a:off x="370285" y="398463"/>
            <a:ext cx="5740003" cy="6170612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tr-TR" dirty="0" smtClean="0">
              <a:sym typeface="Symbol" panose="05050102010706020507" pitchFamily="18" charset="2"/>
            </a:endParaRP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tr-TR" dirty="0" smtClean="0">
              <a:sym typeface="Symbol" panose="05050102010706020507" pitchFamily="18" charset="2"/>
            </a:endParaRP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dirty="0">
                <a:sym typeface="Symbol" panose="05050102010706020507" pitchFamily="18" charset="2"/>
              </a:rPr>
              <a:t>Enine </a:t>
            </a:r>
            <a:r>
              <a:rPr lang="tr-TR" dirty="0" err="1">
                <a:sym typeface="Symbol" panose="05050102010706020507" pitchFamily="18" charset="2"/>
              </a:rPr>
              <a:t>keside</a:t>
            </a:r>
            <a:r>
              <a:rPr lang="tr-TR" dirty="0">
                <a:sym typeface="Symbol" panose="05050102010706020507" pitchFamily="18" charset="2"/>
              </a:rPr>
              <a:t> tohumun iç kısmının boş olduğu görülür. Tohum yalnızca </a:t>
            </a:r>
            <a:r>
              <a:rPr lang="tr-TR" dirty="0" err="1">
                <a:sym typeface="Symbol" panose="05050102010706020507" pitchFamily="18" charset="2"/>
              </a:rPr>
              <a:t>endosperma</a:t>
            </a:r>
            <a:r>
              <a:rPr lang="tr-TR" dirty="0">
                <a:sym typeface="Symbol" panose="05050102010706020507" pitchFamily="18" charset="2"/>
              </a:rPr>
              <a:t> ve </a:t>
            </a:r>
            <a:r>
              <a:rPr lang="tr-TR" dirty="0" err="1">
                <a:sym typeface="Symbol" panose="05050102010706020507" pitchFamily="18" charset="2"/>
              </a:rPr>
              <a:t>testadan</a:t>
            </a:r>
            <a:r>
              <a:rPr lang="tr-TR" dirty="0">
                <a:sym typeface="Symbol" panose="05050102010706020507" pitchFamily="18" charset="2"/>
              </a:rPr>
              <a:t> ibarettir, </a:t>
            </a:r>
            <a:r>
              <a:rPr lang="tr-TR" dirty="0" err="1">
                <a:sym typeface="Symbol" panose="05050102010706020507" pitchFamily="18" charset="2"/>
              </a:rPr>
              <a:t>kotiledon</a:t>
            </a:r>
            <a:r>
              <a:rPr lang="tr-TR" dirty="0">
                <a:sym typeface="Symbol" panose="05050102010706020507" pitchFamily="18" charset="2"/>
              </a:rPr>
              <a:t> gelişmemiş olup </a:t>
            </a:r>
            <a:r>
              <a:rPr lang="tr-TR" dirty="0" err="1">
                <a:sym typeface="Symbol" panose="05050102010706020507" pitchFamily="18" charset="2"/>
              </a:rPr>
              <a:t>endospermanın</a:t>
            </a:r>
            <a:r>
              <a:rPr lang="tr-TR" dirty="0">
                <a:sym typeface="Symbol" panose="05050102010706020507" pitchFamily="18" charset="2"/>
              </a:rPr>
              <a:t> kenarında küçük bir yaprakçık şeklinde </a:t>
            </a:r>
            <a:r>
              <a:rPr lang="tr-TR" dirty="0" smtClean="0">
                <a:sym typeface="Symbol" panose="05050102010706020507" pitchFamily="18" charset="2"/>
              </a:rPr>
              <a:t>görülür.</a:t>
            </a: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tr-TR" dirty="0" smtClean="0">
              <a:sym typeface="Symbol" panose="05050102010706020507" pitchFamily="18" charset="2"/>
            </a:endParaRP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dirty="0">
                <a:sym typeface="Symbol" panose="05050102010706020507" pitchFamily="18" charset="2"/>
              </a:rPr>
              <a:t>Mikroskobik incelemede </a:t>
            </a: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dirty="0" err="1">
                <a:sym typeface="Symbol" panose="05050102010706020507" pitchFamily="18" charset="2"/>
              </a:rPr>
              <a:t>testa</a:t>
            </a:r>
            <a:r>
              <a:rPr lang="tr-TR" dirty="0">
                <a:sym typeface="Symbol" panose="05050102010706020507" pitchFamily="18" charset="2"/>
              </a:rPr>
              <a:t> </a:t>
            </a:r>
            <a:r>
              <a:rPr lang="tr-TR" dirty="0" err="1">
                <a:sym typeface="Symbol" panose="05050102010706020507" pitchFamily="18" charset="2"/>
              </a:rPr>
              <a:t>epiderması</a:t>
            </a:r>
            <a:r>
              <a:rPr lang="tr-TR" dirty="0">
                <a:sym typeface="Symbol" panose="05050102010706020507" pitchFamily="18" charset="2"/>
              </a:rPr>
              <a:t> yer yer </a:t>
            </a: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dirty="0">
                <a:sym typeface="Symbol" panose="05050102010706020507" pitchFamily="18" charset="2"/>
              </a:rPr>
              <a:t>odunlaşmış ve </a:t>
            </a: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dirty="0">
                <a:sym typeface="Symbol" panose="05050102010706020507" pitchFamily="18" charset="2"/>
              </a:rPr>
              <a:t>tüy halinde uzamıştır. </a:t>
            </a: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dirty="0" err="1">
                <a:sym typeface="Symbol" panose="05050102010706020507" pitchFamily="18" charset="2"/>
              </a:rPr>
              <a:t>Endosperma</a:t>
            </a:r>
            <a:r>
              <a:rPr lang="tr-TR" dirty="0">
                <a:sym typeface="Symbol" panose="05050102010706020507" pitchFamily="18" charset="2"/>
              </a:rPr>
              <a:t> hücreleri nispeten </a:t>
            </a: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dirty="0">
                <a:sym typeface="Symbol" panose="05050102010706020507" pitchFamily="18" charset="2"/>
              </a:rPr>
              <a:t>kalın çeperli ve bol miktarda yağ içermektedir</a:t>
            </a:r>
            <a:r>
              <a:rPr lang="tr-TR" dirty="0" smtClean="0">
                <a:sym typeface="Symbol" panose="05050102010706020507" pitchFamily="18" charset="2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7179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idx="1"/>
          </p:nvPr>
        </p:nvSpPr>
        <p:spPr>
          <a:xfrm>
            <a:off x="1357312" y="642938"/>
            <a:ext cx="6557963" cy="5072062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smtClean="0">
                <a:sym typeface="Symbol" panose="05050102010706020507" pitchFamily="18" charset="2"/>
              </a:rPr>
              <a:t>Endospermada % 1.8-5.3 alkaloit içerir. En</a:t>
            </a: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smtClean="0">
                <a:sym typeface="Symbol" panose="05050102010706020507" pitchFamily="18" charset="2"/>
              </a:rPr>
              <a:t>önemlileri, striknin ve brusindir. Striknin</a:t>
            </a: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smtClean="0">
                <a:sym typeface="Symbol" panose="05050102010706020507" pitchFamily="18" charset="2"/>
              </a:rPr>
              <a:t>endospermanın iç kısmında brusin ise dış tabakada</a:t>
            </a: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smtClean="0">
                <a:sym typeface="Symbol" panose="05050102010706020507" pitchFamily="18" charset="2"/>
              </a:rPr>
              <a:t>yer alır.Karbazol türevidirler. </a:t>
            </a: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tr-TR" smtClean="0">
              <a:sym typeface="Symbol" panose="05050102010706020507" pitchFamily="18" charset="2"/>
            </a:endParaRP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tr-TR" smtClean="0">
              <a:sym typeface="Symbol" panose="05050102010706020507" pitchFamily="18" charset="2"/>
            </a:endParaRP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endParaRPr lang="tr-TR" smtClean="0">
              <a:sym typeface="Symbol" panose="05050102010706020507" pitchFamily="18" charset="2"/>
            </a:endParaRP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smtClean="0">
                <a:sym typeface="Symbol" panose="05050102010706020507" pitchFamily="18" charset="2"/>
              </a:rPr>
              <a:t>Ayrıca minör alkaloitler olarak </a:t>
            </a:r>
            <a:r>
              <a:rPr lang="el-GR" smtClean="0">
                <a:sym typeface="Symbol" panose="05050102010706020507" pitchFamily="18" charset="2"/>
              </a:rPr>
              <a:t>α</a:t>
            </a:r>
            <a:r>
              <a:rPr lang="tr-TR" smtClean="0">
                <a:sym typeface="Symbol" panose="05050102010706020507" pitchFamily="18" charset="2"/>
              </a:rPr>
              <a:t>-kolubrin, </a:t>
            </a:r>
            <a:r>
              <a:rPr lang="el-GR" smtClean="0">
                <a:sym typeface="Symbol" panose="05050102010706020507" pitchFamily="18" charset="2"/>
              </a:rPr>
              <a:t>β</a:t>
            </a:r>
            <a:endParaRPr lang="tr-TR" smtClean="0">
              <a:sym typeface="Symbol" panose="05050102010706020507" pitchFamily="18" charset="2"/>
            </a:endParaRP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smtClean="0">
                <a:sym typeface="Symbol" panose="05050102010706020507" pitchFamily="18" charset="2"/>
              </a:rPr>
              <a:t>kolubrin, ikajin, 3-metoksi ikajin, vomisin, novasin</a:t>
            </a:r>
          </a:p>
          <a:p>
            <a:pPr fontAlgn="auto">
              <a:spcAft>
                <a:spcPts val="0"/>
              </a:spcAft>
              <a:buFont typeface="Monotype Sorts" pitchFamily="2" charset="2"/>
              <a:buNone/>
              <a:defRPr/>
            </a:pPr>
            <a:r>
              <a:rPr lang="tr-TR" smtClean="0">
                <a:sym typeface="Symbol" panose="05050102010706020507" pitchFamily="18" charset="2"/>
              </a:rPr>
              <a:t>ve psödostriknin izole edilmiştir.</a:t>
            </a:r>
          </a:p>
        </p:txBody>
      </p:sp>
    </p:spTree>
    <p:extLst>
      <p:ext uri="{BB962C8B-B14F-4D97-AF65-F5344CB8AC3E}">
        <p14:creationId xmlns:p14="http://schemas.microsoft.com/office/powerpoint/2010/main" val="169767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/>
              <a:buNone/>
            </a:pPr>
            <a:r>
              <a:rPr lang="tr-TR" altLang="tr-TR" smtClean="0">
                <a:sym typeface="Symbol" pitchFamily="18" charset="2"/>
              </a:rPr>
              <a:t>Striknin fizyolojik olara brusinden daha aktiftir. Bu nedenle striknin içeriği total alkaloit içeriğinden daha önemlidir. Genellikle % 1.23 oranında striknin ve % 1.55 oranında brusin içerir.</a:t>
            </a:r>
          </a:p>
          <a:p>
            <a:pPr>
              <a:buFont typeface="Monotype Sorts"/>
              <a:buNone/>
            </a:pPr>
            <a:endParaRPr lang="tr-TR" altLang="tr-TR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595117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664</Words>
  <Application>Microsoft Office PowerPoint</Application>
  <PresentationFormat>Ekran Gösterisi (4:3)</PresentationFormat>
  <Paragraphs>85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Gelsemium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Belma KONUKLUGİL</dc:creator>
  <cp:lastModifiedBy>kullanicii</cp:lastModifiedBy>
  <cp:revision>1</cp:revision>
  <dcterms:created xsi:type="dcterms:W3CDTF">2018-04-03T11:03:36Z</dcterms:created>
  <dcterms:modified xsi:type="dcterms:W3CDTF">2018-04-03T11:04:21Z</dcterms:modified>
</cp:coreProperties>
</file>