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A2C1D-B021-4036-9FF8-6E96FDE575A4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A3C7E-E6E8-4C18-8E23-5D91418C30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8768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A2C1D-B021-4036-9FF8-6E96FDE575A4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A3C7E-E6E8-4C18-8E23-5D91418C30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4711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A2C1D-B021-4036-9FF8-6E96FDE575A4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A3C7E-E6E8-4C18-8E23-5D91418C30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784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A2C1D-B021-4036-9FF8-6E96FDE575A4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A3C7E-E6E8-4C18-8E23-5D91418C30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0336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A2C1D-B021-4036-9FF8-6E96FDE575A4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A3C7E-E6E8-4C18-8E23-5D91418C30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1976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A2C1D-B021-4036-9FF8-6E96FDE575A4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A3C7E-E6E8-4C18-8E23-5D91418C30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552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A2C1D-B021-4036-9FF8-6E96FDE575A4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A3C7E-E6E8-4C18-8E23-5D91418C30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6574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A2C1D-B021-4036-9FF8-6E96FDE575A4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A3C7E-E6E8-4C18-8E23-5D91418C30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2733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A2C1D-B021-4036-9FF8-6E96FDE575A4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A3C7E-E6E8-4C18-8E23-5D91418C30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0192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A2C1D-B021-4036-9FF8-6E96FDE575A4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A3C7E-E6E8-4C18-8E23-5D91418C30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843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A2C1D-B021-4036-9FF8-6E96FDE575A4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A3C7E-E6E8-4C18-8E23-5D91418C30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1689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A2C1D-B021-4036-9FF8-6E96FDE575A4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A3C7E-E6E8-4C18-8E23-5D91418C30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3000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image" Target="../media/image8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oleObject" Target="../embeddings/oleObject10.bin"/><Relationship Id="rId3" Type="http://schemas.openxmlformats.org/officeDocument/2006/relationships/image" Target="../media/image14.png"/><Relationship Id="rId7" Type="http://schemas.openxmlformats.org/officeDocument/2006/relationships/image" Target="../media/image10.wmf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2.wmf"/><Relationship Id="rId5" Type="http://schemas.openxmlformats.org/officeDocument/2006/relationships/image" Target="../media/image9.w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11.wmf"/><Relationship Id="rId14" Type="http://schemas.openxmlformats.org/officeDocument/2006/relationships/image" Target="../media/image13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oleObject" Target="../embeddings/oleObject16.bin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1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5" Type="http://schemas.openxmlformats.org/officeDocument/2006/relationships/image" Target="../media/image8.png"/><Relationship Id="rId10" Type="http://schemas.openxmlformats.org/officeDocument/2006/relationships/image" Target="../media/image18.wmf"/><Relationship Id="rId4" Type="http://schemas.openxmlformats.org/officeDocument/2006/relationships/image" Target="../media/image15.wmf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20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288" y="4705350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981201" y="2276475"/>
            <a:ext cx="846772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Birleşik Ters Çözüm nedir ve Mevcut Geliştirilen Algoritmalardan Örnekler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31976" y="2039938"/>
            <a:ext cx="53975" cy="147161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pic>
        <p:nvPicPr>
          <p:cNvPr id="53253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976" y="4705350"/>
            <a:ext cx="10826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935164" y="1576388"/>
            <a:ext cx="71437" cy="196215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735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9395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9396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9397" name="Rectangle 1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9398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9399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9400" name="Rectangle 2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pSp>
        <p:nvGrpSpPr>
          <p:cNvPr id="59401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18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lvl="2" indent="457200" algn="r">
                <a:spcBef>
                  <a:spcPct val="50000"/>
                </a:spcBef>
                <a:defRPr/>
              </a:pPr>
              <a:r>
                <a:rPr lang="tr-TR" alt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	Sismik Kırılma-DC-RMT Birleşik Ters Çözüm (Tuzlu Su Girişiminin Haritalanması)</a:t>
              </a:r>
              <a:endParaRPr lang="tr-TR" altLang="tr-TR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59404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9402" name="Picture 8" descr="C:\Users\ismail\Desktop\Joint\joint\tuzlu su deneme\tuzlusu\veriler\untitled_ing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3" t="2779" r="7521" b="5560"/>
          <a:stretch>
            <a:fillRect/>
          </a:stretch>
        </p:blipFill>
        <p:spPr bwMode="auto">
          <a:xfrm>
            <a:off x="1576388" y="1123950"/>
            <a:ext cx="8983662" cy="570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341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0419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0420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0421" name="Rectangle 1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0422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0423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0424" name="Rectangle 2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pSp>
        <p:nvGrpSpPr>
          <p:cNvPr id="60425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18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lvl="2" indent="457200" algn="r">
                <a:spcBef>
                  <a:spcPct val="50000"/>
                </a:spcBef>
                <a:defRPr/>
              </a:pPr>
              <a:r>
                <a:rPr lang="tr-TR" alt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DC-RMT-Yapay Uçlaşma Birleşik Ters Çözüm (Maden- Arkeoloji)</a:t>
              </a:r>
              <a:endParaRPr lang="tr-TR" altLang="tr-TR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60429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0426" name="14 Resim" descr="C:\Users\Zcan\Desktop\resimler_04_12_mrv\3_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88" y="2060575"/>
            <a:ext cx="3148012" cy="451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7" name="15 Resim" descr="C:\Users\Zcan\Desktop\resimler_04_12_mrv\3_1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8051"/>
            <a:ext cx="5759450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088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42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lvl="2" indent="457200" algn="r">
                <a:spcBef>
                  <a:spcPct val="50000"/>
                </a:spcBef>
                <a:defRPr/>
              </a:pPr>
              <a:r>
                <a:rPr lang="tr-TR" alt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	TEŞEKKÜR</a:t>
              </a:r>
              <a:endParaRPr lang="tr-TR" altLang="tr-TR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61445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1443" name="Picture 9" descr="C:\Users\ismail\Desktop\tezöneri ve tik\tez yazımı\sunum icin sablonlar\tesekkur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35" t="23932" r="12067" b="28204"/>
          <a:stretch>
            <a:fillRect/>
          </a:stretch>
        </p:blipFill>
        <p:spPr bwMode="auto">
          <a:xfrm>
            <a:off x="1703389" y="1557338"/>
            <a:ext cx="8785225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391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2467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2468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2469" name="Rectangle 1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2470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2471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2472" name="Rectangle 2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2473" name="Rectangle 9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2474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2475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2476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2477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pSp>
        <p:nvGrpSpPr>
          <p:cNvPr id="62478" name="21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23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r" eaLnBrk="1" hangingPunct="1">
                <a:defRPr/>
              </a:pPr>
              <a:endPara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  <p:pic>
          <p:nvPicPr>
            <p:cNvPr id="62484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2479" name="24 Dikdörtgen"/>
          <p:cNvSpPr>
            <a:spLocks noChangeArrowheads="1"/>
          </p:cNvSpPr>
          <p:nvPr/>
        </p:nvSpPr>
        <p:spPr bwMode="auto">
          <a:xfrm>
            <a:off x="2711451" y="115889"/>
            <a:ext cx="7705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b="1"/>
              <a:t>- Doğru Akım Özdirenç (Arkeoloji-Fay- Maden)</a:t>
            </a:r>
          </a:p>
        </p:txBody>
      </p:sp>
      <p:pic>
        <p:nvPicPr>
          <p:cNvPr id="62480" name="Picture 2" descr="E:\yayinlarim\GİDENLER\Makale2_30 Mart\Fig30.06.2011\Fig3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9" y="1052513"/>
            <a:ext cx="3119437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81" name="Picture 3" descr="E:\yayinlarim\GİDENLER\Makale2_30 Mart\Fig30.06.2011\Fig9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650" y="836614"/>
            <a:ext cx="1403350" cy="188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82" name="Picture 4" descr="E:\yayinlarim\GİDENLER\Makale2_30 Mart\Fig30.06.2011\Fig10.t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9" y="1773238"/>
            <a:ext cx="3051175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005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2351089" y="1196976"/>
            <a:ext cx="7705725" cy="4062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7338" indent="-287338" algn="ctr">
              <a:spcAft>
                <a:spcPts val="1200"/>
              </a:spcAft>
              <a:defRPr/>
            </a:pPr>
            <a:r>
              <a:rPr lang="tr-T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Amaç Fonksiyonu</a:t>
            </a: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spcAft>
                <a:spcPts val="1200"/>
              </a:spcAft>
              <a:defRPr/>
            </a:pPr>
            <a:r>
              <a:rPr lang="tr-T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Yanılgı Enerjisi</a:t>
            </a: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defRPr/>
            </a:pPr>
            <a:r>
              <a:rPr lang="tr-T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Durağanlaştırıcı Terimi                                                 Yapısal Kısıt Terimi </a:t>
            </a:r>
          </a:p>
          <a:p>
            <a:pPr marL="287338" indent="-287338" algn="ctr">
              <a:defRPr/>
            </a:pPr>
            <a:r>
              <a:rPr lang="tr-T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                                                                                 (Çapraz Eğim Fonksiyonu)</a:t>
            </a: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176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7178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7179" name="Rectangle 1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7180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7181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8" name="27 Yuvarlatılmış Dikdörtgen"/>
          <p:cNvSpPr/>
          <p:nvPr/>
        </p:nvSpPr>
        <p:spPr bwMode="auto">
          <a:xfrm>
            <a:off x="7678738" y="1628775"/>
            <a:ext cx="1441450" cy="431800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tr-TR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183" name="Rectangle 2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7184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7170" name="Object 8"/>
          <p:cNvGraphicFramePr>
            <a:graphicFrameLocks noChangeAspect="1"/>
          </p:cNvGraphicFramePr>
          <p:nvPr/>
        </p:nvGraphicFramePr>
        <p:xfrm>
          <a:off x="3233738" y="1628775"/>
          <a:ext cx="588645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3" imgW="3111500" imgH="228600" progId="Equation.DSMT4">
                  <p:embed/>
                </p:oleObj>
              </mc:Choice>
              <mc:Fallback>
                <p:oleObj name="Equation" r:id="rId3" imgW="3111500" imgH="228600" progId="Equation.DSMT4">
                  <p:embed/>
                  <p:pic>
                    <p:nvPicPr>
                      <p:cNvPr id="717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3738" y="1628775"/>
                        <a:ext cx="588645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5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7171" name="Object 10"/>
          <p:cNvGraphicFramePr>
            <a:graphicFrameLocks noChangeAspect="1"/>
          </p:cNvGraphicFramePr>
          <p:nvPr/>
        </p:nvGraphicFramePr>
        <p:xfrm>
          <a:off x="2738438" y="4076700"/>
          <a:ext cx="2925762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5" imgW="1968500" imgH="292100" progId="Equation.DSMT4">
                  <p:embed/>
                </p:oleObj>
              </mc:Choice>
              <mc:Fallback>
                <p:oleObj name="Equation" r:id="rId5" imgW="1968500" imgH="292100" progId="Equation.DSMT4">
                  <p:embed/>
                  <p:pic>
                    <p:nvPicPr>
                      <p:cNvPr id="717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8438" y="4076700"/>
                        <a:ext cx="2925762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6" name="Rectangle 1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7172" name="Object 12"/>
          <p:cNvGraphicFramePr>
            <a:graphicFrameLocks noChangeAspect="1"/>
          </p:cNvGraphicFramePr>
          <p:nvPr/>
        </p:nvGraphicFramePr>
        <p:xfrm>
          <a:off x="3395664" y="2636838"/>
          <a:ext cx="55594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7" imgW="3556000" imgH="279400" progId="Equation.DSMT4">
                  <p:embed/>
                </p:oleObj>
              </mc:Choice>
              <mc:Fallback>
                <p:oleObj name="Equation" r:id="rId7" imgW="3556000" imgH="279400" progId="Equation.DSMT4">
                  <p:embed/>
                  <p:pic>
                    <p:nvPicPr>
                      <p:cNvPr id="717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5664" y="2636838"/>
                        <a:ext cx="5559425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7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7173" name="Object 14"/>
          <p:cNvGraphicFramePr>
            <a:graphicFrameLocks noChangeAspect="1"/>
          </p:cNvGraphicFramePr>
          <p:nvPr/>
        </p:nvGraphicFramePr>
        <p:xfrm>
          <a:off x="6623051" y="4056063"/>
          <a:ext cx="3217863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9" imgW="2159000" imgH="228600" progId="Equation.DSMT4">
                  <p:embed/>
                </p:oleObj>
              </mc:Choice>
              <mc:Fallback>
                <p:oleObj name="Equation" r:id="rId9" imgW="2159000" imgH="228600" progId="Equation.DSMT4">
                  <p:embed/>
                  <p:pic>
                    <p:nvPicPr>
                      <p:cNvPr id="7173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3051" y="4056063"/>
                        <a:ext cx="3217863" cy="341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8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7174" name="Object 16"/>
          <p:cNvGraphicFramePr>
            <a:graphicFrameLocks noChangeAspect="1"/>
          </p:cNvGraphicFramePr>
          <p:nvPr/>
        </p:nvGraphicFramePr>
        <p:xfrm>
          <a:off x="3070226" y="5086350"/>
          <a:ext cx="6469063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11" imgW="4406900" imgH="635000" progId="Equation.DSMT4">
                  <p:embed/>
                </p:oleObj>
              </mc:Choice>
              <mc:Fallback>
                <p:oleObj name="Equation" r:id="rId11" imgW="4406900" imgH="635000" progId="Equation.DSMT4">
                  <p:embed/>
                  <p:pic>
                    <p:nvPicPr>
                      <p:cNvPr id="717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0226" y="5086350"/>
                        <a:ext cx="6469063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189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29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lvl="2" indent="457200" algn="r">
                <a:spcBef>
                  <a:spcPct val="50000"/>
                </a:spcBef>
                <a:defRPr/>
              </a:pPr>
              <a:r>
                <a:rPr lang="tr-TR" alt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	BİRLEŞİK TERS ÇÖZÜM YÖNTEMİ</a:t>
              </a:r>
              <a:endParaRPr lang="tr-TR" altLang="tr-TR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7191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036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200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201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202" name="Rectangle 1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203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204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205" name="Rectangle 2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pic>
        <p:nvPicPr>
          <p:cNvPr id="8206" name="Picture 9" descr="untitl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6" t="6075" r="34314" b="9314"/>
          <a:stretch>
            <a:fillRect/>
          </a:stretch>
        </p:blipFill>
        <p:spPr bwMode="auto">
          <a:xfrm>
            <a:off x="1558925" y="765175"/>
            <a:ext cx="4781550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7" name="Rectangle 2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8194" name="Object 22"/>
          <p:cNvGraphicFramePr>
            <a:graphicFrameLocks noChangeAspect="1"/>
          </p:cNvGraphicFramePr>
          <p:nvPr/>
        </p:nvGraphicFramePr>
        <p:xfrm>
          <a:off x="6826251" y="1268414"/>
          <a:ext cx="3095625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4" imgW="2463800" imgH="228600" progId="Equation.DSMT4">
                  <p:embed/>
                </p:oleObj>
              </mc:Choice>
              <mc:Fallback>
                <p:oleObj name="Equation" r:id="rId4" imgW="2463800" imgH="228600" progId="Equation.DSMT4">
                  <p:embed/>
                  <p:pic>
                    <p:nvPicPr>
                      <p:cNvPr id="819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6251" y="1268414"/>
                        <a:ext cx="3095625" cy="288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8" name="Rectangle 2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8195" name="Object 24"/>
          <p:cNvGraphicFramePr>
            <a:graphicFrameLocks noChangeAspect="1"/>
          </p:cNvGraphicFramePr>
          <p:nvPr/>
        </p:nvGraphicFramePr>
        <p:xfrm>
          <a:off x="6370638" y="1916114"/>
          <a:ext cx="4189412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6" imgW="3987800" imgH="431800" progId="Equation.DSMT4">
                  <p:embed/>
                </p:oleObj>
              </mc:Choice>
              <mc:Fallback>
                <p:oleObj name="Equation" r:id="rId6" imgW="3987800" imgH="431800" progId="Equation.DSMT4">
                  <p:embed/>
                  <p:pic>
                    <p:nvPicPr>
                      <p:cNvPr id="8195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0638" y="1916114"/>
                        <a:ext cx="4189412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9" name="Rectangle 2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8196" name="Object 26"/>
          <p:cNvGraphicFramePr>
            <a:graphicFrameLocks noChangeAspect="1"/>
          </p:cNvGraphicFramePr>
          <p:nvPr/>
        </p:nvGraphicFramePr>
        <p:xfrm>
          <a:off x="7032626" y="2924176"/>
          <a:ext cx="2874963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8" imgW="2311400" imgH="660400" progId="Equation.DSMT4">
                  <p:embed/>
                </p:oleObj>
              </mc:Choice>
              <mc:Fallback>
                <p:oleObj name="Equation" r:id="rId8" imgW="2311400" imgH="660400" progId="Equation.DSMT4">
                  <p:embed/>
                  <p:pic>
                    <p:nvPicPr>
                      <p:cNvPr id="8196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2626" y="2924176"/>
                        <a:ext cx="2874963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0" name="Rectangle 2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8197" name="Object 28"/>
          <p:cNvGraphicFramePr>
            <a:graphicFrameLocks noChangeAspect="1"/>
          </p:cNvGraphicFramePr>
          <p:nvPr/>
        </p:nvGraphicFramePr>
        <p:xfrm>
          <a:off x="6816726" y="4149725"/>
          <a:ext cx="3394075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tion" r:id="rId10" imgW="2540000" imgH="482600" progId="Equation.DSMT4">
                  <p:embed/>
                </p:oleObj>
              </mc:Choice>
              <mc:Fallback>
                <p:oleObj name="Equation" r:id="rId10" imgW="2540000" imgH="482600" progId="Equation.DSMT4">
                  <p:embed/>
                  <p:pic>
                    <p:nvPicPr>
                      <p:cNvPr id="8197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6726" y="4149725"/>
                        <a:ext cx="3394075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1" name="28 Dikdörtgen"/>
          <p:cNvSpPr>
            <a:spLocks noChangeArrowheads="1"/>
          </p:cNvSpPr>
          <p:nvPr/>
        </p:nvSpPr>
        <p:spPr bwMode="auto">
          <a:xfrm>
            <a:off x="6816725" y="5084764"/>
            <a:ext cx="33655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200" i="1"/>
              <a:t>B</a:t>
            </a:r>
            <a:r>
              <a:rPr lang="tr-TR" altLang="tr-TR" sz="1200"/>
              <a:t> çapraz eğim fonksiyonu  duyarlılık dizeyi </a:t>
            </a:r>
          </a:p>
        </p:txBody>
      </p:sp>
      <p:grpSp>
        <p:nvGrpSpPr>
          <p:cNvPr id="8212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27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lvl="2" indent="457200" algn="r">
                <a:spcBef>
                  <a:spcPct val="50000"/>
                </a:spcBef>
                <a:defRPr/>
              </a:pPr>
              <a:r>
                <a:rPr lang="tr-TR" alt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	BİRLEŞİK TERS ÇÖZÜM YÖNTEMİ</a:t>
              </a:r>
              <a:endParaRPr lang="tr-TR" altLang="tr-TR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8215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213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graphicFrame>
        <p:nvGraphicFramePr>
          <p:cNvPr id="8198" name="Object 6"/>
          <p:cNvGraphicFramePr>
            <a:graphicFrameLocks noChangeAspect="1"/>
          </p:cNvGraphicFramePr>
          <p:nvPr/>
        </p:nvGraphicFramePr>
        <p:xfrm>
          <a:off x="1774825" y="5516564"/>
          <a:ext cx="8686800" cy="117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Equation" r:id="rId13" imgW="8699500" imgH="1181100" progId="Equation.DSMT4">
                  <p:embed/>
                </p:oleObj>
              </mc:Choice>
              <mc:Fallback>
                <p:oleObj name="Equation" r:id="rId13" imgW="8699500" imgH="1181100" progId="Equation.DSMT4">
                  <p:embed/>
                  <p:pic>
                    <p:nvPicPr>
                      <p:cNvPr id="819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4825" y="5516564"/>
                        <a:ext cx="8686800" cy="1171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844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2119314" y="1052513"/>
            <a:ext cx="7705725" cy="40005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7338" indent="-287338" algn="ctr">
              <a:spcAft>
                <a:spcPts val="1200"/>
              </a:spcAft>
              <a:defRPr/>
            </a:pPr>
            <a:r>
              <a:rPr lang="tr-T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Parametre Düzeltme Yöneyi</a:t>
            </a: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225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226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228" name="Rectangle 1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229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230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231" name="Rectangle 2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232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233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234" name="Rectangle 1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235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236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237" name="Rectangle 8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9218" name="Object 7"/>
          <p:cNvGraphicFramePr>
            <a:graphicFrameLocks noChangeAspect="1"/>
          </p:cNvGraphicFramePr>
          <p:nvPr/>
        </p:nvGraphicFramePr>
        <p:xfrm>
          <a:off x="1962150" y="1557338"/>
          <a:ext cx="8237538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3" imgW="4038600" imgH="304800" progId="Equation.DSMT4">
                  <p:embed/>
                </p:oleObj>
              </mc:Choice>
              <mc:Fallback>
                <p:oleObj name="Equation" r:id="rId3" imgW="4038600" imgH="304800" progId="Equation.DSMT4">
                  <p:embed/>
                  <p:pic>
                    <p:nvPicPr>
                      <p:cNvPr id="9218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2150" y="1557338"/>
                        <a:ext cx="8237538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8" name="Rectangle 1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9219" name="Object 9"/>
          <p:cNvGraphicFramePr>
            <a:graphicFrameLocks noChangeAspect="1"/>
          </p:cNvGraphicFramePr>
          <p:nvPr/>
        </p:nvGraphicFramePr>
        <p:xfrm>
          <a:off x="5430839" y="5445125"/>
          <a:ext cx="1335087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Equation" r:id="rId5" imgW="863225" imgH="482391" progId="Equation.DSMT4">
                  <p:embed/>
                </p:oleObj>
              </mc:Choice>
              <mc:Fallback>
                <p:oleObj name="Equation" r:id="rId5" imgW="863225" imgH="482391" progId="Equation.DSMT4">
                  <p:embed/>
                  <p:pic>
                    <p:nvPicPr>
                      <p:cNvPr id="921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0839" y="5445125"/>
                        <a:ext cx="1335087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9" name="Rectangle 1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9220" name="Object 11"/>
          <p:cNvGraphicFramePr>
            <a:graphicFrameLocks noChangeAspect="1"/>
          </p:cNvGraphicFramePr>
          <p:nvPr/>
        </p:nvGraphicFramePr>
        <p:xfrm>
          <a:off x="3554414" y="3025775"/>
          <a:ext cx="5184775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7" imgW="3886200" imgH="482600" progId="Equation.DSMT4">
                  <p:embed/>
                </p:oleObj>
              </mc:Choice>
              <mc:Fallback>
                <p:oleObj name="Equation" r:id="rId7" imgW="3886200" imgH="482600" progId="Equation.DSMT4">
                  <p:embed/>
                  <p:pic>
                    <p:nvPicPr>
                      <p:cNvPr id="922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4414" y="3025775"/>
                        <a:ext cx="5184775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0" name="Rectangle 1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9221" name="Object 13"/>
          <p:cNvGraphicFramePr>
            <a:graphicFrameLocks noChangeAspect="1"/>
          </p:cNvGraphicFramePr>
          <p:nvPr/>
        </p:nvGraphicFramePr>
        <p:xfrm>
          <a:off x="4449764" y="4292601"/>
          <a:ext cx="3354387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9" imgW="2260600" imgH="482600" progId="Equation.DSMT4">
                  <p:embed/>
                </p:oleObj>
              </mc:Choice>
              <mc:Fallback>
                <p:oleObj name="Equation" r:id="rId9" imgW="2260600" imgH="482600" progId="Equation.DSMT4">
                  <p:embed/>
                  <p:pic>
                    <p:nvPicPr>
                      <p:cNvPr id="922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9764" y="4292601"/>
                        <a:ext cx="3354387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34 Yuvarlatılmış Dikdörtgen"/>
          <p:cNvSpPr/>
          <p:nvPr/>
        </p:nvSpPr>
        <p:spPr bwMode="auto">
          <a:xfrm>
            <a:off x="2767013" y="1665288"/>
            <a:ext cx="665162" cy="431800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tr-TR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0" name="29 Yuvarlatılmış Dikdörtgen"/>
          <p:cNvSpPr/>
          <p:nvPr/>
        </p:nvSpPr>
        <p:spPr bwMode="auto">
          <a:xfrm>
            <a:off x="4495801" y="1554163"/>
            <a:ext cx="2232025" cy="647700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tr-TR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1" name="30 Yuvarlatılmış Dikdörtgen"/>
          <p:cNvSpPr/>
          <p:nvPr/>
        </p:nvSpPr>
        <p:spPr bwMode="auto">
          <a:xfrm>
            <a:off x="5359400" y="3068639"/>
            <a:ext cx="287338" cy="287337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tr-TR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2" name="31 Yuvarlatılmış Dikdörtgen"/>
          <p:cNvSpPr/>
          <p:nvPr/>
        </p:nvSpPr>
        <p:spPr bwMode="auto">
          <a:xfrm>
            <a:off x="7607301" y="3386139"/>
            <a:ext cx="288925" cy="287337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tr-TR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graphicFrame>
        <p:nvGraphicFramePr>
          <p:cNvPr id="9222" name="Object 30"/>
          <p:cNvGraphicFramePr>
            <a:graphicFrameLocks noChangeAspect="1"/>
          </p:cNvGraphicFramePr>
          <p:nvPr/>
        </p:nvGraphicFramePr>
        <p:xfrm>
          <a:off x="2982913" y="2511425"/>
          <a:ext cx="3048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11" imgW="304668" imgH="228501" progId="Equation.DSMT4">
                  <p:embed/>
                </p:oleObj>
              </mc:Choice>
              <mc:Fallback>
                <p:oleObj name="Equation" r:id="rId11" imgW="304668" imgH="228501" progId="Equation.DSMT4">
                  <p:embed/>
                  <p:pic>
                    <p:nvPicPr>
                      <p:cNvPr id="9222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2913" y="2511425"/>
                        <a:ext cx="304800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245" name="37 Düz Ok Bağlayıcısı"/>
          <p:cNvCxnSpPr>
            <a:cxnSpLocks noChangeShapeType="1"/>
          </p:cNvCxnSpPr>
          <p:nvPr/>
        </p:nvCxnSpPr>
        <p:spPr bwMode="auto">
          <a:xfrm flipV="1">
            <a:off x="3127375" y="2117726"/>
            <a:ext cx="0" cy="360363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3" name="42 Sağ Ayraç"/>
          <p:cNvSpPr/>
          <p:nvPr/>
        </p:nvSpPr>
        <p:spPr bwMode="auto">
          <a:xfrm rot="5400000">
            <a:off x="6714332" y="-891381"/>
            <a:ext cx="360362" cy="6553200"/>
          </a:xfrm>
          <a:prstGeom prst="rightBrace">
            <a:avLst>
              <a:gd name="adj1" fmla="val 0"/>
              <a:gd name="adj2" fmla="val 50000"/>
            </a:avLst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graphicFrame>
        <p:nvGraphicFramePr>
          <p:cNvPr id="9223" name="Object 31"/>
          <p:cNvGraphicFramePr>
            <a:graphicFrameLocks noChangeAspect="1"/>
          </p:cNvGraphicFramePr>
          <p:nvPr/>
        </p:nvGraphicFramePr>
        <p:xfrm>
          <a:off x="6743700" y="2552700"/>
          <a:ext cx="3175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13" imgW="317362" imgH="228501" progId="Equation.DSMT4">
                  <p:embed/>
                </p:oleObj>
              </mc:Choice>
              <mc:Fallback>
                <p:oleObj name="Equation" r:id="rId13" imgW="317362" imgH="228501" progId="Equation.DSMT4">
                  <p:embed/>
                  <p:pic>
                    <p:nvPicPr>
                      <p:cNvPr id="922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3700" y="2552700"/>
                        <a:ext cx="317500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36 Yuvarlatılmış Dikdörtgen"/>
          <p:cNvSpPr/>
          <p:nvPr/>
        </p:nvSpPr>
        <p:spPr bwMode="auto">
          <a:xfrm>
            <a:off x="5880101" y="1700213"/>
            <a:ext cx="576263" cy="360362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tr-TR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grpSp>
        <p:nvGrpSpPr>
          <p:cNvPr id="9248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39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lvl="2" indent="457200" algn="r">
                <a:spcBef>
                  <a:spcPct val="50000"/>
                </a:spcBef>
                <a:defRPr/>
              </a:pPr>
              <a:r>
                <a:rPr lang="tr-TR" alt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	BİRLEŞİK TERS ÇÖZÜM YÖNTEMİ</a:t>
              </a:r>
              <a:endParaRPr lang="tr-TR" altLang="tr-TR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9250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2568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4275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4276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4277" name="Rectangle 1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4278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4279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4280" name="Rectangle 2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pic>
        <p:nvPicPr>
          <p:cNvPr id="54281" name="15 Resim" descr="untitled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6" y="836614"/>
            <a:ext cx="6575425" cy="602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4282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17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lvl="2" indent="457200" algn="r">
                <a:spcBef>
                  <a:spcPct val="50000"/>
                </a:spcBef>
                <a:defRPr/>
              </a:pPr>
              <a:r>
                <a:rPr lang="tr-TR" alt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	Ortak Parametre Uzayı Tanımlama</a:t>
              </a:r>
              <a:endParaRPr lang="tr-TR" altLang="tr-TR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54284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964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5299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5300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5301" name="Rectangle 1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5302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5303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5304" name="Rectangle 2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pic>
        <p:nvPicPr>
          <p:cNvPr id="55305" name="16 Resim" descr="C:\Users\ismail\Desktop\Joint\joint\dc_ip_rmt_seis\karedeneme4\joint_500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8" t="3745" r="7407"/>
          <a:stretch>
            <a:fillRect/>
          </a:stretch>
        </p:blipFill>
        <p:spPr bwMode="auto">
          <a:xfrm>
            <a:off x="3000376" y="803276"/>
            <a:ext cx="6551613" cy="605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5306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17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lvl="2" indent="457200" algn="r">
                <a:spcBef>
                  <a:spcPct val="50000"/>
                </a:spcBef>
                <a:defRPr/>
              </a:pPr>
              <a:r>
                <a:rPr lang="tr-TR" alt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	Sismoloji-Manyetotellürik</a:t>
              </a:r>
              <a:endParaRPr lang="tr-TR" altLang="tr-TR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55308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0194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6323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6324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6325" name="Rectangle 1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6326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6327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6328" name="Rectangle 2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pic>
        <p:nvPicPr>
          <p:cNvPr id="56329" name="15 Resim" descr="C:\Users\ismail\Desktop\Joint\joint\dc_ip_rmt_seis\mtsisveri\7\model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7" t="4222" r="9171"/>
          <a:stretch>
            <a:fillRect/>
          </a:stretch>
        </p:blipFill>
        <p:spPr bwMode="auto">
          <a:xfrm>
            <a:off x="2927351" y="857251"/>
            <a:ext cx="6323013" cy="598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330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17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lvl="2" indent="457200" algn="r">
                <a:spcBef>
                  <a:spcPct val="50000"/>
                </a:spcBef>
                <a:defRPr/>
              </a:pPr>
              <a:r>
                <a:rPr lang="tr-TR" alt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	Sismoloji-Manyetotellürik(Derin Yer içi araştırmaları)</a:t>
              </a:r>
            </a:p>
          </p:txBody>
        </p:sp>
        <p:pic>
          <p:nvPicPr>
            <p:cNvPr id="56332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0794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7347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7348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7349" name="Rectangle 1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7350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7351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7352" name="Rectangle 2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pSp>
        <p:nvGrpSpPr>
          <p:cNvPr id="57353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17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lvl="2" indent="457200" algn="r">
                <a:spcBef>
                  <a:spcPct val="50000"/>
                </a:spcBef>
                <a:defRPr/>
              </a:pPr>
              <a:r>
                <a:rPr lang="tr-TR" alt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	DC-RMT</a:t>
              </a:r>
            </a:p>
          </p:txBody>
        </p:sp>
        <p:pic>
          <p:nvPicPr>
            <p:cNvPr id="57356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7354" name="12 Resim" descr="C:\Users\Mine\Desktop\resimler_05_12_mrv_3\3_6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1" y="908050"/>
            <a:ext cx="4803775" cy="576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543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8371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8372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8373" name="Rectangle 1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8374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8375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8376" name="Rectangle 2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pSp>
        <p:nvGrpSpPr>
          <p:cNvPr id="58377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18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lvl="2" indent="457200" algn="r">
                <a:spcBef>
                  <a:spcPct val="50000"/>
                </a:spcBef>
                <a:defRPr/>
              </a:pPr>
              <a:r>
                <a:rPr lang="tr-TR" alt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	Sismik Kırılma-DC-RMT Birleşik Ters Çözüm (Katı Atık Sahası)</a:t>
              </a:r>
              <a:endParaRPr lang="tr-TR" altLang="tr-TR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58380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8378" name="Picture 6" descr="C:\Users\ismail\Desktop\Joint\joint\dc_ip_rmt_seis\eminhoca2\model_eng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6" t="3587" r="8138"/>
          <a:stretch>
            <a:fillRect/>
          </a:stretch>
        </p:blipFill>
        <p:spPr bwMode="auto">
          <a:xfrm>
            <a:off x="1992314" y="908050"/>
            <a:ext cx="820102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861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</Words>
  <Application>Microsoft Office PowerPoint</Application>
  <PresentationFormat>Widescreen</PresentationFormat>
  <Paragraphs>33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MathType 6.0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DEMIRCI</dc:creator>
  <cp:lastModifiedBy>Ismail DEMIRCI</cp:lastModifiedBy>
  <cp:revision>1</cp:revision>
  <dcterms:created xsi:type="dcterms:W3CDTF">2018-03-12T15:03:12Z</dcterms:created>
  <dcterms:modified xsi:type="dcterms:W3CDTF">2018-03-12T15:03:37Z</dcterms:modified>
</cp:coreProperties>
</file>