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4"/>
  </p:notesMasterIdLst>
  <p:sldIdLst>
    <p:sldId id="295" r:id="rId2"/>
    <p:sldId id="263" r:id="rId3"/>
    <p:sldId id="268" r:id="rId4"/>
    <p:sldId id="264" r:id="rId5"/>
    <p:sldId id="265" r:id="rId6"/>
    <p:sldId id="266" r:id="rId7"/>
    <p:sldId id="269" r:id="rId8"/>
    <p:sldId id="307" r:id="rId9"/>
    <p:sldId id="258" r:id="rId10"/>
    <p:sldId id="262" r:id="rId11"/>
    <p:sldId id="257" r:id="rId12"/>
    <p:sldId id="296" r:id="rId13"/>
    <p:sldId id="297" r:id="rId14"/>
    <p:sldId id="260" r:id="rId15"/>
    <p:sldId id="298" r:id="rId16"/>
    <p:sldId id="306" r:id="rId17"/>
    <p:sldId id="299" r:id="rId18"/>
    <p:sldId id="261" r:id="rId19"/>
    <p:sldId id="300" r:id="rId20"/>
    <p:sldId id="301" r:id="rId21"/>
    <p:sldId id="302" r:id="rId22"/>
    <p:sldId id="303" r:id="rId23"/>
    <p:sldId id="276" r:id="rId24"/>
    <p:sldId id="267" r:id="rId25"/>
    <p:sldId id="304" r:id="rId26"/>
    <p:sldId id="270" r:id="rId27"/>
    <p:sldId id="305" r:id="rId28"/>
    <p:sldId id="272" r:id="rId29"/>
    <p:sldId id="273" r:id="rId30"/>
    <p:sldId id="271" r:id="rId31"/>
    <p:sldId id="256" r:id="rId32"/>
    <p:sldId id="259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1" autoAdjust="0"/>
    <p:restoredTop sz="94660"/>
  </p:normalViewPr>
  <p:slideViewPr>
    <p:cSldViewPr>
      <p:cViewPr varScale="1">
        <p:scale>
          <a:sx n="58" d="100"/>
          <a:sy n="58" d="100"/>
        </p:scale>
        <p:origin x="1200" y="6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CDD61-0ED4-43CF-8230-0C5AE5B2BB6B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CA5D0-E5AE-4C5E-8C45-B497AD43D2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03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0F824-2308-4F36-800E-BF66E30F99C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088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807-2F5A-4359-91F1-AF9DC7A1A4C2}" type="datetimeFigureOut">
              <a:rPr lang="tr-TR" smtClean="0"/>
              <a:pPr/>
              <a:t>28.12.2022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A6E-862E-4647-A774-EE74453B78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807-2F5A-4359-91F1-AF9DC7A1A4C2}" type="datetimeFigureOut">
              <a:rPr lang="tr-TR" smtClean="0"/>
              <a:pPr/>
              <a:t>28.12.2022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A6E-862E-4647-A774-EE74453B78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807-2F5A-4359-91F1-AF9DC7A1A4C2}" type="datetimeFigureOut">
              <a:rPr lang="tr-TR" smtClean="0"/>
              <a:pPr/>
              <a:t>28.12.2022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A6E-862E-4647-A774-EE74453B78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807-2F5A-4359-91F1-AF9DC7A1A4C2}" type="datetimeFigureOut">
              <a:rPr lang="tr-TR" smtClean="0"/>
              <a:pPr/>
              <a:t>28.12.2022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A6E-862E-4647-A774-EE74453B78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807-2F5A-4359-91F1-AF9DC7A1A4C2}" type="datetimeFigureOut">
              <a:rPr lang="tr-TR" smtClean="0"/>
              <a:pPr/>
              <a:t>28.12.2022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A6E-862E-4647-A774-EE74453B78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807-2F5A-4359-91F1-AF9DC7A1A4C2}" type="datetimeFigureOut">
              <a:rPr lang="tr-TR" smtClean="0"/>
              <a:pPr/>
              <a:t>28.12.2022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A6E-862E-4647-A774-EE74453B78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807-2F5A-4359-91F1-AF9DC7A1A4C2}" type="datetimeFigureOut">
              <a:rPr lang="tr-TR" smtClean="0"/>
              <a:pPr/>
              <a:t>28.12.2022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A6E-862E-4647-A774-EE74453B78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807-2F5A-4359-91F1-AF9DC7A1A4C2}" type="datetimeFigureOut">
              <a:rPr lang="tr-TR" smtClean="0"/>
              <a:pPr/>
              <a:t>28.12.2022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A6E-862E-4647-A774-EE74453B78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807-2F5A-4359-91F1-AF9DC7A1A4C2}" type="datetimeFigureOut">
              <a:rPr lang="tr-TR" smtClean="0"/>
              <a:pPr/>
              <a:t>28.12.2022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A6E-862E-4647-A774-EE74453B78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807-2F5A-4359-91F1-AF9DC7A1A4C2}" type="datetimeFigureOut">
              <a:rPr lang="tr-TR" smtClean="0"/>
              <a:pPr/>
              <a:t>28.12.2022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A6E-862E-4647-A774-EE74453B78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807-2F5A-4359-91F1-AF9DC7A1A4C2}" type="datetimeFigureOut">
              <a:rPr lang="tr-TR" smtClean="0"/>
              <a:pPr/>
              <a:t>28.12.2022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A6E-862E-4647-A774-EE74453B78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4807-2F5A-4359-91F1-AF9DC7A1A4C2}" type="datetimeFigureOut">
              <a:rPr lang="tr-TR" smtClean="0"/>
              <a:pPr/>
              <a:t>28.12.2022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11A6E-862E-4647-A774-EE74453B78D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agroforestry.org/Units/Library/Books/Book%2006/html/8.9_trees_as_wind.htm?n=9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riapendi.com.au/hints-tips/creating-sustainable-windbreaks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vaforum.com/ruzgar-hizi-ceviricisi-mil-kilometre-knot-ceviri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6277570-691F-43D5-8195-1C26703D7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504712" cy="6877591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398" y="3556797"/>
            <a:ext cx="10363200" cy="1470025"/>
          </a:xfrm>
        </p:spPr>
        <p:txBody>
          <a:bodyPr/>
          <a:lstStyle/>
          <a:p>
            <a:r>
              <a:rPr lang="tr-TR"/>
              <a:t>İKLİM TASARIM</a:t>
            </a:r>
            <a:br>
              <a:rPr lang="tr-TR"/>
            </a:br>
            <a:r>
              <a:rPr lang="tr-TR" sz="3600"/>
              <a:t>KENTSEL MİKROKLİMA VE KENTSEL TASARIM</a:t>
            </a:r>
            <a:endParaRPr lang="tr-TR" sz="36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798" y="5110827"/>
            <a:ext cx="8534400" cy="1712902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/>
                </a:solidFill>
              </a:rPr>
              <a:t>RÜZGAR</a:t>
            </a:r>
          </a:p>
          <a:p>
            <a:pPr>
              <a:spcBef>
                <a:spcPts val="1800"/>
              </a:spcBef>
            </a:pPr>
            <a:r>
              <a:rPr lang="tr-TR" sz="2400"/>
              <a:t>Prof. Dr. Şükran Şahin, Ankara Üniversitesi</a:t>
            </a:r>
          </a:p>
          <a:p>
            <a:r>
              <a:rPr lang="tr-TR" sz="2400"/>
              <a:t>Mayıs 2022</a:t>
            </a:r>
            <a:endParaRPr lang="tr-TR" sz="2400" dirty="0"/>
          </a:p>
        </p:txBody>
      </p:sp>
      <p:sp>
        <p:nvSpPr>
          <p:cNvPr id="4" name="AutoShape 2" descr="Aydınlatmada Gün Işığı Kullanımının Önemi - Aydınlatma Portalı">
            <a:extLst>
              <a:ext uri="{FF2B5EF4-FFF2-40B4-BE49-F238E27FC236}">
                <a16:creationId xmlns:a16="http://schemas.microsoft.com/office/drawing/2014/main" id="{D40A83D2-B245-4AB1-B660-B482ABFDA4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416" y="536924"/>
            <a:ext cx="9101545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0349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2031" t="9425" r="38906" b="17762"/>
          <a:stretch/>
        </p:blipFill>
        <p:spPr>
          <a:xfrm>
            <a:off x="838200" y="203978"/>
            <a:ext cx="7753350" cy="646935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757051" y="6488668"/>
            <a:ext cx="543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https://www.weathersolve.com/how-windbreaks-work/</a:t>
            </a:r>
          </a:p>
        </p:txBody>
      </p:sp>
    </p:spTree>
    <p:extLst>
      <p:ext uri="{BB962C8B-B14F-4D97-AF65-F5344CB8AC3E}">
        <p14:creationId xmlns:p14="http://schemas.microsoft.com/office/powerpoint/2010/main" val="3837758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d speeds behind a 50 ft wind f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21134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6757051" y="6488668"/>
            <a:ext cx="543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https://www.weathersolve.com/how-windbreaks-work/</a:t>
            </a:r>
          </a:p>
        </p:txBody>
      </p:sp>
    </p:spTree>
    <p:extLst>
      <p:ext uri="{BB962C8B-B14F-4D97-AF65-F5344CB8AC3E}">
        <p14:creationId xmlns:p14="http://schemas.microsoft.com/office/powerpoint/2010/main" val="1587301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d0/31/8f/d0318f0309ab5904acbf279f4b86e2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0"/>
            <a:ext cx="8346413" cy="60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181100" y="6488668"/>
            <a:ext cx="10839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https://i.pinimg.com/originals/d0/31/8f/d0318f0309ab5904acbf279f4b86e269.jpg</a:t>
            </a:r>
          </a:p>
        </p:txBody>
      </p:sp>
    </p:spTree>
    <p:extLst>
      <p:ext uri="{BB962C8B-B14F-4D97-AF65-F5344CB8AC3E}">
        <p14:creationId xmlns:p14="http://schemas.microsoft.com/office/powerpoint/2010/main" val="146726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r-b1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0"/>
            <a:ext cx="4740276" cy="347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r-b1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298573"/>
            <a:ext cx="4991658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r-b1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17" y="3321296"/>
            <a:ext cx="4505158" cy="340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280626" y="5964388"/>
            <a:ext cx="7720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http://www.dnr.louisiana.gov/assets/TAD/education/ECEP/drafting/b/b.htm</a:t>
            </a:r>
          </a:p>
        </p:txBody>
      </p:sp>
    </p:spTree>
    <p:extLst>
      <p:ext uri="{BB962C8B-B14F-4D97-AF65-F5344CB8AC3E}">
        <p14:creationId xmlns:p14="http://schemas.microsoft.com/office/powerpoint/2010/main" val="1802517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8.9_trees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451" y="0"/>
            <a:ext cx="12309475" cy="578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9344041" y="6488668"/>
            <a:ext cx="2847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0" i="0" u="none" strike="noStrike" dirty="0">
                <a:solidFill>
                  <a:srgbClr val="7D7D7D"/>
                </a:solidFill>
                <a:effectLst/>
                <a:latin typeface="arial" panose="020B0604020202020204" pitchFamily="34" charset="0"/>
                <a:hlinkClick r:id="rId3"/>
              </a:rPr>
              <a:t>World </a:t>
            </a:r>
            <a:r>
              <a:rPr lang="tr-TR" b="0" i="0" u="none" strike="noStrike" dirty="0" err="1">
                <a:solidFill>
                  <a:srgbClr val="7D7D7D"/>
                </a:solidFill>
                <a:effectLst/>
                <a:latin typeface="arial" panose="020B0604020202020204" pitchFamily="34" charset="0"/>
                <a:hlinkClick r:id="rId3"/>
              </a:rPr>
              <a:t>Agroforestry</a:t>
            </a:r>
            <a:r>
              <a:rPr lang="tr-TR" b="0" i="0" u="none" strike="noStrike" dirty="0">
                <a:solidFill>
                  <a:srgbClr val="7D7D7D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lang="tr-TR" b="0" i="0" u="none" strike="noStrike" dirty="0" err="1">
                <a:solidFill>
                  <a:srgbClr val="7D7D7D"/>
                </a:solidFill>
                <a:effectLst/>
                <a:latin typeface="arial" panose="020B0604020202020204" pitchFamily="34" charset="0"/>
                <a:hlinkClick r:id="rId3"/>
              </a:rPr>
              <a:t>Centre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4169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5546C2-DAC9-4E0B-9F85-E8446A26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Rüzgar hızı ve yönünü etkileyen etmenler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DEFF61-FEAB-4543-9573-AF2DA3B44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8536"/>
            <a:ext cx="10972800" cy="2980927"/>
          </a:xfrm>
        </p:spPr>
        <p:txBody>
          <a:bodyPr>
            <a:normAutofit fontScale="92500" lnSpcReduction="10000"/>
          </a:bodyPr>
          <a:lstStyle/>
          <a:p>
            <a:r>
              <a:rPr lang="tr-TR"/>
              <a:t>Eğim</a:t>
            </a:r>
          </a:p>
          <a:p>
            <a:r>
              <a:rPr lang="tr-TR"/>
              <a:t>Pürüzlülük</a:t>
            </a:r>
          </a:p>
          <a:p>
            <a:pPr lvl="1"/>
            <a:r>
              <a:rPr lang="tr-TR"/>
              <a:t>Yapı porozitesi</a:t>
            </a:r>
          </a:p>
          <a:p>
            <a:pPr lvl="1"/>
            <a:r>
              <a:rPr lang="tr-TR"/>
              <a:t>?</a:t>
            </a:r>
          </a:p>
          <a:p>
            <a:r>
              <a:rPr lang="tr-TR"/>
              <a:t>Yeşil alanlara yakınlık</a:t>
            </a:r>
          </a:p>
          <a:p>
            <a:r>
              <a:rPr lang="tr-TR"/>
              <a:t>Su yüzeyine yakınlık</a:t>
            </a:r>
          </a:p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F482272-428E-449D-962E-D5D3A1608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74" y="1196752"/>
            <a:ext cx="7169226" cy="34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94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asaki.com/media/files/13campusuniversity-of-maine-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0"/>
            <a:ext cx="11945725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743450" y="6488668"/>
            <a:ext cx="8401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http://www.sasaki.com/project/75/university-of-maine-campus-master-plan/</a:t>
            </a:r>
          </a:p>
        </p:txBody>
      </p:sp>
    </p:spTree>
    <p:extLst>
      <p:ext uri="{BB962C8B-B14F-4D97-AF65-F5344CB8AC3E}">
        <p14:creationId xmlns:p14="http://schemas.microsoft.com/office/powerpoint/2010/main" val="884960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cas-paisagismo-jardinagem-bamb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1612"/>
            <a:ext cx="9984579" cy="665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371850" y="6488668"/>
            <a:ext cx="1021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http://decorandocasas.com.br/2015/03/02/dicas-de-paisagismo-e-jardinagem-com-bambu/</a:t>
            </a:r>
          </a:p>
        </p:txBody>
      </p:sp>
    </p:spTree>
    <p:extLst>
      <p:ext uri="{BB962C8B-B14F-4D97-AF65-F5344CB8AC3E}">
        <p14:creationId xmlns:p14="http://schemas.microsoft.com/office/powerpoint/2010/main" val="3223445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ind blocking trees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8700"/>
            <a:ext cx="12282282" cy="83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9808103" y="6673334"/>
            <a:ext cx="2215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0" i="0" u="none" strike="noStrike" dirty="0" err="1">
                <a:solidFill>
                  <a:srgbClr val="7D7D7D"/>
                </a:solidFill>
                <a:effectLst/>
                <a:latin typeface="arial" panose="020B0604020202020204" pitchFamily="34" charset="0"/>
                <a:hlinkClick r:id="rId3"/>
              </a:rPr>
              <a:t>Wariapendi</a:t>
            </a:r>
            <a:r>
              <a:rPr lang="tr-TR" b="0" i="0" u="none" strike="noStrike" dirty="0">
                <a:solidFill>
                  <a:srgbClr val="7D7D7D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lang="tr-TR" b="0" i="0" u="none" strike="noStrike" dirty="0" err="1">
                <a:solidFill>
                  <a:srgbClr val="7D7D7D"/>
                </a:solidFill>
                <a:effectLst/>
                <a:latin typeface="arial" panose="020B0604020202020204" pitchFamily="34" charset="0"/>
                <a:hlinkClick r:id="rId3"/>
              </a:rPr>
              <a:t>Nursery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045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" name="Resim 6" descr="https://i2.wp.com/derscalisalim.site90.com/resimler/yonler/turkiyederuzgarlar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604" y="1027906"/>
            <a:ext cx="8698792" cy="47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9855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originals/ee/ca/70/eeca70923d4b585a4d3e0a262b7b2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076700" y="6488668"/>
            <a:ext cx="811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https://i.pinimg.com/originals/ee/ca/70/eeca70923d4b585a4d3e0a262b7b2243.jpg</a:t>
            </a:r>
          </a:p>
        </p:txBody>
      </p:sp>
    </p:spTree>
    <p:extLst>
      <p:ext uri="{BB962C8B-B14F-4D97-AF65-F5344CB8AC3E}">
        <p14:creationId xmlns:p14="http://schemas.microsoft.com/office/powerpoint/2010/main" val="597994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originals/40/69/c2/4069c2d20b3c16aae6bebdea1088e2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0" y="6211669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https://i.pinimg.com/originals/40/69/c2/4069c2d20b3c16aae6bebdea1088e28c.jpg</a:t>
            </a:r>
          </a:p>
        </p:txBody>
      </p:sp>
    </p:spTree>
    <p:extLst>
      <p:ext uri="{BB962C8B-B14F-4D97-AF65-F5344CB8AC3E}">
        <p14:creationId xmlns:p14="http://schemas.microsoft.com/office/powerpoint/2010/main" val="1097707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gardengates.info/wp-content/uploads/2013/04/wm-old-window-pat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482353" y="6488668"/>
            <a:ext cx="7709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http://gardengates.info/wp-content/uploads/2013/04/wm-old-window-patio.jpg</a:t>
            </a:r>
          </a:p>
        </p:txBody>
      </p:sp>
    </p:spTree>
    <p:extLst>
      <p:ext uri="{BB962C8B-B14F-4D97-AF65-F5344CB8AC3E}">
        <p14:creationId xmlns:p14="http://schemas.microsoft.com/office/powerpoint/2010/main" val="1946698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pinimg.com/originals/12/a6/11/12a611fd6cc46522c1ad3c2f4cd46f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0" y="155348"/>
            <a:ext cx="7436193" cy="656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42660" y="6350782"/>
            <a:ext cx="84763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/>
              <a:t>https://i.pinimg.com/originals/12/a6/11/12a611fd6cc46522c1ad3c2f4cd46f72.jpg</a:t>
            </a:r>
          </a:p>
        </p:txBody>
      </p:sp>
    </p:spTree>
    <p:extLst>
      <p:ext uri="{BB962C8B-B14F-4D97-AF65-F5344CB8AC3E}">
        <p14:creationId xmlns:p14="http://schemas.microsoft.com/office/powerpoint/2010/main" val="1179886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2 Amazing Ideas to Plan a Slope Yard That You Should Not Mi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4778375" cy="68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171700" y="6230035"/>
            <a:ext cx="10648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http://www.homedesigninspired.com/22-amazing-ideas-to-plan-a-slope-yard-that-you-should-not-miss/</a:t>
            </a:r>
          </a:p>
        </p:txBody>
      </p:sp>
      <p:pic>
        <p:nvPicPr>
          <p:cNvPr id="11270" name="Picture 6" descr="https://4.bp.blogspot.com/-5AgIaE7jZxI/VA2dRIlSdEI/AAAAAAAAEuU/i-Ps_qM5Pwk/s1600/8tur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4" y="328954"/>
            <a:ext cx="5788025" cy="38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7906883" y="3799014"/>
            <a:ext cx="354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poormansurvivorblog.blogspot.com</a:t>
            </a:r>
          </a:p>
        </p:txBody>
      </p:sp>
    </p:spTree>
    <p:extLst>
      <p:ext uri="{BB962C8B-B14F-4D97-AF65-F5344CB8AC3E}">
        <p14:creationId xmlns:p14="http://schemas.microsoft.com/office/powerpoint/2010/main" val="2002327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nhabitat.com/wp-content/blogs.dir/1/files/2014/12/Wind-tree-urb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2" y="-68133"/>
            <a:ext cx="894079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885950" y="6268135"/>
            <a:ext cx="10782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https://inhabitat.com/wind-energy-made-beautiful-with-these-silent-wind-tree-turbines/wind-tree-urban/</a:t>
            </a:r>
          </a:p>
        </p:txBody>
      </p:sp>
      <p:pic>
        <p:nvPicPr>
          <p:cNvPr id="12290" name="Picture 2" descr="https://mymodernmet.com/wp/wp-content/uploads/archive/lXSim7ZoTmx4jhizztGd_WindTree5C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0" y="171449"/>
            <a:ext cx="5363064" cy="3570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27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682735" y="6488668"/>
            <a:ext cx="550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http://tech.mit.edu/V131/N26/graphics/artatMIT-1.html</a:t>
            </a:r>
          </a:p>
        </p:txBody>
      </p:sp>
      <p:pic>
        <p:nvPicPr>
          <p:cNvPr id="14338" name="Picture 2" descr="Wind Screen, installed by Professor of Architecture J. Meejin Yoon for the MIT150 FAST Arts Festival, is on display in the archway below the Green Building. Each subunit is a wind turbine and generates all the energy it needs to light up as it spins. As the wind blows harder, the turbines spin faster and light up more brightl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-85884"/>
            <a:ext cx="4479925" cy="69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907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street lights powered by solar and wind energy are an emerging trend in ch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55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0" y="6488668"/>
            <a:ext cx="130111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/>
              <a:t>https://www.designboom.com/design/street-lights-powered-by-solar-and-wind-energy-are-an-emerging-trend-in-china-04-01-2014/</a:t>
            </a:r>
          </a:p>
        </p:txBody>
      </p:sp>
    </p:spTree>
    <p:extLst>
      <p:ext uri="{BB962C8B-B14F-4D97-AF65-F5344CB8AC3E}">
        <p14:creationId xmlns:p14="http://schemas.microsoft.com/office/powerpoint/2010/main" val="3049892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originals/b0/0b/bd/b00bbd85d5a06e5e0d498d370340a7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1600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https://i.pinimg.com/originals/b0/0b/bd/b00bbd85d5a06e5e0d498d370340a795.jpg</a:t>
            </a:r>
          </a:p>
        </p:txBody>
      </p:sp>
    </p:spTree>
    <p:extLst>
      <p:ext uri="{BB962C8B-B14F-4D97-AF65-F5344CB8AC3E}">
        <p14:creationId xmlns:p14="http://schemas.microsoft.com/office/powerpoint/2010/main" val="1913609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lowlight Street L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164245"/>
            <a:ext cx="5530266" cy="629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Flowlight Street L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67" y="883557"/>
            <a:ext cx="58578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Flowlight Street La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33" y="3300546"/>
            <a:ext cx="4784141" cy="315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762495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http://www.tuvie.com/flowlight-street-lamp-is-powered-by-waves/</a:t>
            </a:r>
          </a:p>
        </p:txBody>
      </p:sp>
    </p:spTree>
    <p:extLst>
      <p:ext uri="{BB962C8B-B14F-4D97-AF65-F5344CB8AC3E}">
        <p14:creationId xmlns:p14="http://schemas.microsoft.com/office/powerpoint/2010/main" val="94865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http://web.itu.edu.tr/~kaymak/images/windpower_html_31e817a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726" y="1510539"/>
            <a:ext cx="10439975" cy="420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411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5A37EA-3280-46D8-BB8D-859A0F8E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E379EB-9122-4A0F-A926-A875BF8D6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347C748-F824-45EE-B43A-DA032F426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11" r="7895" b="12730"/>
          <a:stretch/>
        </p:blipFill>
        <p:spPr>
          <a:xfrm>
            <a:off x="0" y="160420"/>
            <a:ext cx="11958288" cy="564682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5AA08B65-04B1-41F9-ADB9-A00C24ADB58B}"/>
              </a:ext>
            </a:extLst>
          </p:cNvPr>
          <p:cNvSpPr txBox="1"/>
          <p:nvPr/>
        </p:nvSpPr>
        <p:spPr>
          <a:xfrm>
            <a:off x="2906331" y="6176963"/>
            <a:ext cx="10886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/>
              <a:t>https://meteodyn.com/business-sectors/microclimate-and-urban-planning/13-urba-wind.html</a:t>
            </a:r>
          </a:p>
        </p:txBody>
      </p:sp>
    </p:spTree>
    <p:extLst>
      <p:ext uri="{BB962C8B-B14F-4D97-AF65-F5344CB8AC3E}">
        <p14:creationId xmlns:p14="http://schemas.microsoft.com/office/powerpoint/2010/main" val="979536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20" name="Picture 4" descr="tree, hill, wind by Martha Ke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553" y="-35438"/>
            <a:ext cx="9017391" cy="60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64301" y="5832811"/>
            <a:ext cx="25555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7200" dirty="0"/>
              <a:t>VİDEO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719809" y="6359953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http://nedkahn.com/video-gallery/</a:t>
            </a:r>
          </a:p>
        </p:txBody>
      </p:sp>
    </p:spTree>
    <p:extLst>
      <p:ext uri="{BB962C8B-B14F-4D97-AF65-F5344CB8AC3E}">
        <p14:creationId xmlns:p14="http://schemas.microsoft.com/office/powerpoint/2010/main" val="3044713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BADGİR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128" y="0"/>
            <a:ext cx="4583832" cy="690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upload.wikimedia.org/wikipedia/commons/8/88/Wind-Tower-and-Qanat-Cooling-1.jpg">
            <a:extLst>
              <a:ext uri="{FF2B5EF4-FFF2-40B4-BE49-F238E27FC236}">
                <a16:creationId xmlns:a16="http://schemas.microsoft.com/office/drawing/2014/main" id="{D5DCD644-7D3F-4668-87F9-F92CA0C7E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20" y="1283596"/>
            <a:ext cx="6622408" cy="5159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4367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tr-TR" b="1" dirty="0" err="1"/>
              <a:t>Beaufort</a:t>
            </a:r>
            <a:r>
              <a:rPr lang="tr-TR" b="1" dirty="0"/>
              <a:t> Ölçeği Nedir?</a:t>
            </a:r>
            <a:endParaRPr lang="tr-TR" dirty="0"/>
          </a:p>
          <a:p>
            <a:pPr marL="0" indent="0" fontAlgn="base">
              <a:buNone/>
            </a:pPr>
            <a:r>
              <a:rPr lang="tr-TR" b="1" dirty="0" err="1"/>
              <a:t>Beaufort</a:t>
            </a:r>
            <a:r>
              <a:rPr lang="tr-TR" b="1" dirty="0"/>
              <a:t> ölçeği</a:t>
            </a:r>
            <a:r>
              <a:rPr lang="tr-TR" dirty="0"/>
              <a:t>, </a:t>
            </a:r>
            <a:r>
              <a:rPr lang="tr-TR" dirty="0" err="1"/>
              <a:t>bofor</a:t>
            </a:r>
            <a:r>
              <a:rPr lang="tr-TR" dirty="0"/>
              <a:t> skalası diye okunur. </a:t>
            </a:r>
            <a:r>
              <a:rPr lang="tr-TR" b="1" dirty="0"/>
              <a:t>Skala</a:t>
            </a:r>
            <a:r>
              <a:rPr lang="tr-TR" dirty="0"/>
              <a:t> rüzgâr hızını ölçebilen mekanik anemometrelerin geliştirilmesiyle birlikte önemini yitirmesine rağmen hava tahminciler ve gemiciler tarafından hala bilinmekte ve deniz raporlarında sıkça kullanılmaktadır. Rüzgârların şiddeti, </a:t>
            </a:r>
            <a:r>
              <a:rPr lang="tr-TR" b="1" dirty="0" err="1"/>
              <a:t>Beaufort</a:t>
            </a:r>
            <a:r>
              <a:rPr lang="tr-TR" b="1" dirty="0"/>
              <a:t> ölçeği</a:t>
            </a:r>
            <a:r>
              <a:rPr lang="tr-TR" dirty="0"/>
              <a:t>nden yararlanılarak tahmin edilir.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364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https://www.havaforum.com/wp-content/uploads/2017/06/Beaufort-bofor-olcegi-skalasi-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37" y="60385"/>
            <a:ext cx="8607725" cy="57106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ikdörtgen 4"/>
          <p:cNvSpPr/>
          <p:nvPr/>
        </p:nvSpPr>
        <p:spPr>
          <a:xfrm>
            <a:off x="1792136" y="5672034"/>
            <a:ext cx="8607725" cy="86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750"/>
              </a:spcAft>
            </a:pPr>
            <a:r>
              <a:rPr lang="tr-TR" sz="2000" i="1" dirty="0" err="1">
                <a:solidFill>
                  <a:srgbClr val="56565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Beaufort</a:t>
            </a:r>
            <a:r>
              <a:rPr lang="tr-TR" sz="2000" i="1" dirty="0">
                <a:solidFill>
                  <a:srgbClr val="56565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Rüzgar Ölçeği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https://www.havaforum.com/ruzgar-hizi-ceviricisi-mil-kilometre-knot-ceviri/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3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BOFOR ÖLÇEĞİ ile ilgili görsel sonuc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22" y="274638"/>
            <a:ext cx="11315478" cy="7387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08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b="1" dirty="0"/>
              <a:t>Rüzgar Hızı</a:t>
            </a:r>
          </a:p>
          <a:p>
            <a:pPr marL="0" indent="0">
              <a:buNone/>
            </a:pPr>
            <a:r>
              <a:rPr lang="tr-TR" dirty="0"/>
              <a:t> </a:t>
            </a:r>
          </a:p>
          <a:p>
            <a:pPr marL="0" indent="0">
              <a:buNone/>
            </a:pPr>
            <a:r>
              <a:rPr lang="tr-TR" dirty="0"/>
              <a:t>Konut için:</a:t>
            </a:r>
          </a:p>
          <a:p>
            <a:pPr marL="0" indent="0">
              <a:buNone/>
            </a:pPr>
            <a:r>
              <a:rPr lang="tr-TR" dirty="0"/>
              <a:t>Rüzgâr enerjisinin yapı stokunun önemli bir kısmını oluşturan konutlarda kullanımı enerji santrallerine göre çok daha basit ve ekonomiktir. Bir konutun yıllık ortalama enerji ihtiyacı 2000-3000 </a:t>
            </a:r>
            <a:r>
              <a:rPr lang="tr-TR" dirty="0" err="1"/>
              <a:t>kWh</a:t>
            </a:r>
            <a:r>
              <a:rPr lang="tr-TR" dirty="0"/>
              <a:t> civarındadır. Bu enerji ihtiyacını karşılamak için 1,5 metre çapında ev tipi rüzgâr türbinleri kullanılabilmektedir. Bu çapta bir rüzgâr türbinini döndürebilmek için gerekli minimum rüzgâr hızı 3 m/s olup, yıllık ortalama 5 m/s rüzgâr hızı ile 2000 </a:t>
            </a:r>
            <a:r>
              <a:rPr lang="tr-TR" dirty="0" err="1"/>
              <a:t>kWh</a:t>
            </a:r>
            <a:r>
              <a:rPr lang="tr-TR" dirty="0"/>
              <a:t> enerji üretebilmektedir</a:t>
            </a:r>
          </a:p>
          <a:p>
            <a:pPr marL="0" indent="0">
              <a:buNone/>
            </a:pPr>
            <a:r>
              <a:rPr lang="tr-TR" dirty="0"/>
              <a:t>Enerji üretimi sektörü için</a:t>
            </a:r>
          </a:p>
          <a:p>
            <a:pPr marL="0" indent="0">
              <a:buNone/>
            </a:pPr>
            <a:r>
              <a:rPr lang="tr-TR" dirty="0"/>
              <a:t>Saha seçiminde öncelikle yeterli rüzgar hızının olduğu bölgeleri tespit etmek gerekmektedir. Ekonomik RES yatırımı için türbin göbek (</a:t>
            </a:r>
            <a:r>
              <a:rPr lang="tr-TR" dirty="0" err="1"/>
              <a:t>hub</a:t>
            </a:r>
            <a:r>
              <a:rPr lang="tr-TR" dirty="0"/>
              <a:t>) yüksekliğinde (rüzgar türbini kanat merkez noktasının yerden yüksekliği) rüzgar hızının 6,5–7,0 m/s’den fazla olduğu yerler tercih edilmektedir.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821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 descr="metin içeren bir resim&#10;&#10;Açıklama otomatik olarak oluşturuldu">
            <a:extLst>
              <a:ext uri="{FF2B5EF4-FFF2-40B4-BE49-F238E27FC236}">
                <a16:creationId xmlns:a16="http://schemas.microsoft.com/office/drawing/2014/main" id="{77941539-B8CE-4AAD-80B2-FC8385164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85" y="4005064"/>
            <a:ext cx="4635415" cy="2664296"/>
          </a:xfr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4471AB90-03EB-4830-82C0-D97A4A0CAD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-404664"/>
            <a:ext cx="8802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0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D30B00-4C00-4CE3-BA43-7F7A6805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A3D4FF-3769-457D-A524-B055CDD5C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F452EC0-0B98-4768-9BCF-4B79564D0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84" t="24640" r="15526" b="13901"/>
          <a:stretch/>
        </p:blipFill>
        <p:spPr>
          <a:xfrm>
            <a:off x="0" y="365125"/>
            <a:ext cx="12125529" cy="55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9009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481</Words>
  <Application>Microsoft Office PowerPoint</Application>
  <PresentationFormat>Geniş ekran</PresentationFormat>
  <Paragraphs>45</Paragraphs>
  <Slides>32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6" baseType="lpstr">
      <vt:lpstr>arial</vt:lpstr>
      <vt:lpstr>arial</vt:lpstr>
      <vt:lpstr>Calibri</vt:lpstr>
      <vt:lpstr>Ofis Teması</vt:lpstr>
      <vt:lpstr>İKLİM TASARIM KENTSEL MİKROKLİMA VE KENTSEL TASARIM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Rüzgar hızı ve yönünü etkileyen etmenler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BADGİR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MLTY</dc:creator>
  <cp:lastModifiedBy>Şükran Şahin</cp:lastModifiedBy>
  <cp:revision>50</cp:revision>
  <dcterms:created xsi:type="dcterms:W3CDTF">2015-12-04T08:43:51Z</dcterms:created>
  <dcterms:modified xsi:type="dcterms:W3CDTF">2022-12-28T18:47:45Z</dcterms:modified>
</cp:coreProperties>
</file>