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Dik Üçgen"/>
          <p:cNvSpPr/>
          <p:nvPr/>
        </p:nvSpPr>
        <p:spPr>
          <a:xfrm>
            <a:off x="0" y="4664075"/>
            <a:ext cx="12200467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grpSp>
        <p:nvGrpSpPr>
          <p:cNvPr id="5" name="15 Grup"/>
          <p:cNvGrpSpPr>
            <a:grpSpLocks/>
          </p:cNvGrpSpPr>
          <p:nvPr/>
        </p:nvGrpSpPr>
        <p:grpSpPr bwMode="auto">
          <a:xfrm>
            <a:off x="-4233" y="4953000"/>
            <a:ext cx="12196233" cy="1911350"/>
            <a:chOff x="-3765" y="4832896"/>
            <a:chExt cx="9147765" cy="2032192"/>
          </a:xfrm>
        </p:grpSpPr>
        <p:sp>
          <p:nvSpPr>
            <p:cNvPr id="6" name="6 Serbest Form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latin typeface="+mn-lt"/>
                <a:ea typeface="+mn-ea"/>
              </a:endParaRPr>
            </a:p>
          </p:txBody>
        </p:sp>
        <p:sp>
          <p:nvSpPr>
            <p:cNvPr id="7" name="7 Serbest Form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2147483646 w 5760"/>
                <a:gd name="T3" fmla="*/ 0 h 528"/>
                <a:gd name="T4" fmla="*/ 2147483646 w 5760"/>
                <a:gd name="T5" fmla="*/ 2147483646 h 528"/>
                <a:gd name="T6" fmla="*/ 2147483646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8" name="10 Serbest Form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/>
            </a:p>
          </p:txBody>
        </p:sp>
        <p:cxnSp>
          <p:nvCxnSpPr>
            <p:cNvPr id="10" name="11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11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21BB1CA-9DC2-486E-830A-FEA67A64A995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12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13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72FE95F-AB60-4C43-B4E8-D7941E21F8C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43032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F4AF5-F874-4346-99A5-A900536105E6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ECE959-7BA3-4EEF-99B6-9AB17BDCB88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618560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10AE1E-F301-46E6-937D-1F4FA0F4B9A6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0A0F8-7476-498D-8AEE-3AE07F891D1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9781344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152400"/>
            <a:ext cx="9160933" cy="16002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914400" y="1828800"/>
            <a:ext cx="5029200" cy="36576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46800" y="1828800"/>
            <a:ext cx="5029200" cy="36576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75F3A-7DA8-41C1-9BBE-F216E7FCED5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379806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sz="quarter"/>
          </p:nvPr>
        </p:nvSpPr>
        <p:spPr>
          <a:xfrm>
            <a:off x="914400" y="152400"/>
            <a:ext cx="9160933" cy="16002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914400" y="1828800"/>
            <a:ext cx="5029200" cy="17526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46800" y="1828800"/>
            <a:ext cx="5029200" cy="17526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914400" y="3733800"/>
            <a:ext cx="5029200" cy="17526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46800" y="3733800"/>
            <a:ext cx="5029200" cy="17526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BA2E0-E8BA-4D7C-AC86-573453626E5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1707731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8"/>
            <a:ext cx="10972800" cy="57324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53D02C-A358-44B6-8570-BEF9858B598A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FE0088-2EA9-4A5A-982D-C28B3499C54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550267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481138"/>
            <a:ext cx="10972800" cy="4525962"/>
          </a:xfrm>
        </p:spPr>
        <p:txBody>
          <a:bodyPr/>
          <a:lstStyle/>
          <a:p>
            <a:pPr lvl="0"/>
            <a:endParaRPr lang="tr-TR" noProof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4612AB-4593-4EA0-BF98-7E2E38EC3057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3FE6BD-DBC8-41DC-A393-D5CCCA7D2CD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98204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F8543A-C805-4C9D-8BEF-0AE7E07061B2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0E2979-A044-4E5D-9514-28208029608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20203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Köşeli Çift Ayraç"/>
          <p:cNvSpPr>
            <a:spLocks noChangeArrowheads="1"/>
          </p:cNvSpPr>
          <p:nvPr/>
        </p:nvSpPr>
        <p:spPr bwMode="auto">
          <a:xfrm>
            <a:off x="4849284" y="3005138"/>
            <a:ext cx="243416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63500" dist="26940" dir="5400000" rotWithShape="0">
              <a:srgbClr val="000000">
                <a:alpha val="45999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5" name="7 Köşeli Çift Ayraç"/>
          <p:cNvSpPr>
            <a:spLocks noChangeArrowheads="1"/>
          </p:cNvSpPr>
          <p:nvPr/>
        </p:nvSpPr>
        <p:spPr bwMode="auto">
          <a:xfrm>
            <a:off x="4599518" y="3005138"/>
            <a:ext cx="245533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63500" dist="26940" dir="5400000" rotWithShape="0">
              <a:srgbClr val="000000">
                <a:alpha val="45999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CE3C4B-57CD-42DA-BBD8-FC09120C442C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7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8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A4EDB-10A2-4FBA-A3FC-472F9CCEEFF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062533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D7519-1292-4EC1-A7B7-ABF4D8F739B2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B24B8D-BDEA-462E-B28A-F29C65A5712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013761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F12525-F34C-4139-87FE-6F0D9C62F768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DF984F-BFF2-46A5-B03A-39ACC962202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668824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D6EEA3-EC2A-4919-BC16-C4DB1CA76F90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7B20-5043-4AB1-BC4C-E6454E0982F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016561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07FEF-1FDA-4C21-ACB3-0F9C1B4F93C1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FAC6D2-A2B6-4958-87F2-E8FF911CDAD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574177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FC213F-2B1B-4623-A6C4-76CBDCEFCAD1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4A9231-062F-4D8C-BC39-97E128F699F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972924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7 Serbest Form"/>
          <p:cNvSpPr>
            <a:spLocks/>
          </p:cNvSpPr>
          <p:nvPr/>
        </p:nvSpPr>
        <p:spPr bwMode="auto">
          <a:xfrm>
            <a:off x="666751" y="5945188"/>
            <a:ext cx="6587067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ea typeface="+mn-ea"/>
            </a:endParaRPr>
          </a:p>
        </p:txBody>
      </p:sp>
      <p:sp>
        <p:nvSpPr>
          <p:cNvPr id="6" name="8 Serbest Form"/>
          <p:cNvSpPr>
            <a:spLocks/>
          </p:cNvSpPr>
          <p:nvPr/>
        </p:nvSpPr>
        <p:spPr bwMode="auto">
          <a:xfrm>
            <a:off x="647700" y="5938838"/>
            <a:ext cx="4921251" cy="933450"/>
          </a:xfrm>
          <a:custGeom>
            <a:avLst/>
            <a:gdLst>
              <a:gd name="T0" fmla="*/ 0 w 5591"/>
              <a:gd name="T1" fmla="*/ 0 h 588"/>
              <a:gd name="T2" fmla="*/ 2147483646 w 5591"/>
              <a:gd name="T3" fmla="*/ 0 h 588"/>
              <a:gd name="T4" fmla="*/ 2147483646 w 5591"/>
              <a:gd name="T5" fmla="*/ 2147483646 h 588"/>
              <a:gd name="T6" fmla="*/ 2147483646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tr-TR" sz="1800"/>
          </a:p>
        </p:txBody>
      </p:sp>
      <p:sp>
        <p:nvSpPr>
          <p:cNvPr id="7" name="9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cxnSp>
        <p:nvCxnSpPr>
          <p:cNvPr id="8" name="10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1 Köşeli Çift Ayraç"/>
          <p:cNvSpPr>
            <a:spLocks noChangeArrowheads="1"/>
          </p:cNvSpPr>
          <p:nvPr/>
        </p:nvSpPr>
        <p:spPr bwMode="auto">
          <a:xfrm>
            <a:off x="11552768" y="4987925"/>
            <a:ext cx="243417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63500" dist="26940" dir="5400000" rotWithShape="0">
              <a:srgbClr val="000000">
                <a:alpha val="45999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0" name="12 Köşeli Çift Ayraç"/>
          <p:cNvSpPr>
            <a:spLocks noChangeArrowheads="1"/>
          </p:cNvSpPr>
          <p:nvPr/>
        </p:nvSpPr>
        <p:spPr bwMode="auto">
          <a:xfrm>
            <a:off x="11303001" y="4987925"/>
            <a:ext cx="243417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63500" dist="26940" dir="5400000" rotWithShape="0">
              <a:srgbClr val="000000">
                <a:alpha val="45999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1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2AF91-E6BB-4CFF-8F84-CC770A7E33DA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12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13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A153BE-D9BE-4701-B319-9FEAF18CDED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727636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>
            <a:spLocks/>
          </p:cNvSpPr>
          <p:nvPr/>
        </p:nvSpPr>
        <p:spPr bwMode="auto">
          <a:xfrm>
            <a:off x="666751" y="5945188"/>
            <a:ext cx="6587067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ea typeface="+mn-ea"/>
            </a:endParaRPr>
          </a:p>
        </p:txBody>
      </p:sp>
      <p:sp>
        <p:nvSpPr>
          <p:cNvPr id="1027" name="11 Serbest Form"/>
          <p:cNvSpPr>
            <a:spLocks/>
          </p:cNvSpPr>
          <p:nvPr/>
        </p:nvSpPr>
        <p:spPr bwMode="auto">
          <a:xfrm>
            <a:off x="647700" y="5938838"/>
            <a:ext cx="4921251" cy="933450"/>
          </a:xfrm>
          <a:custGeom>
            <a:avLst/>
            <a:gdLst>
              <a:gd name="T0" fmla="*/ 0 w 5591"/>
              <a:gd name="T1" fmla="*/ 0 h 588"/>
              <a:gd name="T2" fmla="*/ 2147483646 w 5591"/>
              <a:gd name="T3" fmla="*/ 0 h 588"/>
              <a:gd name="T4" fmla="*/ 2147483646 w 5591"/>
              <a:gd name="T5" fmla="*/ 2147483646 h 588"/>
              <a:gd name="T6" fmla="*/ 2147483646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tr-TR" sz="1800"/>
          </a:p>
        </p:txBody>
      </p:sp>
      <p:sp>
        <p:nvSpPr>
          <p:cNvPr id="14" name="13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7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cxnSp>
        <p:nvCxnSpPr>
          <p:cNvPr id="15" name="14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tr-TR" smtClean="0"/>
              <a:t>Asıl başlık stili için tıklatın</a:t>
            </a:r>
            <a:endParaRPr lang="en-US" smtClean="0"/>
          </a:p>
        </p:txBody>
      </p:sp>
      <p:sp>
        <p:nvSpPr>
          <p:cNvPr id="1033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481138"/>
            <a:ext cx="10972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8970433" y="6408739"/>
            <a:ext cx="2559051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Lucida Sans Unicode" pitchFamily="34" charset="0"/>
              </a:defRPr>
            </a:lvl1pPr>
          </a:lstStyle>
          <a:p>
            <a:pPr>
              <a:defRPr/>
            </a:pPr>
            <a:fld id="{4859AD7F-F247-4670-98C1-11877C7629A1}" type="datetimeFigureOut">
              <a:rPr lang="tr-TR"/>
              <a:pPr>
                <a:defRPr/>
              </a:pPr>
              <a:t>8.01.2020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5839884" y="6408739"/>
            <a:ext cx="3134783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529484" y="6408739"/>
            <a:ext cx="488949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Lucida Sans Unicode" panose="020B0602030504020204" pitchFamily="34" charset="0"/>
              </a:defRPr>
            </a:lvl1pPr>
          </a:lstStyle>
          <a:p>
            <a:pPr>
              <a:defRPr/>
            </a:pPr>
            <a:fld id="{918AF061-5CB9-4F7A-BF0C-664F0F89600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103793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1 İçerik Yer Tutucusu"/>
          <p:cNvSpPr>
            <a:spLocks noGrp="1"/>
          </p:cNvSpPr>
          <p:nvPr>
            <p:ph idx="1"/>
          </p:nvPr>
        </p:nvSpPr>
        <p:spPr>
          <a:xfrm>
            <a:off x="1981200" y="1125538"/>
            <a:ext cx="8229600" cy="4881562"/>
          </a:xfrm>
        </p:spPr>
        <p:txBody>
          <a:bodyPr/>
          <a:lstStyle/>
          <a:p>
            <a:pPr algn="ctr">
              <a:buNone/>
            </a:pPr>
            <a:r>
              <a:rPr lang="en-US" altLang="tr-TR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An ideal biomass pretreatment process should provide:</a:t>
            </a:r>
          </a:p>
          <a:p>
            <a:pPr>
              <a:buNone/>
            </a:pPr>
            <a:r>
              <a:rPr lang="en-US" altLang="tr-TR" sz="2400" dirty="0">
                <a:latin typeface="Comic Sans MS" panose="030F0702030302020204" pitchFamily="66" charset="0"/>
              </a:rPr>
              <a:t> High hydrolysis and high yield fermentable sugar</a:t>
            </a:r>
          </a:p>
          <a:p>
            <a:pPr>
              <a:buNone/>
            </a:pPr>
            <a:r>
              <a:rPr lang="en-US" altLang="tr-TR" sz="2400" dirty="0">
                <a:latin typeface="Comic Sans MS" panose="030F0702030302020204" pitchFamily="66" charset="0"/>
              </a:rPr>
              <a:t>Minimal degradation of carbohydrate fractions</a:t>
            </a:r>
          </a:p>
          <a:p>
            <a:pPr>
              <a:buNone/>
            </a:pPr>
            <a:r>
              <a:rPr lang="en-US" altLang="tr-TR" sz="2400" dirty="0">
                <a:latin typeface="Comic Sans MS" panose="030F0702030302020204" pitchFamily="66" charset="0"/>
              </a:rPr>
              <a:t>No compound that will have inhibitory effect on microorganisms used in fermentation step</a:t>
            </a:r>
          </a:p>
          <a:p>
            <a:pPr>
              <a:buNone/>
            </a:pPr>
            <a:r>
              <a:rPr lang="en-US" altLang="tr-TR" sz="2400" dirty="0">
                <a:latin typeface="Comic Sans MS" panose="030F0702030302020204" pitchFamily="66" charset="0"/>
              </a:rPr>
              <a:t>Requires cheap material</a:t>
            </a:r>
          </a:p>
          <a:p>
            <a:pPr>
              <a:buNone/>
            </a:pPr>
            <a:r>
              <a:rPr lang="en-US" altLang="tr-TR" sz="2400" dirty="0">
                <a:latin typeface="Comic Sans MS" panose="030F0702030302020204" pitchFamily="66" charset="0"/>
              </a:rPr>
              <a:t>Moderate conditions for cost reduction</a:t>
            </a:r>
          </a:p>
          <a:p>
            <a:pPr>
              <a:buNone/>
            </a:pPr>
            <a:r>
              <a:rPr lang="en-US" altLang="tr-TR" sz="2400" dirty="0">
                <a:latin typeface="Comic Sans MS" panose="030F0702030302020204" pitchFamily="66" charset="0"/>
              </a:rPr>
              <a:t>Recycling of used chemicals</a:t>
            </a:r>
          </a:p>
          <a:p>
            <a:pPr>
              <a:buNone/>
            </a:pPr>
            <a:r>
              <a:rPr lang="en-US" altLang="tr-TR" sz="2400" dirty="0">
                <a:latin typeface="Comic Sans MS" panose="030F0702030302020204" pitchFamily="66" charset="0"/>
              </a:rPr>
              <a:t>Minimal waste generation</a:t>
            </a:r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51667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altLang="tr-TR" sz="32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Pretreatment</a:t>
            </a:r>
            <a:r>
              <a:rPr lang="tr-TR" altLang="tr-TR" sz="32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of </a:t>
            </a:r>
            <a:r>
              <a:rPr lang="tr-TR" altLang="tr-TR" sz="32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raw</a:t>
            </a:r>
            <a:r>
              <a:rPr lang="tr-TR" altLang="tr-TR" sz="32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altLang="tr-TR" sz="32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material</a:t>
            </a:r>
            <a:endParaRPr lang="en-US" altLang="tr-TR" sz="32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45752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1 İçerik Yer Tutucusu"/>
          <p:cNvSpPr>
            <a:spLocks noGrp="1"/>
          </p:cNvSpPr>
          <p:nvPr>
            <p:ph idx="1"/>
          </p:nvPr>
        </p:nvSpPr>
        <p:spPr>
          <a:xfrm>
            <a:off x="1981200" y="404814"/>
            <a:ext cx="8229600" cy="6048375"/>
          </a:xfrm>
        </p:spPr>
        <p:txBody>
          <a:bodyPr/>
          <a:lstStyle/>
          <a:p>
            <a:r>
              <a:rPr lang="en-US" altLang="tr-TR" dirty="0">
                <a:latin typeface="Comic Sans MS" panose="030F0702030302020204" pitchFamily="66" charset="0"/>
              </a:rPr>
              <a:t>Today, there is no single pre-treatment process that provides all these points.</a:t>
            </a:r>
          </a:p>
          <a:p>
            <a:endParaRPr lang="en-US" altLang="tr-TR" dirty="0">
              <a:latin typeface="Comic Sans MS" panose="030F0702030302020204" pitchFamily="66" charset="0"/>
            </a:endParaRPr>
          </a:p>
          <a:p>
            <a:r>
              <a:rPr lang="en-US" altLang="tr-TR" dirty="0">
                <a:latin typeface="Comic Sans MS" panose="030F0702030302020204" pitchFamily="66" charset="0"/>
              </a:rPr>
              <a:t>All these points should be taken into consideration when selecting the pre-treatment method and the type of biomass to be used must be taken into consideration.</a:t>
            </a:r>
          </a:p>
          <a:p>
            <a:endParaRPr lang="en-US" altLang="tr-TR" dirty="0">
              <a:latin typeface="Comic Sans MS" panose="030F0702030302020204" pitchFamily="66" charset="0"/>
            </a:endParaRPr>
          </a:p>
          <a:p>
            <a:r>
              <a:rPr lang="en-US" altLang="tr-TR" dirty="0">
                <a:latin typeface="Comic Sans MS" panose="030F0702030302020204" pitchFamily="66" charset="0"/>
              </a:rPr>
              <a:t>As a matter of fact, the pretreatment process that is suitable for one biomass may not be suitable for the other one.</a:t>
            </a:r>
          </a:p>
          <a:p>
            <a:endParaRPr lang="en-US" altLang="tr-T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1013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1 İçerik Yer Tutucusu"/>
          <p:cNvSpPr>
            <a:spLocks noGrp="1"/>
          </p:cNvSpPr>
          <p:nvPr>
            <p:ph idx="1"/>
          </p:nvPr>
        </p:nvSpPr>
        <p:spPr>
          <a:xfrm>
            <a:off x="1981200" y="908050"/>
            <a:ext cx="8229600" cy="5099050"/>
          </a:xfrm>
        </p:spPr>
        <p:txBody>
          <a:bodyPr/>
          <a:lstStyle/>
          <a:p>
            <a:r>
              <a:rPr lang="tr-TR" altLang="tr-TR" b="1" dirty="0" err="1">
                <a:latin typeface="Comic Sans MS" panose="030F0702030302020204" pitchFamily="66" charset="0"/>
              </a:rPr>
              <a:t>Concentrated</a:t>
            </a:r>
            <a:r>
              <a:rPr lang="tr-TR" altLang="tr-TR" b="1" dirty="0">
                <a:latin typeface="Comic Sans MS" panose="030F0702030302020204" pitchFamily="66" charset="0"/>
              </a:rPr>
              <a:t> </a:t>
            </a:r>
            <a:r>
              <a:rPr lang="tr-TR" altLang="tr-TR" b="1" dirty="0" err="1">
                <a:latin typeface="Comic Sans MS" panose="030F0702030302020204" pitchFamily="66" charset="0"/>
              </a:rPr>
              <a:t>Sulfuric</a:t>
            </a:r>
            <a:r>
              <a:rPr lang="tr-TR" altLang="tr-TR" b="1" dirty="0">
                <a:latin typeface="Comic Sans MS" panose="030F0702030302020204" pitchFamily="66" charset="0"/>
              </a:rPr>
              <a:t> </a:t>
            </a:r>
            <a:r>
              <a:rPr lang="tr-TR" altLang="tr-TR" b="1" dirty="0" err="1">
                <a:latin typeface="Comic Sans MS" panose="030F0702030302020204" pitchFamily="66" charset="0"/>
              </a:rPr>
              <a:t>Acid</a:t>
            </a:r>
            <a:r>
              <a:rPr lang="tr-TR" altLang="tr-TR" b="1" dirty="0">
                <a:latin typeface="Comic Sans MS" panose="030F0702030302020204" pitchFamily="66" charset="0"/>
              </a:rPr>
              <a:t> </a:t>
            </a:r>
            <a:r>
              <a:rPr lang="tr-TR" altLang="tr-TR" b="1" dirty="0" err="1" smtClean="0">
                <a:latin typeface="Comic Sans MS" panose="030F0702030302020204" pitchFamily="66" charset="0"/>
              </a:rPr>
              <a:t>Hydrolysis</a:t>
            </a:r>
            <a:endParaRPr lang="tr-TR" altLang="tr-TR" b="1" dirty="0" smtClean="0">
              <a:latin typeface="Comic Sans MS" panose="030F0702030302020204" pitchFamily="66" charset="0"/>
            </a:endParaRPr>
          </a:p>
          <a:p>
            <a:r>
              <a:rPr lang="tr-TR" altLang="tr-TR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Hydrolysis</a:t>
            </a:r>
            <a:r>
              <a:rPr lang="tr-TR" altLang="tr-TR" b="1" dirty="0">
                <a:solidFill>
                  <a:srgbClr val="FF0000"/>
                </a:solidFill>
                <a:latin typeface="Comic Sans MS" panose="030F0702030302020204" pitchFamily="66" charset="0"/>
              </a:rPr>
              <a:t> of </a:t>
            </a:r>
            <a:r>
              <a:rPr lang="tr-TR" altLang="tr-TR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Dilute</a:t>
            </a:r>
            <a:r>
              <a:rPr lang="tr-TR" altLang="tr-TR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Sulfuric</a:t>
            </a:r>
            <a:r>
              <a:rPr lang="tr-TR" altLang="tr-TR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Acid</a:t>
            </a:r>
            <a:endParaRPr lang="tr-TR" altLang="tr-TR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tr-TR" altLang="tr-TR" b="1" dirty="0" err="1">
                <a:latin typeface="Comic Sans MS" panose="030F0702030302020204" pitchFamily="66" charset="0"/>
              </a:rPr>
              <a:t>Steam</a:t>
            </a:r>
            <a:r>
              <a:rPr lang="tr-TR" altLang="tr-TR" b="1" dirty="0">
                <a:latin typeface="Comic Sans MS" panose="030F0702030302020204" pitchFamily="66" charset="0"/>
              </a:rPr>
              <a:t> </a:t>
            </a:r>
            <a:r>
              <a:rPr lang="tr-TR" altLang="tr-TR" b="1" dirty="0" err="1">
                <a:latin typeface="Comic Sans MS" panose="030F0702030302020204" pitchFamily="66" charset="0"/>
              </a:rPr>
              <a:t>Treatment</a:t>
            </a:r>
            <a:endParaRPr lang="tr-TR" altLang="tr-TR" b="1" dirty="0">
              <a:latin typeface="Comic Sans MS" panose="030F0702030302020204" pitchFamily="66" charset="0"/>
            </a:endParaRPr>
          </a:p>
          <a:p>
            <a:r>
              <a:rPr lang="tr-TR" altLang="tr-TR" b="1" dirty="0" err="1">
                <a:latin typeface="Comic Sans MS" panose="030F0702030302020204" pitchFamily="66" charset="0"/>
              </a:rPr>
              <a:t>Treatment</a:t>
            </a:r>
            <a:r>
              <a:rPr lang="tr-TR" altLang="tr-TR" b="1" dirty="0">
                <a:latin typeface="Comic Sans MS" panose="030F0702030302020204" pitchFamily="66" charset="0"/>
              </a:rPr>
              <a:t> </a:t>
            </a:r>
            <a:r>
              <a:rPr lang="tr-TR" altLang="tr-TR" b="1" dirty="0" err="1">
                <a:latin typeface="Comic Sans MS" panose="030F0702030302020204" pitchFamily="66" charset="0"/>
              </a:rPr>
              <a:t>with</a:t>
            </a:r>
            <a:r>
              <a:rPr lang="tr-TR" altLang="tr-TR" b="1" dirty="0">
                <a:latin typeface="Comic Sans MS" panose="030F0702030302020204" pitchFamily="66" charset="0"/>
              </a:rPr>
              <a:t> </a:t>
            </a:r>
            <a:r>
              <a:rPr lang="tr-TR" altLang="tr-TR" b="1" dirty="0" err="1">
                <a:latin typeface="Comic Sans MS" panose="030F0702030302020204" pitchFamily="66" charset="0"/>
              </a:rPr>
              <a:t>ammonia</a:t>
            </a:r>
            <a:endParaRPr lang="tr-TR" altLang="tr-TR" b="1" dirty="0">
              <a:latin typeface="Comic Sans MS" panose="030F0702030302020204" pitchFamily="66" charset="0"/>
            </a:endParaRPr>
          </a:p>
          <a:p>
            <a:r>
              <a:rPr lang="tr-TR" altLang="tr-TR" b="1" dirty="0" err="1">
                <a:latin typeface="Comic Sans MS" panose="030F0702030302020204" pitchFamily="66" charset="0"/>
              </a:rPr>
              <a:t>Treatment</a:t>
            </a:r>
            <a:r>
              <a:rPr lang="tr-TR" altLang="tr-TR" b="1" dirty="0">
                <a:latin typeface="Comic Sans MS" panose="030F0702030302020204" pitchFamily="66" charset="0"/>
              </a:rPr>
              <a:t> </a:t>
            </a:r>
            <a:r>
              <a:rPr lang="tr-TR" altLang="tr-TR" b="1" dirty="0" err="1">
                <a:latin typeface="Comic Sans MS" panose="030F0702030302020204" pitchFamily="66" charset="0"/>
              </a:rPr>
              <a:t>with</a:t>
            </a:r>
            <a:r>
              <a:rPr lang="tr-TR" altLang="tr-TR" b="1" dirty="0">
                <a:latin typeface="Comic Sans MS" panose="030F0702030302020204" pitchFamily="66" charset="0"/>
              </a:rPr>
              <a:t> </a:t>
            </a:r>
            <a:r>
              <a:rPr lang="tr-TR" altLang="tr-TR" b="1" dirty="0" err="1" smtClean="0">
                <a:latin typeface="Comic Sans MS" panose="030F0702030302020204" pitchFamily="66" charset="0"/>
              </a:rPr>
              <a:t>cao</a:t>
            </a:r>
            <a:endParaRPr lang="tr-TR" altLang="tr-TR" b="1" dirty="0">
              <a:latin typeface="Comic Sans MS" panose="030F0702030302020204" pitchFamily="66" charset="0"/>
            </a:endParaRPr>
          </a:p>
          <a:p>
            <a:r>
              <a:rPr lang="tr-TR" altLang="tr-TR" b="1" dirty="0" err="1">
                <a:latin typeface="Comic Sans MS" panose="030F0702030302020204" pitchFamily="66" charset="0"/>
              </a:rPr>
              <a:t>Treatment</a:t>
            </a:r>
            <a:r>
              <a:rPr lang="tr-TR" altLang="tr-TR" b="1" dirty="0">
                <a:latin typeface="Comic Sans MS" panose="030F0702030302020204" pitchFamily="66" charset="0"/>
              </a:rPr>
              <a:t> </a:t>
            </a:r>
            <a:r>
              <a:rPr lang="tr-TR" altLang="tr-TR" b="1" dirty="0" err="1">
                <a:latin typeface="Comic Sans MS" panose="030F0702030302020204" pitchFamily="66" charset="0"/>
              </a:rPr>
              <a:t>with</a:t>
            </a:r>
            <a:r>
              <a:rPr lang="tr-TR" altLang="tr-TR" b="1" dirty="0">
                <a:latin typeface="Comic Sans MS" panose="030F0702030302020204" pitchFamily="66" charset="0"/>
              </a:rPr>
              <a:t> Alkaline </a:t>
            </a:r>
            <a:r>
              <a:rPr lang="tr-TR" altLang="tr-TR" b="1" dirty="0" err="1">
                <a:latin typeface="Comic Sans MS" panose="030F0702030302020204" pitchFamily="66" charset="0"/>
              </a:rPr>
              <a:t>Peroxide</a:t>
            </a:r>
            <a:endParaRPr lang="tr-TR" altLang="tr-TR" b="1" dirty="0">
              <a:latin typeface="Comic Sans MS" panose="030F0702030302020204" pitchFamily="66" charset="0"/>
            </a:endParaRPr>
          </a:p>
          <a:p>
            <a:r>
              <a:rPr lang="tr-TR" altLang="tr-TR" b="1" dirty="0" err="1">
                <a:latin typeface="Comic Sans MS" panose="030F0702030302020204" pitchFamily="66" charset="0"/>
              </a:rPr>
              <a:t>Wet</a:t>
            </a:r>
            <a:r>
              <a:rPr lang="tr-TR" altLang="tr-TR" b="1" dirty="0">
                <a:latin typeface="Comic Sans MS" panose="030F0702030302020204" pitchFamily="66" charset="0"/>
              </a:rPr>
              <a:t> </a:t>
            </a:r>
            <a:r>
              <a:rPr lang="tr-TR" altLang="tr-TR" b="1" dirty="0" err="1">
                <a:latin typeface="Comic Sans MS" panose="030F0702030302020204" pitchFamily="66" charset="0"/>
              </a:rPr>
              <a:t>Oxidation</a:t>
            </a:r>
            <a:endParaRPr lang="tr-TR" altLang="tr-TR" b="1" dirty="0">
              <a:latin typeface="Comic Sans MS" panose="030F0702030302020204" pitchFamily="66" charset="0"/>
            </a:endParaRPr>
          </a:p>
          <a:p>
            <a:r>
              <a:rPr lang="tr-TR" altLang="tr-TR" b="1" dirty="0">
                <a:latin typeface="Comic Sans MS" panose="030F0702030302020204" pitchFamily="66" charset="0"/>
              </a:rPr>
              <a:t>Organosolv </a:t>
            </a:r>
            <a:r>
              <a:rPr lang="tr-TR" altLang="tr-TR" b="1" dirty="0" err="1">
                <a:latin typeface="Comic Sans MS" panose="030F0702030302020204" pitchFamily="66" charset="0"/>
              </a:rPr>
              <a:t>Separation</a:t>
            </a:r>
            <a:r>
              <a:rPr lang="tr-TR" altLang="tr-TR" b="1" dirty="0">
                <a:latin typeface="Comic Sans MS" panose="030F0702030302020204" pitchFamily="66" charset="0"/>
              </a:rPr>
              <a:t> </a:t>
            </a:r>
            <a:r>
              <a:rPr lang="tr-TR" altLang="tr-TR" b="1" dirty="0" err="1">
                <a:latin typeface="Comic Sans MS" panose="030F0702030302020204" pitchFamily="66" charset="0"/>
              </a:rPr>
              <a:t>Method</a:t>
            </a:r>
            <a:endParaRPr lang="tr-TR" altLang="tr-TR" b="1" dirty="0">
              <a:latin typeface="Comic Sans MS" panose="030F0702030302020204" pitchFamily="66" charset="0"/>
            </a:endParaRPr>
          </a:p>
          <a:p>
            <a:r>
              <a:rPr lang="tr-TR" altLang="tr-TR" b="1" dirty="0" err="1">
                <a:latin typeface="Comic Sans MS" panose="030F0702030302020204" pitchFamily="66" charset="0"/>
              </a:rPr>
              <a:t>Concentrated</a:t>
            </a:r>
            <a:r>
              <a:rPr lang="tr-TR" altLang="tr-TR" b="1" dirty="0">
                <a:latin typeface="Comic Sans MS" panose="030F0702030302020204" pitchFamily="66" charset="0"/>
              </a:rPr>
              <a:t> </a:t>
            </a:r>
            <a:r>
              <a:rPr lang="tr-TR" altLang="tr-TR" b="1" dirty="0" err="1">
                <a:latin typeface="Comic Sans MS" panose="030F0702030302020204" pitchFamily="66" charset="0"/>
              </a:rPr>
              <a:t>Phosphoric</a:t>
            </a:r>
            <a:r>
              <a:rPr lang="tr-TR" altLang="tr-TR" b="1" dirty="0">
                <a:latin typeface="Comic Sans MS" panose="030F0702030302020204" pitchFamily="66" charset="0"/>
              </a:rPr>
              <a:t> </a:t>
            </a:r>
            <a:r>
              <a:rPr lang="tr-TR" altLang="tr-TR" b="1" dirty="0" err="1">
                <a:latin typeface="Comic Sans MS" panose="030F0702030302020204" pitchFamily="66" charset="0"/>
              </a:rPr>
              <a:t>Acid</a:t>
            </a:r>
            <a:r>
              <a:rPr lang="tr-TR" altLang="tr-TR" b="1" dirty="0">
                <a:latin typeface="Comic Sans MS" panose="030F0702030302020204" pitchFamily="66" charset="0"/>
              </a:rPr>
              <a:t> </a:t>
            </a:r>
            <a:r>
              <a:rPr lang="tr-TR" altLang="tr-TR" b="1" dirty="0" err="1">
                <a:latin typeface="Comic Sans MS" panose="030F0702030302020204" pitchFamily="66" charset="0"/>
              </a:rPr>
              <a:t>Treatment</a:t>
            </a:r>
            <a:endParaRPr lang="tr-TR" altLang="tr-TR" b="1" dirty="0">
              <a:latin typeface="Comic Sans MS" panose="030F0702030302020204" pitchFamily="66" charset="0"/>
            </a:endParaRPr>
          </a:p>
          <a:p>
            <a:r>
              <a:rPr lang="tr-TR" altLang="tr-TR" b="1" dirty="0" err="1">
                <a:latin typeface="Comic Sans MS" panose="030F0702030302020204" pitchFamily="66" charset="0"/>
              </a:rPr>
              <a:t>Ionic</a:t>
            </a:r>
            <a:r>
              <a:rPr lang="tr-TR" altLang="tr-TR" b="1" dirty="0">
                <a:latin typeface="Comic Sans MS" panose="030F0702030302020204" pitchFamily="66" charset="0"/>
              </a:rPr>
              <a:t> Liquid </a:t>
            </a:r>
            <a:r>
              <a:rPr lang="tr-TR" altLang="tr-TR" b="1" dirty="0" err="1">
                <a:latin typeface="Comic Sans MS" panose="030F0702030302020204" pitchFamily="66" charset="0"/>
              </a:rPr>
              <a:t>Treatment</a:t>
            </a:r>
            <a:endParaRPr lang="tr-TR" altLang="tr-TR" b="1" dirty="0">
              <a:latin typeface="Comic Sans MS" panose="030F0702030302020204" pitchFamily="66" charset="0"/>
            </a:endParaRPr>
          </a:p>
          <a:p>
            <a:pPr algn="ctr">
              <a:buNone/>
            </a:pPr>
            <a:endParaRPr lang="tr-TR" altLang="tr-TR" b="1" dirty="0" smtClean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5348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None/>
            </a:pPr>
            <a:r>
              <a:rPr lang="tr-TR" altLang="tr-TR" b="1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Use</a:t>
            </a:r>
            <a:r>
              <a:rPr lang="tr-TR" altLang="tr-TR" b="1" dirty="0">
                <a:solidFill>
                  <a:schemeClr val="accent2"/>
                </a:solidFill>
                <a:latin typeface="Comic Sans MS" panose="030F0702030302020204" pitchFamily="66" charset="0"/>
              </a:rPr>
              <a:t> of </a:t>
            </a:r>
            <a:r>
              <a:rPr lang="tr-TR" altLang="tr-TR" b="1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Enzymes</a:t>
            </a:r>
            <a:r>
              <a:rPr lang="tr-TR" altLang="tr-TR" b="1" dirty="0">
                <a:solidFill>
                  <a:schemeClr val="accent2"/>
                </a:solidFill>
                <a:latin typeface="Comic Sans MS" panose="030F0702030302020204" pitchFamily="66" charset="0"/>
              </a:rPr>
              <a:t> in </a:t>
            </a:r>
            <a:r>
              <a:rPr lang="tr-TR" altLang="tr-TR" b="1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Hydrolysis</a:t>
            </a:r>
            <a:r>
              <a:rPr lang="tr-TR" altLang="tr-TR" b="1" dirty="0">
                <a:solidFill>
                  <a:schemeClr val="accent2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b="1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Process</a:t>
            </a:r>
            <a:endParaRPr lang="tr-TR" altLang="tr-TR" b="1" dirty="0">
              <a:solidFill>
                <a:schemeClr val="accent2"/>
              </a:solidFill>
              <a:latin typeface="Comic Sans MS" panose="030F0702030302020204" pitchFamily="66" charset="0"/>
            </a:endParaRPr>
          </a:p>
          <a:p>
            <a:pPr algn="ctr">
              <a:lnSpc>
                <a:spcPct val="90000"/>
              </a:lnSpc>
              <a:buNone/>
            </a:pPr>
            <a:endParaRPr lang="tr-TR" altLang="tr-TR" b="1" dirty="0">
              <a:solidFill>
                <a:schemeClr val="accent2"/>
              </a:solidFill>
              <a:latin typeface="Comic Sans MS" panose="030F0702030302020204" pitchFamily="66" charset="0"/>
            </a:endParaRPr>
          </a:p>
          <a:p>
            <a:pPr algn="ctr">
              <a:lnSpc>
                <a:spcPct val="90000"/>
              </a:lnSpc>
              <a:buNone/>
            </a:pPr>
            <a:r>
              <a:rPr lang="tr-TR" altLang="tr-TR" b="1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Cellulose</a:t>
            </a:r>
            <a:r>
              <a:rPr lang="tr-TR" altLang="tr-TR" b="1" dirty="0">
                <a:solidFill>
                  <a:schemeClr val="accent2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b="1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glucose</a:t>
            </a:r>
            <a:r>
              <a:rPr lang="tr-TR" altLang="tr-TR" b="1" dirty="0">
                <a:solidFill>
                  <a:schemeClr val="accent2"/>
                </a:solidFill>
                <a:latin typeface="Comic Sans MS" panose="030F0702030302020204" pitchFamily="66" charset="0"/>
              </a:rPr>
              <a:t> can be </a:t>
            </a:r>
            <a:r>
              <a:rPr lang="tr-TR" altLang="tr-TR" b="1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hydrolyzed</a:t>
            </a:r>
            <a:r>
              <a:rPr lang="tr-TR" altLang="tr-TR" b="1" dirty="0">
                <a:solidFill>
                  <a:schemeClr val="accent2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b="1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using</a:t>
            </a:r>
            <a:r>
              <a:rPr lang="tr-TR" altLang="tr-TR" b="1" dirty="0">
                <a:solidFill>
                  <a:schemeClr val="accent2"/>
                </a:solidFill>
                <a:latin typeface="Comic Sans MS" panose="030F0702030302020204" pitchFamily="66" charset="0"/>
              </a:rPr>
              <a:t> an </a:t>
            </a:r>
            <a:r>
              <a:rPr lang="tr-TR" altLang="tr-TR" b="1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enzyme</a:t>
            </a:r>
            <a:r>
              <a:rPr lang="tr-TR" altLang="tr-TR" b="1" dirty="0">
                <a:solidFill>
                  <a:schemeClr val="accent2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b="1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complex</a:t>
            </a:r>
            <a:r>
              <a:rPr lang="tr-TR" altLang="tr-TR" b="1" dirty="0">
                <a:solidFill>
                  <a:schemeClr val="accent2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b="1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called</a:t>
            </a:r>
            <a:r>
              <a:rPr lang="tr-TR" altLang="tr-TR" b="1" dirty="0">
                <a:solidFill>
                  <a:schemeClr val="accent2"/>
                </a:solidFill>
                <a:latin typeface="Comic Sans MS" panose="030F0702030302020204" pitchFamily="66" charset="0"/>
              </a:rPr>
              <a:t> “</a:t>
            </a:r>
            <a:r>
              <a:rPr lang="tr-TR" altLang="tr-TR" b="1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cellulase</a:t>
            </a:r>
            <a:r>
              <a:rPr lang="tr-TR" altLang="tr-TR" b="1" dirty="0">
                <a:solidFill>
                  <a:schemeClr val="accent2"/>
                </a:solidFill>
                <a:latin typeface="Comic Sans MS" panose="030F0702030302020204" pitchFamily="66" charset="0"/>
              </a:rPr>
              <a:t>..</a:t>
            </a:r>
          </a:p>
          <a:p>
            <a:pPr algn="ctr">
              <a:lnSpc>
                <a:spcPct val="90000"/>
              </a:lnSpc>
              <a:buNone/>
            </a:pPr>
            <a:r>
              <a:rPr lang="tr-TR" altLang="tr-TR" b="1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Cellulase</a:t>
            </a:r>
            <a:r>
              <a:rPr lang="tr-TR" altLang="tr-TR" b="1" dirty="0">
                <a:solidFill>
                  <a:schemeClr val="accent2"/>
                </a:solidFill>
                <a:latin typeface="Comic Sans MS" panose="030F0702030302020204" pitchFamily="66" charset="0"/>
              </a:rPr>
              <a:t> is </a:t>
            </a:r>
            <a:r>
              <a:rPr lang="tr-TR" altLang="tr-TR" b="1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secreted</a:t>
            </a:r>
            <a:r>
              <a:rPr lang="tr-TR" altLang="tr-TR" b="1" dirty="0">
                <a:solidFill>
                  <a:schemeClr val="accent2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b="1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by</a:t>
            </a:r>
            <a:r>
              <a:rPr lang="tr-TR" altLang="tr-TR" b="1" dirty="0">
                <a:solidFill>
                  <a:schemeClr val="accent2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b="1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some</a:t>
            </a:r>
            <a:r>
              <a:rPr lang="tr-TR" altLang="tr-TR" b="1" dirty="0">
                <a:solidFill>
                  <a:schemeClr val="accent2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b="1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microorganisms</a:t>
            </a:r>
            <a:r>
              <a:rPr lang="tr-TR" altLang="tr-TR" b="1" dirty="0">
                <a:solidFill>
                  <a:schemeClr val="accent2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b="1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that</a:t>
            </a:r>
            <a:r>
              <a:rPr lang="tr-TR" altLang="tr-TR" b="1" dirty="0">
                <a:solidFill>
                  <a:schemeClr val="accent2"/>
                </a:solidFill>
                <a:latin typeface="Comic Sans MS" panose="030F0702030302020204" pitchFamily="66" charset="0"/>
              </a:rPr>
              <a:t> break </a:t>
            </a:r>
            <a:r>
              <a:rPr lang="tr-TR" altLang="tr-TR" b="1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down</a:t>
            </a:r>
            <a:r>
              <a:rPr lang="tr-TR" altLang="tr-TR" b="1" dirty="0">
                <a:solidFill>
                  <a:schemeClr val="accent2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b="1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cellulose</a:t>
            </a:r>
            <a:r>
              <a:rPr lang="tr-TR" altLang="tr-TR" b="1" dirty="0">
                <a:solidFill>
                  <a:schemeClr val="accent2"/>
                </a:solidFill>
                <a:latin typeface="Comic Sans MS" panose="030F0702030302020204" pitchFamily="66" charset="0"/>
              </a:rPr>
              <a:t>.</a:t>
            </a:r>
          </a:p>
          <a:p>
            <a:pPr algn="ctr">
              <a:lnSpc>
                <a:spcPct val="90000"/>
              </a:lnSpc>
              <a:buNone/>
            </a:pPr>
            <a:r>
              <a:rPr lang="tr-TR" altLang="tr-TR" b="1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This</a:t>
            </a:r>
            <a:r>
              <a:rPr lang="tr-TR" altLang="tr-TR" b="1" dirty="0">
                <a:solidFill>
                  <a:schemeClr val="accent2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b="1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enzyme</a:t>
            </a:r>
            <a:r>
              <a:rPr lang="tr-TR" altLang="tr-TR" b="1" dirty="0">
                <a:solidFill>
                  <a:schemeClr val="accent2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b="1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complex</a:t>
            </a:r>
            <a:r>
              <a:rPr lang="tr-TR" altLang="tr-TR" b="1" dirty="0">
                <a:solidFill>
                  <a:schemeClr val="accent2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b="1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consists</a:t>
            </a:r>
            <a:r>
              <a:rPr lang="tr-TR" altLang="tr-TR" b="1" dirty="0">
                <a:solidFill>
                  <a:schemeClr val="accent2"/>
                </a:solidFill>
                <a:latin typeface="Comic Sans MS" panose="030F0702030302020204" pitchFamily="66" charset="0"/>
              </a:rPr>
              <a:t> of </a:t>
            </a:r>
            <a:r>
              <a:rPr lang="tr-TR" altLang="tr-TR" b="1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endo</a:t>
            </a:r>
            <a:r>
              <a:rPr lang="tr-TR" altLang="tr-TR" b="1" dirty="0">
                <a:solidFill>
                  <a:schemeClr val="accent2"/>
                </a:solidFill>
                <a:latin typeface="Comic Sans MS" panose="030F0702030302020204" pitchFamily="66" charset="0"/>
              </a:rPr>
              <a:t>-</a:t>
            </a:r>
            <a:r>
              <a:rPr lang="el-GR" altLang="tr-TR" b="1" dirty="0">
                <a:solidFill>
                  <a:schemeClr val="accent2"/>
                </a:solidFill>
                <a:latin typeface="Comic Sans MS" panose="030F0702030302020204" pitchFamily="66" charset="0"/>
              </a:rPr>
              <a:t>β- (14) -</a:t>
            </a:r>
            <a:r>
              <a:rPr lang="tr-TR" altLang="tr-TR" b="1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glucanase</a:t>
            </a:r>
            <a:r>
              <a:rPr lang="tr-TR" altLang="tr-TR" b="1" dirty="0">
                <a:solidFill>
                  <a:schemeClr val="accent2"/>
                </a:solidFill>
                <a:latin typeface="Comic Sans MS" panose="030F0702030302020204" pitchFamily="66" charset="0"/>
              </a:rPr>
              <a:t> (</a:t>
            </a:r>
            <a:r>
              <a:rPr lang="tr-TR" altLang="tr-TR" b="1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Cx-cellulase</a:t>
            </a:r>
            <a:r>
              <a:rPr lang="tr-TR" altLang="tr-TR" b="1" dirty="0">
                <a:solidFill>
                  <a:schemeClr val="accent2"/>
                </a:solidFill>
                <a:latin typeface="Comic Sans MS" panose="030F0702030302020204" pitchFamily="66" charset="0"/>
              </a:rPr>
              <a:t>) </a:t>
            </a:r>
            <a:r>
              <a:rPr lang="tr-TR" altLang="tr-TR" b="1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and</a:t>
            </a:r>
            <a:r>
              <a:rPr lang="tr-TR" altLang="tr-TR" b="1" dirty="0">
                <a:solidFill>
                  <a:schemeClr val="accent2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b="1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exo</a:t>
            </a:r>
            <a:r>
              <a:rPr lang="tr-TR" altLang="tr-TR" b="1" dirty="0">
                <a:solidFill>
                  <a:schemeClr val="accent2"/>
                </a:solidFill>
                <a:latin typeface="Comic Sans MS" panose="030F0702030302020204" pitchFamily="66" charset="0"/>
              </a:rPr>
              <a:t>-</a:t>
            </a:r>
            <a:r>
              <a:rPr lang="el-GR" altLang="tr-TR" b="1" dirty="0">
                <a:solidFill>
                  <a:schemeClr val="accent2"/>
                </a:solidFill>
                <a:latin typeface="Comic Sans MS" panose="030F0702030302020204" pitchFamily="66" charset="0"/>
              </a:rPr>
              <a:t>β- (14) -</a:t>
            </a:r>
            <a:r>
              <a:rPr lang="tr-TR" altLang="tr-TR" b="1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glucanase</a:t>
            </a:r>
            <a:r>
              <a:rPr lang="tr-TR" altLang="tr-TR" b="1" dirty="0">
                <a:solidFill>
                  <a:schemeClr val="accent2"/>
                </a:solidFill>
                <a:latin typeface="Comic Sans MS" panose="030F0702030302020204" pitchFamily="66" charset="0"/>
              </a:rPr>
              <a:t> (</a:t>
            </a:r>
            <a:r>
              <a:rPr lang="tr-TR" altLang="tr-TR" b="1" dirty="0" err="1">
                <a:solidFill>
                  <a:schemeClr val="accent2"/>
                </a:solidFill>
                <a:latin typeface="Comic Sans MS" panose="030F0702030302020204" pitchFamily="66" charset="0"/>
              </a:rPr>
              <a:t>cellobiohydrolase</a:t>
            </a:r>
            <a:r>
              <a:rPr lang="tr-TR" altLang="tr-TR" b="1" dirty="0">
                <a:solidFill>
                  <a:schemeClr val="accent2"/>
                </a:solidFill>
                <a:latin typeface="Comic Sans MS" panose="030F0702030302020204" pitchFamily="66" charset="0"/>
              </a:rPr>
              <a:t>).</a:t>
            </a:r>
            <a:endParaRPr lang="el-GR" altLang="tr-TR" dirty="0" smtClean="0">
              <a:latin typeface="Comic Sans MS" panose="030F0702030302020204" pitchFamily="66" charset="0"/>
              <a:cs typeface="Lucida Sans Unicode" panose="020B0602030504020204" pitchFamily="34" charset="0"/>
            </a:endParaRPr>
          </a:p>
        </p:txBody>
      </p:sp>
      <p:sp>
        <p:nvSpPr>
          <p:cNvPr id="260099" name="Line 4"/>
          <p:cNvSpPr>
            <a:spLocks noChangeShapeType="1"/>
          </p:cNvSpPr>
          <p:nvPr/>
        </p:nvSpPr>
        <p:spPr bwMode="auto">
          <a:xfrm>
            <a:off x="7751764" y="4437063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60100" name="Line 5"/>
          <p:cNvSpPr>
            <a:spLocks noChangeShapeType="1"/>
          </p:cNvSpPr>
          <p:nvPr/>
        </p:nvSpPr>
        <p:spPr bwMode="auto">
          <a:xfrm>
            <a:off x="8256589" y="4868863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4257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tr-TR" sz="2300" dirty="0" err="1">
                <a:latin typeface="Comic Sans MS" panose="030F0702030302020204" pitchFamily="66" charset="0"/>
              </a:rPr>
              <a:t>Cx</a:t>
            </a:r>
            <a:r>
              <a:rPr lang="en-US" altLang="tr-TR" sz="2300" dirty="0">
                <a:latin typeface="Comic Sans MS" panose="030F0702030302020204" pitchFamily="66" charset="0"/>
              </a:rPr>
              <a:t> </a:t>
            </a:r>
            <a:r>
              <a:rPr lang="en-US" altLang="tr-TR" sz="2300" dirty="0" err="1">
                <a:latin typeface="Comic Sans MS" panose="030F0702030302020204" pitchFamily="66" charset="0"/>
              </a:rPr>
              <a:t>cellulase</a:t>
            </a:r>
            <a:r>
              <a:rPr lang="en-US" altLang="tr-TR" sz="2300" dirty="0">
                <a:latin typeface="Comic Sans MS" panose="030F0702030302020204" pitchFamily="66" charset="0"/>
              </a:rPr>
              <a:t> breaks bonds in amorphous portions in the cellulose molecule. </a:t>
            </a:r>
            <a:r>
              <a:rPr lang="en-US" altLang="tr-TR" sz="2300" dirty="0" err="1">
                <a:latin typeface="Comic Sans MS" panose="030F0702030302020204" pitchFamily="66" charset="0"/>
              </a:rPr>
              <a:t>Sellobiohydrolase</a:t>
            </a:r>
            <a:r>
              <a:rPr lang="en-US" altLang="tr-TR" sz="2300" dirty="0">
                <a:latin typeface="Comic Sans MS" panose="030F0702030302020204" pitchFamily="66" charset="0"/>
              </a:rPr>
              <a:t>, on the other hand, removes </a:t>
            </a:r>
            <a:r>
              <a:rPr lang="en-US" altLang="tr-TR" sz="2300" dirty="0" err="1">
                <a:latin typeface="Comic Sans MS" panose="030F0702030302020204" pitchFamily="66" charset="0"/>
              </a:rPr>
              <a:t>cellobiosis</a:t>
            </a:r>
            <a:r>
              <a:rPr lang="en-US" altLang="tr-TR" sz="2300" dirty="0">
                <a:latin typeface="Comic Sans MS" panose="030F0702030302020204" pitchFamily="66" charset="0"/>
              </a:rPr>
              <a:t> from non-reducing ends.</a:t>
            </a:r>
          </a:p>
          <a:p>
            <a:r>
              <a:rPr lang="en-US" altLang="tr-TR" sz="2300" dirty="0">
                <a:latin typeface="Comic Sans MS" panose="030F0702030302020204" pitchFamily="66" charset="0"/>
              </a:rPr>
              <a:t>The activity of these two enzymes together causes the breakdown of cellulose.</a:t>
            </a:r>
          </a:p>
          <a:p>
            <a:r>
              <a:rPr lang="en-US" altLang="tr-TR" sz="2300" dirty="0">
                <a:latin typeface="Comic Sans MS" panose="030F0702030302020204" pitchFamily="66" charset="0"/>
              </a:rPr>
              <a:t>Another enzyme called </a:t>
            </a:r>
            <a:r>
              <a:rPr lang="en-US" altLang="tr-TR" sz="2300" dirty="0" err="1">
                <a:latin typeface="Comic Sans MS" panose="030F0702030302020204" pitchFamily="66" charset="0"/>
              </a:rPr>
              <a:t>sellobiase</a:t>
            </a:r>
            <a:r>
              <a:rPr lang="en-US" altLang="tr-TR" sz="2300" dirty="0">
                <a:latin typeface="Comic Sans MS" panose="030F0702030302020204" pitchFamily="66" charset="0"/>
              </a:rPr>
              <a:t> [β- (14) -glucosidase] is required for hydrolysis of </a:t>
            </a:r>
            <a:r>
              <a:rPr lang="en-US" altLang="tr-TR" sz="2300" dirty="0" err="1">
                <a:latin typeface="Comic Sans MS" panose="030F0702030302020204" pitchFamily="66" charset="0"/>
              </a:rPr>
              <a:t>cellobiose</a:t>
            </a:r>
            <a:r>
              <a:rPr lang="en-US" altLang="tr-TR" sz="2300" dirty="0">
                <a:latin typeface="Comic Sans MS" panose="030F0702030302020204" pitchFamily="66" charset="0"/>
              </a:rPr>
              <a:t> to glucose.</a:t>
            </a:r>
          </a:p>
          <a:p>
            <a:r>
              <a:rPr lang="en-US" altLang="tr-TR" sz="2300" dirty="0">
                <a:latin typeface="Comic Sans MS" panose="030F0702030302020204" pitchFamily="66" charset="0"/>
              </a:rPr>
              <a:t>This enzyme is secreted by fungi and by some aerobic bacteria that develop on cellulose.</a:t>
            </a:r>
            <a:endParaRPr lang="tr-TR" altLang="tr-TR" sz="2300" dirty="0">
              <a:latin typeface="Comic Sans MS" panose="030F0702030302020204" pitchFamily="66" charset="0"/>
              <a:cs typeface="Lucida Sans Unicode" panose="020B0602030504020204" pitchFamily="34" charset="0"/>
            </a:endParaRPr>
          </a:p>
        </p:txBody>
      </p:sp>
      <p:sp>
        <p:nvSpPr>
          <p:cNvPr id="261123" name="Line 4"/>
          <p:cNvSpPr>
            <a:spLocks noChangeShapeType="1"/>
          </p:cNvSpPr>
          <p:nvPr/>
        </p:nvSpPr>
        <p:spPr bwMode="auto">
          <a:xfrm>
            <a:off x="8401050" y="4221163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4899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tr-TR" dirty="0" err="1">
                <a:latin typeface="Comic Sans MS" panose="030F0702030302020204" pitchFamily="66" charset="0"/>
              </a:rPr>
              <a:t>Cellulase</a:t>
            </a:r>
            <a:r>
              <a:rPr lang="en-US" altLang="tr-TR" dirty="0">
                <a:latin typeface="Comic Sans MS" panose="030F0702030302020204" pitchFamily="66" charset="0"/>
              </a:rPr>
              <a:t> enzymes sold commercially have a small amount of </a:t>
            </a:r>
            <a:r>
              <a:rPr lang="en-US" altLang="tr-TR" dirty="0" err="1">
                <a:latin typeface="Comic Sans MS" panose="030F0702030302020204" pitchFamily="66" charset="0"/>
              </a:rPr>
              <a:t>cellobiase</a:t>
            </a:r>
            <a:r>
              <a:rPr lang="en-US" altLang="tr-TR" dirty="0">
                <a:latin typeface="Comic Sans MS" panose="030F0702030302020204" pitchFamily="66" charset="0"/>
              </a:rPr>
              <a:t> enzyme. However, if high glucose yield is desired, enzymatic hydrolysis of biomass should also include </a:t>
            </a:r>
            <a:r>
              <a:rPr lang="en-US" altLang="tr-TR" dirty="0" err="1">
                <a:latin typeface="Comic Sans MS" panose="030F0702030302020204" pitchFamily="66" charset="0"/>
              </a:rPr>
              <a:t>cellobiase</a:t>
            </a:r>
            <a:r>
              <a:rPr lang="en-US" altLang="tr-TR" dirty="0">
                <a:latin typeface="Comic Sans MS" panose="030F0702030302020204" pitchFamily="66" charset="0"/>
              </a:rPr>
              <a:t>.</a:t>
            </a:r>
            <a:endParaRPr lang="tr-TR" altLang="tr-TR" dirty="0" smtClean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6660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3"/>
          <p:cNvSpPr>
            <a:spLocks noGrp="1"/>
          </p:cNvSpPr>
          <p:nvPr>
            <p:ph type="body" idx="1"/>
          </p:nvPr>
        </p:nvSpPr>
        <p:spPr>
          <a:xfrm>
            <a:off x="1981200" y="836614"/>
            <a:ext cx="8229600" cy="51704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tr-TR" dirty="0">
                <a:latin typeface="Comic Sans MS" panose="030F0702030302020204" pitchFamily="66" charset="0"/>
              </a:rPr>
              <a:t>Enzyme hydrolysis of hemicellulose is more complex.</a:t>
            </a:r>
          </a:p>
          <a:p>
            <a:pPr>
              <a:lnSpc>
                <a:spcPct val="90000"/>
              </a:lnSpc>
            </a:pPr>
            <a:r>
              <a:rPr lang="en-US" altLang="tr-TR" dirty="0">
                <a:latin typeface="Comic Sans MS" panose="030F0702030302020204" pitchFamily="66" charset="0"/>
              </a:rPr>
              <a:t>The complete degradation of this heterogeneous biopolymer is achieved by the co-operation of several hydrolytic enzymes.</a:t>
            </a:r>
          </a:p>
          <a:p>
            <a:pPr>
              <a:lnSpc>
                <a:spcPct val="90000"/>
              </a:lnSpc>
            </a:pPr>
            <a:r>
              <a:rPr lang="en-US" altLang="tr-TR" dirty="0">
                <a:latin typeface="Comic Sans MS" panose="030F0702030302020204" pitchFamily="66" charset="0"/>
              </a:rPr>
              <a:t>These enzymes are called “</a:t>
            </a:r>
            <a:r>
              <a:rPr lang="en-US" altLang="tr-TR" dirty="0" err="1">
                <a:latin typeface="Comic Sans MS" panose="030F0702030302020204" pitchFamily="66" charset="0"/>
              </a:rPr>
              <a:t>hemicellulases</a:t>
            </a:r>
            <a:r>
              <a:rPr lang="en-US" altLang="tr-TR" dirty="0">
                <a:latin typeface="Comic Sans MS" panose="030F0702030302020204" pitchFamily="66" charset="0"/>
              </a:rPr>
              <a:t>..</a:t>
            </a:r>
          </a:p>
          <a:p>
            <a:pPr>
              <a:lnSpc>
                <a:spcPct val="90000"/>
              </a:lnSpc>
            </a:pPr>
            <a:r>
              <a:rPr lang="en-US" altLang="tr-TR" dirty="0">
                <a:latin typeface="Comic Sans MS" panose="030F0702030302020204" pitchFamily="66" charset="0"/>
              </a:rPr>
              <a:t>They consist of endo-enzymes that break down internal glycoside bonds and </a:t>
            </a:r>
            <a:r>
              <a:rPr lang="en-US" altLang="tr-TR" dirty="0" err="1">
                <a:latin typeface="Comic Sans MS" panose="030F0702030302020204" pitchFamily="66" charset="0"/>
              </a:rPr>
              <a:t>exo</a:t>
            </a:r>
            <a:r>
              <a:rPr lang="en-US" altLang="tr-TR" dirty="0">
                <a:latin typeface="Comic Sans MS" panose="030F0702030302020204" pitchFamily="66" charset="0"/>
              </a:rPr>
              <a:t>-enzymes that remove sugars from non-reducing ends and </a:t>
            </a:r>
            <a:r>
              <a:rPr lang="en-US" altLang="tr-TR" dirty="0" err="1">
                <a:latin typeface="Comic Sans MS" panose="030F0702030302020204" pitchFamily="66" charset="0"/>
              </a:rPr>
              <a:t>esterases</a:t>
            </a:r>
            <a:r>
              <a:rPr lang="en-US" altLang="tr-TR" dirty="0">
                <a:latin typeface="Comic Sans MS" panose="030F0702030302020204" pitchFamily="66" charset="0"/>
              </a:rPr>
              <a:t> that attack non-</a:t>
            </a:r>
            <a:r>
              <a:rPr lang="en-US" altLang="tr-TR" dirty="0" err="1">
                <a:latin typeface="Comic Sans MS" panose="030F0702030302020204" pitchFamily="66" charset="0"/>
              </a:rPr>
              <a:t>glycosidic</a:t>
            </a:r>
            <a:r>
              <a:rPr lang="en-US" altLang="tr-TR" dirty="0">
                <a:latin typeface="Comic Sans MS" panose="030F0702030302020204" pitchFamily="66" charset="0"/>
              </a:rPr>
              <a:t> ester bonds.</a:t>
            </a:r>
            <a:endParaRPr lang="tr-TR" altLang="tr-TR" dirty="0" smtClean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3793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3"/>
          <p:cNvSpPr>
            <a:spLocks noGrp="1"/>
          </p:cNvSpPr>
          <p:nvPr>
            <p:ph type="body" idx="1"/>
          </p:nvPr>
        </p:nvSpPr>
        <p:spPr>
          <a:xfrm>
            <a:off x="1981200" y="1341438"/>
            <a:ext cx="8229600" cy="46656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tr-TR" dirty="0">
                <a:latin typeface="Comic Sans MS" panose="030F0702030302020204" pitchFamily="66" charset="0"/>
              </a:rPr>
              <a:t>Commercially available </a:t>
            </a:r>
            <a:r>
              <a:rPr lang="en-US" altLang="tr-TR" dirty="0" err="1">
                <a:latin typeface="Comic Sans MS" panose="030F0702030302020204" pitchFamily="66" charset="0"/>
              </a:rPr>
              <a:t>cellulases</a:t>
            </a:r>
            <a:r>
              <a:rPr lang="en-US" altLang="tr-TR" dirty="0">
                <a:latin typeface="Comic Sans MS" panose="030F0702030302020204" pitchFamily="66" charset="0"/>
              </a:rPr>
              <a:t> also exhibit “</a:t>
            </a:r>
            <a:r>
              <a:rPr lang="en-US" altLang="tr-TR" dirty="0" err="1">
                <a:latin typeface="Comic Sans MS" panose="030F0702030302020204" pitchFamily="66" charset="0"/>
              </a:rPr>
              <a:t>hemicellulase</a:t>
            </a:r>
            <a:r>
              <a:rPr lang="en-US" altLang="tr-TR" dirty="0">
                <a:latin typeface="Comic Sans MS" panose="030F0702030302020204" pitchFamily="66" charset="0"/>
              </a:rPr>
              <a:t>” activity.</a:t>
            </a:r>
          </a:p>
          <a:p>
            <a:pPr>
              <a:lnSpc>
                <a:spcPct val="90000"/>
              </a:lnSpc>
            </a:pPr>
            <a:r>
              <a:rPr lang="en-US" altLang="tr-TR" dirty="0">
                <a:latin typeface="Comic Sans MS" panose="030F0702030302020204" pitchFamily="66" charset="0"/>
              </a:rPr>
              <a:t>Due to their complex structure, they cannot be effectively hydrolyzed by all kinds of biomass “</a:t>
            </a:r>
            <a:r>
              <a:rPr lang="en-US" altLang="tr-TR" dirty="0" err="1">
                <a:latin typeface="Comic Sans MS" panose="030F0702030302020204" pitchFamily="66" charset="0"/>
              </a:rPr>
              <a:t>hemicellulase</a:t>
            </a:r>
            <a:r>
              <a:rPr lang="en-US" altLang="tr-TR" dirty="0">
                <a:latin typeface="Comic Sans MS" panose="030F0702030302020204" pitchFamily="66" charset="0"/>
              </a:rPr>
              <a:t>” enzymes (as in corn cobs).</a:t>
            </a:r>
          </a:p>
          <a:p>
            <a:pPr>
              <a:lnSpc>
                <a:spcPct val="90000"/>
              </a:lnSpc>
            </a:pPr>
            <a:r>
              <a:rPr lang="en-US" altLang="tr-TR" dirty="0">
                <a:latin typeface="Comic Sans MS" panose="030F0702030302020204" pitchFamily="66" charset="0"/>
              </a:rPr>
              <a:t>The most appropriate strategy for converting maize structures into fermentable sugars is to use commercial </a:t>
            </a:r>
            <a:r>
              <a:rPr lang="en-US" altLang="tr-TR" dirty="0" err="1">
                <a:latin typeface="Comic Sans MS" panose="030F0702030302020204" pitchFamily="66" charset="0"/>
              </a:rPr>
              <a:t>cellulases</a:t>
            </a:r>
            <a:r>
              <a:rPr lang="en-US" altLang="tr-TR" dirty="0">
                <a:latin typeface="Comic Sans MS" panose="030F0702030302020204" pitchFamily="66" charset="0"/>
              </a:rPr>
              <a:t> to </a:t>
            </a:r>
            <a:r>
              <a:rPr lang="en-US" altLang="tr-TR" dirty="0" err="1">
                <a:latin typeface="Comic Sans MS" panose="030F0702030302020204" pitchFamily="66" charset="0"/>
              </a:rPr>
              <a:t>hydrolyse</a:t>
            </a:r>
            <a:r>
              <a:rPr lang="en-US" altLang="tr-TR" dirty="0">
                <a:latin typeface="Comic Sans MS" panose="030F0702030302020204" pitchFamily="66" charset="0"/>
              </a:rPr>
              <a:t> the cellulose remaining after treatment with dilute acid under moderate conditions.</a:t>
            </a:r>
            <a:endParaRPr lang="tr-TR" altLang="tr-TR" dirty="0" smtClean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07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labalık">
  <a:themeElements>
    <a:clrScheme name="Kalabalı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436</Words>
  <Application>Microsoft Office PowerPoint</Application>
  <PresentationFormat>Geniş ekran</PresentationFormat>
  <Paragraphs>41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5" baseType="lpstr">
      <vt:lpstr>ＭＳ Ｐゴシック</vt:lpstr>
      <vt:lpstr>Comic Sans MS</vt:lpstr>
      <vt:lpstr>Lucida Sans Unicode</vt:lpstr>
      <vt:lpstr>Verdana</vt:lpstr>
      <vt:lpstr>Wingdings 2</vt:lpstr>
      <vt:lpstr>Wingdings 3</vt:lpstr>
      <vt:lpstr>Kalabalık</vt:lpstr>
      <vt:lpstr>Pretreatment of raw material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Pretreatment of raw material</dc:title>
  <dc:creator>Sevgi ERTUĞRUL</dc:creator>
  <cp:lastModifiedBy>Sevgi ERTUĞRUL</cp:lastModifiedBy>
  <cp:revision>1</cp:revision>
  <dcterms:created xsi:type="dcterms:W3CDTF">2020-01-08T05:17:26Z</dcterms:created>
  <dcterms:modified xsi:type="dcterms:W3CDTF">2020-01-08T05:18:51Z</dcterms:modified>
</cp:coreProperties>
</file>