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7" name="7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1BB1CA-9DC2-486E-830A-FEA67A64A995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2FE95F-AB60-4C43-B4E8-D7941E21F8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4303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F4AF5-F874-4346-99A5-A900536105E6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CE959-7BA3-4EEF-99B6-9AB17BDCB88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1856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0AE1E-F301-46E6-937D-1F4FA0F4B9A6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A0F8-7476-498D-8AEE-3AE07F891D1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78134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5F3A-7DA8-41C1-9BBE-F216E7FCED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37980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914400" y="3733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BA2E0-E8BA-4D7C-AC86-573453626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70773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732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3D02C-A358-44B6-8570-BEF9858B598A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E0088-2EA9-4A5A-982D-C28B3499C54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55026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612AB-4593-4EA0-BF98-7E2E38EC3057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FE6BD-DBC8-41DC-A393-D5CCCA7D2CD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9820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543A-C805-4C9D-8BEF-0AE7E07061B2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E2979-A044-4E5D-9514-28208029608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2020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Köşeli Çift Ayraç"/>
          <p:cNvSpPr>
            <a:spLocks noChangeArrowheads="1"/>
          </p:cNvSpPr>
          <p:nvPr/>
        </p:nvSpPr>
        <p:spPr bwMode="auto"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7 Köşeli Çift Ayraç"/>
          <p:cNvSpPr>
            <a:spLocks noChangeArrowheads="1"/>
          </p:cNvSpPr>
          <p:nvPr/>
        </p:nvSpPr>
        <p:spPr bwMode="auto"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E3C4B-57CD-42DA-BBD8-FC09120C442C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A4EDB-10A2-4FBA-A3FC-472F9CCEEFF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06253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D7519-1292-4EC1-A7B7-ABF4D8F739B2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24B8D-BDEA-462E-B28A-F29C65A5712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013761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12525-F34C-4139-87FE-6F0D9C62F768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F984F-BFF2-46A5-B03A-39ACC9622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66882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EEA3-EC2A-4919-BC16-C4DB1CA76F90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E7B20-5043-4AB1-BC4C-E6454E0982F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01656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07FEF-1FDA-4C21-ACB3-0F9C1B4F93C1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AC6D2-A2B6-4958-87F2-E8FF911CDAD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7417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213F-2B1B-4623-A6C4-76CBDCEFCAD1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A9231-062F-4D8C-BC39-97E128F699F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97292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Serbest Form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6" name="8 Serbest Form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tr-TR" sz="1800"/>
          </a:p>
        </p:txBody>
      </p:sp>
      <p:sp>
        <p:nvSpPr>
          <p:cNvPr id="7" name="9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10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Köşeli Çift Ayraç"/>
          <p:cNvSpPr>
            <a:spLocks noChangeArrowheads="1"/>
          </p:cNvSpPr>
          <p:nvPr/>
        </p:nvSpPr>
        <p:spPr bwMode="auto"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12 Köşeli Çift Ayraç"/>
          <p:cNvSpPr>
            <a:spLocks noChangeArrowheads="1"/>
          </p:cNvSpPr>
          <p:nvPr/>
        </p:nvSpPr>
        <p:spPr bwMode="auto"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2AF91-E6BB-4CFF-8F84-CC770A7E33DA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153BE-D9BE-4701-B319-9FEAF18CDED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72763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tr-TR" sz="1800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Lucida Sans Unicode" pitchFamily="34" charset="0"/>
              </a:defRPr>
            </a:lvl1pPr>
          </a:lstStyle>
          <a:p>
            <a:pPr>
              <a:defRPr/>
            </a:pPr>
            <a:fld id="{4859AD7F-F247-4670-98C1-11877C7629A1}" type="datetimeFigureOut">
              <a:rPr lang="tr-TR"/>
              <a:pPr>
                <a:defRPr/>
              </a:pPr>
              <a:t>8.01.2020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anose="020B0602030504020204" pitchFamily="34" charset="0"/>
              </a:defRPr>
            </a:lvl1pPr>
          </a:lstStyle>
          <a:p>
            <a:pPr>
              <a:defRPr/>
            </a:pPr>
            <a:fld id="{918AF061-5CB9-4F7A-BF0C-664F0F89600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379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1 İçerik Yer Tutucusu"/>
          <p:cNvSpPr>
            <a:spLocks noGrp="1"/>
          </p:cNvSpPr>
          <p:nvPr>
            <p:ph idx="1"/>
          </p:nvPr>
        </p:nvSpPr>
        <p:spPr>
          <a:xfrm>
            <a:off x="1981200" y="1125538"/>
            <a:ext cx="8229600" cy="4881562"/>
          </a:xfrm>
        </p:spPr>
        <p:txBody>
          <a:bodyPr/>
          <a:lstStyle/>
          <a:p>
            <a:pPr algn="ctr">
              <a:buNone/>
            </a:pPr>
            <a:r>
              <a:rPr lang="en-US" altLang="tr-T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An ideal biomass pretreatment process should provide:</a:t>
            </a:r>
          </a:p>
          <a:p>
            <a:pPr>
              <a:buNone/>
            </a:pPr>
            <a:r>
              <a:rPr lang="en-US" altLang="tr-TR" sz="2400" dirty="0">
                <a:latin typeface="Comic Sans MS" panose="030F0702030302020204" pitchFamily="66" charset="0"/>
              </a:rPr>
              <a:t> High hydrolysis and high yield fermentable sugar</a:t>
            </a:r>
          </a:p>
          <a:p>
            <a:pPr>
              <a:buNone/>
            </a:pPr>
            <a:r>
              <a:rPr lang="en-US" altLang="tr-TR" sz="2400" dirty="0">
                <a:latin typeface="Comic Sans MS" panose="030F0702030302020204" pitchFamily="66" charset="0"/>
              </a:rPr>
              <a:t>Minimal degradation of carbohydrate fractions</a:t>
            </a:r>
          </a:p>
          <a:p>
            <a:pPr>
              <a:buNone/>
            </a:pPr>
            <a:r>
              <a:rPr lang="en-US" altLang="tr-TR" sz="2400" dirty="0">
                <a:latin typeface="Comic Sans MS" panose="030F0702030302020204" pitchFamily="66" charset="0"/>
              </a:rPr>
              <a:t>No compound that will have inhibitory effect on microorganisms used in fermentation step</a:t>
            </a:r>
          </a:p>
          <a:p>
            <a:pPr>
              <a:buNone/>
            </a:pPr>
            <a:r>
              <a:rPr lang="en-US" altLang="tr-TR" sz="2400" dirty="0">
                <a:latin typeface="Comic Sans MS" panose="030F0702030302020204" pitchFamily="66" charset="0"/>
              </a:rPr>
              <a:t>Requires cheap material</a:t>
            </a:r>
          </a:p>
          <a:p>
            <a:pPr>
              <a:buNone/>
            </a:pPr>
            <a:r>
              <a:rPr lang="en-US" altLang="tr-TR" sz="2400" dirty="0">
                <a:latin typeface="Comic Sans MS" panose="030F0702030302020204" pitchFamily="66" charset="0"/>
              </a:rPr>
              <a:t>Moderate conditions for cost reduction</a:t>
            </a:r>
          </a:p>
          <a:p>
            <a:pPr>
              <a:buNone/>
            </a:pPr>
            <a:r>
              <a:rPr lang="en-US" altLang="tr-TR" sz="2400" dirty="0">
                <a:latin typeface="Comic Sans MS" panose="030F0702030302020204" pitchFamily="66" charset="0"/>
              </a:rPr>
              <a:t>Recycling of used chemicals</a:t>
            </a:r>
          </a:p>
          <a:p>
            <a:pPr>
              <a:buNone/>
            </a:pPr>
            <a:r>
              <a:rPr lang="en-US" altLang="tr-TR" sz="2400" dirty="0">
                <a:latin typeface="Comic Sans MS" panose="030F0702030302020204" pitchFamily="66" charset="0"/>
              </a:rPr>
              <a:t>Minimal waste generation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1667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altLang="tr-TR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Pretreatment</a:t>
            </a:r>
            <a:r>
              <a:rPr lang="tr-TR" altLang="tr-T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</a:t>
            </a:r>
            <a:r>
              <a:rPr lang="tr-TR" altLang="tr-TR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raw</a:t>
            </a:r>
            <a:r>
              <a:rPr lang="tr-TR" altLang="tr-T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tr-TR" altLang="tr-TR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material</a:t>
            </a:r>
            <a:endParaRPr lang="en-US" altLang="tr-TR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57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1 İçerik Yer Tutucusu"/>
          <p:cNvSpPr>
            <a:spLocks noGrp="1"/>
          </p:cNvSpPr>
          <p:nvPr>
            <p:ph idx="1"/>
          </p:nvPr>
        </p:nvSpPr>
        <p:spPr>
          <a:xfrm>
            <a:off x="1981200" y="404814"/>
            <a:ext cx="8229600" cy="6048375"/>
          </a:xfrm>
        </p:spPr>
        <p:txBody>
          <a:bodyPr/>
          <a:lstStyle/>
          <a:p>
            <a:r>
              <a:rPr lang="en-US" altLang="tr-TR" dirty="0">
                <a:latin typeface="Comic Sans MS" panose="030F0702030302020204" pitchFamily="66" charset="0"/>
              </a:rPr>
              <a:t>Today, there is no single pre-treatment process that provides all these points.</a:t>
            </a:r>
          </a:p>
          <a:p>
            <a:endParaRPr lang="en-US" altLang="tr-TR" dirty="0">
              <a:latin typeface="Comic Sans MS" panose="030F0702030302020204" pitchFamily="66" charset="0"/>
            </a:endParaRPr>
          </a:p>
          <a:p>
            <a:r>
              <a:rPr lang="en-US" altLang="tr-TR" dirty="0">
                <a:latin typeface="Comic Sans MS" panose="030F0702030302020204" pitchFamily="66" charset="0"/>
              </a:rPr>
              <a:t>All these points should be taken into consideration when selecting the pre-treatment method and the type of biomass to be used must be taken into consideration.</a:t>
            </a:r>
          </a:p>
          <a:p>
            <a:endParaRPr lang="en-US" altLang="tr-TR" dirty="0">
              <a:latin typeface="Comic Sans MS" panose="030F0702030302020204" pitchFamily="66" charset="0"/>
            </a:endParaRPr>
          </a:p>
          <a:p>
            <a:r>
              <a:rPr lang="en-US" altLang="tr-TR" dirty="0">
                <a:latin typeface="Comic Sans MS" panose="030F0702030302020204" pitchFamily="66" charset="0"/>
              </a:rPr>
              <a:t>As a matter of fact, the pretreatment process that is suitable for one biomass may not be suitable for the other one.</a:t>
            </a:r>
          </a:p>
          <a:p>
            <a:endParaRPr lang="en-US" alt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01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1 İçerik Yer Tutucusu"/>
          <p:cNvSpPr>
            <a:spLocks noGrp="1"/>
          </p:cNvSpPr>
          <p:nvPr>
            <p:ph idx="1"/>
          </p:nvPr>
        </p:nvSpPr>
        <p:spPr>
          <a:xfrm>
            <a:off x="1981200" y="908050"/>
            <a:ext cx="8229600" cy="5099050"/>
          </a:xfrm>
        </p:spPr>
        <p:txBody>
          <a:bodyPr/>
          <a:lstStyle/>
          <a:p>
            <a:r>
              <a:rPr lang="tr-TR" altLang="tr-TR" b="1" dirty="0" err="1">
                <a:latin typeface="Comic Sans MS" panose="030F0702030302020204" pitchFamily="66" charset="0"/>
              </a:rPr>
              <a:t>Concentrated</a:t>
            </a:r>
            <a:r>
              <a:rPr lang="tr-TR" altLang="tr-TR" b="1" dirty="0"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latin typeface="Comic Sans MS" panose="030F0702030302020204" pitchFamily="66" charset="0"/>
              </a:rPr>
              <a:t>Sulfuric</a:t>
            </a:r>
            <a:r>
              <a:rPr lang="tr-TR" altLang="tr-TR" b="1" dirty="0"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latin typeface="Comic Sans MS" panose="030F0702030302020204" pitchFamily="66" charset="0"/>
              </a:rPr>
              <a:t>Acid</a:t>
            </a:r>
            <a:r>
              <a:rPr lang="tr-TR" altLang="tr-TR" b="1" dirty="0">
                <a:latin typeface="Comic Sans MS" panose="030F0702030302020204" pitchFamily="66" charset="0"/>
              </a:rPr>
              <a:t> </a:t>
            </a:r>
            <a:r>
              <a:rPr lang="tr-TR" altLang="tr-TR" b="1" dirty="0" err="1" smtClean="0">
                <a:latin typeface="Comic Sans MS" panose="030F0702030302020204" pitchFamily="66" charset="0"/>
              </a:rPr>
              <a:t>Hydrolysis</a:t>
            </a:r>
            <a:endParaRPr lang="tr-TR" altLang="tr-TR" b="1" dirty="0" smtClean="0">
              <a:latin typeface="Comic Sans MS" panose="030F0702030302020204" pitchFamily="66" charset="0"/>
            </a:endParaRPr>
          </a:p>
          <a:p>
            <a:r>
              <a:rPr lang="tr-TR" altLang="tr-TR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Hydrolysis</a:t>
            </a:r>
            <a:r>
              <a:rPr lang="tr-TR" altLang="tr-TR" b="1" dirty="0">
                <a:solidFill>
                  <a:srgbClr val="FF0000"/>
                </a:solidFill>
                <a:latin typeface="Comic Sans MS" panose="030F0702030302020204" pitchFamily="66" charset="0"/>
              </a:rPr>
              <a:t> of </a:t>
            </a:r>
            <a:r>
              <a:rPr lang="tr-TR" altLang="tr-TR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Dilute</a:t>
            </a:r>
            <a:r>
              <a:rPr lang="tr-TR" altLang="tr-TR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Sulfuric</a:t>
            </a:r>
            <a:r>
              <a:rPr lang="tr-TR" altLang="tr-TR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Acid</a:t>
            </a:r>
            <a:endParaRPr lang="tr-TR" altLang="tr-T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tr-TR" altLang="tr-TR" b="1" dirty="0" err="1">
                <a:latin typeface="Comic Sans MS" panose="030F0702030302020204" pitchFamily="66" charset="0"/>
              </a:rPr>
              <a:t>Steam</a:t>
            </a:r>
            <a:r>
              <a:rPr lang="tr-TR" altLang="tr-TR" b="1" dirty="0"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latin typeface="Comic Sans MS" panose="030F0702030302020204" pitchFamily="66" charset="0"/>
              </a:rPr>
              <a:t>Treatment</a:t>
            </a:r>
            <a:endParaRPr lang="tr-TR" altLang="tr-TR" b="1" dirty="0">
              <a:latin typeface="Comic Sans MS" panose="030F0702030302020204" pitchFamily="66" charset="0"/>
            </a:endParaRPr>
          </a:p>
          <a:p>
            <a:r>
              <a:rPr lang="tr-TR" altLang="tr-TR" b="1" dirty="0" err="1">
                <a:latin typeface="Comic Sans MS" panose="030F0702030302020204" pitchFamily="66" charset="0"/>
              </a:rPr>
              <a:t>Treatment</a:t>
            </a:r>
            <a:r>
              <a:rPr lang="tr-TR" altLang="tr-TR" b="1" dirty="0"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latin typeface="Comic Sans MS" panose="030F0702030302020204" pitchFamily="66" charset="0"/>
              </a:rPr>
              <a:t>with</a:t>
            </a:r>
            <a:r>
              <a:rPr lang="tr-TR" altLang="tr-TR" b="1" dirty="0"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latin typeface="Comic Sans MS" panose="030F0702030302020204" pitchFamily="66" charset="0"/>
              </a:rPr>
              <a:t>ammonia</a:t>
            </a:r>
            <a:endParaRPr lang="tr-TR" altLang="tr-TR" b="1" dirty="0">
              <a:latin typeface="Comic Sans MS" panose="030F0702030302020204" pitchFamily="66" charset="0"/>
            </a:endParaRPr>
          </a:p>
          <a:p>
            <a:r>
              <a:rPr lang="tr-TR" altLang="tr-TR" b="1" dirty="0" err="1">
                <a:latin typeface="Comic Sans MS" panose="030F0702030302020204" pitchFamily="66" charset="0"/>
              </a:rPr>
              <a:t>Treatment</a:t>
            </a:r>
            <a:r>
              <a:rPr lang="tr-TR" altLang="tr-TR" b="1" dirty="0"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latin typeface="Comic Sans MS" panose="030F0702030302020204" pitchFamily="66" charset="0"/>
              </a:rPr>
              <a:t>with</a:t>
            </a:r>
            <a:r>
              <a:rPr lang="tr-TR" altLang="tr-TR" b="1" dirty="0">
                <a:latin typeface="Comic Sans MS" panose="030F0702030302020204" pitchFamily="66" charset="0"/>
              </a:rPr>
              <a:t> </a:t>
            </a:r>
            <a:r>
              <a:rPr lang="tr-TR" altLang="tr-TR" b="1" dirty="0" err="1" smtClean="0">
                <a:latin typeface="Comic Sans MS" panose="030F0702030302020204" pitchFamily="66" charset="0"/>
              </a:rPr>
              <a:t>cao</a:t>
            </a:r>
            <a:endParaRPr lang="tr-TR" altLang="tr-TR" b="1" dirty="0">
              <a:latin typeface="Comic Sans MS" panose="030F0702030302020204" pitchFamily="66" charset="0"/>
            </a:endParaRPr>
          </a:p>
          <a:p>
            <a:r>
              <a:rPr lang="tr-TR" altLang="tr-TR" b="1" dirty="0" err="1">
                <a:latin typeface="Comic Sans MS" panose="030F0702030302020204" pitchFamily="66" charset="0"/>
              </a:rPr>
              <a:t>Treatment</a:t>
            </a:r>
            <a:r>
              <a:rPr lang="tr-TR" altLang="tr-TR" b="1" dirty="0"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latin typeface="Comic Sans MS" panose="030F0702030302020204" pitchFamily="66" charset="0"/>
              </a:rPr>
              <a:t>with</a:t>
            </a:r>
            <a:r>
              <a:rPr lang="tr-TR" altLang="tr-TR" b="1" dirty="0">
                <a:latin typeface="Comic Sans MS" panose="030F0702030302020204" pitchFamily="66" charset="0"/>
              </a:rPr>
              <a:t> Alkaline </a:t>
            </a:r>
            <a:r>
              <a:rPr lang="tr-TR" altLang="tr-TR" b="1" dirty="0" err="1">
                <a:latin typeface="Comic Sans MS" panose="030F0702030302020204" pitchFamily="66" charset="0"/>
              </a:rPr>
              <a:t>Peroxide</a:t>
            </a:r>
            <a:endParaRPr lang="tr-TR" altLang="tr-TR" b="1" dirty="0">
              <a:latin typeface="Comic Sans MS" panose="030F0702030302020204" pitchFamily="66" charset="0"/>
            </a:endParaRPr>
          </a:p>
          <a:p>
            <a:r>
              <a:rPr lang="tr-TR" altLang="tr-TR" b="1" dirty="0" err="1">
                <a:latin typeface="Comic Sans MS" panose="030F0702030302020204" pitchFamily="66" charset="0"/>
              </a:rPr>
              <a:t>Wet</a:t>
            </a:r>
            <a:r>
              <a:rPr lang="tr-TR" altLang="tr-TR" b="1" dirty="0"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latin typeface="Comic Sans MS" panose="030F0702030302020204" pitchFamily="66" charset="0"/>
              </a:rPr>
              <a:t>Oxidation</a:t>
            </a:r>
            <a:endParaRPr lang="tr-TR" altLang="tr-TR" b="1" dirty="0">
              <a:latin typeface="Comic Sans MS" panose="030F0702030302020204" pitchFamily="66" charset="0"/>
            </a:endParaRPr>
          </a:p>
          <a:p>
            <a:r>
              <a:rPr lang="tr-TR" altLang="tr-TR" b="1" dirty="0">
                <a:latin typeface="Comic Sans MS" panose="030F0702030302020204" pitchFamily="66" charset="0"/>
              </a:rPr>
              <a:t>Organosolv </a:t>
            </a:r>
            <a:r>
              <a:rPr lang="tr-TR" altLang="tr-TR" b="1" dirty="0" err="1">
                <a:latin typeface="Comic Sans MS" panose="030F0702030302020204" pitchFamily="66" charset="0"/>
              </a:rPr>
              <a:t>Separation</a:t>
            </a:r>
            <a:r>
              <a:rPr lang="tr-TR" altLang="tr-TR" b="1" dirty="0"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latin typeface="Comic Sans MS" panose="030F0702030302020204" pitchFamily="66" charset="0"/>
              </a:rPr>
              <a:t>Method</a:t>
            </a:r>
            <a:endParaRPr lang="tr-TR" altLang="tr-TR" b="1" dirty="0">
              <a:latin typeface="Comic Sans MS" panose="030F0702030302020204" pitchFamily="66" charset="0"/>
            </a:endParaRPr>
          </a:p>
          <a:p>
            <a:r>
              <a:rPr lang="tr-TR" altLang="tr-TR" b="1" dirty="0" err="1">
                <a:latin typeface="Comic Sans MS" panose="030F0702030302020204" pitchFamily="66" charset="0"/>
              </a:rPr>
              <a:t>Concentrated</a:t>
            </a:r>
            <a:r>
              <a:rPr lang="tr-TR" altLang="tr-TR" b="1" dirty="0"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latin typeface="Comic Sans MS" panose="030F0702030302020204" pitchFamily="66" charset="0"/>
              </a:rPr>
              <a:t>Phosphoric</a:t>
            </a:r>
            <a:r>
              <a:rPr lang="tr-TR" altLang="tr-TR" b="1" dirty="0"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latin typeface="Comic Sans MS" panose="030F0702030302020204" pitchFamily="66" charset="0"/>
              </a:rPr>
              <a:t>Acid</a:t>
            </a:r>
            <a:r>
              <a:rPr lang="tr-TR" altLang="tr-TR" b="1" dirty="0"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latin typeface="Comic Sans MS" panose="030F0702030302020204" pitchFamily="66" charset="0"/>
              </a:rPr>
              <a:t>Treatment</a:t>
            </a:r>
            <a:endParaRPr lang="tr-TR" altLang="tr-TR" b="1" dirty="0">
              <a:latin typeface="Comic Sans MS" panose="030F0702030302020204" pitchFamily="66" charset="0"/>
            </a:endParaRPr>
          </a:p>
          <a:p>
            <a:r>
              <a:rPr lang="tr-TR" altLang="tr-TR" b="1" dirty="0" err="1">
                <a:latin typeface="Comic Sans MS" panose="030F0702030302020204" pitchFamily="66" charset="0"/>
              </a:rPr>
              <a:t>Ionic</a:t>
            </a:r>
            <a:r>
              <a:rPr lang="tr-TR" altLang="tr-TR" b="1" dirty="0">
                <a:latin typeface="Comic Sans MS" panose="030F0702030302020204" pitchFamily="66" charset="0"/>
              </a:rPr>
              <a:t> Liquid </a:t>
            </a:r>
            <a:r>
              <a:rPr lang="tr-TR" altLang="tr-TR" b="1" dirty="0" err="1">
                <a:latin typeface="Comic Sans MS" panose="030F0702030302020204" pitchFamily="66" charset="0"/>
              </a:rPr>
              <a:t>Treatment</a:t>
            </a:r>
            <a:endParaRPr lang="tr-TR" altLang="tr-TR" b="1" dirty="0">
              <a:latin typeface="Comic Sans MS" panose="030F0702030302020204" pitchFamily="66" charset="0"/>
            </a:endParaRPr>
          </a:p>
          <a:p>
            <a:pPr algn="ctr">
              <a:buNone/>
            </a:pPr>
            <a:endParaRPr lang="tr-TR" altLang="tr-TR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3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Use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of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Enzymes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in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Hydrolysis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Process</a:t>
            </a:r>
            <a:endParaRPr lang="tr-TR" altLang="tr-TR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90000"/>
              </a:lnSpc>
              <a:buNone/>
            </a:pPr>
            <a:endParaRPr lang="tr-TR" altLang="tr-TR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Cellulose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glucose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can be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hydrolyzed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an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enzyme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complex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called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“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cellulase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..</a:t>
            </a:r>
          </a:p>
          <a:p>
            <a:pPr algn="ctr">
              <a:lnSpc>
                <a:spcPct val="90000"/>
              </a:lnSpc>
              <a:buNone/>
            </a:pP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Cellulase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is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secreted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by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some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microorganisms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that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break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down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cellulose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90000"/>
              </a:lnSpc>
              <a:buNone/>
            </a:pP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This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enzyme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complex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consists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of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endo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-</a:t>
            </a:r>
            <a:r>
              <a:rPr lang="el-G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β- (14) -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glucanase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(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Cx-cellulase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)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and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exo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-</a:t>
            </a:r>
            <a:r>
              <a:rPr lang="el-G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β- (14) -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glucanase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(</a:t>
            </a:r>
            <a:r>
              <a:rPr lang="tr-TR" altLang="tr-TR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cellobiohydrolase</a:t>
            </a:r>
            <a:r>
              <a:rPr lang="tr-TR" altLang="tr-TR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).</a:t>
            </a:r>
            <a:endParaRPr lang="el-GR" altLang="tr-TR" dirty="0" smtClean="0">
              <a:latin typeface="Comic Sans MS" panose="030F0702030302020204" pitchFamily="66" charset="0"/>
              <a:cs typeface="Lucida Sans Unicode" panose="020B0602030504020204" pitchFamily="34" charset="0"/>
            </a:endParaRPr>
          </a:p>
        </p:txBody>
      </p:sp>
      <p:sp>
        <p:nvSpPr>
          <p:cNvPr id="260099" name="Line 4"/>
          <p:cNvSpPr>
            <a:spLocks noChangeShapeType="1"/>
          </p:cNvSpPr>
          <p:nvPr/>
        </p:nvSpPr>
        <p:spPr bwMode="auto">
          <a:xfrm>
            <a:off x="7751764" y="44370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60100" name="Line 5"/>
          <p:cNvSpPr>
            <a:spLocks noChangeShapeType="1"/>
          </p:cNvSpPr>
          <p:nvPr/>
        </p:nvSpPr>
        <p:spPr bwMode="auto">
          <a:xfrm>
            <a:off x="8256589" y="48688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425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sz="2300" dirty="0" err="1">
                <a:latin typeface="Comic Sans MS" panose="030F0702030302020204" pitchFamily="66" charset="0"/>
              </a:rPr>
              <a:t>Cx</a:t>
            </a:r>
            <a:r>
              <a:rPr lang="en-US" altLang="tr-TR" sz="2300" dirty="0">
                <a:latin typeface="Comic Sans MS" panose="030F0702030302020204" pitchFamily="66" charset="0"/>
              </a:rPr>
              <a:t> </a:t>
            </a:r>
            <a:r>
              <a:rPr lang="en-US" altLang="tr-TR" sz="2300" dirty="0" err="1">
                <a:latin typeface="Comic Sans MS" panose="030F0702030302020204" pitchFamily="66" charset="0"/>
              </a:rPr>
              <a:t>cellulase</a:t>
            </a:r>
            <a:r>
              <a:rPr lang="en-US" altLang="tr-TR" sz="2300" dirty="0">
                <a:latin typeface="Comic Sans MS" panose="030F0702030302020204" pitchFamily="66" charset="0"/>
              </a:rPr>
              <a:t> breaks bonds in amorphous portions in the cellulose molecule. </a:t>
            </a:r>
            <a:r>
              <a:rPr lang="en-US" altLang="tr-TR" sz="2300" dirty="0" err="1">
                <a:latin typeface="Comic Sans MS" panose="030F0702030302020204" pitchFamily="66" charset="0"/>
              </a:rPr>
              <a:t>Sellobiohydrolase</a:t>
            </a:r>
            <a:r>
              <a:rPr lang="en-US" altLang="tr-TR" sz="2300" dirty="0">
                <a:latin typeface="Comic Sans MS" panose="030F0702030302020204" pitchFamily="66" charset="0"/>
              </a:rPr>
              <a:t>, on the other hand, removes </a:t>
            </a:r>
            <a:r>
              <a:rPr lang="en-US" altLang="tr-TR" sz="2300" dirty="0" err="1">
                <a:latin typeface="Comic Sans MS" panose="030F0702030302020204" pitchFamily="66" charset="0"/>
              </a:rPr>
              <a:t>cellobiosis</a:t>
            </a:r>
            <a:r>
              <a:rPr lang="en-US" altLang="tr-TR" sz="2300" dirty="0">
                <a:latin typeface="Comic Sans MS" panose="030F0702030302020204" pitchFamily="66" charset="0"/>
              </a:rPr>
              <a:t> from non-reducing ends.</a:t>
            </a:r>
          </a:p>
          <a:p>
            <a:r>
              <a:rPr lang="en-US" altLang="tr-TR" sz="2300" dirty="0">
                <a:latin typeface="Comic Sans MS" panose="030F0702030302020204" pitchFamily="66" charset="0"/>
              </a:rPr>
              <a:t>The activity of these two enzymes together causes the breakdown of cellulose.</a:t>
            </a:r>
          </a:p>
          <a:p>
            <a:r>
              <a:rPr lang="en-US" altLang="tr-TR" sz="2300" dirty="0">
                <a:latin typeface="Comic Sans MS" panose="030F0702030302020204" pitchFamily="66" charset="0"/>
              </a:rPr>
              <a:t>Another enzyme called </a:t>
            </a:r>
            <a:r>
              <a:rPr lang="en-US" altLang="tr-TR" sz="2300" dirty="0" err="1">
                <a:latin typeface="Comic Sans MS" panose="030F0702030302020204" pitchFamily="66" charset="0"/>
              </a:rPr>
              <a:t>sellobiase</a:t>
            </a:r>
            <a:r>
              <a:rPr lang="en-US" altLang="tr-TR" sz="2300" dirty="0">
                <a:latin typeface="Comic Sans MS" panose="030F0702030302020204" pitchFamily="66" charset="0"/>
              </a:rPr>
              <a:t> [β- (14) -glucosidase] is required for hydrolysis of </a:t>
            </a:r>
            <a:r>
              <a:rPr lang="en-US" altLang="tr-TR" sz="2300" dirty="0" err="1">
                <a:latin typeface="Comic Sans MS" panose="030F0702030302020204" pitchFamily="66" charset="0"/>
              </a:rPr>
              <a:t>cellobiose</a:t>
            </a:r>
            <a:r>
              <a:rPr lang="en-US" altLang="tr-TR" sz="2300" dirty="0">
                <a:latin typeface="Comic Sans MS" panose="030F0702030302020204" pitchFamily="66" charset="0"/>
              </a:rPr>
              <a:t> to glucose.</a:t>
            </a:r>
          </a:p>
          <a:p>
            <a:r>
              <a:rPr lang="en-US" altLang="tr-TR" sz="2300" dirty="0">
                <a:latin typeface="Comic Sans MS" panose="030F0702030302020204" pitchFamily="66" charset="0"/>
              </a:rPr>
              <a:t>This enzyme is secreted by fungi and by some aerobic bacteria that develop on cellulose.</a:t>
            </a:r>
            <a:endParaRPr lang="tr-TR" altLang="tr-TR" sz="2300" dirty="0">
              <a:latin typeface="Comic Sans MS" panose="030F0702030302020204" pitchFamily="66" charset="0"/>
              <a:cs typeface="Lucida Sans Unicode" panose="020B0602030504020204" pitchFamily="34" charset="0"/>
            </a:endParaRPr>
          </a:p>
        </p:txBody>
      </p:sp>
      <p:sp>
        <p:nvSpPr>
          <p:cNvPr id="261123" name="Line 4"/>
          <p:cNvSpPr>
            <a:spLocks noChangeShapeType="1"/>
          </p:cNvSpPr>
          <p:nvPr/>
        </p:nvSpPr>
        <p:spPr bwMode="auto">
          <a:xfrm>
            <a:off x="8401050" y="42211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89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tr-TR" dirty="0" err="1">
                <a:latin typeface="Comic Sans MS" panose="030F0702030302020204" pitchFamily="66" charset="0"/>
              </a:rPr>
              <a:t>Cellulase</a:t>
            </a:r>
            <a:r>
              <a:rPr lang="en-US" altLang="tr-TR" dirty="0">
                <a:latin typeface="Comic Sans MS" panose="030F0702030302020204" pitchFamily="66" charset="0"/>
              </a:rPr>
              <a:t> enzymes sold commercially have a small amount of </a:t>
            </a:r>
            <a:r>
              <a:rPr lang="en-US" altLang="tr-TR" dirty="0" err="1">
                <a:latin typeface="Comic Sans MS" panose="030F0702030302020204" pitchFamily="66" charset="0"/>
              </a:rPr>
              <a:t>cellobiase</a:t>
            </a:r>
            <a:r>
              <a:rPr lang="en-US" altLang="tr-TR" dirty="0">
                <a:latin typeface="Comic Sans MS" panose="030F0702030302020204" pitchFamily="66" charset="0"/>
              </a:rPr>
              <a:t> enzyme. However, if high glucose yield is desired, enzymatic hydrolysis of biomass should also include </a:t>
            </a:r>
            <a:r>
              <a:rPr lang="en-US" altLang="tr-TR" dirty="0" err="1">
                <a:latin typeface="Comic Sans MS" panose="030F0702030302020204" pitchFamily="66" charset="0"/>
              </a:rPr>
              <a:t>cellobiase</a:t>
            </a:r>
            <a:r>
              <a:rPr lang="en-US" altLang="tr-TR" dirty="0">
                <a:latin typeface="Comic Sans MS" panose="030F0702030302020204" pitchFamily="66" charset="0"/>
              </a:rPr>
              <a:t>.</a:t>
            </a:r>
            <a:endParaRPr lang="tr-TR" alt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3"/>
          <p:cNvSpPr>
            <a:spLocks noGrp="1"/>
          </p:cNvSpPr>
          <p:nvPr>
            <p:ph type="body" idx="1"/>
          </p:nvPr>
        </p:nvSpPr>
        <p:spPr>
          <a:xfrm>
            <a:off x="1981200" y="836614"/>
            <a:ext cx="8229600" cy="5170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 dirty="0">
                <a:latin typeface="Comic Sans MS" panose="030F0702030302020204" pitchFamily="66" charset="0"/>
              </a:rPr>
              <a:t>Enzyme hydrolysis of hemicellulose is more complex.</a:t>
            </a:r>
          </a:p>
          <a:p>
            <a:pPr>
              <a:lnSpc>
                <a:spcPct val="90000"/>
              </a:lnSpc>
            </a:pPr>
            <a:r>
              <a:rPr lang="en-US" altLang="tr-TR" dirty="0">
                <a:latin typeface="Comic Sans MS" panose="030F0702030302020204" pitchFamily="66" charset="0"/>
              </a:rPr>
              <a:t>The complete degradation of this heterogeneous biopolymer is achieved by the co-operation of several hydrolytic enzymes.</a:t>
            </a:r>
          </a:p>
          <a:p>
            <a:pPr>
              <a:lnSpc>
                <a:spcPct val="90000"/>
              </a:lnSpc>
            </a:pPr>
            <a:r>
              <a:rPr lang="en-US" altLang="tr-TR" dirty="0">
                <a:latin typeface="Comic Sans MS" panose="030F0702030302020204" pitchFamily="66" charset="0"/>
              </a:rPr>
              <a:t>These enzymes are called “</a:t>
            </a:r>
            <a:r>
              <a:rPr lang="en-US" altLang="tr-TR" dirty="0" err="1">
                <a:latin typeface="Comic Sans MS" panose="030F0702030302020204" pitchFamily="66" charset="0"/>
              </a:rPr>
              <a:t>hemicellulases</a:t>
            </a:r>
            <a:r>
              <a:rPr lang="en-US" altLang="tr-TR" dirty="0">
                <a:latin typeface="Comic Sans MS" panose="030F0702030302020204" pitchFamily="66" charset="0"/>
              </a:rPr>
              <a:t>..</a:t>
            </a:r>
          </a:p>
          <a:p>
            <a:pPr>
              <a:lnSpc>
                <a:spcPct val="90000"/>
              </a:lnSpc>
            </a:pPr>
            <a:r>
              <a:rPr lang="en-US" altLang="tr-TR" dirty="0">
                <a:latin typeface="Comic Sans MS" panose="030F0702030302020204" pitchFamily="66" charset="0"/>
              </a:rPr>
              <a:t>They consist of endo-enzymes that break down internal glycoside bonds and </a:t>
            </a:r>
            <a:r>
              <a:rPr lang="en-US" altLang="tr-TR" dirty="0" err="1">
                <a:latin typeface="Comic Sans MS" panose="030F0702030302020204" pitchFamily="66" charset="0"/>
              </a:rPr>
              <a:t>exo</a:t>
            </a:r>
            <a:r>
              <a:rPr lang="en-US" altLang="tr-TR" dirty="0">
                <a:latin typeface="Comic Sans MS" panose="030F0702030302020204" pitchFamily="66" charset="0"/>
              </a:rPr>
              <a:t>-enzymes that remove sugars from non-reducing ends and </a:t>
            </a:r>
            <a:r>
              <a:rPr lang="en-US" altLang="tr-TR" dirty="0" err="1">
                <a:latin typeface="Comic Sans MS" panose="030F0702030302020204" pitchFamily="66" charset="0"/>
              </a:rPr>
              <a:t>esterases</a:t>
            </a:r>
            <a:r>
              <a:rPr lang="en-US" altLang="tr-TR" dirty="0">
                <a:latin typeface="Comic Sans MS" panose="030F0702030302020204" pitchFamily="66" charset="0"/>
              </a:rPr>
              <a:t> that attack non-</a:t>
            </a:r>
            <a:r>
              <a:rPr lang="en-US" altLang="tr-TR" dirty="0" err="1">
                <a:latin typeface="Comic Sans MS" panose="030F0702030302020204" pitchFamily="66" charset="0"/>
              </a:rPr>
              <a:t>glycosidic</a:t>
            </a:r>
            <a:r>
              <a:rPr lang="en-US" altLang="tr-TR" dirty="0">
                <a:latin typeface="Comic Sans MS" panose="030F0702030302020204" pitchFamily="66" charset="0"/>
              </a:rPr>
              <a:t> ester bonds.</a:t>
            </a:r>
            <a:endParaRPr lang="tr-TR" alt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79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3"/>
          <p:cNvSpPr>
            <a:spLocks noGrp="1"/>
          </p:cNvSpPr>
          <p:nvPr>
            <p:ph type="body" idx="1"/>
          </p:nvPr>
        </p:nvSpPr>
        <p:spPr>
          <a:xfrm>
            <a:off x="1981200" y="1341438"/>
            <a:ext cx="8229600" cy="4665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 dirty="0">
                <a:latin typeface="Comic Sans MS" panose="030F0702030302020204" pitchFamily="66" charset="0"/>
              </a:rPr>
              <a:t>Commercially available </a:t>
            </a:r>
            <a:r>
              <a:rPr lang="en-US" altLang="tr-TR" dirty="0" err="1">
                <a:latin typeface="Comic Sans MS" panose="030F0702030302020204" pitchFamily="66" charset="0"/>
              </a:rPr>
              <a:t>cellulases</a:t>
            </a:r>
            <a:r>
              <a:rPr lang="en-US" altLang="tr-TR" dirty="0">
                <a:latin typeface="Comic Sans MS" panose="030F0702030302020204" pitchFamily="66" charset="0"/>
              </a:rPr>
              <a:t> also exhibit “</a:t>
            </a:r>
            <a:r>
              <a:rPr lang="en-US" altLang="tr-TR" dirty="0" err="1">
                <a:latin typeface="Comic Sans MS" panose="030F0702030302020204" pitchFamily="66" charset="0"/>
              </a:rPr>
              <a:t>hemicellulase</a:t>
            </a:r>
            <a:r>
              <a:rPr lang="en-US" altLang="tr-TR" dirty="0">
                <a:latin typeface="Comic Sans MS" panose="030F0702030302020204" pitchFamily="66" charset="0"/>
              </a:rPr>
              <a:t>” activity.</a:t>
            </a:r>
          </a:p>
          <a:p>
            <a:pPr>
              <a:lnSpc>
                <a:spcPct val="90000"/>
              </a:lnSpc>
            </a:pPr>
            <a:r>
              <a:rPr lang="en-US" altLang="tr-TR" dirty="0">
                <a:latin typeface="Comic Sans MS" panose="030F0702030302020204" pitchFamily="66" charset="0"/>
              </a:rPr>
              <a:t>Due to their complex structure, they cannot be effectively hydrolyzed by all kinds of biomass “</a:t>
            </a:r>
            <a:r>
              <a:rPr lang="en-US" altLang="tr-TR" dirty="0" err="1">
                <a:latin typeface="Comic Sans MS" panose="030F0702030302020204" pitchFamily="66" charset="0"/>
              </a:rPr>
              <a:t>hemicellulase</a:t>
            </a:r>
            <a:r>
              <a:rPr lang="en-US" altLang="tr-TR" dirty="0">
                <a:latin typeface="Comic Sans MS" panose="030F0702030302020204" pitchFamily="66" charset="0"/>
              </a:rPr>
              <a:t>” enzymes (as in corn cobs).</a:t>
            </a:r>
          </a:p>
          <a:p>
            <a:pPr>
              <a:lnSpc>
                <a:spcPct val="90000"/>
              </a:lnSpc>
            </a:pPr>
            <a:r>
              <a:rPr lang="en-US" altLang="tr-TR" dirty="0">
                <a:latin typeface="Comic Sans MS" panose="030F0702030302020204" pitchFamily="66" charset="0"/>
              </a:rPr>
              <a:t>The most appropriate strategy for converting maize structures into fermentable sugars is to use commercial </a:t>
            </a:r>
            <a:r>
              <a:rPr lang="en-US" altLang="tr-TR" dirty="0" err="1">
                <a:latin typeface="Comic Sans MS" panose="030F0702030302020204" pitchFamily="66" charset="0"/>
              </a:rPr>
              <a:t>cellulases</a:t>
            </a:r>
            <a:r>
              <a:rPr lang="en-US" altLang="tr-TR" dirty="0">
                <a:latin typeface="Comic Sans MS" panose="030F0702030302020204" pitchFamily="66" charset="0"/>
              </a:rPr>
              <a:t> to </a:t>
            </a:r>
            <a:r>
              <a:rPr lang="en-US" altLang="tr-TR" dirty="0" err="1">
                <a:latin typeface="Comic Sans MS" panose="030F0702030302020204" pitchFamily="66" charset="0"/>
              </a:rPr>
              <a:t>hydrolyse</a:t>
            </a:r>
            <a:r>
              <a:rPr lang="en-US" altLang="tr-TR" dirty="0">
                <a:latin typeface="Comic Sans MS" panose="030F0702030302020204" pitchFamily="66" charset="0"/>
              </a:rPr>
              <a:t> the cellulose remaining after treatment with dilute acid under moderate conditions.</a:t>
            </a:r>
            <a:endParaRPr lang="tr-TR" alt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436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ＭＳ Ｐゴシック</vt:lpstr>
      <vt:lpstr>Comic Sans MS</vt:lpstr>
      <vt:lpstr>Lucida Sans Unicode</vt:lpstr>
      <vt:lpstr>Verdana</vt:lpstr>
      <vt:lpstr>Wingdings 2</vt:lpstr>
      <vt:lpstr>Wingdings 3</vt:lpstr>
      <vt:lpstr>Kalabalık</vt:lpstr>
      <vt:lpstr>Pretreatment of raw material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Pretreatment of raw material</dc:title>
  <dc:creator>Sevgi ERTUĞRUL</dc:creator>
  <cp:lastModifiedBy>Sevgi ERTUĞRUL</cp:lastModifiedBy>
  <cp:revision>1</cp:revision>
  <dcterms:created xsi:type="dcterms:W3CDTF">2020-01-08T05:17:26Z</dcterms:created>
  <dcterms:modified xsi:type="dcterms:W3CDTF">2020-01-08T05:18:51Z</dcterms:modified>
</cp:coreProperties>
</file>