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27"/>
  </p:notesMasterIdLst>
  <p:sldIdLst>
    <p:sldId id="1082" r:id="rId4"/>
    <p:sldId id="1093" r:id="rId5"/>
    <p:sldId id="1096" r:id="rId6"/>
    <p:sldId id="1094" r:id="rId7"/>
    <p:sldId id="1098" r:id="rId8"/>
    <p:sldId id="1097" r:id="rId9"/>
    <p:sldId id="1099" r:id="rId10"/>
    <p:sldId id="1101" r:id="rId11"/>
    <p:sldId id="1100" r:id="rId12"/>
    <p:sldId id="1102" r:id="rId13"/>
    <p:sldId id="1103" r:id="rId14"/>
    <p:sldId id="1104" r:id="rId15"/>
    <p:sldId id="1106" r:id="rId16"/>
    <p:sldId id="1107" r:id="rId17"/>
    <p:sldId id="1108" r:id="rId18"/>
    <p:sldId id="1109" r:id="rId19"/>
    <p:sldId id="1110" r:id="rId20"/>
    <p:sldId id="1111" r:id="rId21"/>
    <p:sldId id="1112" r:id="rId22"/>
    <p:sldId id="1113" r:id="rId23"/>
    <p:sldId id="1114" r:id="rId24"/>
    <p:sldId id="1095" r:id="rId25"/>
    <p:sldId id="1105"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1471" autoAdjust="0"/>
  </p:normalViewPr>
  <p:slideViewPr>
    <p:cSldViewPr snapToGrid="0">
      <p:cViewPr varScale="1">
        <p:scale>
          <a:sx n="79" d="100"/>
          <a:sy n="79" d="100"/>
        </p:scale>
        <p:origin x="112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4/17/2020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4/17/2020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4/17/2020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4/17/2020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4/17/2020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4/17/2020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4/17/2020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4/17/2020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4/17/2020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4/17/2020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4/17/2020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4/17/2020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4501" y="51739"/>
            <a:ext cx="7654996" cy="513080"/>
          </a:xfrm>
          <a:prstGeom prst="rect">
            <a:avLst/>
          </a:prstGeom>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169320" y="1357782"/>
            <a:ext cx="4191000" cy="3683000"/>
          </a:xfrm>
          <a:prstGeom prst="rect">
            <a:avLst/>
          </a:prstGeom>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6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4/17/2020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4/17/2020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4/17/2020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4/17/2020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4/17/2020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4/17/2020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4/17/2020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4/17/2020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endParaRPr lang="tr-TR" sz="32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 209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Yerel Yönetimler (3-0) </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868100" y="4393802"/>
            <a:ext cx="7558269" cy="338554"/>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Dr. Veysel Tiryaki</a:t>
            </a:r>
          </a:p>
        </p:txBody>
      </p:sp>
    </p:spTree>
    <p:extLst>
      <p:ext uri="{BB962C8B-B14F-4D97-AF65-F5344CB8AC3E}">
        <p14:creationId xmlns:p14="http://schemas.microsoft.com/office/powerpoint/2010/main" val="197435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313080" y="1201776"/>
            <a:ext cx="7717536" cy="5016758"/>
          </a:xfrm>
          <a:prstGeom prst="rect">
            <a:avLst/>
          </a:prstGeom>
        </p:spPr>
        <p:txBody>
          <a:bodyPr wrap="square">
            <a:spAutoFit/>
          </a:bodyPr>
          <a:lstStyle/>
          <a:p>
            <a:pPr marL="342900"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AB’nin </a:t>
            </a:r>
            <a:r>
              <a:rPr lang="tr-TR" sz="2000" dirty="0" err="1" smtClean="0">
                <a:latin typeface="Arial" panose="020B0604020202020204" pitchFamily="34" charset="0"/>
                <a:cs typeface="Arial" panose="020B0604020202020204" pitchFamily="34" charset="0"/>
              </a:rPr>
              <a:t>subisidiarite</a:t>
            </a:r>
            <a:r>
              <a:rPr lang="tr-TR" sz="2000" dirty="0" smtClean="0">
                <a:latin typeface="Arial" panose="020B0604020202020204" pitchFamily="34" charset="0"/>
                <a:cs typeface="Arial" panose="020B0604020202020204" pitchFamily="34" charset="0"/>
              </a:rPr>
              <a:t> ilkesine uyulacağını ilan etmesinin bir anlamı, üye devletlerin AB karşısında yetki ve güç alanlarını koruyacağı; ikinci anlamı ise üye devletlerin de kendi içlerinde yerellik ilkesine göre örgütlenmelerinin gerektiğidir. Bu şekilde </a:t>
            </a:r>
            <a:r>
              <a:rPr lang="tr-TR" sz="2000" b="1" dirty="0" smtClean="0">
                <a:latin typeface="Arial" panose="020B0604020202020204" pitchFamily="34" charset="0"/>
                <a:cs typeface="Arial" panose="020B0604020202020204" pitchFamily="34" charset="0"/>
              </a:rPr>
              <a:t>üye ülkelerin bölgesel ve yerel yönetimleri, yetki alanında bulundukları ulus-devletlere karşı güçlendirilmiştir </a:t>
            </a:r>
            <a:r>
              <a:rPr lang="tr-TR" sz="2000" dirty="0" smtClean="0">
                <a:latin typeface="Arial" panose="020B0604020202020204" pitchFamily="34" charset="0"/>
                <a:cs typeface="Arial" panose="020B0604020202020204" pitchFamily="34" charset="0"/>
              </a:rPr>
              <a:t>(Güler, 2000).</a:t>
            </a:r>
          </a:p>
          <a:p>
            <a:pPr marL="342900"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Güler’e (1998) </a:t>
            </a:r>
            <a:r>
              <a:rPr lang="tr-TR" sz="2000" dirty="0">
                <a:latin typeface="Arial" panose="020B0604020202020204" pitchFamily="34" charset="0"/>
                <a:cs typeface="Arial" panose="020B0604020202020204" pitchFamily="34" charset="0"/>
              </a:rPr>
              <a:t>göre Batı ülkelerinde yerel yönetimler, </a:t>
            </a:r>
            <a:r>
              <a:rPr lang="tr-TR" sz="2000" dirty="0" err="1">
                <a:latin typeface="Arial" panose="020B0604020202020204" pitchFamily="34" charset="0"/>
                <a:cs typeface="Arial" panose="020B0604020202020204" pitchFamily="34" charset="0"/>
              </a:rPr>
              <a:t>onikinci</a:t>
            </a:r>
            <a:r>
              <a:rPr lang="tr-TR" sz="2000" dirty="0">
                <a:latin typeface="Arial" panose="020B0604020202020204" pitchFamily="34" charset="0"/>
                <a:cs typeface="Arial" panose="020B0604020202020204" pitchFamily="34" charset="0"/>
              </a:rPr>
              <a:t> yüzyıldan itibaren </a:t>
            </a:r>
            <a:r>
              <a:rPr lang="tr-TR" sz="2000" dirty="0" smtClean="0">
                <a:latin typeface="Arial" panose="020B0604020202020204" pitchFamily="34" charset="0"/>
                <a:cs typeface="Arial" panose="020B0604020202020204" pitchFamily="34" charset="0"/>
              </a:rPr>
              <a:t>ortaya çıkan </a:t>
            </a:r>
            <a:r>
              <a:rPr lang="tr-TR" sz="2000" dirty="0">
                <a:latin typeface="Arial" panose="020B0604020202020204" pitchFamily="34" charset="0"/>
                <a:cs typeface="Arial" panose="020B0604020202020204" pitchFamily="34" charset="0"/>
              </a:rPr>
              <a:t>ve merkezileşmiş devlet gücünün oluşumuna engel olan </a:t>
            </a:r>
            <a:r>
              <a:rPr lang="tr-TR" sz="2000" dirty="0" smtClean="0">
                <a:latin typeface="Arial" panose="020B0604020202020204" pitchFamily="34" charset="0"/>
                <a:cs typeface="Arial" panose="020B0604020202020204" pitchFamily="34" charset="0"/>
              </a:rPr>
              <a:t>Ortaçağ kent </a:t>
            </a:r>
            <a:r>
              <a:rPr lang="tr-TR" sz="2000" dirty="0">
                <a:latin typeface="Arial" panose="020B0604020202020204" pitchFamily="34" charset="0"/>
                <a:cs typeface="Arial" panose="020B0604020202020204" pitchFamily="34" charset="0"/>
              </a:rPr>
              <a:t>yönetimleri, oldukça radikal yollarla tasfiye edildikten </a:t>
            </a:r>
            <a:r>
              <a:rPr lang="tr-TR" sz="2000" dirty="0" smtClean="0">
                <a:latin typeface="Arial" panose="020B0604020202020204" pitchFamily="34" charset="0"/>
                <a:cs typeface="Arial" panose="020B0604020202020204" pitchFamily="34" charset="0"/>
              </a:rPr>
              <a:t>sonra, </a:t>
            </a:r>
            <a:r>
              <a:rPr lang="tr-TR" sz="2000" dirty="0" err="1" smtClean="0">
                <a:latin typeface="Arial" panose="020B0604020202020204" pitchFamily="34" charset="0"/>
                <a:cs typeface="Arial" panose="020B0604020202020204" pitchFamily="34" charset="0"/>
              </a:rPr>
              <a:t>ondokuzuncu</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yüzyılda, devlet tarafından ve yukarıdan </a:t>
            </a:r>
            <a:r>
              <a:rPr lang="tr-TR" sz="2000" dirty="0" smtClean="0">
                <a:latin typeface="Arial" panose="020B0604020202020204" pitchFamily="34" charset="0"/>
                <a:cs typeface="Arial" panose="020B0604020202020204" pitchFamily="34" charset="0"/>
              </a:rPr>
              <a:t>aşağıya kurulmuşlardır</a:t>
            </a:r>
            <a:r>
              <a:rPr lang="tr-TR" sz="2000" dirty="0">
                <a:latin typeface="Arial" panose="020B0604020202020204" pitchFamily="34" charset="0"/>
                <a:cs typeface="Arial" panose="020B0604020202020204" pitchFamily="34" charset="0"/>
              </a:rPr>
              <a:t>. Batı yerel yönetimleri için, tarihte bir “an” </a:t>
            </a:r>
            <a:r>
              <a:rPr lang="tr-TR" sz="2000" dirty="0" smtClean="0">
                <a:latin typeface="Arial" panose="020B0604020202020204" pitchFamily="34" charset="0"/>
                <a:cs typeface="Arial" panose="020B0604020202020204" pitchFamily="34" charset="0"/>
              </a:rPr>
              <a:t>değil, mutlaka </a:t>
            </a:r>
            <a:r>
              <a:rPr lang="tr-TR" sz="2000" dirty="0">
                <a:latin typeface="Arial" panose="020B0604020202020204" pitchFamily="34" charset="0"/>
                <a:cs typeface="Arial" panose="020B0604020202020204" pitchFamily="34" charset="0"/>
              </a:rPr>
              <a:t>bir zaman kesiti aranacaksa, bu kesit </a:t>
            </a:r>
            <a:r>
              <a:rPr lang="tr-TR" sz="2000" dirty="0" err="1">
                <a:latin typeface="Arial" panose="020B0604020202020204" pitchFamily="34" charset="0"/>
                <a:cs typeface="Arial" panose="020B0604020202020204" pitchFamily="34" charset="0"/>
              </a:rPr>
              <a:t>ondokuzuncu</a:t>
            </a: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yüzyılla sınırlandırılabilir (Parlak, 2014)</a:t>
            </a:r>
          </a:p>
          <a:p>
            <a:pPr marL="342900" indent="-342900" algn="just">
              <a:buFont typeface="Arial" panose="020B0604020202020204" pitchFamily="34" charset="0"/>
              <a:buChar char="•"/>
            </a:pPr>
            <a:endParaRPr lang="tr-T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88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483768" y="1201776"/>
            <a:ext cx="7717536" cy="5878532"/>
          </a:xfrm>
          <a:prstGeom prst="rect">
            <a:avLst/>
          </a:prstGeom>
        </p:spPr>
        <p:txBody>
          <a:bodyPr wrap="square">
            <a:spAutoFit/>
          </a:bodyPr>
          <a:lstStyle/>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Çağdaş yerel yönetimler Batı Avrupa’da merkezileşme </a:t>
            </a:r>
            <a:r>
              <a:rPr lang="tr-TR" sz="2000" dirty="0" smtClean="0">
                <a:latin typeface="Arial" panose="020B0604020202020204" pitchFamily="34" charset="0"/>
                <a:cs typeface="Arial" panose="020B0604020202020204" pitchFamily="34" charset="0"/>
              </a:rPr>
              <a:t>sürecinin tamamlanmasında </a:t>
            </a:r>
            <a:r>
              <a:rPr lang="tr-TR" sz="2000" dirty="0">
                <a:latin typeface="Arial" panose="020B0604020202020204" pitchFamily="34" charset="0"/>
                <a:cs typeface="Arial" panose="020B0604020202020204" pitchFamily="34" charset="0"/>
              </a:rPr>
              <a:t>kritik bir rol oynamışlardır. Esasında bu ifade </a:t>
            </a:r>
            <a:r>
              <a:rPr lang="tr-TR" sz="2000" dirty="0" smtClean="0">
                <a:latin typeface="Arial" panose="020B0604020202020204" pitchFamily="34" charset="0"/>
                <a:cs typeface="Arial" panose="020B0604020202020204" pitchFamily="34" charset="0"/>
              </a:rPr>
              <a:t>Doğu toplumları </a:t>
            </a:r>
            <a:r>
              <a:rPr lang="tr-TR" sz="2000" dirty="0">
                <a:latin typeface="Arial" panose="020B0604020202020204" pitchFamily="34" charset="0"/>
                <a:cs typeface="Arial" panose="020B0604020202020204" pitchFamily="34" charset="0"/>
              </a:rPr>
              <a:t>için de geçerlidir. Batının aydınlanmış monarşileri </a:t>
            </a:r>
            <a:r>
              <a:rPr lang="tr-TR" sz="2000" dirty="0" smtClean="0">
                <a:latin typeface="Arial" panose="020B0604020202020204" pitchFamily="34" charset="0"/>
                <a:cs typeface="Arial" panose="020B0604020202020204" pitchFamily="34" charset="0"/>
              </a:rPr>
              <a:t>ne yapmak </a:t>
            </a:r>
            <a:r>
              <a:rPr lang="tr-TR" sz="2000" dirty="0">
                <a:latin typeface="Arial" panose="020B0604020202020204" pitchFamily="34" charset="0"/>
                <a:cs typeface="Arial" panose="020B0604020202020204" pitchFamily="34" charset="0"/>
              </a:rPr>
              <a:t>istemişse, Doğu monarşilerinin yarım yüzyıldan fazla -en </a:t>
            </a:r>
            <a:r>
              <a:rPr lang="tr-TR" sz="2000" dirty="0" smtClean="0">
                <a:latin typeface="Arial" panose="020B0604020202020204" pitchFamily="34" charset="0"/>
                <a:cs typeface="Arial" panose="020B0604020202020204" pitchFamily="34" charset="0"/>
              </a:rPr>
              <a:t>çok bir </a:t>
            </a:r>
            <a:r>
              <a:rPr lang="tr-TR" sz="2000" dirty="0">
                <a:latin typeface="Arial" panose="020B0604020202020204" pitchFamily="34" charset="0"/>
                <a:cs typeface="Arial" panose="020B0604020202020204" pitchFamily="34" charset="0"/>
              </a:rPr>
              <a:t>yüzyıl sonra- yapmak istedikleri odur. Bu hedef; yerel feodal </a:t>
            </a:r>
            <a:r>
              <a:rPr lang="tr-TR" sz="2000" dirty="0" smtClean="0">
                <a:latin typeface="Arial" panose="020B0604020202020204" pitchFamily="34" charset="0"/>
                <a:cs typeface="Arial" panose="020B0604020202020204" pitchFamily="34" charset="0"/>
              </a:rPr>
              <a:t>beylerin bireysel </a:t>
            </a:r>
            <a:r>
              <a:rPr lang="tr-TR" sz="2000" dirty="0">
                <a:latin typeface="Arial" panose="020B0604020202020204" pitchFamily="34" charset="0"/>
                <a:cs typeface="Arial" panose="020B0604020202020204" pitchFamily="34" charset="0"/>
              </a:rPr>
              <a:t>ayrıcalıklarına son vermek ve egemenliği tüm </a:t>
            </a:r>
            <a:r>
              <a:rPr lang="tr-TR" sz="2000" dirty="0" smtClean="0">
                <a:latin typeface="Arial" panose="020B0604020202020204" pitchFamily="34" charset="0"/>
                <a:cs typeface="Arial" panose="020B0604020202020204" pitchFamily="34" charset="0"/>
              </a:rPr>
              <a:t>sınıfa devretmektir (Parlak, 2014).</a:t>
            </a:r>
          </a:p>
          <a:p>
            <a:pPr marL="342900"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AB için yerel yönetimlerin önemi büyüktür (</a:t>
            </a:r>
            <a:r>
              <a:rPr lang="tr-TR" sz="2000" dirty="0" err="1" smtClean="0">
                <a:latin typeface="Arial" panose="020B0604020202020204" pitchFamily="34" charset="0"/>
                <a:cs typeface="Arial" panose="020B0604020202020204" pitchFamily="34" charset="0"/>
              </a:rPr>
              <a:t>Tekdere</a:t>
            </a:r>
            <a:r>
              <a:rPr lang="tr-TR" sz="2000" dirty="0" smtClean="0">
                <a:latin typeface="Arial" panose="020B0604020202020204" pitchFamily="34" charset="0"/>
                <a:cs typeface="Arial" panose="020B0604020202020204" pitchFamily="34" charset="0"/>
              </a:rPr>
              <a:t>, 2019);</a:t>
            </a:r>
          </a:p>
          <a:p>
            <a:pPr marL="800100" lvl="1" indent="-342900" algn="just">
              <a:buFont typeface="Arial" panose="020B0604020202020204" pitchFamily="34" charset="0"/>
              <a:buChar char="•"/>
            </a:pPr>
            <a:r>
              <a:rPr lang="tr-TR" sz="1700" dirty="0">
                <a:latin typeface="Arial" panose="020B0604020202020204" pitchFamily="34" charset="0"/>
                <a:cs typeface="Arial" panose="020B0604020202020204" pitchFamily="34" charset="0"/>
              </a:rPr>
              <a:t>Avrupa Birliği üstlendiği fonksiyonlardan çoğunun yerine getirilmesi konusunda </a:t>
            </a:r>
            <a:r>
              <a:rPr lang="tr-TR" sz="1700" dirty="0" smtClean="0">
                <a:latin typeface="Arial" panose="020B0604020202020204" pitchFamily="34" charset="0"/>
                <a:cs typeface="Arial" panose="020B0604020202020204" pitchFamily="34" charset="0"/>
              </a:rPr>
              <a:t>yerel yönetimlere </a:t>
            </a:r>
            <a:r>
              <a:rPr lang="tr-TR" sz="1700" dirty="0">
                <a:latin typeface="Arial" panose="020B0604020202020204" pitchFamily="34" charset="0"/>
                <a:cs typeface="Arial" panose="020B0604020202020204" pitchFamily="34" charset="0"/>
              </a:rPr>
              <a:t>bağlıdır. Örneğin sağlık, eğitim, ulaşım ve çevre gibi. Bu </a:t>
            </a:r>
            <a:r>
              <a:rPr lang="tr-TR" sz="1700" dirty="0" smtClean="0">
                <a:latin typeface="Arial" panose="020B0604020202020204" pitchFamily="34" charset="0"/>
                <a:cs typeface="Arial" panose="020B0604020202020204" pitchFamily="34" charset="0"/>
              </a:rPr>
              <a:t>fonksiyonlar genellikle </a:t>
            </a:r>
            <a:r>
              <a:rPr lang="tr-TR" sz="1700" dirty="0">
                <a:latin typeface="Arial" panose="020B0604020202020204" pitchFamily="34" charset="0"/>
                <a:cs typeface="Arial" panose="020B0604020202020204" pitchFamily="34" charset="0"/>
              </a:rPr>
              <a:t>yerel yönetimlerin ilgi alanıdır.</a:t>
            </a:r>
          </a:p>
          <a:p>
            <a:pPr marL="800100" lvl="1" indent="-342900" algn="just">
              <a:buFont typeface="Arial" panose="020B0604020202020204" pitchFamily="34" charset="0"/>
              <a:buChar char="•"/>
            </a:pPr>
            <a:r>
              <a:rPr lang="tr-TR" sz="1700" dirty="0" smtClean="0">
                <a:latin typeface="Arial" panose="020B0604020202020204" pitchFamily="34" charset="0"/>
                <a:cs typeface="Arial" panose="020B0604020202020204" pitchFamily="34" charset="0"/>
              </a:rPr>
              <a:t>Yerel </a:t>
            </a:r>
            <a:r>
              <a:rPr lang="tr-TR" sz="1700" dirty="0">
                <a:latin typeface="Arial" panose="020B0604020202020204" pitchFamily="34" charset="0"/>
                <a:cs typeface="Arial" panose="020B0604020202020204" pitchFamily="34" charset="0"/>
              </a:rPr>
              <a:t>yönetimler Avrupa Birliği siyasi kararlarının yerine getirilmesi için ek </a:t>
            </a:r>
            <a:r>
              <a:rPr lang="tr-TR" sz="1700" dirty="0" smtClean="0">
                <a:latin typeface="Arial" panose="020B0604020202020204" pitchFamily="34" charset="0"/>
                <a:cs typeface="Arial" panose="020B0604020202020204" pitchFamily="34" charset="0"/>
              </a:rPr>
              <a:t>kaynaklar harcamak </a:t>
            </a:r>
            <a:r>
              <a:rPr lang="tr-TR" sz="1700" dirty="0">
                <a:latin typeface="Arial" panose="020B0604020202020204" pitchFamily="34" charset="0"/>
                <a:cs typeface="Arial" panose="020B0604020202020204" pitchFamily="34" charset="0"/>
              </a:rPr>
              <a:t>zorundadırlar.</a:t>
            </a:r>
          </a:p>
          <a:p>
            <a:pPr marL="800100" lvl="1" indent="-342900" algn="just">
              <a:buFont typeface="Arial" panose="020B0604020202020204" pitchFamily="34" charset="0"/>
              <a:buChar char="•"/>
            </a:pPr>
            <a:r>
              <a:rPr lang="tr-TR" sz="1700" dirty="0" smtClean="0">
                <a:latin typeface="Arial" panose="020B0604020202020204" pitchFamily="34" charset="0"/>
                <a:cs typeface="Arial" panose="020B0604020202020204" pitchFamily="34" charset="0"/>
              </a:rPr>
              <a:t>Avrupa </a:t>
            </a:r>
            <a:r>
              <a:rPr lang="tr-TR" sz="1700" dirty="0">
                <a:latin typeface="Arial" panose="020B0604020202020204" pitchFamily="34" charset="0"/>
                <a:cs typeface="Arial" panose="020B0604020202020204" pitchFamily="34" charset="0"/>
              </a:rPr>
              <a:t>Birliği’nin amaçlarından biri vatandaşlara daha yakın ve daha demokratik </a:t>
            </a:r>
            <a:r>
              <a:rPr lang="tr-TR" sz="1700" dirty="0" smtClean="0">
                <a:latin typeface="Arial" panose="020B0604020202020204" pitchFamily="34" charset="0"/>
                <a:cs typeface="Arial" panose="020B0604020202020204" pitchFamily="34" charset="0"/>
              </a:rPr>
              <a:t>bir yapı </a:t>
            </a:r>
            <a:r>
              <a:rPr lang="tr-TR" sz="1700" dirty="0">
                <a:latin typeface="Arial" panose="020B0604020202020204" pitchFamily="34" charset="0"/>
                <a:cs typeface="Arial" panose="020B0604020202020204" pitchFamily="34" charset="0"/>
              </a:rPr>
              <a:t>olmaktır. Eğer yerel yönetimlerle yakın bir ilişki kurulabilirse bu </a:t>
            </a:r>
            <a:r>
              <a:rPr lang="tr-TR" sz="1700" dirty="0" smtClean="0">
                <a:latin typeface="Arial" panose="020B0604020202020204" pitchFamily="34" charset="0"/>
                <a:cs typeface="Arial" panose="020B0604020202020204" pitchFamily="34" charset="0"/>
              </a:rPr>
              <a:t>amaç başarılabilir</a:t>
            </a:r>
            <a:r>
              <a:rPr lang="tr-TR" sz="1700" dirty="0">
                <a:latin typeface="Arial" panose="020B0604020202020204" pitchFamily="34" charset="0"/>
                <a:cs typeface="Arial" panose="020B0604020202020204" pitchFamily="34" charset="0"/>
              </a:rPr>
              <a:t>.</a:t>
            </a:r>
          </a:p>
          <a:p>
            <a:pPr marL="800100" lvl="1" indent="-34290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tr-T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94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435000" y="1360272"/>
            <a:ext cx="7717536" cy="4093428"/>
          </a:xfrm>
          <a:prstGeom prst="rect">
            <a:avLst/>
          </a:prstGeom>
        </p:spPr>
        <p:txBody>
          <a:bodyPr wrap="square">
            <a:spAutoFit/>
          </a:bodyPr>
          <a:lstStyle/>
          <a:p>
            <a:pPr marL="342900"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Avrupa Birliği’nde yerel yönetimler ile ilgili temel prensip olan yerellik (</a:t>
            </a:r>
            <a:r>
              <a:rPr lang="tr-TR" sz="2000" dirty="0" err="1">
                <a:latin typeface="Arial" panose="020B0604020202020204" pitchFamily="34" charset="0"/>
                <a:cs typeface="Arial" panose="020B0604020202020204" pitchFamily="34" charset="0"/>
              </a:rPr>
              <a:t>Subsidiarite</a:t>
            </a:r>
            <a:r>
              <a:rPr lang="tr-TR" sz="2000" dirty="0">
                <a:latin typeface="Arial" panose="020B0604020202020204" pitchFamily="34" charset="0"/>
                <a:cs typeface="Arial" panose="020B0604020202020204" pitchFamily="34" charset="0"/>
              </a:rPr>
              <a:t>) ilkesinin </a:t>
            </a:r>
            <a:r>
              <a:rPr lang="tr-TR" sz="2000" dirty="0" err="1">
                <a:latin typeface="Arial" panose="020B0604020202020204" pitchFamily="34" charset="0"/>
                <a:cs typeface="Arial" panose="020B0604020202020204" pitchFamily="34" charset="0"/>
              </a:rPr>
              <a:t>yanısıra</a:t>
            </a:r>
            <a:r>
              <a:rPr lang="tr-TR" sz="2000" dirty="0">
                <a:latin typeface="Arial" panose="020B0604020202020204" pitchFamily="34" charset="0"/>
                <a:cs typeface="Arial" panose="020B0604020202020204" pitchFamily="34" charset="0"/>
              </a:rPr>
              <a:t> üye devletlerin yerel yönetimlerinin belli konularda danışması zorunlu olan </a:t>
            </a:r>
            <a:r>
              <a:rPr lang="tr-TR" sz="2000" b="1" dirty="0">
                <a:latin typeface="Arial" panose="020B0604020202020204" pitchFamily="34" charset="0"/>
                <a:cs typeface="Arial" panose="020B0604020202020204" pitchFamily="34" charset="0"/>
              </a:rPr>
              <a:t>«Bölgeler Komitesi»</a:t>
            </a:r>
            <a:r>
              <a:rPr lang="tr-TR" sz="2000" dirty="0">
                <a:latin typeface="Arial" panose="020B0604020202020204" pitchFamily="34" charset="0"/>
                <a:cs typeface="Arial" panose="020B0604020202020204" pitchFamily="34" charset="0"/>
              </a:rPr>
              <a:t> organı yer almaktadır (Çubukçu, 2008).</a:t>
            </a:r>
          </a:p>
          <a:p>
            <a:pPr marL="342900" indent="-34290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Bölgeler </a:t>
            </a:r>
            <a:r>
              <a:rPr lang="tr-TR" sz="2000" dirty="0">
                <a:latin typeface="Arial" panose="020B0604020202020204" pitchFamily="34" charset="0"/>
                <a:cs typeface="Arial" panose="020B0604020202020204" pitchFamily="34" charset="0"/>
              </a:rPr>
              <a:t>Komitesi, üye devletlerin altında </a:t>
            </a:r>
            <a:r>
              <a:rPr lang="tr-TR" sz="2000" dirty="0" smtClean="0">
                <a:latin typeface="Arial" panose="020B0604020202020204" pitchFamily="34" charset="0"/>
                <a:cs typeface="Arial" panose="020B0604020202020204" pitchFamily="34" charset="0"/>
              </a:rPr>
              <a:t>yer alan </a:t>
            </a:r>
            <a:r>
              <a:rPr lang="tr-TR" sz="2000" dirty="0">
                <a:latin typeface="Arial" panose="020B0604020202020204" pitchFamily="34" charset="0"/>
                <a:cs typeface="Arial" panose="020B0604020202020204" pitchFamily="34" charset="0"/>
              </a:rPr>
              <a:t>siyasi ya da yönetsel nitelikteki </a:t>
            </a:r>
            <a:r>
              <a:rPr lang="tr-TR" sz="2000" dirty="0" err="1">
                <a:latin typeface="Arial" panose="020B0604020202020204" pitchFamily="34" charset="0"/>
                <a:cs typeface="Arial" panose="020B0604020202020204" pitchFamily="34" charset="0"/>
              </a:rPr>
              <a:t>teritoryal</a:t>
            </a:r>
            <a:r>
              <a:rPr lang="tr-TR" sz="2000" dirty="0">
                <a:latin typeface="Arial" panose="020B0604020202020204" pitchFamily="34" charset="0"/>
                <a:cs typeface="Arial" panose="020B0604020202020204" pitchFamily="34" charset="0"/>
              </a:rPr>
              <a:t> örgütlenmelerin temsil </a:t>
            </a:r>
            <a:r>
              <a:rPr lang="tr-TR" sz="2000" dirty="0" smtClean="0">
                <a:latin typeface="Arial" panose="020B0604020202020204" pitchFamily="34" charset="0"/>
                <a:cs typeface="Arial" panose="020B0604020202020204" pitchFamily="34" charset="0"/>
              </a:rPr>
              <a:t>edildiği bir </a:t>
            </a:r>
            <a:r>
              <a:rPr lang="tr-TR" sz="2000" dirty="0">
                <a:latin typeface="Arial" panose="020B0604020202020204" pitchFamily="34" charset="0"/>
                <a:cs typeface="Arial" panose="020B0604020202020204" pitchFamily="34" charset="0"/>
              </a:rPr>
              <a:t>organdır. Böyle organın kurulmasına gereksinim duyulmasının </a:t>
            </a:r>
            <a:r>
              <a:rPr lang="tr-TR" sz="2000" dirty="0" smtClean="0">
                <a:latin typeface="Arial" panose="020B0604020202020204" pitchFamily="34" charset="0"/>
                <a:cs typeface="Arial" panose="020B0604020202020204" pitchFamily="34" charset="0"/>
              </a:rPr>
              <a:t>nedenleri arasında</a:t>
            </a:r>
            <a:r>
              <a:rPr lang="tr-TR" sz="2000" dirty="0">
                <a:latin typeface="Arial" panose="020B0604020202020204" pitchFamily="34" charset="0"/>
                <a:cs typeface="Arial" panose="020B0604020202020204" pitchFamily="34" charset="0"/>
              </a:rPr>
              <a:t>, Birliğe üye devletlerin yaklaşık dörtte üçünün federal, bölgeli </a:t>
            </a:r>
            <a:r>
              <a:rPr lang="tr-TR" sz="2000" dirty="0" smtClean="0">
                <a:latin typeface="Arial" panose="020B0604020202020204" pitchFamily="34" charset="0"/>
                <a:cs typeface="Arial" panose="020B0604020202020204" pitchFamily="34" charset="0"/>
              </a:rPr>
              <a:t>bir siyasal </a:t>
            </a:r>
            <a:r>
              <a:rPr lang="tr-TR" sz="2000" dirty="0">
                <a:latin typeface="Arial" panose="020B0604020202020204" pitchFamily="34" charset="0"/>
                <a:cs typeface="Arial" panose="020B0604020202020204" pitchFamily="34" charset="0"/>
              </a:rPr>
              <a:t>yapıya ya da geniş yetkilerle donatılmış yerel yönetimlere sahip </a:t>
            </a:r>
            <a:r>
              <a:rPr lang="tr-TR" sz="2000" dirty="0" smtClean="0">
                <a:latin typeface="Arial" panose="020B0604020202020204" pitchFamily="34" charset="0"/>
                <a:cs typeface="Arial" panose="020B0604020202020204" pitchFamily="34" charset="0"/>
              </a:rPr>
              <a:t>olması gelmektedir (Esen, 2004).</a:t>
            </a:r>
          </a:p>
          <a:p>
            <a:pPr marL="342900" indent="-34290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5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313080" y="1201776"/>
            <a:ext cx="7717536" cy="3785652"/>
          </a:xfrm>
          <a:prstGeom prst="rect">
            <a:avLst/>
          </a:prstGeom>
        </p:spPr>
        <p:txBody>
          <a:bodyPr wrap="square">
            <a:spAutoFit/>
          </a:bodyPr>
          <a:lstStyle/>
          <a:p>
            <a:pPr marL="342900"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Kimi </a:t>
            </a:r>
            <a:r>
              <a:rPr lang="tr-TR" sz="2000" dirty="0">
                <a:latin typeface="Arial" panose="020B0604020202020204" pitchFamily="34" charset="0"/>
                <a:cs typeface="Arial" panose="020B0604020202020204" pitchFamily="34" charset="0"/>
              </a:rPr>
              <a:t>ülkeler Komitede yalnızca bölgelerin temsil </a:t>
            </a:r>
            <a:r>
              <a:rPr lang="tr-TR" sz="2000" dirty="0" smtClean="0">
                <a:latin typeface="Arial" panose="020B0604020202020204" pitchFamily="34" charset="0"/>
                <a:cs typeface="Arial" panose="020B0604020202020204" pitchFamily="34" charset="0"/>
              </a:rPr>
              <a:t>edilmesini yeğlerken </a:t>
            </a:r>
            <a:r>
              <a:rPr lang="tr-TR" sz="2000" dirty="0">
                <a:latin typeface="Arial" panose="020B0604020202020204" pitchFamily="34" charset="0"/>
                <a:cs typeface="Arial" panose="020B0604020202020204" pitchFamily="34" charset="0"/>
              </a:rPr>
              <a:t>(örneğin Belçika), kimileri ise yalnızca yerel yönetimlerce </a:t>
            </a:r>
            <a:r>
              <a:rPr lang="tr-TR" sz="2000" dirty="0" smtClean="0">
                <a:latin typeface="Arial" panose="020B0604020202020204" pitchFamily="34" charset="0"/>
                <a:cs typeface="Arial" panose="020B0604020202020204" pitchFamily="34" charset="0"/>
              </a:rPr>
              <a:t>temsil edilmektedir </a:t>
            </a: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örn</a:t>
            </a:r>
            <a:r>
              <a:rPr lang="tr-TR" sz="2000" dirty="0">
                <a:latin typeface="Arial" panose="020B0604020202020204" pitchFamily="34" charset="0"/>
                <a:cs typeface="Arial" panose="020B0604020202020204" pitchFamily="34" charset="0"/>
              </a:rPr>
              <a:t>. Danimarka, Yunanistan, İrlanda, Lüksemburg, İsveç</a:t>
            </a:r>
            <a:r>
              <a:rPr lang="tr-TR" sz="2000" dirty="0" smtClean="0">
                <a:latin typeface="Arial" panose="020B0604020202020204" pitchFamily="34" charset="0"/>
                <a:cs typeface="Arial" panose="020B0604020202020204" pitchFamily="34" charset="0"/>
              </a:rPr>
              <a:t>). Almanya</a:t>
            </a:r>
            <a:r>
              <a:rPr lang="tr-TR" sz="2000" dirty="0">
                <a:latin typeface="Arial" panose="020B0604020202020204" pitchFamily="34" charset="0"/>
                <a:cs typeface="Arial" panose="020B0604020202020204" pitchFamily="34" charset="0"/>
              </a:rPr>
              <a:t>, Fransa, İtalya, İspanya, Portekiz, Avusturya gibi ülkeler ise </a:t>
            </a:r>
            <a:r>
              <a:rPr lang="tr-TR" sz="2000" dirty="0" smtClean="0">
                <a:latin typeface="Arial" panose="020B0604020202020204" pitchFamily="34" charset="0"/>
                <a:cs typeface="Arial" panose="020B0604020202020204" pitchFamily="34" charset="0"/>
              </a:rPr>
              <a:t>hem bölge/eyalet </a:t>
            </a:r>
            <a:r>
              <a:rPr lang="tr-TR" sz="2000" dirty="0">
                <a:latin typeface="Arial" panose="020B0604020202020204" pitchFamily="34" charset="0"/>
                <a:cs typeface="Arial" panose="020B0604020202020204" pitchFamily="34" charset="0"/>
              </a:rPr>
              <a:t>hem de yerel yönetim düzeyinde Bölgeler Komitesine </a:t>
            </a:r>
            <a:r>
              <a:rPr lang="tr-TR" sz="2000" dirty="0" smtClean="0">
                <a:latin typeface="Arial" panose="020B0604020202020204" pitchFamily="34" charset="0"/>
                <a:cs typeface="Arial" panose="020B0604020202020204" pitchFamily="34" charset="0"/>
              </a:rPr>
              <a:t>temsilci göndermektedir</a:t>
            </a:r>
            <a:r>
              <a:rPr lang="tr-TR" sz="2000" dirty="0">
                <a:latin typeface="Arial" panose="020B0604020202020204" pitchFamily="34" charset="0"/>
                <a:cs typeface="Arial" panose="020B0604020202020204" pitchFamily="34" charset="0"/>
              </a:rPr>
              <a:t>. Ancak, Avusturya, Almanya Belçika gibi federal ve </a:t>
            </a:r>
            <a:r>
              <a:rPr lang="tr-TR" sz="2000" dirty="0" smtClean="0">
                <a:latin typeface="Arial" panose="020B0604020202020204" pitchFamily="34" charset="0"/>
                <a:cs typeface="Arial" panose="020B0604020202020204" pitchFamily="34" charset="0"/>
              </a:rPr>
              <a:t>İtalya, İspanya </a:t>
            </a:r>
            <a:r>
              <a:rPr lang="tr-TR" sz="2000" dirty="0">
                <a:latin typeface="Arial" panose="020B0604020202020204" pitchFamily="34" charset="0"/>
                <a:cs typeface="Arial" panose="020B0604020202020204" pitchFamily="34" charset="0"/>
              </a:rPr>
              <a:t>gibi bölgeli bir siyasal yapıya sahip olan devletler, ağırlıklı </a:t>
            </a:r>
            <a:r>
              <a:rPr lang="tr-TR" sz="2000" dirty="0" smtClean="0">
                <a:latin typeface="Arial" panose="020B0604020202020204" pitchFamily="34" charset="0"/>
                <a:cs typeface="Arial" panose="020B0604020202020204" pitchFamily="34" charset="0"/>
              </a:rPr>
              <a:t>olarak eyalet/bölge </a:t>
            </a:r>
            <a:r>
              <a:rPr lang="tr-TR" sz="2000" dirty="0">
                <a:latin typeface="Arial" panose="020B0604020202020204" pitchFamily="34" charset="0"/>
                <a:cs typeface="Arial" panose="020B0604020202020204" pitchFamily="34" charset="0"/>
              </a:rPr>
              <a:t>temsilcileri tarafından Komitede temsil edilmektedir. Belediye, </a:t>
            </a:r>
            <a:r>
              <a:rPr lang="tr-TR" sz="2000" dirty="0" smtClean="0">
                <a:latin typeface="Arial" panose="020B0604020202020204" pitchFamily="34" charset="0"/>
                <a:cs typeface="Arial" panose="020B0604020202020204" pitchFamily="34" charset="0"/>
              </a:rPr>
              <a:t>il gibi </a:t>
            </a:r>
            <a:r>
              <a:rPr lang="tr-TR" sz="2000" dirty="0">
                <a:latin typeface="Arial" panose="020B0604020202020204" pitchFamily="34" charset="0"/>
                <a:cs typeface="Arial" panose="020B0604020202020204" pitchFamily="34" charset="0"/>
              </a:rPr>
              <a:t>yerel yönetimlerin temsili bu ülkelerde çok az </a:t>
            </a:r>
            <a:r>
              <a:rPr lang="tr-TR" sz="2000" dirty="0" smtClean="0">
                <a:latin typeface="Arial" panose="020B0604020202020204" pitchFamily="34" charset="0"/>
                <a:cs typeface="Arial" panose="020B0604020202020204" pitchFamily="34" charset="0"/>
              </a:rPr>
              <a:t>tutulmuştur (Esen, 2004).</a:t>
            </a:r>
          </a:p>
          <a:p>
            <a:pPr marL="342900" indent="-342900" algn="just">
              <a:buFont typeface="Arial" panose="020B0604020202020204" pitchFamily="34" charset="0"/>
              <a:buChar char="•"/>
            </a:pPr>
            <a:endParaRPr lang="tr-T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85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313080" y="1201776"/>
            <a:ext cx="7717536" cy="1938992"/>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a:p>
            <a:pPr marL="800100" lvl="1"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Fransa</a:t>
            </a:r>
            <a:r>
              <a:rPr lang="tr-TR" sz="2000" dirty="0">
                <a:latin typeface="Arial" panose="020B0604020202020204" pitchFamily="34" charset="0"/>
                <a:cs typeface="Arial" panose="020B0604020202020204" pitchFamily="34" charset="0"/>
              </a:rPr>
              <a:t>’da dört yerel yönetim birimi bulunmaktadır: komünler(belediyeler), </a:t>
            </a:r>
            <a:r>
              <a:rPr lang="tr-TR" sz="2000" dirty="0" smtClean="0">
                <a:latin typeface="Arial" panose="020B0604020202020204" pitchFamily="34" charset="0"/>
                <a:cs typeface="Arial" panose="020B0604020202020204" pitchFamily="34" charset="0"/>
              </a:rPr>
              <a:t>iller (</a:t>
            </a:r>
            <a:r>
              <a:rPr lang="tr-TR" sz="2000" dirty="0" err="1" smtClean="0">
                <a:latin typeface="Arial" panose="020B0604020202020204" pitchFamily="34" charset="0"/>
                <a:cs typeface="Arial" panose="020B0604020202020204" pitchFamily="34" charset="0"/>
              </a:rPr>
              <a:t>départments</a:t>
            </a:r>
            <a:r>
              <a:rPr lang="tr-TR" sz="2000" dirty="0">
                <a:latin typeface="Arial" panose="020B0604020202020204" pitchFamily="34" charset="0"/>
                <a:cs typeface="Arial" panose="020B0604020202020204" pitchFamily="34" charset="0"/>
              </a:rPr>
              <a:t>), bölgeler ve kamu işbirliği </a:t>
            </a:r>
            <a:r>
              <a:rPr lang="tr-TR" sz="2000" dirty="0" smtClean="0">
                <a:latin typeface="Arial" panose="020B0604020202020204" pitchFamily="34" charset="0"/>
                <a:cs typeface="Arial" panose="020B0604020202020204" pitchFamily="34" charset="0"/>
              </a:rPr>
              <a:t>kuruluşları</a:t>
            </a:r>
          </a:p>
          <a:p>
            <a:pPr marL="800100" lvl="1" indent="-34290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825846235"/>
              </p:ext>
            </p:extLst>
          </p:nvPr>
        </p:nvGraphicFramePr>
        <p:xfrm>
          <a:off x="1438656" y="2844679"/>
          <a:ext cx="6169152" cy="2678296"/>
        </p:xfrm>
        <a:graphic>
          <a:graphicData uri="http://schemas.openxmlformats.org/drawingml/2006/table">
            <a:tbl>
              <a:tblPr>
                <a:tableStyleId>{22838BEF-8BB2-4498-84A7-C5851F593DF1}</a:tableStyleId>
              </a:tblPr>
              <a:tblGrid>
                <a:gridCol w="2858577">
                  <a:extLst>
                    <a:ext uri="{9D8B030D-6E8A-4147-A177-3AD203B41FA5}">
                      <a16:colId xmlns:a16="http://schemas.microsoft.com/office/drawing/2014/main" val="549135672"/>
                    </a:ext>
                  </a:extLst>
                </a:gridCol>
                <a:gridCol w="3310575">
                  <a:extLst>
                    <a:ext uri="{9D8B030D-6E8A-4147-A177-3AD203B41FA5}">
                      <a16:colId xmlns:a16="http://schemas.microsoft.com/office/drawing/2014/main" val="4267333810"/>
                    </a:ext>
                  </a:extLst>
                </a:gridCol>
              </a:tblGrid>
              <a:tr h="334787">
                <a:tc gridSpan="2">
                  <a:txBody>
                    <a:bodyPr/>
                    <a:lstStyle/>
                    <a:p>
                      <a:pPr algn="ctr" fontAlgn="b"/>
                      <a:r>
                        <a:rPr lang="tr-TR" sz="1100" u="none" strike="noStrike" dirty="0">
                          <a:effectLst/>
                        </a:rPr>
                        <a:t>Fransa’da Nüfusa Bağlı Olarak Belediyelerin Sınıflandırılması</a:t>
                      </a:r>
                      <a:endParaRPr lang="tr-TR"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684909331"/>
                  </a:ext>
                </a:extLst>
              </a:tr>
              <a:tr h="334787">
                <a:tc>
                  <a:txBody>
                    <a:bodyPr/>
                    <a:lstStyle/>
                    <a:p>
                      <a:pPr algn="ctr" fontAlgn="b"/>
                      <a:r>
                        <a:rPr lang="tr-TR" sz="1100" u="none" strike="noStrike" dirty="0">
                          <a:effectLst/>
                        </a:rPr>
                        <a:t>Nüfus</a:t>
                      </a: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Belediye Sayısı Oranı</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071150"/>
                  </a:ext>
                </a:extLst>
              </a:tr>
              <a:tr h="334787">
                <a:tc>
                  <a:txBody>
                    <a:bodyPr/>
                    <a:lstStyle/>
                    <a:p>
                      <a:pPr algn="ctr" fontAlgn="b"/>
                      <a:r>
                        <a:rPr lang="tr-TR" sz="1100" u="none" strike="noStrike">
                          <a:effectLst/>
                        </a:rPr>
                        <a:t>0-999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27189</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0078790"/>
                  </a:ext>
                </a:extLst>
              </a:tr>
              <a:tr h="334787">
                <a:tc>
                  <a:txBody>
                    <a:bodyPr/>
                    <a:lstStyle/>
                    <a:p>
                      <a:pPr algn="ctr" fontAlgn="b"/>
                      <a:r>
                        <a:rPr lang="tr-TR" sz="1100" u="none" strike="noStrike">
                          <a:effectLst/>
                        </a:rPr>
                        <a:t>1.000-4.999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7764</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6783566"/>
                  </a:ext>
                </a:extLst>
              </a:tr>
              <a:tr h="334787">
                <a:tc>
                  <a:txBody>
                    <a:bodyPr/>
                    <a:lstStyle/>
                    <a:p>
                      <a:pPr algn="ctr" fontAlgn="b"/>
                      <a:r>
                        <a:rPr lang="tr-TR" sz="1100" u="none" strike="noStrike">
                          <a:effectLst/>
                        </a:rPr>
                        <a:t>5.000-9.999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1071</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1702847"/>
                  </a:ext>
                </a:extLst>
              </a:tr>
              <a:tr h="334787">
                <a:tc>
                  <a:txBody>
                    <a:bodyPr/>
                    <a:lstStyle/>
                    <a:p>
                      <a:pPr algn="ctr" fontAlgn="b"/>
                      <a:r>
                        <a:rPr lang="tr-TR" sz="1100" u="none" strike="noStrike">
                          <a:effectLst/>
                        </a:rPr>
                        <a:t>10.000-49.999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849</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3946631"/>
                  </a:ext>
                </a:extLst>
              </a:tr>
              <a:tr h="334787">
                <a:tc>
                  <a:txBody>
                    <a:bodyPr/>
                    <a:lstStyle/>
                    <a:p>
                      <a:pPr algn="ctr" fontAlgn="b"/>
                      <a:r>
                        <a:rPr lang="tr-TR" sz="1100" u="none" strike="noStrike">
                          <a:effectLst/>
                        </a:rPr>
                        <a:t>50.000-99.999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97</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2492321"/>
                  </a:ext>
                </a:extLst>
              </a:tr>
              <a:tr h="334787">
                <a:tc>
                  <a:txBody>
                    <a:bodyPr/>
                    <a:lstStyle/>
                    <a:p>
                      <a:pPr algn="ctr" fontAlgn="b"/>
                      <a:r>
                        <a:rPr lang="tr-TR" sz="1100" u="none" strike="noStrike">
                          <a:effectLst/>
                        </a:rPr>
                        <a:t>100.000 ve üzeri</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47</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432275"/>
                  </a:ext>
                </a:extLst>
              </a:tr>
            </a:tbl>
          </a:graphicData>
        </a:graphic>
      </p:graphicFrame>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40768"/>
            <a:ext cx="1311001" cy="1335025"/>
          </a:xfrm>
          <a:prstGeom prst="rect">
            <a:avLst/>
          </a:prstGeom>
        </p:spPr>
      </p:pic>
    </p:spTree>
    <p:extLst>
      <p:ext uri="{BB962C8B-B14F-4D97-AF65-F5344CB8AC3E}">
        <p14:creationId xmlns:p14="http://schemas.microsoft.com/office/powerpoint/2010/main" val="228958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655500" y="1726032"/>
            <a:ext cx="7717536" cy="3477875"/>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a:p>
            <a:pPr marL="800100" lvl="1"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Belediye (Komün)</a:t>
            </a:r>
          </a:p>
          <a:p>
            <a:pPr marL="800100" lvl="1"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Fransa’da en küçük yerel yönetim birimini kırsal ve kentsel alan fark etmeksizin belediyeler (komünler) oluşturmaktadır. Bu açıdan, Fransa’da daha çok kırsal </a:t>
            </a:r>
            <a:r>
              <a:rPr lang="tr-TR" sz="2000" dirty="0" smtClean="0">
                <a:latin typeface="Arial" panose="020B0604020202020204" pitchFamily="34" charset="0"/>
                <a:cs typeface="Arial" panose="020B0604020202020204" pitchFamily="34" charset="0"/>
              </a:rPr>
              <a:t>alanlara özgü </a:t>
            </a:r>
            <a:r>
              <a:rPr lang="tr-TR" sz="2000" dirty="0">
                <a:latin typeface="Arial" panose="020B0604020202020204" pitchFamily="34" charset="0"/>
                <a:cs typeface="Arial" panose="020B0604020202020204" pitchFamily="34" charset="0"/>
              </a:rPr>
              <a:t>köy-kasaba gibi örgütlenme ve yönetim birimleri bulunmadığı için en alt kademe yönetim birimi olarak belediyeler kabul edilir. Bu nedenle, Fransa’da </a:t>
            </a:r>
            <a:r>
              <a:rPr lang="tr-TR" sz="2000" dirty="0" smtClean="0">
                <a:latin typeface="Arial" panose="020B0604020202020204" pitchFamily="34" charset="0"/>
                <a:cs typeface="Arial" panose="020B0604020202020204" pitchFamily="34" charset="0"/>
              </a:rPr>
              <a:t>nüfusu 50 </a:t>
            </a:r>
            <a:r>
              <a:rPr lang="tr-TR" sz="2000" dirty="0">
                <a:latin typeface="Arial" panose="020B0604020202020204" pitchFamily="34" charset="0"/>
                <a:cs typeface="Arial" panose="020B0604020202020204" pitchFamily="34" charset="0"/>
              </a:rPr>
              <a:t>kişi olan belediyeler bulunabilmektedir. Fransa’da bulunan 36.556 </a:t>
            </a:r>
            <a:r>
              <a:rPr lang="tr-TR" sz="2000" dirty="0" smtClean="0">
                <a:latin typeface="Arial" panose="020B0604020202020204" pitchFamily="34" charset="0"/>
                <a:cs typeface="Arial" panose="020B0604020202020204" pitchFamily="34" charset="0"/>
              </a:rPr>
              <a:t>belediyenin 28.000’den </a:t>
            </a:r>
            <a:r>
              <a:rPr lang="tr-TR" sz="2000" dirty="0">
                <a:latin typeface="Arial" panose="020B0604020202020204" pitchFamily="34" charset="0"/>
                <a:cs typeface="Arial" panose="020B0604020202020204" pitchFamily="34" charset="0"/>
              </a:rPr>
              <a:t>fazlasının nüfusu 1.000 kişinin altındadır. </a:t>
            </a:r>
            <a:endParaRPr lang="tr-TR" sz="2000" dirty="0" smtClean="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40768"/>
            <a:ext cx="1311001" cy="1335025"/>
          </a:xfrm>
          <a:prstGeom prst="rect">
            <a:avLst/>
          </a:prstGeom>
        </p:spPr>
      </p:pic>
    </p:spTree>
    <p:extLst>
      <p:ext uri="{BB962C8B-B14F-4D97-AF65-F5344CB8AC3E}">
        <p14:creationId xmlns:p14="http://schemas.microsoft.com/office/powerpoint/2010/main" val="268136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655500" y="1811376"/>
            <a:ext cx="7717536" cy="3170099"/>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a:p>
            <a:pPr marL="800100" lvl="1"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İl </a:t>
            </a:r>
            <a:r>
              <a:rPr lang="tr-TR" sz="2000" b="1" dirty="0">
                <a:latin typeface="Arial" panose="020B0604020202020204" pitchFamily="34" charset="0"/>
                <a:cs typeface="Arial" panose="020B0604020202020204" pitchFamily="34" charset="0"/>
              </a:rPr>
              <a:t>(</a:t>
            </a:r>
            <a:r>
              <a:rPr lang="tr-TR" sz="2000" b="1" dirty="0" err="1">
                <a:latin typeface="Arial" panose="020B0604020202020204" pitchFamily="34" charset="0"/>
                <a:cs typeface="Arial" panose="020B0604020202020204" pitchFamily="34" charset="0"/>
              </a:rPr>
              <a:t>Département</a:t>
            </a:r>
            <a:r>
              <a:rPr lang="tr-TR" sz="2000" b="1" dirty="0" smtClean="0">
                <a:latin typeface="Arial" panose="020B0604020202020204" pitchFamily="34" charset="0"/>
                <a:cs typeface="Arial" panose="020B0604020202020204" pitchFamily="34" charset="0"/>
              </a:rPr>
              <a:t>)</a:t>
            </a:r>
          </a:p>
          <a:p>
            <a:pPr marL="800100" lvl="1"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Fransa’nın temel yönetim birimlerinden biri de ildir. İller, merkeziyetçi </a:t>
            </a:r>
            <a:r>
              <a:rPr lang="tr-TR" sz="2000" dirty="0" smtClean="0">
                <a:latin typeface="Arial" panose="020B0604020202020204" pitchFamily="34" charset="0"/>
                <a:cs typeface="Arial" panose="020B0604020202020204" pitchFamily="34" charset="0"/>
              </a:rPr>
              <a:t>yönetim geleneğinden </a:t>
            </a:r>
            <a:r>
              <a:rPr lang="tr-TR" sz="2000" dirty="0">
                <a:latin typeface="Arial" panose="020B0604020202020204" pitchFamily="34" charset="0"/>
                <a:cs typeface="Arial" panose="020B0604020202020204" pitchFamily="34" charset="0"/>
              </a:rPr>
              <a:t>gelen Fransız kamu yönetimi sisteminin halen önemli bir parçasıdır. İl Özel İdaresi olarak hizmet sunan bu yerel yönetim yapısı altında </a:t>
            </a:r>
            <a:r>
              <a:rPr lang="tr-TR" sz="2000" dirty="0" smtClean="0">
                <a:latin typeface="Arial" panose="020B0604020202020204" pitchFamily="34" charset="0"/>
                <a:cs typeface="Arial" panose="020B0604020202020204" pitchFamily="34" charset="0"/>
              </a:rPr>
              <a:t>Fransa </a:t>
            </a:r>
            <a:r>
              <a:rPr lang="tr-TR" sz="2000" dirty="0" err="1" smtClean="0">
                <a:latin typeface="Arial" panose="020B0604020202020204" pitchFamily="34" charset="0"/>
                <a:cs typeface="Arial" panose="020B0604020202020204" pitchFamily="34" charset="0"/>
              </a:rPr>
              <a:t>Anakarası’nda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96 il bulunmaktadır. Fransa’nın denizaşırı topraklarında ise 4 tane </a:t>
            </a:r>
            <a:r>
              <a:rPr lang="tr-TR" sz="2000" dirty="0" smtClean="0">
                <a:latin typeface="Arial" panose="020B0604020202020204" pitchFamily="34" charset="0"/>
                <a:cs typeface="Arial" panose="020B0604020202020204" pitchFamily="34" charset="0"/>
              </a:rPr>
              <a:t>il bulunmaktadır</a:t>
            </a:r>
            <a:r>
              <a:rPr lang="tr-TR" sz="2000" dirty="0">
                <a:latin typeface="Arial" panose="020B0604020202020204" pitchFamily="34" charset="0"/>
                <a:cs typeface="Arial" panose="020B0604020202020204" pitchFamily="34" charset="0"/>
              </a:rPr>
              <a:t>. Böylece toplamda 100 Fransız ili bulunmaktadır. </a:t>
            </a:r>
            <a:endParaRPr lang="tr-TR" sz="2000" dirty="0" smtClean="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40768"/>
            <a:ext cx="1311001" cy="1335025"/>
          </a:xfrm>
          <a:prstGeom prst="rect">
            <a:avLst/>
          </a:prstGeom>
        </p:spPr>
      </p:pic>
    </p:spTree>
    <p:extLst>
      <p:ext uri="{BB962C8B-B14F-4D97-AF65-F5344CB8AC3E}">
        <p14:creationId xmlns:p14="http://schemas.microsoft.com/office/powerpoint/2010/main" val="19841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983640" y="2372208"/>
            <a:ext cx="7717536" cy="2246769"/>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a:p>
            <a:pPr marL="800100" lvl="1"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Bölge</a:t>
            </a:r>
          </a:p>
          <a:p>
            <a:pPr marL="800100" lvl="1"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Fransa’nın deniz aşırı topraklarında ise dört bölge bulunmaktadır. Fransız </a:t>
            </a:r>
            <a:r>
              <a:rPr lang="tr-TR" sz="2000" dirty="0" smtClean="0">
                <a:latin typeface="Arial" panose="020B0604020202020204" pitchFamily="34" charset="0"/>
                <a:cs typeface="Arial" panose="020B0604020202020204" pitchFamily="34" charset="0"/>
              </a:rPr>
              <a:t>kamu yönetiminde </a:t>
            </a:r>
            <a:r>
              <a:rPr lang="tr-TR" sz="2000" dirty="0">
                <a:latin typeface="Arial" panose="020B0604020202020204" pitchFamily="34" charset="0"/>
                <a:cs typeface="Arial" panose="020B0604020202020204" pitchFamily="34" charset="0"/>
              </a:rPr>
              <a:t>bölge yönetimleri, komün ve il yönetimlerine göre daha yeni idari birimlerdir. </a:t>
            </a:r>
            <a:endParaRPr lang="tr-TR" sz="2000" dirty="0" smtClean="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28079"/>
            <a:ext cx="1311001" cy="1335025"/>
          </a:xfrm>
          <a:prstGeom prst="rect">
            <a:avLst/>
          </a:prstGeom>
        </p:spPr>
      </p:pic>
    </p:spTree>
    <p:extLst>
      <p:ext uri="{BB962C8B-B14F-4D97-AF65-F5344CB8AC3E}">
        <p14:creationId xmlns:p14="http://schemas.microsoft.com/office/powerpoint/2010/main" val="92605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483768" y="1457808"/>
            <a:ext cx="7717536" cy="3477875"/>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a:p>
            <a:pPr marL="800100" lvl="1"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İspanya </a:t>
            </a:r>
            <a:r>
              <a:rPr lang="tr-TR" sz="2000" dirty="0">
                <a:latin typeface="Arial" panose="020B0604020202020204" pitchFamily="34" charset="0"/>
                <a:cs typeface="Arial" panose="020B0604020202020204" pitchFamily="34" charset="0"/>
              </a:rPr>
              <a:t>üniter devlet yapısına sahiptir. Ancak bu üniter yapı </a:t>
            </a:r>
            <a:r>
              <a:rPr lang="tr-TR" sz="2000" dirty="0" err="1">
                <a:latin typeface="Arial" panose="020B0604020202020204" pitchFamily="34" charset="0"/>
                <a:cs typeface="Arial" panose="020B0604020202020204" pitchFamily="34" charset="0"/>
              </a:rPr>
              <a:t>içersinde</a:t>
            </a:r>
            <a:r>
              <a:rPr lang="tr-TR" sz="2000" dirty="0">
                <a:latin typeface="Arial" panose="020B0604020202020204" pitchFamily="34" charset="0"/>
                <a:cs typeface="Arial" panose="020B0604020202020204" pitchFamily="34" charset="0"/>
              </a:rPr>
              <a:t> geniş bir yerinden yönetim (</a:t>
            </a:r>
            <a:r>
              <a:rPr lang="tr-TR" sz="2000" dirty="0" err="1">
                <a:latin typeface="Arial" panose="020B0604020202020204" pitchFamily="34" charset="0"/>
                <a:cs typeface="Arial" panose="020B0604020202020204" pitchFamily="34" charset="0"/>
              </a:rPr>
              <a:t>desantralizasyon</a:t>
            </a:r>
            <a:r>
              <a:rPr lang="tr-TR" sz="2000" dirty="0">
                <a:latin typeface="Arial" panose="020B0604020202020204" pitchFamily="34" charset="0"/>
                <a:cs typeface="Arial" panose="020B0604020202020204" pitchFamily="34" charset="0"/>
              </a:rPr>
              <a:t>) sistemi uygulanmaktadır. İspanya’da üç kademeli bir yerel yönetim sistemi bulunmaktadır:</a:t>
            </a:r>
          </a:p>
          <a:p>
            <a:pPr marL="1257300" lvl="2"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Bölgesel </a:t>
            </a:r>
            <a:r>
              <a:rPr lang="tr-TR" sz="2000" dirty="0">
                <a:latin typeface="Arial" panose="020B0604020202020204" pitchFamily="34" charset="0"/>
                <a:cs typeface="Arial" panose="020B0604020202020204" pitchFamily="34" charset="0"/>
              </a:rPr>
              <a:t>Yönetim</a:t>
            </a:r>
          </a:p>
          <a:p>
            <a:pPr marL="1257300" lvl="2"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İl </a:t>
            </a:r>
            <a:r>
              <a:rPr lang="tr-TR" sz="2000" dirty="0">
                <a:latin typeface="Arial" panose="020B0604020202020204" pitchFamily="34" charset="0"/>
                <a:cs typeface="Arial" panose="020B0604020202020204" pitchFamily="34" charset="0"/>
              </a:rPr>
              <a:t>Yönetimi</a:t>
            </a:r>
          </a:p>
          <a:p>
            <a:pPr marL="1257300" lvl="2"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Belediyeler</a:t>
            </a:r>
            <a:endParaRPr lang="tr-TR" sz="20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tr-TR" sz="2000" dirty="0">
                <a:latin typeface="Arial" panose="020B0604020202020204" pitchFamily="34" charset="0"/>
                <a:cs typeface="Arial" panose="020B0604020202020204" pitchFamily="34" charset="0"/>
              </a:rPr>
              <a:t>Bu ana birimler yanında belediye birlikleri, metropoliten yönetim ve ilçeler (</a:t>
            </a:r>
            <a:r>
              <a:rPr lang="tr-TR" sz="2000" dirty="0" err="1">
                <a:latin typeface="Arial" panose="020B0604020202020204" pitchFamily="34" charset="0"/>
                <a:cs typeface="Arial" panose="020B0604020202020204" pitchFamily="34" charset="0"/>
              </a:rPr>
              <a:t>comarcas</a:t>
            </a:r>
            <a:r>
              <a:rPr lang="tr-TR" sz="2000" dirty="0">
                <a:latin typeface="Arial" panose="020B0604020202020204" pitchFamily="34" charset="0"/>
                <a:cs typeface="Arial" panose="020B0604020202020204" pitchFamily="34" charset="0"/>
              </a:rPr>
              <a:t>) de yer almaktadır. </a:t>
            </a:r>
            <a:endParaRPr lang="tr-TR" sz="2000" dirty="0" smtClean="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12" y="3023616"/>
            <a:ext cx="1280707" cy="947644"/>
          </a:xfrm>
          <a:prstGeom prst="rect">
            <a:avLst/>
          </a:prstGeom>
        </p:spPr>
      </p:pic>
    </p:spTree>
    <p:extLst>
      <p:ext uri="{BB962C8B-B14F-4D97-AF65-F5344CB8AC3E}">
        <p14:creationId xmlns:p14="http://schemas.microsoft.com/office/powerpoint/2010/main" val="233738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483768" y="1457808"/>
            <a:ext cx="7717536" cy="707886"/>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12" y="3023616"/>
            <a:ext cx="1280707" cy="947644"/>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3185153631"/>
              </p:ext>
            </p:extLst>
          </p:nvPr>
        </p:nvGraphicFramePr>
        <p:xfrm>
          <a:off x="1872741" y="2165694"/>
          <a:ext cx="5930137" cy="3107718"/>
        </p:xfrm>
        <a:graphic>
          <a:graphicData uri="http://schemas.openxmlformats.org/drawingml/2006/table">
            <a:tbl>
              <a:tblPr>
                <a:tableStyleId>{22838BEF-8BB2-4498-84A7-C5851F593DF1}</a:tableStyleId>
              </a:tblPr>
              <a:tblGrid>
                <a:gridCol w="2747826">
                  <a:extLst>
                    <a:ext uri="{9D8B030D-6E8A-4147-A177-3AD203B41FA5}">
                      <a16:colId xmlns:a16="http://schemas.microsoft.com/office/drawing/2014/main" val="1451682729"/>
                    </a:ext>
                  </a:extLst>
                </a:gridCol>
                <a:gridCol w="3182311">
                  <a:extLst>
                    <a:ext uri="{9D8B030D-6E8A-4147-A177-3AD203B41FA5}">
                      <a16:colId xmlns:a16="http://schemas.microsoft.com/office/drawing/2014/main" val="2915161747"/>
                    </a:ext>
                  </a:extLst>
                </a:gridCol>
              </a:tblGrid>
              <a:tr h="345302">
                <a:tc gridSpan="2">
                  <a:txBody>
                    <a:bodyPr/>
                    <a:lstStyle/>
                    <a:p>
                      <a:pPr algn="ctr" fontAlgn="b"/>
                      <a:r>
                        <a:rPr lang="tr-TR" sz="1100" u="none" strike="noStrike">
                          <a:effectLst/>
                        </a:rPr>
                        <a:t>İspanya’da Nüfusa Bağlı Olarak Belediyelerin Sınıflandırılması</a:t>
                      </a:r>
                      <a:endParaRPr lang="tr-TR"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291854983"/>
                  </a:ext>
                </a:extLst>
              </a:tr>
              <a:tr h="345302">
                <a:tc>
                  <a:txBody>
                    <a:bodyPr/>
                    <a:lstStyle/>
                    <a:p>
                      <a:pPr algn="ctr" fontAlgn="b"/>
                      <a:r>
                        <a:rPr lang="tr-TR" sz="1100" u="none" strike="noStrike">
                          <a:effectLst/>
                        </a:rPr>
                        <a:t>Nüfus</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a:effectLst/>
                        </a:rPr>
                        <a:t>Belediye Sayısı Oranı</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8257455"/>
                  </a:ext>
                </a:extLst>
              </a:tr>
              <a:tr h="345302">
                <a:tc>
                  <a:txBody>
                    <a:bodyPr/>
                    <a:lstStyle/>
                    <a:p>
                      <a:pPr algn="ctr" fontAlgn="b"/>
                      <a:r>
                        <a:rPr lang="tr-TR" sz="1100" u="none" strike="noStrike">
                          <a:effectLst/>
                        </a:rPr>
                        <a:t>0-999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a:effectLst/>
                        </a:rPr>
                        <a:t>4886</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694008"/>
                  </a:ext>
                </a:extLst>
              </a:tr>
              <a:tr h="345302">
                <a:tc>
                  <a:txBody>
                    <a:bodyPr/>
                    <a:lstStyle/>
                    <a:p>
                      <a:pPr algn="ctr" fontAlgn="b"/>
                      <a:r>
                        <a:rPr lang="tr-TR" sz="1100" u="none" strike="noStrike">
                          <a:effectLst/>
                        </a:rPr>
                        <a:t>1.000-4.999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a:effectLst/>
                        </a:rPr>
                        <a:t>2065</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5755437"/>
                  </a:ext>
                </a:extLst>
              </a:tr>
              <a:tr h="345302">
                <a:tc>
                  <a:txBody>
                    <a:bodyPr/>
                    <a:lstStyle/>
                    <a:p>
                      <a:pPr algn="ctr" fontAlgn="b"/>
                      <a:r>
                        <a:rPr lang="tr-TR" sz="1100" u="none" strike="noStrike">
                          <a:effectLst/>
                        </a:rPr>
                        <a:t>5.000-9.999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a:effectLst/>
                        </a:rPr>
                        <a:t>524</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7164424"/>
                  </a:ext>
                </a:extLst>
              </a:tr>
              <a:tr h="345302">
                <a:tc>
                  <a:txBody>
                    <a:bodyPr/>
                    <a:lstStyle/>
                    <a:p>
                      <a:pPr algn="ctr" fontAlgn="b"/>
                      <a:r>
                        <a:rPr lang="tr-TR" sz="1100" u="none" strike="noStrike">
                          <a:effectLst/>
                        </a:rPr>
                        <a:t>10.000-49.999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a:effectLst/>
                        </a:rPr>
                        <a:t>506</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677750"/>
                  </a:ext>
                </a:extLst>
              </a:tr>
              <a:tr h="345302">
                <a:tc>
                  <a:txBody>
                    <a:bodyPr/>
                    <a:lstStyle/>
                    <a:p>
                      <a:pPr algn="ctr" fontAlgn="b"/>
                      <a:r>
                        <a:rPr lang="tr-TR" sz="1100" u="none" strike="noStrike">
                          <a:effectLst/>
                        </a:rPr>
                        <a:t>50.000-99.999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a:effectLst/>
                        </a:rPr>
                        <a:t>61</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5297573"/>
                  </a:ext>
                </a:extLst>
              </a:tr>
              <a:tr h="345302">
                <a:tc>
                  <a:txBody>
                    <a:bodyPr/>
                    <a:lstStyle/>
                    <a:p>
                      <a:pPr algn="ctr" fontAlgn="b"/>
                      <a:r>
                        <a:rPr lang="tr-TR" sz="1100" u="none" strike="noStrike">
                          <a:effectLst/>
                        </a:rPr>
                        <a:t>100.000-500.000</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a:effectLst/>
                        </a:rPr>
                        <a:t>49</a:t>
                      </a:r>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6204150"/>
                  </a:ext>
                </a:extLst>
              </a:tr>
              <a:tr h="345302">
                <a:tc>
                  <a:txBody>
                    <a:bodyPr/>
                    <a:lstStyle/>
                    <a:p>
                      <a:pPr algn="ctr" fontAlgn="b"/>
                      <a:r>
                        <a:rPr lang="tr-TR" sz="1100" u="none" strike="noStrike">
                          <a:effectLst/>
                        </a:rPr>
                        <a:t>500.000 ve üzeri</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6</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2532733"/>
                  </a:ext>
                </a:extLst>
              </a:tr>
            </a:tbl>
          </a:graphicData>
        </a:graphic>
      </p:graphicFrame>
    </p:spTree>
    <p:extLst>
      <p:ext uri="{BB962C8B-B14F-4D97-AF65-F5344CB8AC3E}">
        <p14:creationId xmlns:p14="http://schemas.microsoft.com/office/powerpoint/2010/main" val="265332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0330" y="1737167"/>
            <a:ext cx="7545804" cy="3539430"/>
          </a:xfrm>
          <a:prstGeom prst="rect">
            <a:avLst/>
          </a:prstGeom>
        </p:spPr>
        <p:txBody>
          <a:bodyPr wrap="square">
            <a:spAutoFit/>
          </a:bodyPr>
          <a:lstStyle/>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10. HAFTA</a:t>
            </a: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smtClean="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Avrupa Birliği’nde kent yönetimi (yerel yönetimler)</a:t>
            </a:r>
          </a:p>
        </p:txBody>
      </p:sp>
    </p:spTree>
    <p:extLst>
      <p:ext uri="{BB962C8B-B14F-4D97-AF65-F5344CB8AC3E}">
        <p14:creationId xmlns:p14="http://schemas.microsoft.com/office/powerpoint/2010/main" val="3848393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483768" y="1457808"/>
            <a:ext cx="7717536" cy="3477875"/>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a:p>
            <a:pPr marL="800100" lvl="1" indent="-342900" algn="just">
              <a:buFont typeface="Arial" panose="020B0604020202020204" pitchFamily="34" charset="0"/>
              <a:buChar char="•"/>
            </a:pPr>
            <a:r>
              <a:rPr lang="tr-TR" sz="2000" b="1" dirty="0">
                <a:latin typeface="Arial" panose="020B0604020202020204" pitchFamily="34" charset="0"/>
                <a:cs typeface="Arial" panose="020B0604020202020204" pitchFamily="34" charset="0"/>
              </a:rPr>
              <a:t>İtalya, </a:t>
            </a:r>
            <a:r>
              <a:rPr lang="tr-TR" sz="2000" dirty="0">
                <a:latin typeface="Arial" panose="020B0604020202020204" pitchFamily="34" charset="0"/>
                <a:cs typeface="Arial" panose="020B0604020202020204" pitchFamily="34" charset="0"/>
              </a:rPr>
              <a:t>1948 Anayasası’yla yerel yönetimleri üç kademeli olarak tanımlamıştı. </a:t>
            </a:r>
            <a:r>
              <a:rPr lang="tr-TR" sz="2000" dirty="0" smtClean="0">
                <a:latin typeface="Arial" panose="020B0604020202020204" pitchFamily="34" charset="0"/>
                <a:cs typeface="Arial" panose="020B0604020202020204" pitchFamily="34" charset="0"/>
              </a:rPr>
              <a:t>Bunlar bölge</a:t>
            </a:r>
            <a:r>
              <a:rPr lang="tr-TR" sz="2000" dirty="0">
                <a:latin typeface="Arial" panose="020B0604020202020204" pitchFamily="34" charset="0"/>
                <a:cs typeface="Arial" panose="020B0604020202020204" pitchFamily="34" charset="0"/>
              </a:rPr>
              <a:t>, il ve belediyelerdi. Ancak 1990’da Anayasa’da yapılan bir değişiklikle metropoliten kentler de yerel yönetim kademesine </a:t>
            </a:r>
            <a:r>
              <a:rPr lang="tr-TR" sz="2000" dirty="0" smtClean="0">
                <a:latin typeface="Arial" panose="020B0604020202020204" pitchFamily="34" charset="0"/>
                <a:cs typeface="Arial" panose="020B0604020202020204" pitchFamily="34" charset="0"/>
              </a:rPr>
              <a:t>eklenmiştir. İtalya’da </a:t>
            </a:r>
            <a:r>
              <a:rPr lang="tr-TR" sz="2000" dirty="0">
                <a:latin typeface="Arial" panose="020B0604020202020204" pitchFamily="34" charset="0"/>
                <a:cs typeface="Arial" panose="020B0604020202020204" pitchFamily="34" charset="0"/>
              </a:rPr>
              <a:t>yerel yönetimler dört kademelidir:</a:t>
            </a:r>
          </a:p>
          <a:p>
            <a:pPr marL="1257300" lvl="2"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belediyeler</a:t>
            </a:r>
            <a:endParaRPr lang="tr-TR" sz="2000" dirty="0">
              <a:latin typeface="Arial" panose="020B0604020202020204" pitchFamily="34" charset="0"/>
              <a:cs typeface="Arial" panose="020B0604020202020204" pitchFamily="34" charset="0"/>
            </a:endParaRPr>
          </a:p>
          <a:p>
            <a:pPr marL="1257300" lvl="2"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iller</a:t>
            </a:r>
            <a:endParaRPr lang="tr-TR" sz="2000" dirty="0">
              <a:latin typeface="Arial" panose="020B0604020202020204" pitchFamily="34" charset="0"/>
              <a:cs typeface="Arial" panose="020B0604020202020204" pitchFamily="34" charset="0"/>
            </a:endParaRPr>
          </a:p>
          <a:p>
            <a:pPr marL="1257300" lvl="2"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metropoliten </a:t>
            </a:r>
            <a:r>
              <a:rPr lang="tr-TR" sz="2000" dirty="0">
                <a:latin typeface="Arial" panose="020B0604020202020204" pitchFamily="34" charset="0"/>
                <a:cs typeface="Arial" panose="020B0604020202020204" pitchFamily="34" charset="0"/>
              </a:rPr>
              <a:t>kentler</a:t>
            </a:r>
          </a:p>
          <a:p>
            <a:pPr marL="1257300" lvl="2"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bölgeler</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91" y="2731007"/>
            <a:ext cx="1783083" cy="1783083"/>
          </a:xfrm>
          <a:prstGeom prst="rect">
            <a:avLst/>
          </a:prstGeom>
        </p:spPr>
      </p:pic>
    </p:spTree>
    <p:extLst>
      <p:ext uri="{BB962C8B-B14F-4D97-AF65-F5344CB8AC3E}">
        <p14:creationId xmlns:p14="http://schemas.microsoft.com/office/powerpoint/2010/main" val="3467848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483768" y="1457808"/>
            <a:ext cx="7717536" cy="707886"/>
          </a:xfrm>
          <a:prstGeom prst="rect">
            <a:avLst/>
          </a:prstGeom>
        </p:spPr>
        <p:txBody>
          <a:bodyPr wrap="square">
            <a:spAutoFit/>
          </a:bodyPr>
          <a:lstStyle/>
          <a:p>
            <a:pPr marL="342900" indent="-342900" algn="just">
              <a:buFont typeface="Arial" panose="020B0604020202020204" pitchFamily="34" charset="0"/>
              <a:buChar char="•"/>
            </a:pPr>
            <a:r>
              <a:rPr lang="tr-TR" sz="2000" b="1" dirty="0" smtClean="0">
                <a:latin typeface="Arial" panose="020B0604020202020204" pitchFamily="34" charset="0"/>
                <a:cs typeface="Arial" panose="020B0604020202020204" pitchFamily="34" charset="0"/>
              </a:rPr>
              <a:t>Başlıca AB Ülkelerinin Yerel Yönetim Yapıları (Toksöz vd., 2009)</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691" y="2731007"/>
            <a:ext cx="1783083" cy="1783083"/>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3383639408"/>
              </p:ext>
            </p:extLst>
          </p:nvPr>
        </p:nvGraphicFramePr>
        <p:xfrm>
          <a:off x="1612392" y="2165694"/>
          <a:ext cx="6288023" cy="2979328"/>
        </p:xfrm>
        <a:graphic>
          <a:graphicData uri="http://schemas.openxmlformats.org/drawingml/2006/table">
            <a:tbl>
              <a:tblPr>
                <a:tableStyleId>{22838BEF-8BB2-4498-84A7-C5851F593DF1}</a:tableStyleId>
              </a:tblPr>
              <a:tblGrid>
                <a:gridCol w="2913658">
                  <a:extLst>
                    <a:ext uri="{9D8B030D-6E8A-4147-A177-3AD203B41FA5}">
                      <a16:colId xmlns:a16="http://schemas.microsoft.com/office/drawing/2014/main" val="4252572877"/>
                    </a:ext>
                  </a:extLst>
                </a:gridCol>
                <a:gridCol w="3374365">
                  <a:extLst>
                    <a:ext uri="{9D8B030D-6E8A-4147-A177-3AD203B41FA5}">
                      <a16:colId xmlns:a16="http://schemas.microsoft.com/office/drawing/2014/main" val="2544694308"/>
                    </a:ext>
                  </a:extLst>
                </a:gridCol>
              </a:tblGrid>
              <a:tr h="372416">
                <a:tc gridSpan="2">
                  <a:txBody>
                    <a:bodyPr/>
                    <a:lstStyle/>
                    <a:p>
                      <a:pPr algn="ctr" fontAlgn="b"/>
                      <a:r>
                        <a:rPr lang="tr-TR" sz="1100" u="none" strike="noStrike" dirty="0">
                          <a:effectLst/>
                        </a:rPr>
                        <a:t>İtalya’da Nüfusa Bağlı Olarak Belediyelerin Sınıflandırılması</a:t>
                      </a:r>
                      <a:endParaRPr lang="tr-TR"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3676416852"/>
                  </a:ext>
                </a:extLst>
              </a:tr>
              <a:tr h="372416">
                <a:tc>
                  <a:txBody>
                    <a:bodyPr/>
                    <a:lstStyle/>
                    <a:p>
                      <a:pPr algn="ctr" fontAlgn="b"/>
                      <a:r>
                        <a:rPr lang="tr-TR" sz="1100" u="none" strike="noStrike" dirty="0">
                          <a:effectLst/>
                        </a:rPr>
                        <a:t>Nüfus</a:t>
                      </a:r>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Belediye Sayısı Oranı</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987560"/>
                  </a:ext>
                </a:extLst>
              </a:tr>
              <a:tr h="372416">
                <a:tc>
                  <a:txBody>
                    <a:bodyPr/>
                    <a:lstStyle/>
                    <a:p>
                      <a:pPr algn="ctr" fontAlgn="b"/>
                      <a:r>
                        <a:rPr lang="tr-TR" sz="1100" u="none" strike="noStrike">
                          <a:effectLst/>
                        </a:rPr>
                        <a:t>0-999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1935</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6736667"/>
                  </a:ext>
                </a:extLst>
              </a:tr>
              <a:tr h="372416">
                <a:tc>
                  <a:txBody>
                    <a:bodyPr/>
                    <a:lstStyle/>
                    <a:p>
                      <a:pPr algn="ctr" fontAlgn="b"/>
                      <a:r>
                        <a:rPr lang="tr-TR" sz="1100" u="none" strike="noStrike">
                          <a:effectLst/>
                        </a:rPr>
                        <a:t>1.000-4.999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3964</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9959897"/>
                  </a:ext>
                </a:extLst>
              </a:tr>
              <a:tr h="372416">
                <a:tc>
                  <a:txBody>
                    <a:bodyPr/>
                    <a:lstStyle/>
                    <a:p>
                      <a:pPr algn="ctr" fontAlgn="b"/>
                      <a:r>
                        <a:rPr lang="tr-TR" sz="1100" u="none" strike="noStrike">
                          <a:effectLst/>
                        </a:rPr>
                        <a:t>5.000-9.999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1166</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950667"/>
                  </a:ext>
                </a:extLst>
              </a:tr>
              <a:tr h="372416">
                <a:tc>
                  <a:txBody>
                    <a:bodyPr/>
                    <a:lstStyle/>
                    <a:p>
                      <a:pPr algn="ctr" fontAlgn="b"/>
                      <a:r>
                        <a:rPr lang="tr-TR" sz="1100" u="none" strike="noStrike">
                          <a:effectLst/>
                        </a:rPr>
                        <a:t>10.000-49.999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898</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2839088"/>
                  </a:ext>
                </a:extLst>
              </a:tr>
              <a:tr h="372416">
                <a:tc>
                  <a:txBody>
                    <a:bodyPr/>
                    <a:lstStyle/>
                    <a:p>
                      <a:pPr algn="ctr" fontAlgn="b"/>
                      <a:r>
                        <a:rPr lang="tr-TR" sz="1100" u="none" strike="noStrike">
                          <a:effectLst/>
                        </a:rPr>
                        <a:t>50.000-99.999</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951</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9624364"/>
                  </a:ext>
                </a:extLst>
              </a:tr>
              <a:tr h="372416">
                <a:tc>
                  <a:txBody>
                    <a:bodyPr/>
                    <a:lstStyle/>
                    <a:p>
                      <a:pPr algn="ctr" fontAlgn="b"/>
                      <a:r>
                        <a:rPr lang="tr-TR" sz="1100" u="none" strike="noStrike">
                          <a:effectLst/>
                        </a:rPr>
                        <a:t>100.000 ve üstü</a:t>
                      </a:r>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tr-TR" sz="1100" u="none" strike="noStrike" dirty="0">
                          <a:effectLst/>
                        </a:rPr>
                        <a:t>441</a:t>
                      </a:r>
                      <a:endParaRPr lang="tr-T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4177347"/>
                  </a:ext>
                </a:extLst>
              </a:tr>
            </a:tbl>
          </a:graphicData>
        </a:graphic>
      </p:graphicFrame>
    </p:spTree>
    <p:extLst>
      <p:ext uri="{BB962C8B-B14F-4D97-AF65-F5344CB8AC3E}">
        <p14:creationId xmlns:p14="http://schemas.microsoft.com/office/powerpoint/2010/main" val="216026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İçerik Yer Tutucusu 2"/>
          <p:cNvSpPr txBox="1">
            <a:spLocks/>
          </p:cNvSpPr>
          <p:nvPr/>
        </p:nvSpPr>
        <p:spPr>
          <a:xfrm>
            <a:off x="313080" y="1355271"/>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1600" dirty="0" smtClean="0"/>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p:txBody>
      </p:sp>
      <p:sp>
        <p:nvSpPr>
          <p:cNvPr id="7" name="Dikdörtgen 6"/>
          <p:cNvSpPr/>
          <p:nvPr/>
        </p:nvSpPr>
        <p:spPr>
          <a:xfrm>
            <a:off x="585216" y="1111431"/>
            <a:ext cx="7790688" cy="4524315"/>
          </a:xfrm>
          <a:prstGeom prst="rect">
            <a:avLst/>
          </a:prstGeom>
        </p:spPr>
        <p:txBody>
          <a:bodyPr wrap="square">
            <a:spAutoFit/>
          </a:bodyPr>
          <a:lstStyle/>
          <a:p>
            <a:pPr marL="536575" indent="-536575" algn="just"/>
            <a:r>
              <a:rPr lang="tr-TR" dirty="0">
                <a:solidFill>
                  <a:srgbClr val="222222"/>
                </a:solidFill>
                <a:latin typeface="Arial" panose="020B0604020202020204" pitchFamily="34" charset="0"/>
                <a:cs typeface="Arial" panose="020B0604020202020204" pitchFamily="34" charset="0"/>
              </a:rPr>
              <a:t>Bozkurt, E., &amp; Özcan, M. (2001). </a:t>
            </a:r>
            <a:r>
              <a:rPr lang="tr-TR" dirty="0" err="1">
                <a:solidFill>
                  <a:srgbClr val="222222"/>
                </a:solidFill>
                <a:latin typeface="Arial" panose="020B0604020202020204" pitchFamily="34" charset="0"/>
                <a:cs typeface="Arial" panose="020B0604020202020204" pitchFamily="34" charset="0"/>
              </a:rPr>
              <a:t>Subsidiarite</a:t>
            </a:r>
            <a:r>
              <a:rPr lang="tr-TR" dirty="0">
                <a:solidFill>
                  <a:srgbClr val="222222"/>
                </a:solidFill>
                <a:latin typeface="Arial" panose="020B0604020202020204" pitchFamily="34" charset="0"/>
                <a:cs typeface="Arial" panose="020B0604020202020204" pitchFamily="34" charset="0"/>
              </a:rPr>
              <a:t> İlkesi (İkincillik İlkesi) ve Avrupa Birliği Bütünleşme Sürecine Etkisi Üzerine Bir Değerlendirme. Süleyman Demirel Üniversitesi İktisadi ve İdari </a:t>
            </a:r>
            <a:r>
              <a:rPr lang="tr-TR" dirty="0" err="1">
                <a:solidFill>
                  <a:srgbClr val="222222"/>
                </a:solidFill>
                <a:latin typeface="Arial" panose="020B0604020202020204" pitchFamily="34" charset="0"/>
                <a:cs typeface="Arial" panose="020B0604020202020204" pitchFamily="34" charset="0"/>
              </a:rPr>
              <a:t>Bİlimler</a:t>
            </a:r>
            <a:r>
              <a:rPr lang="tr-TR" dirty="0">
                <a:solidFill>
                  <a:srgbClr val="222222"/>
                </a:solidFill>
                <a:latin typeface="Arial" panose="020B0604020202020204" pitchFamily="34" charset="0"/>
                <a:cs typeface="Arial" panose="020B0604020202020204" pitchFamily="34" charset="0"/>
              </a:rPr>
              <a:t> Fakültesi Dergisi, 6(1).</a:t>
            </a:r>
          </a:p>
          <a:p>
            <a:pPr marL="536575" indent="-536575" algn="just"/>
            <a:r>
              <a:rPr lang="tr-TR" dirty="0" smtClean="0">
                <a:solidFill>
                  <a:srgbClr val="222222"/>
                </a:solidFill>
                <a:latin typeface="Arial" panose="020B0604020202020204" pitchFamily="34" charset="0"/>
                <a:cs typeface="Arial" panose="020B0604020202020204" pitchFamily="34" charset="0"/>
              </a:rPr>
              <a:t>Çilingir</a:t>
            </a:r>
            <a:r>
              <a:rPr lang="tr-TR" dirty="0">
                <a:solidFill>
                  <a:srgbClr val="222222"/>
                </a:solidFill>
                <a:latin typeface="Arial" panose="020B0604020202020204" pitchFamily="34" charset="0"/>
                <a:cs typeface="Arial" panose="020B0604020202020204" pitchFamily="34" charset="0"/>
              </a:rPr>
              <a:t>, S. (2017). </a:t>
            </a:r>
            <a:r>
              <a:rPr lang="tr-TR" dirty="0" smtClean="0">
                <a:solidFill>
                  <a:srgbClr val="222222"/>
                </a:solidFill>
                <a:latin typeface="Arial" panose="020B0604020202020204" pitchFamily="34" charset="0"/>
                <a:cs typeface="Arial" panose="020B0604020202020204" pitchFamily="34" charset="0"/>
              </a:rPr>
              <a:t>AB Hukukunda </a:t>
            </a:r>
            <a:r>
              <a:rPr lang="tr-TR" dirty="0" err="1" smtClean="0">
                <a:solidFill>
                  <a:srgbClr val="222222"/>
                </a:solidFill>
                <a:latin typeface="Arial" panose="020B0604020202020204" pitchFamily="34" charset="0"/>
                <a:cs typeface="Arial" panose="020B0604020202020204" pitchFamily="34" charset="0"/>
              </a:rPr>
              <a:t>Subsidiarite</a:t>
            </a:r>
            <a:r>
              <a:rPr lang="tr-TR" dirty="0" smtClean="0">
                <a:solidFill>
                  <a:srgbClr val="222222"/>
                </a:solidFill>
                <a:latin typeface="Arial" panose="020B0604020202020204" pitchFamily="34" charset="0"/>
                <a:cs typeface="Arial" panose="020B0604020202020204" pitchFamily="34" charset="0"/>
              </a:rPr>
              <a:t> İlkesi ve Uygulanması. </a:t>
            </a:r>
            <a:r>
              <a:rPr lang="tr-TR" dirty="0">
                <a:solidFill>
                  <a:srgbClr val="222222"/>
                </a:solidFill>
                <a:latin typeface="Arial" panose="020B0604020202020204" pitchFamily="34" charset="0"/>
                <a:cs typeface="Arial" panose="020B0604020202020204" pitchFamily="34" charset="0"/>
              </a:rPr>
              <a:t>Dokuz Eylül Üniversitesi Sosyal Bilimler Enstitüsü Dergisi, 19(3), 349-371</a:t>
            </a:r>
            <a:r>
              <a:rPr lang="tr-TR" dirty="0" smtClean="0">
                <a:solidFill>
                  <a:srgbClr val="222222"/>
                </a:solidFill>
                <a:latin typeface="Arial" panose="020B0604020202020204" pitchFamily="34" charset="0"/>
                <a:cs typeface="Arial" panose="020B0604020202020204" pitchFamily="34" charset="0"/>
              </a:rPr>
              <a:t>.</a:t>
            </a:r>
          </a:p>
          <a:p>
            <a:pPr marL="536575" indent="-536575" algn="just"/>
            <a:r>
              <a:rPr lang="tr-TR" dirty="0">
                <a:solidFill>
                  <a:srgbClr val="222222"/>
                </a:solidFill>
                <a:latin typeface="Arial" panose="020B0604020202020204" pitchFamily="34" charset="0"/>
                <a:cs typeface="Arial" panose="020B0604020202020204" pitchFamily="34" charset="0"/>
              </a:rPr>
              <a:t>Çubukçu, D. Ö. (2008). </a:t>
            </a:r>
            <a:r>
              <a:rPr lang="tr-TR" dirty="0" smtClean="0">
                <a:solidFill>
                  <a:srgbClr val="222222"/>
                </a:solidFill>
                <a:latin typeface="Arial" panose="020B0604020202020204" pitchFamily="34" charset="0"/>
                <a:cs typeface="Arial" panose="020B0604020202020204" pitchFamily="34" charset="0"/>
              </a:rPr>
              <a:t>Avrupa Birliği Çerçevesinde Yerel Yönetimler ve Gelir Yapıları. </a:t>
            </a:r>
            <a:r>
              <a:rPr lang="tr-TR" dirty="0">
                <a:solidFill>
                  <a:srgbClr val="222222"/>
                </a:solidFill>
                <a:latin typeface="Arial" panose="020B0604020202020204" pitchFamily="34" charset="0"/>
                <a:cs typeface="Arial" panose="020B0604020202020204" pitchFamily="34" charset="0"/>
              </a:rPr>
              <a:t>Ankara Üniversitesi SBF Dergisi, 63(01), 81-120.</a:t>
            </a:r>
          </a:p>
          <a:p>
            <a:pPr marL="536575" indent="-536575" algn="just"/>
            <a:r>
              <a:rPr lang="tr-TR" dirty="0" smtClean="0">
                <a:solidFill>
                  <a:srgbClr val="222222"/>
                </a:solidFill>
                <a:latin typeface="Arial" panose="020B0604020202020204" pitchFamily="34" charset="0"/>
                <a:cs typeface="Arial" panose="020B0604020202020204" pitchFamily="34" charset="0"/>
              </a:rPr>
              <a:t>Duru</a:t>
            </a:r>
            <a:r>
              <a:rPr lang="tr-TR" dirty="0">
                <a:solidFill>
                  <a:srgbClr val="222222"/>
                </a:solidFill>
                <a:latin typeface="Arial" panose="020B0604020202020204" pitchFamily="34" charset="0"/>
                <a:cs typeface="Arial" panose="020B0604020202020204" pitchFamily="34" charset="0"/>
              </a:rPr>
              <a:t>, B. (2005). </a:t>
            </a:r>
            <a:r>
              <a:rPr lang="tr-TR" dirty="0" smtClean="0">
                <a:solidFill>
                  <a:srgbClr val="222222"/>
                </a:solidFill>
                <a:latin typeface="Arial" panose="020B0604020202020204" pitchFamily="34" charset="0"/>
                <a:cs typeface="Arial" panose="020B0604020202020204" pitchFamily="34" charset="0"/>
              </a:rPr>
              <a:t>Avrupa Birliği Kentsel Politikası Ve Türkiye Kentleri Üzerine. Web Sitesi: </a:t>
            </a:r>
            <a:r>
              <a:rPr lang="tr-TR" dirty="0">
                <a:latin typeface="Arial" panose="020B0604020202020204" pitchFamily="34" charset="0"/>
                <a:cs typeface="Arial" panose="020B0604020202020204" pitchFamily="34" charset="0"/>
              </a:rPr>
              <a:t>http://</a:t>
            </a:r>
            <a:r>
              <a:rPr lang="tr-TR" dirty="0" smtClean="0">
                <a:latin typeface="Arial" panose="020B0604020202020204" pitchFamily="34" charset="0"/>
                <a:cs typeface="Arial" panose="020B0604020202020204" pitchFamily="34" charset="0"/>
              </a:rPr>
              <a:t>www.circassiancenter.com/cc-turkiye/CC-Daava/009_ab.htm Erişim Tarihi: 16.04.2020</a:t>
            </a:r>
          </a:p>
          <a:p>
            <a:pPr marL="536575" indent="-536575" algn="just"/>
            <a:r>
              <a:rPr lang="tr-TR" dirty="0">
                <a:latin typeface="Arial" panose="020B0604020202020204" pitchFamily="34" charset="0"/>
                <a:cs typeface="Arial" panose="020B0604020202020204" pitchFamily="34" charset="0"/>
              </a:rPr>
              <a:t>Esen, S. (2004). Avrupa Birliği </a:t>
            </a:r>
            <a:r>
              <a:rPr lang="tr-TR" dirty="0" smtClean="0">
                <a:latin typeface="Arial" panose="020B0604020202020204" pitchFamily="34" charset="0"/>
                <a:cs typeface="Arial" panose="020B0604020202020204" pitchFamily="34" charset="0"/>
              </a:rPr>
              <a:t>Bölgeler </a:t>
            </a:r>
            <a:r>
              <a:rPr lang="tr-TR" dirty="0">
                <a:latin typeface="Arial" panose="020B0604020202020204" pitchFamily="34" charset="0"/>
                <a:cs typeface="Arial" panose="020B0604020202020204" pitchFamily="34" charset="0"/>
              </a:rPr>
              <a:t>Komitesi</a:t>
            </a:r>
            <a:r>
              <a:rPr lang="tr-TR" dirty="0" smtClean="0">
                <a:latin typeface="Arial" panose="020B0604020202020204" pitchFamily="34" charset="0"/>
                <a:cs typeface="Arial" panose="020B0604020202020204" pitchFamily="34" charset="0"/>
              </a:rPr>
              <a:t>. Ankara Üniversitesi SBF Dergisi, 59(4), 89-122.</a:t>
            </a:r>
          </a:p>
          <a:p>
            <a:pPr marL="536575" indent="-536575" algn="just"/>
            <a:r>
              <a:rPr lang="tr-TR" dirty="0">
                <a:solidFill>
                  <a:srgbClr val="222222"/>
                </a:solidFill>
                <a:latin typeface="Arial" panose="020B0604020202020204" pitchFamily="34" charset="0"/>
                <a:cs typeface="Arial" panose="020B0604020202020204" pitchFamily="34" charset="0"/>
              </a:rPr>
              <a:t>Güler, B. A. (2000). Yerel Yönetimleri Güçlendirmek mi? Ademi Merkeziyetçilik mi?. Çağdaş Yerel Yönetimler, 9(2), 14-29</a:t>
            </a:r>
            <a:r>
              <a:rPr lang="tr-TR" dirty="0" smtClean="0">
                <a:solidFill>
                  <a:srgbClr val="222222"/>
                </a:solidFill>
                <a:latin typeface="Arial" panose="020B0604020202020204" pitchFamily="34" charset="0"/>
                <a:cs typeface="Arial" panose="020B0604020202020204" pitchFamily="34" charset="0"/>
              </a:rPr>
              <a:t>.</a:t>
            </a:r>
            <a:endParaRPr lang="tr-TR" dirty="0">
              <a:solidFill>
                <a:srgbClr val="22222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61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İçerik Yer Tutucusu 2"/>
          <p:cNvSpPr txBox="1">
            <a:spLocks/>
          </p:cNvSpPr>
          <p:nvPr/>
        </p:nvSpPr>
        <p:spPr>
          <a:xfrm>
            <a:off x="313080" y="1355271"/>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1600" dirty="0" smtClean="0"/>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p:txBody>
      </p:sp>
      <p:sp>
        <p:nvSpPr>
          <p:cNvPr id="7" name="Dikdörtgen 6"/>
          <p:cNvSpPr/>
          <p:nvPr/>
        </p:nvSpPr>
        <p:spPr>
          <a:xfrm>
            <a:off x="585216" y="1111431"/>
            <a:ext cx="7790688" cy="3693319"/>
          </a:xfrm>
          <a:prstGeom prst="rect">
            <a:avLst/>
          </a:prstGeom>
        </p:spPr>
        <p:txBody>
          <a:bodyPr wrap="square">
            <a:spAutoFit/>
          </a:bodyPr>
          <a:lstStyle/>
          <a:p>
            <a:pPr marL="536575" indent="-536575" algn="just"/>
            <a:r>
              <a:rPr lang="tr-TR" dirty="0" smtClean="0">
                <a:solidFill>
                  <a:srgbClr val="222222"/>
                </a:solidFill>
                <a:latin typeface="Arial" panose="020B0604020202020204" pitchFamily="34" charset="0"/>
                <a:cs typeface="Arial" panose="020B0604020202020204" pitchFamily="34" charset="0"/>
              </a:rPr>
              <a:t>Kerman</a:t>
            </a:r>
            <a:r>
              <a:rPr lang="tr-TR" dirty="0">
                <a:solidFill>
                  <a:srgbClr val="222222"/>
                </a:solidFill>
                <a:latin typeface="Arial" panose="020B0604020202020204" pitchFamily="34" charset="0"/>
                <a:cs typeface="Arial" panose="020B0604020202020204" pitchFamily="34" charset="0"/>
              </a:rPr>
              <a:t>, U. (2009). </a:t>
            </a:r>
            <a:r>
              <a:rPr lang="tr-TR" dirty="0" smtClean="0">
                <a:solidFill>
                  <a:srgbClr val="222222"/>
                </a:solidFill>
                <a:latin typeface="Arial" panose="020B0604020202020204" pitchFamily="34" charset="0"/>
                <a:cs typeface="Arial" panose="020B0604020202020204" pitchFamily="34" charset="0"/>
              </a:rPr>
              <a:t>Avrupa Birliği: Yerel ve Bölgesel Yönetimler. </a:t>
            </a:r>
            <a:r>
              <a:rPr lang="tr-TR" dirty="0" err="1">
                <a:solidFill>
                  <a:srgbClr val="222222"/>
                </a:solidFill>
                <a:latin typeface="Arial" panose="020B0604020202020204" pitchFamily="34" charset="0"/>
                <a:cs typeface="Arial" panose="020B0604020202020204" pitchFamily="34" charset="0"/>
              </a:rPr>
              <a:t>Suleyman</a:t>
            </a:r>
            <a:r>
              <a:rPr lang="tr-TR" dirty="0">
                <a:solidFill>
                  <a:srgbClr val="222222"/>
                </a:solidFill>
                <a:latin typeface="Arial" panose="020B0604020202020204" pitchFamily="34" charset="0"/>
                <a:cs typeface="Arial" panose="020B0604020202020204" pitchFamily="34" charset="0"/>
              </a:rPr>
              <a:t> Demirel </a:t>
            </a:r>
            <a:r>
              <a:rPr lang="tr-TR" dirty="0" err="1">
                <a:solidFill>
                  <a:srgbClr val="222222"/>
                </a:solidFill>
                <a:latin typeface="Arial" panose="020B0604020202020204" pitchFamily="34" charset="0"/>
                <a:cs typeface="Arial" panose="020B0604020202020204" pitchFamily="34" charset="0"/>
              </a:rPr>
              <a:t>University</a:t>
            </a:r>
            <a:r>
              <a:rPr lang="tr-TR" dirty="0">
                <a:solidFill>
                  <a:srgbClr val="222222"/>
                </a:solidFill>
                <a:latin typeface="Arial" panose="020B0604020202020204" pitchFamily="34" charset="0"/>
                <a:cs typeface="Arial" panose="020B0604020202020204" pitchFamily="34" charset="0"/>
              </a:rPr>
              <a:t> </a:t>
            </a:r>
            <a:r>
              <a:rPr lang="tr-TR" dirty="0" err="1">
                <a:solidFill>
                  <a:srgbClr val="222222"/>
                </a:solidFill>
                <a:latin typeface="Arial" panose="020B0604020202020204" pitchFamily="34" charset="0"/>
                <a:cs typeface="Arial" panose="020B0604020202020204" pitchFamily="34" charset="0"/>
              </a:rPr>
              <a:t>Journal</a:t>
            </a:r>
            <a:r>
              <a:rPr lang="tr-TR" dirty="0">
                <a:solidFill>
                  <a:srgbClr val="222222"/>
                </a:solidFill>
                <a:latin typeface="Arial" panose="020B0604020202020204" pitchFamily="34" charset="0"/>
                <a:cs typeface="Arial" panose="020B0604020202020204" pitchFamily="34" charset="0"/>
              </a:rPr>
              <a:t> of </a:t>
            </a:r>
            <a:r>
              <a:rPr lang="tr-TR" dirty="0" err="1">
                <a:solidFill>
                  <a:srgbClr val="222222"/>
                </a:solidFill>
                <a:latin typeface="Arial" panose="020B0604020202020204" pitchFamily="34" charset="0"/>
                <a:cs typeface="Arial" panose="020B0604020202020204" pitchFamily="34" charset="0"/>
              </a:rPr>
              <a:t>Faculty</a:t>
            </a:r>
            <a:r>
              <a:rPr lang="tr-TR" dirty="0">
                <a:solidFill>
                  <a:srgbClr val="222222"/>
                </a:solidFill>
                <a:latin typeface="Arial" panose="020B0604020202020204" pitchFamily="34" charset="0"/>
                <a:cs typeface="Arial" panose="020B0604020202020204" pitchFamily="34" charset="0"/>
              </a:rPr>
              <a:t> of </a:t>
            </a:r>
            <a:r>
              <a:rPr lang="tr-TR" dirty="0" err="1">
                <a:solidFill>
                  <a:srgbClr val="222222"/>
                </a:solidFill>
                <a:latin typeface="Arial" panose="020B0604020202020204" pitchFamily="34" charset="0"/>
                <a:cs typeface="Arial" panose="020B0604020202020204" pitchFamily="34" charset="0"/>
              </a:rPr>
              <a:t>Economics</a:t>
            </a:r>
            <a:r>
              <a:rPr lang="tr-TR" dirty="0">
                <a:solidFill>
                  <a:srgbClr val="222222"/>
                </a:solidFill>
                <a:latin typeface="Arial" panose="020B0604020202020204" pitchFamily="34" charset="0"/>
                <a:cs typeface="Arial" panose="020B0604020202020204" pitchFamily="34" charset="0"/>
              </a:rPr>
              <a:t> &amp; </a:t>
            </a:r>
            <a:r>
              <a:rPr lang="tr-TR" dirty="0" err="1">
                <a:solidFill>
                  <a:srgbClr val="222222"/>
                </a:solidFill>
                <a:latin typeface="Arial" panose="020B0604020202020204" pitchFamily="34" charset="0"/>
                <a:cs typeface="Arial" panose="020B0604020202020204" pitchFamily="34" charset="0"/>
              </a:rPr>
              <a:t>Administrative</a:t>
            </a:r>
            <a:r>
              <a:rPr lang="tr-TR" dirty="0">
                <a:solidFill>
                  <a:srgbClr val="222222"/>
                </a:solidFill>
                <a:latin typeface="Arial" panose="020B0604020202020204" pitchFamily="34" charset="0"/>
                <a:cs typeface="Arial" panose="020B0604020202020204" pitchFamily="34" charset="0"/>
              </a:rPr>
              <a:t> </a:t>
            </a:r>
            <a:r>
              <a:rPr lang="tr-TR" dirty="0" err="1">
                <a:solidFill>
                  <a:srgbClr val="222222"/>
                </a:solidFill>
                <a:latin typeface="Arial" panose="020B0604020202020204" pitchFamily="34" charset="0"/>
                <a:cs typeface="Arial" panose="020B0604020202020204" pitchFamily="34" charset="0"/>
              </a:rPr>
              <a:t>Sciences</a:t>
            </a:r>
            <a:r>
              <a:rPr lang="tr-TR" dirty="0">
                <a:solidFill>
                  <a:srgbClr val="222222"/>
                </a:solidFill>
                <a:latin typeface="Arial" panose="020B0604020202020204" pitchFamily="34" charset="0"/>
                <a:cs typeface="Arial" panose="020B0604020202020204" pitchFamily="34" charset="0"/>
              </a:rPr>
              <a:t>, 14(1</a:t>
            </a:r>
            <a:r>
              <a:rPr lang="tr-TR" dirty="0" smtClean="0">
                <a:solidFill>
                  <a:srgbClr val="222222"/>
                </a:solidFill>
                <a:latin typeface="Arial" panose="020B0604020202020204" pitchFamily="34" charset="0"/>
                <a:cs typeface="Arial" panose="020B0604020202020204" pitchFamily="34" charset="0"/>
              </a:rPr>
              <a:t>).</a:t>
            </a:r>
          </a:p>
          <a:p>
            <a:pPr marL="536575" indent="-536575" algn="just"/>
            <a:r>
              <a:rPr lang="tr-TR" dirty="0">
                <a:solidFill>
                  <a:srgbClr val="222222"/>
                </a:solidFill>
                <a:latin typeface="Arial" panose="020B0604020202020204" pitchFamily="34" charset="0"/>
                <a:cs typeface="Arial" panose="020B0604020202020204" pitchFamily="34" charset="0"/>
              </a:rPr>
              <a:t>Parlak, B. (2014). Avrupa Birliği perspektifinden merkezi yönetim-yerel yönetim ilişkileri. TESAM Akademi, 1(1), 7-40.</a:t>
            </a:r>
            <a:endParaRPr lang="tr-TR" dirty="0" smtClean="0">
              <a:solidFill>
                <a:srgbClr val="222222"/>
              </a:solidFill>
              <a:latin typeface="Arial" panose="020B0604020202020204" pitchFamily="34" charset="0"/>
              <a:cs typeface="Arial" panose="020B0604020202020204" pitchFamily="34" charset="0"/>
            </a:endParaRPr>
          </a:p>
          <a:p>
            <a:pPr marL="536575" indent="-536575" algn="just"/>
            <a:r>
              <a:rPr lang="tr-TR" dirty="0" smtClean="0">
                <a:latin typeface="Arial" panose="020B0604020202020204" pitchFamily="34" charset="0"/>
                <a:cs typeface="Arial" panose="020B0604020202020204" pitchFamily="34" charset="0"/>
              </a:rPr>
              <a:t>Tatoğlu, E. (2006). Avrupa Birliği’nin Tarihsel Gelişimi: 1951-1995 (Yüksek Lisans Tezi). Ankara Üniversitesi.</a:t>
            </a:r>
          </a:p>
          <a:p>
            <a:pPr marL="536575" indent="-536575" algn="just"/>
            <a:r>
              <a:rPr lang="tr-TR" dirty="0" err="1">
                <a:latin typeface="Arial" panose="020B0604020202020204" pitchFamily="34" charset="0"/>
                <a:cs typeface="Arial" panose="020B0604020202020204" pitchFamily="34" charset="0"/>
              </a:rPr>
              <a:t>Tekdere</a:t>
            </a:r>
            <a:r>
              <a:rPr lang="tr-TR" dirty="0">
                <a:latin typeface="Arial" panose="020B0604020202020204" pitchFamily="34" charset="0"/>
                <a:cs typeface="Arial" panose="020B0604020202020204" pitchFamily="34" charset="0"/>
              </a:rPr>
              <a:t>, M. (2019). Avrupa Birliği Üyesi Ülkelerin Yerel Yönetim Yapıları</a:t>
            </a:r>
            <a:r>
              <a:rPr lang="tr-TR" dirty="0" smtClean="0">
                <a:latin typeface="Arial" panose="020B0604020202020204" pitchFamily="34" charset="0"/>
                <a:cs typeface="Arial" panose="020B0604020202020204" pitchFamily="34" charset="0"/>
              </a:rPr>
              <a:t>. Türk &amp; </a:t>
            </a:r>
            <a:r>
              <a:rPr lang="tr-TR" dirty="0" err="1" smtClean="0">
                <a:latin typeface="Arial" panose="020B0604020202020204" pitchFamily="34" charset="0"/>
                <a:cs typeface="Arial" panose="020B0604020202020204" pitchFamily="34" charset="0"/>
              </a:rPr>
              <a:t>islam</a:t>
            </a:r>
            <a:r>
              <a:rPr lang="tr-TR" dirty="0" smtClean="0">
                <a:latin typeface="Arial" panose="020B0604020202020204" pitchFamily="34" charset="0"/>
                <a:cs typeface="Arial" panose="020B0604020202020204" pitchFamily="34" charset="0"/>
              </a:rPr>
              <a:t> Dünyası Sosyal Araştırmalar Dergisi, 6(20), 248-282.</a:t>
            </a:r>
          </a:p>
          <a:p>
            <a:pPr marL="536575" indent="-536575" algn="just"/>
            <a:r>
              <a:rPr lang="tr-TR" dirty="0">
                <a:latin typeface="Arial" panose="020B0604020202020204" pitchFamily="34" charset="0"/>
                <a:cs typeface="Arial" panose="020B0604020202020204" pitchFamily="34" charset="0"/>
              </a:rPr>
              <a:t>Toksöz, F. Ö., Öykü-Koç, A. E. U., &amp; Levent-Atar, G. A. Nilüfer (2009) Yerel Yönetim Sistemleri Türkiye ve </a:t>
            </a:r>
            <a:r>
              <a:rPr lang="tr-TR" dirty="0" smtClean="0">
                <a:latin typeface="Arial" panose="020B0604020202020204" pitchFamily="34" charset="0"/>
                <a:cs typeface="Arial" panose="020B0604020202020204" pitchFamily="34" charset="0"/>
              </a:rPr>
              <a:t>Fransa, </a:t>
            </a:r>
            <a:r>
              <a:rPr lang="tr-TR" dirty="0">
                <a:latin typeface="Arial" panose="020B0604020202020204" pitchFamily="34" charset="0"/>
                <a:cs typeface="Arial" panose="020B0604020202020204" pitchFamily="34" charset="0"/>
              </a:rPr>
              <a:t>İspanya, İtalya, Polonya, Çek </a:t>
            </a:r>
            <a:r>
              <a:rPr lang="tr-TR" dirty="0" smtClean="0">
                <a:latin typeface="Arial" panose="020B0604020202020204" pitchFamily="34" charset="0"/>
                <a:cs typeface="Arial" panose="020B0604020202020204" pitchFamily="34" charset="0"/>
              </a:rPr>
              <a:t>Cumhuriyeti. </a:t>
            </a:r>
            <a:r>
              <a:rPr lang="tr-TR" dirty="0" err="1">
                <a:latin typeface="Arial" panose="020B0604020202020204" pitchFamily="34" charset="0"/>
                <a:cs typeface="Arial" panose="020B0604020202020204" pitchFamily="34" charset="0"/>
              </a:rPr>
              <a:t>Tesev</a:t>
            </a:r>
            <a:r>
              <a:rPr lang="tr-TR" dirty="0">
                <a:latin typeface="Arial" panose="020B0604020202020204" pitchFamily="34" charset="0"/>
                <a:cs typeface="Arial" panose="020B0604020202020204" pitchFamily="34" charset="0"/>
              </a:rPr>
              <a:t> Yayınları İstanbul.</a:t>
            </a:r>
            <a:endParaRPr lang="tr-TR" dirty="0" smtClean="0">
              <a:latin typeface="Arial" panose="020B0604020202020204" pitchFamily="34" charset="0"/>
              <a:cs typeface="Arial" panose="020B0604020202020204" pitchFamily="34" charset="0"/>
            </a:endParaRPr>
          </a:p>
          <a:p>
            <a:pPr marL="536575" indent="-536575" algn="just"/>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18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a:t>
            </a:r>
          </a:p>
        </p:txBody>
      </p:sp>
      <p:sp>
        <p:nvSpPr>
          <p:cNvPr id="6" name="Dikdörtgen 5"/>
          <p:cNvSpPr/>
          <p:nvPr/>
        </p:nvSpPr>
        <p:spPr>
          <a:xfrm>
            <a:off x="621792" y="1445616"/>
            <a:ext cx="7717536" cy="4093428"/>
          </a:xfrm>
          <a:prstGeom prst="rect">
            <a:avLst/>
          </a:prstGeom>
        </p:spPr>
        <p:txBody>
          <a:bodyPr wrap="square">
            <a:spAutoFit/>
          </a:bodyPr>
          <a:lstStyle/>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Avrupa’nın bir bütün hale gelmesi düşüncesinin kökeni Ortaçağ’a kadar dayanmaktadır (Kerman, 2009). Avrupa’da ulus-devletin yaygınlaşmasının ardından yaşanan Avrupa iç savaşları sonucunda imzalanan barış antlaşmalarında Avrupa’da federatif bir yapı ya da birlik kurulması düşünceleri ortaya çıkmıştır (Tatoğlu, 2006).</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Avrupa’nın birleşmesine yönelik düşünceler II. Dünya Savaşı sonrasında eyleme geçmiştir. </a:t>
            </a:r>
          </a:p>
          <a:p>
            <a:pPr marL="285750" indent="-285750" algn="just">
              <a:buFont typeface="Arial" panose="020B0604020202020204" pitchFamily="34" charset="0"/>
              <a:buChar char="•"/>
            </a:pPr>
            <a:r>
              <a:rPr lang="tr-TR" sz="2000" dirty="0" err="1" smtClean="0">
                <a:latin typeface="Arial" panose="020B0604020202020204" pitchFamily="34" charset="0"/>
                <a:cs typeface="Arial" panose="020B0604020202020204" pitchFamily="34" charset="0"/>
              </a:rPr>
              <a:t>Schuman</a:t>
            </a:r>
            <a:r>
              <a:rPr lang="tr-TR" sz="2000" dirty="0" smtClean="0">
                <a:latin typeface="Arial" panose="020B0604020202020204" pitchFamily="34" charset="0"/>
                <a:cs typeface="Arial" panose="020B0604020202020204" pitchFamily="34" charset="0"/>
              </a:rPr>
              <a:t> Planı adıyla bilinen tasarıya göre Avrupa’da başarının sağlanması devletlerin uğruna savaştığı kömür ve çelik üretiminin ulusların üstünde bir örgütlenmeye devredilerek şeffaf hale getirilmesi olarak gösterilmiştir.</a:t>
            </a:r>
          </a:p>
          <a:p>
            <a:pPr marL="285750" indent="-28575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98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a:t>
            </a:r>
          </a:p>
        </p:txBody>
      </p:sp>
      <p:sp>
        <p:nvSpPr>
          <p:cNvPr id="6" name="Dikdörtgen 5"/>
          <p:cNvSpPr/>
          <p:nvPr/>
        </p:nvSpPr>
        <p:spPr>
          <a:xfrm>
            <a:off x="621792" y="1445616"/>
            <a:ext cx="7717536" cy="2862322"/>
          </a:xfrm>
          <a:prstGeom prst="rect">
            <a:avLst/>
          </a:prstGeom>
        </p:spPr>
        <p:txBody>
          <a:bodyPr wrap="square">
            <a:spAutoFit/>
          </a:bodyPr>
          <a:lstStyle/>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1951 yılında </a:t>
            </a:r>
            <a:r>
              <a:rPr lang="tr-TR" sz="2000" dirty="0" err="1" smtClean="0">
                <a:latin typeface="Arial" panose="020B0604020202020204" pitchFamily="34" charset="0"/>
                <a:cs typeface="Arial" panose="020B0604020202020204" pitchFamily="34" charset="0"/>
              </a:rPr>
              <a:t>Schuman</a:t>
            </a:r>
            <a:r>
              <a:rPr lang="tr-TR" sz="2000" dirty="0" smtClean="0">
                <a:latin typeface="Arial" panose="020B0604020202020204" pitchFamily="34" charset="0"/>
                <a:cs typeface="Arial" panose="020B0604020202020204" pitchFamily="34" charset="0"/>
              </a:rPr>
              <a:t> Planı’nın bir sonucu olarak Avrupa Kömür ve Çelik Topluluğu (AKÇT) kurulmuştur.</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Almanya, Belçika, Fransa, Hollanda, İtalya ve Lüksemburg olmak üzere 6 üyesi bulunan AKÇT Avrupa Birliği’ne giden süreçte atılmış ilk adım olarak nitelendirilebilir.</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AKÇT ile ulus-devletler ilk defa kendi egemenliklerinde olan bir yetkiyi ulus-üstü bir birliğe aktarmışlar ve bunu öz iradeleri ile gerçekleştirmişlerdir.</a:t>
            </a:r>
          </a:p>
          <a:p>
            <a:pPr marL="285750" indent="-28575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05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a:t>
            </a:r>
          </a:p>
        </p:txBody>
      </p:sp>
      <p:sp>
        <p:nvSpPr>
          <p:cNvPr id="6" name="Dikdörtgen 5"/>
          <p:cNvSpPr/>
          <p:nvPr/>
        </p:nvSpPr>
        <p:spPr>
          <a:xfrm>
            <a:off x="621792" y="1445616"/>
            <a:ext cx="7717536" cy="3785652"/>
          </a:xfrm>
          <a:prstGeom prst="rect">
            <a:avLst/>
          </a:prstGeom>
        </p:spPr>
        <p:txBody>
          <a:bodyPr wrap="square">
            <a:spAutoFit/>
          </a:bodyPr>
          <a:lstStyle/>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İlerleyen yıllarda </a:t>
            </a:r>
            <a:r>
              <a:rPr lang="tr-TR" sz="2000" dirty="0" err="1" smtClean="0">
                <a:latin typeface="Arial" panose="020B0604020202020204" pitchFamily="34" charset="0"/>
                <a:cs typeface="Arial" panose="020B0604020202020204" pitchFamily="34" charset="0"/>
              </a:rPr>
              <a:t>AKÇT’de</a:t>
            </a:r>
            <a:r>
              <a:rPr lang="tr-TR" sz="2000" dirty="0" smtClean="0">
                <a:latin typeface="Arial" panose="020B0604020202020204" pitchFamily="34" charset="0"/>
                <a:cs typeface="Arial" panose="020B0604020202020204" pitchFamily="34" charset="0"/>
              </a:rPr>
              <a:t> sağlanan başarının kömür ve çelik özelinde değil başka ekonomik işbirlikleri ile de sağlanabileceği fark edilmiş;</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Ekonomik Topluluğu -1957 (Roma Antlaşması)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Atom Enerjisi Topluluğu- 1958</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Füzyon (Birleşme) Antlaşması (Avrupa Toplulukları)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Gümrük Birliği </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Tek Senedi (1987)</a:t>
            </a:r>
          </a:p>
          <a:p>
            <a:pPr marL="742950" lvl="1" indent="-285750" algn="just">
              <a:buFont typeface="Arial" panose="020B0604020202020204" pitchFamily="34" charset="0"/>
              <a:buChar char="•"/>
            </a:pPr>
            <a:r>
              <a:rPr lang="tr-TR" sz="2000" b="1" dirty="0" err="1" smtClean="0">
                <a:latin typeface="Arial" panose="020B0604020202020204" pitchFamily="34" charset="0"/>
                <a:cs typeface="Arial" panose="020B0604020202020204" pitchFamily="34" charset="0"/>
              </a:rPr>
              <a:t>Maastrich</a:t>
            </a:r>
            <a:r>
              <a:rPr lang="tr-TR" sz="2000" b="1" dirty="0" smtClean="0">
                <a:latin typeface="Arial" panose="020B0604020202020204" pitchFamily="34" charset="0"/>
                <a:cs typeface="Arial" panose="020B0604020202020204" pitchFamily="34" charset="0"/>
              </a:rPr>
              <a:t> Antlaşması (1993) ve Avrupa Birliği</a:t>
            </a:r>
            <a:endParaRPr lang="tr-TR" sz="2000" b="1" dirty="0">
              <a:latin typeface="Arial" panose="020B0604020202020204" pitchFamily="34" charset="0"/>
              <a:cs typeface="Arial" panose="020B0604020202020204" pitchFamily="34" charset="0"/>
            </a:endParaRPr>
          </a:p>
          <a:p>
            <a:pPr lvl="1" algn="just"/>
            <a:r>
              <a:rPr lang="tr-TR" sz="2000" dirty="0" smtClean="0">
                <a:latin typeface="Arial" panose="020B0604020202020204" pitchFamily="34" charset="0"/>
                <a:cs typeface="Arial" panose="020B0604020202020204" pitchFamily="34" charset="0"/>
              </a:rPr>
              <a:t>Süreçlerinin ardından Avrupa Birliği kurulmuş; gerçekleştirilen antlaşmalarla birliğin faaliyet ortak faaliyet alanları ve üye sayısı yıllar içinde sürekli olarak artmıştır.</a:t>
            </a:r>
          </a:p>
        </p:txBody>
      </p:sp>
    </p:spTree>
    <p:extLst>
      <p:ext uri="{BB962C8B-B14F-4D97-AF65-F5344CB8AC3E}">
        <p14:creationId xmlns:p14="http://schemas.microsoft.com/office/powerpoint/2010/main" val="333982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Birliğinin Yapısı</a:t>
            </a:r>
          </a:p>
        </p:txBody>
      </p:sp>
      <p:sp>
        <p:nvSpPr>
          <p:cNvPr id="6" name="Dikdörtgen 5"/>
          <p:cNvSpPr/>
          <p:nvPr/>
        </p:nvSpPr>
        <p:spPr>
          <a:xfrm>
            <a:off x="621792" y="1445616"/>
            <a:ext cx="7717536" cy="3170099"/>
          </a:xfrm>
          <a:prstGeom prst="rect">
            <a:avLst/>
          </a:prstGeom>
        </p:spPr>
        <p:txBody>
          <a:bodyPr wrap="square">
            <a:spAutoFit/>
          </a:bodyPr>
          <a:lstStyle/>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Ulus-üstü (</a:t>
            </a:r>
            <a:r>
              <a:rPr lang="tr-TR" sz="2000" dirty="0" err="1" smtClean="0">
                <a:latin typeface="Arial" panose="020B0604020202020204" pitchFamily="34" charset="0"/>
                <a:cs typeface="Arial" panose="020B0604020202020204" pitchFamily="34" charset="0"/>
              </a:rPr>
              <a:t>supranational</a:t>
            </a:r>
            <a:r>
              <a:rPr lang="tr-TR" sz="2000" dirty="0" smtClean="0">
                <a:latin typeface="Arial" panose="020B0604020202020204" pitchFamily="34" charset="0"/>
                <a:cs typeface="Arial" panose="020B0604020202020204" pitchFamily="34" charset="0"/>
              </a:rPr>
              <a:t>) bir topluluk olan Avrupa Birliği’nin temel organları;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Parlamentosu (Yasama Organı)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Konseyi (Karar Organı)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Zirvesi (İstişare Organı)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Komisyonu (Yürütme Organı)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Adalet Divanı (Anayasa Mahkemesi)</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Sayıştay (Denetleme Organı)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Yatırım Bankası</a:t>
            </a:r>
          </a:p>
          <a:p>
            <a:pPr marL="742950" lvl="1"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Danışma Kurulları</a:t>
            </a:r>
          </a:p>
        </p:txBody>
      </p:sp>
    </p:spTree>
    <p:extLst>
      <p:ext uri="{BB962C8B-B14F-4D97-AF65-F5344CB8AC3E}">
        <p14:creationId xmlns:p14="http://schemas.microsoft.com/office/powerpoint/2010/main" val="170504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621792" y="1445616"/>
            <a:ext cx="7717536" cy="4401205"/>
          </a:xfrm>
          <a:prstGeom prst="rect">
            <a:avLst/>
          </a:prstGeom>
        </p:spPr>
        <p:txBody>
          <a:bodyPr wrap="square">
            <a:spAutoFit/>
          </a:bodyPr>
          <a:lstStyle/>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Avrupa Birliği (AB), ekonomik işbirliğine dayana bir topluluk vasfından dolayı günümüz dünyasında ekonomilerin taşıyıcı unsurları olan kentlerle ilişkisiz olması beklenmemektedir.</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Kent ve kent planlaması AB’nin ana politika alanlarından biri olmaması ve konu ile ilgili bağlayıcı düzenlemelerin yapılmamasına karşın çevre ile ilişkili olarak kent ve ülke planlaması düzenlemeleri yer almaktadır (Duru, 2005).</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AB ulus-üstü bir yapıda olmasına ve kısıtlı egemenlik yetkilerinin ulus-devletler tarafından devredilmiş bir birlik yapısında olup ulus-devletlerin mümkün olan her hizmetin en yakından görülmesi anlayışına sahip olmalarını politika olarak benimsemiştir.</a:t>
            </a:r>
          </a:p>
          <a:p>
            <a:pPr marL="285750" indent="-28575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90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621792" y="1445616"/>
            <a:ext cx="7717536" cy="4401205"/>
          </a:xfrm>
          <a:prstGeom prst="rect">
            <a:avLst/>
          </a:prstGeom>
        </p:spPr>
        <p:txBody>
          <a:bodyPr wrap="square">
            <a:spAutoFit/>
          </a:bodyPr>
          <a:lstStyle/>
          <a:p>
            <a:pPr algn="just"/>
            <a:r>
              <a:rPr lang="tr-TR" sz="2000" b="1" dirty="0" smtClean="0">
                <a:latin typeface="Arial" panose="020B0604020202020204" pitchFamily="34" charset="0"/>
                <a:cs typeface="Arial" panose="020B0604020202020204" pitchFamily="34" charset="0"/>
              </a:rPr>
              <a:t>SUBSIDIARITY (SUBSİDİARİTE)</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Hizmette yerellik</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İkincillik</a:t>
            </a:r>
          </a:p>
          <a:p>
            <a:pPr marL="285750" indent="-28575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Yerelleşme</a:t>
            </a:r>
          </a:p>
          <a:p>
            <a:pPr algn="just"/>
            <a:r>
              <a:rPr lang="tr-TR" sz="2000" dirty="0" smtClean="0">
                <a:latin typeface="Arial" panose="020B0604020202020204" pitchFamily="34" charset="0"/>
                <a:cs typeface="Arial" panose="020B0604020202020204" pitchFamily="34" charset="0"/>
              </a:rPr>
              <a:t>gibi çevirileri olan bu ilke AB üyelerinin kent yönetimlerine ilişkin ortaya konmuş bir düzenleme niteliğindedir.</a:t>
            </a:r>
          </a:p>
          <a:p>
            <a:pPr marL="342900"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AB Antlaşmasına göre, amaçlanan bir hedefe devletlerin gerçekleştireceği eylemler ile tam olarak ulaşmanın mümkün olmadığı dolayısıyla hedefin AB topluluğu tarafından gerçekleştirilen bir tasarruf ile daha etkin neticelerin elde edilebileceği durumlarda gerçekleştirilmesi ayrıca üye devletin gerçekleştireceği bir tasarruf durumunda mümkün olan en alt kademeden </a:t>
            </a:r>
            <a:r>
              <a:rPr lang="tr-TR" sz="2000" b="1" dirty="0" smtClean="0">
                <a:latin typeface="Arial" panose="020B0604020202020204" pitchFamily="34" charset="0"/>
                <a:cs typeface="Arial" panose="020B0604020202020204" pitchFamily="34" charset="0"/>
              </a:rPr>
              <a:t>(halka en yakın yerel idare)</a:t>
            </a:r>
            <a:r>
              <a:rPr lang="tr-TR" sz="2000" dirty="0" smtClean="0">
                <a:latin typeface="Arial" panose="020B0604020202020204" pitchFamily="34" charset="0"/>
                <a:cs typeface="Arial" panose="020B0604020202020204" pitchFamily="34" charset="0"/>
              </a:rPr>
              <a:t> gerçekleştirilmesi ilkesidir (Bozkurt ve Ercan, 2001).</a:t>
            </a:r>
          </a:p>
        </p:txBody>
      </p:sp>
    </p:spTree>
    <p:extLst>
      <p:ext uri="{BB962C8B-B14F-4D97-AF65-F5344CB8AC3E}">
        <p14:creationId xmlns:p14="http://schemas.microsoft.com/office/powerpoint/2010/main" val="12342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Avrupa Birliği’nde Kent Yönetimi</a:t>
            </a:r>
          </a:p>
        </p:txBody>
      </p:sp>
      <p:sp>
        <p:nvSpPr>
          <p:cNvPr id="4" name="Dikdörtgen 3"/>
          <p:cNvSpPr/>
          <p:nvPr/>
        </p:nvSpPr>
        <p:spPr>
          <a:xfrm>
            <a:off x="621792" y="1445616"/>
            <a:ext cx="7717536" cy="2862322"/>
          </a:xfrm>
          <a:prstGeom prst="rect">
            <a:avLst/>
          </a:prstGeom>
        </p:spPr>
        <p:txBody>
          <a:bodyPr wrap="square">
            <a:spAutoFit/>
          </a:bodyPr>
          <a:lstStyle/>
          <a:p>
            <a:pPr algn="just"/>
            <a:r>
              <a:rPr lang="tr-TR" sz="2000" b="1" dirty="0" smtClean="0">
                <a:latin typeface="Arial" panose="020B0604020202020204" pitchFamily="34" charset="0"/>
                <a:cs typeface="Arial" panose="020B0604020202020204" pitchFamily="34" charset="0"/>
              </a:rPr>
              <a:t>SUBSIDIARITY (SUBSİDİARİTE)</a:t>
            </a:r>
          </a:p>
          <a:p>
            <a:pPr marL="342900" indent="-342900" algn="just">
              <a:buFont typeface="Arial" panose="020B0604020202020204" pitchFamily="34" charset="0"/>
              <a:buChar char="•"/>
            </a:pPr>
            <a:r>
              <a:rPr lang="tr-TR" sz="2000" dirty="0" smtClean="0">
                <a:latin typeface="Arial" panose="020B0604020202020204" pitchFamily="34" charset="0"/>
                <a:cs typeface="Arial" panose="020B0604020202020204" pitchFamily="34" charset="0"/>
              </a:rPr>
              <a:t>AB’nin </a:t>
            </a:r>
            <a:r>
              <a:rPr lang="tr-TR" sz="2000" dirty="0" err="1" smtClean="0">
                <a:latin typeface="Arial" panose="020B0604020202020204" pitchFamily="34" charset="0"/>
                <a:cs typeface="Arial" panose="020B0604020202020204" pitchFamily="34" charset="0"/>
              </a:rPr>
              <a:t>subisidiarite</a:t>
            </a:r>
            <a:r>
              <a:rPr lang="tr-TR" sz="2000" dirty="0" smtClean="0">
                <a:latin typeface="Arial" panose="020B0604020202020204" pitchFamily="34" charset="0"/>
                <a:cs typeface="Arial" panose="020B0604020202020204" pitchFamily="34" charset="0"/>
              </a:rPr>
              <a:t> ilkesine uyulacağını ilan etmesinin bir anlamı, üye devletlerin AB karşısında yetki ve güç alanlarını koruyacağı; ikinci anlamı ise üye devletlerin de kendi içlerinde yerellik ilkesine göre örgütlenmelerinin gerektiğidir. Bu şekilde </a:t>
            </a:r>
            <a:r>
              <a:rPr lang="tr-TR" sz="2000" b="1" dirty="0" smtClean="0">
                <a:latin typeface="Arial" panose="020B0604020202020204" pitchFamily="34" charset="0"/>
                <a:cs typeface="Arial" panose="020B0604020202020204" pitchFamily="34" charset="0"/>
              </a:rPr>
              <a:t>üye ülkelerin bölgesel ve yerel yönetimleri, yetki alanında bulundukları ulus-devletlere karşı güçlendirilmiştir </a:t>
            </a:r>
            <a:r>
              <a:rPr lang="tr-TR" sz="2000" dirty="0" smtClean="0">
                <a:latin typeface="Arial" panose="020B0604020202020204" pitchFamily="34" charset="0"/>
                <a:cs typeface="Arial" panose="020B0604020202020204" pitchFamily="34" charset="0"/>
              </a:rPr>
              <a:t>(Güler, 2000).</a:t>
            </a:r>
          </a:p>
          <a:p>
            <a:pPr marL="342900" indent="-342900" algn="just">
              <a:buFont typeface="Arial" panose="020B0604020202020204" pitchFamily="34" charset="0"/>
              <a:buChar char="•"/>
            </a:pPr>
            <a:endParaRPr lang="tr-TR"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156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13281</TotalTime>
  <Words>1816</Words>
  <Application>Microsoft Office PowerPoint</Application>
  <PresentationFormat>Ekran Gösterisi (4:3)</PresentationFormat>
  <Paragraphs>165</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23</vt:i4>
      </vt:variant>
    </vt:vector>
  </HeadingPairs>
  <TitlesOfParts>
    <vt:vector size="31" baseType="lpstr">
      <vt:lpstr>ＭＳ Ｐゴシック</vt:lpstr>
      <vt:lpstr>Arial</vt:lpstr>
      <vt:lpstr>Calibri</vt:lpstr>
      <vt:lpstr>Times New Roman</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860</cp:revision>
  <cp:lastPrinted>2016-10-24T07:53:35Z</cp:lastPrinted>
  <dcterms:created xsi:type="dcterms:W3CDTF">2016-09-18T09:35:24Z</dcterms:created>
  <dcterms:modified xsi:type="dcterms:W3CDTF">2020-04-17T11:13:31Z</dcterms:modified>
</cp:coreProperties>
</file>