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4" r:id="rId17"/>
    <p:sldId id="275" r:id="rId18"/>
    <p:sldId id="276" r:id="rId19"/>
    <p:sldId id="277"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07005D-7148-4DE0-A3BD-9379D9D25262}" type="datetimeFigureOut">
              <a:rPr lang="tr-TR" smtClean="0"/>
              <a:t>3.04.2018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94BE38-AC6C-4BEB-98A4-4E96DA4B9B53}" type="slidenum">
              <a:rPr lang="tr-TR" smtClean="0"/>
              <a:t>‹#›</a:t>
            </a:fld>
            <a:endParaRPr lang="tr-TR"/>
          </a:p>
        </p:txBody>
      </p:sp>
    </p:spTree>
    <p:extLst>
      <p:ext uri="{BB962C8B-B14F-4D97-AF65-F5344CB8AC3E}">
        <p14:creationId xmlns:p14="http://schemas.microsoft.com/office/powerpoint/2010/main" val="1193828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E1B92F6-F43C-43DE-BBBD-EDC9466C5E0F}" type="slidenum">
              <a:rPr lang="tr-TR" smtClean="0"/>
              <a:t>11</a:t>
            </a:fld>
            <a:endParaRPr lang="tr-TR"/>
          </a:p>
        </p:txBody>
      </p:sp>
    </p:spTree>
    <p:extLst>
      <p:ext uri="{BB962C8B-B14F-4D97-AF65-F5344CB8AC3E}">
        <p14:creationId xmlns:p14="http://schemas.microsoft.com/office/powerpoint/2010/main" val="44846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19</a:t>
            </a:fld>
            <a:endParaRPr lang="tr-TR"/>
          </a:p>
        </p:txBody>
      </p:sp>
    </p:spTree>
    <p:extLst>
      <p:ext uri="{BB962C8B-B14F-4D97-AF65-F5344CB8AC3E}">
        <p14:creationId xmlns:p14="http://schemas.microsoft.com/office/powerpoint/2010/main" val="4134811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BB91F60-EAAB-4D03-A513-CD3413E438B5}" type="datetimeFigureOut">
              <a:rPr lang="tr-TR" smtClean="0"/>
              <a:t>3.04.2018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28673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B91F60-EAAB-4D03-A513-CD3413E438B5}" type="datetimeFigureOut">
              <a:rPr lang="tr-TR" smtClean="0"/>
              <a:t>3.04.2018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274309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B91F60-EAAB-4D03-A513-CD3413E438B5}" type="datetimeFigureOut">
              <a:rPr lang="tr-TR" smtClean="0"/>
              <a:t>3.04.2018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2583805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536597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B91F60-EAAB-4D03-A513-CD3413E438B5}" type="datetimeFigureOut">
              <a:rPr lang="tr-TR" smtClean="0"/>
              <a:t>3.04.2018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1278790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BB91F60-EAAB-4D03-A513-CD3413E438B5}" type="datetimeFigureOut">
              <a:rPr lang="tr-TR" smtClean="0"/>
              <a:t>3.04.2018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335078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BB91F60-EAAB-4D03-A513-CD3413E438B5}" type="datetimeFigureOut">
              <a:rPr lang="tr-TR" smtClean="0"/>
              <a:t>3.04.2018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3909082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BB91F60-EAAB-4D03-A513-CD3413E438B5}" type="datetimeFigureOut">
              <a:rPr lang="tr-TR" smtClean="0"/>
              <a:t>3.04.2018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246432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BB91F60-EAAB-4D03-A513-CD3413E438B5}" type="datetimeFigureOut">
              <a:rPr lang="tr-TR" smtClean="0"/>
              <a:t>3.04.2018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1942770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BB91F60-EAAB-4D03-A513-CD3413E438B5}" type="datetimeFigureOut">
              <a:rPr lang="tr-TR" smtClean="0"/>
              <a:t>3.04.2018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392794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BB91F60-EAAB-4D03-A513-CD3413E438B5}" type="datetimeFigureOut">
              <a:rPr lang="tr-TR" smtClean="0"/>
              <a:t>3.04.2018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2744555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BB91F60-EAAB-4D03-A513-CD3413E438B5}" type="datetimeFigureOut">
              <a:rPr lang="tr-TR" smtClean="0"/>
              <a:t>3.04.2018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16B02E-3847-4FB6-97E6-A21BF3968837}" type="slidenum">
              <a:rPr lang="tr-TR" smtClean="0"/>
              <a:t>‹#›</a:t>
            </a:fld>
            <a:endParaRPr lang="tr-TR"/>
          </a:p>
        </p:txBody>
      </p:sp>
    </p:spTree>
    <p:extLst>
      <p:ext uri="{BB962C8B-B14F-4D97-AF65-F5344CB8AC3E}">
        <p14:creationId xmlns:p14="http://schemas.microsoft.com/office/powerpoint/2010/main" val="648044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91F60-EAAB-4D03-A513-CD3413E438B5}" type="datetimeFigureOut">
              <a:rPr lang="tr-TR" smtClean="0"/>
              <a:t>3.04.2018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16B02E-3847-4FB6-97E6-A21BF3968837}" type="slidenum">
              <a:rPr lang="tr-TR" smtClean="0"/>
              <a:t>‹#›</a:t>
            </a:fld>
            <a:endParaRPr lang="tr-TR"/>
          </a:p>
        </p:txBody>
      </p:sp>
    </p:spTree>
    <p:extLst>
      <p:ext uri="{BB962C8B-B14F-4D97-AF65-F5344CB8AC3E}">
        <p14:creationId xmlns:p14="http://schemas.microsoft.com/office/powerpoint/2010/main" val="3032769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927647" y="289386"/>
            <a:ext cx="7524328" cy="523220"/>
          </a:xfrm>
          <a:prstGeom prst="rect">
            <a:avLst/>
          </a:prstGeom>
          <a:noFill/>
          <a:ln w="9525">
            <a:noFill/>
            <a:miter lim="800000"/>
            <a:headEnd/>
            <a:tailEnd/>
          </a:ln>
        </p:spPr>
        <p:txBody>
          <a:bodyPr wrap="square">
            <a:spAutoFit/>
          </a:bodyPr>
          <a:lstStyle/>
          <a:p>
            <a:pPr algn="ctr" latinLnBrk="1"/>
            <a:r>
              <a:rPr lang="tr-TR" altLang="ko-KR" sz="2800" b="1" u="sng" dirty="0">
                <a:solidFill>
                  <a:srgbClr val="386703"/>
                </a:solidFill>
                <a:latin typeface="Arial" pitchFamily="34" charset="0"/>
                <a:cs typeface="Arial" pitchFamily="34" charset="0"/>
              </a:rPr>
              <a:t>Giriş</a:t>
            </a:r>
            <a:endParaRPr lang="en-US" altLang="ko-KR" sz="2800" b="1" u="sng" dirty="0">
              <a:solidFill>
                <a:srgbClr val="386703"/>
              </a:solidFill>
              <a:latin typeface="Arial" pitchFamily="34" charset="0"/>
              <a:cs typeface="Arial" pitchFamily="34" charset="0"/>
            </a:endParaRPr>
          </a:p>
        </p:txBody>
      </p:sp>
      <p:sp>
        <p:nvSpPr>
          <p:cNvPr id="3" name="Metin kutusu 2"/>
          <p:cNvSpPr txBox="1"/>
          <p:nvPr/>
        </p:nvSpPr>
        <p:spPr>
          <a:xfrm>
            <a:off x="603116" y="1035009"/>
            <a:ext cx="11303540" cy="2677656"/>
          </a:xfrm>
          <a:prstGeom prst="rect">
            <a:avLst/>
          </a:prstGeom>
          <a:noFill/>
        </p:spPr>
        <p:txBody>
          <a:bodyPr wrap="square" rtlCol="0">
            <a:spAutoFit/>
          </a:bodyPr>
          <a:lstStyle/>
          <a:p>
            <a:pPr marL="285750" indent="-285750" algn="just" latinLnBrk="1">
              <a:lnSpc>
                <a:spcPct val="150000"/>
              </a:lnSpc>
              <a:spcAft>
                <a:spcPts val="1200"/>
              </a:spcAft>
              <a:buFont typeface="Arial" panose="020B0604020202020204" pitchFamily="34" charset="0"/>
              <a:buChar char="•"/>
            </a:pPr>
            <a:r>
              <a:rPr lang="tr-TR" sz="2800" dirty="0">
                <a:solidFill>
                  <a:prstClr val="black"/>
                </a:solidFill>
              </a:rPr>
              <a:t>Bitkiler toprağa          ile bağlıdır bu yüzden bulundukları bölgenin iklim </a:t>
            </a:r>
            <a:r>
              <a:rPr lang="tr-TR" sz="2800" dirty="0" smtClean="0">
                <a:solidFill>
                  <a:prstClr val="black"/>
                </a:solidFill>
              </a:rPr>
              <a:t>          etkilerinden </a:t>
            </a:r>
            <a:r>
              <a:rPr lang="tr-TR" sz="2800" dirty="0">
                <a:solidFill>
                  <a:prstClr val="black"/>
                </a:solidFill>
              </a:rPr>
              <a:t>kurtulamazlar. </a:t>
            </a:r>
            <a:r>
              <a:rPr lang="tr-TR" sz="2800" dirty="0" err="1">
                <a:solidFill>
                  <a:prstClr val="black"/>
                </a:solidFill>
              </a:rPr>
              <a:t>Meterolojik</a:t>
            </a:r>
            <a:r>
              <a:rPr lang="tr-TR" sz="2800" dirty="0">
                <a:solidFill>
                  <a:prstClr val="black"/>
                </a:solidFill>
              </a:rPr>
              <a:t> parametreler tarımsal </a:t>
            </a:r>
            <a:r>
              <a:rPr lang="tr-TR" sz="2800" dirty="0" smtClean="0">
                <a:solidFill>
                  <a:prstClr val="black"/>
                </a:solidFill>
              </a:rPr>
              <a:t>üretimi         </a:t>
            </a:r>
            <a:r>
              <a:rPr lang="tr-TR" sz="2800" u="sng" dirty="0" smtClean="0">
                <a:solidFill>
                  <a:schemeClr val="tx2"/>
                </a:solidFill>
              </a:rPr>
              <a:t>olumlu </a:t>
            </a:r>
            <a:r>
              <a:rPr lang="tr-TR" sz="2800" u="sng" dirty="0">
                <a:solidFill>
                  <a:schemeClr val="tx2"/>
                </a:solidFill>
              </a:rPr>
              <a:t>yada olumsuz </a:t>
            </a:r>
            <a:r>
              <a:rPr lang="tr-TR" sz="2800" dirty="0">
                <a:solidFill>
                  <a:prstClr val="black"/>
                </a:solidFill>
              </a:rPr>
              <a:t>mutlak  etkilemektedir. Tarım ürünlerinin verimliliğini ve tarımsal       yatırımların başarı derecesini hava koşulları belirlemektedir.</a:t>
            </a:r>
          </a:p>
        </p:txBody>
      </p:sp>
      <p:sp>
        <p:nvSpPr>
          <p:cNvPr id="4" name="Dikdörtgen 3"/>
          <p:cNvSpPr/>
          <p:nvPr/>
        </p:nvSpPr>
        <p:spPr>
          <a:xfrm>
            <a:off x="3317135" y="1225722"/>
            <a:ext cx="1053943" cy="477054"/>
          </a:xfrm>
          <a:prstGeom prst="rect">
            <a:avLst/>
          </a:prstGeom>
        </p:spPr>
        <p:txBody>
          <a:bodyPr wrap="none">
            <a:spAutoFit/>
          </a:bodyPr>
          <a:lstStyle/>
          <a:p>
            <a:r>
              <a:rPr lang="tr-TR" sz="2500" u="sng" dirty="0">
                <a:solidFill>
                  <a:srgbClr val="660066"/>
                </a:solidFill>
              </a:rPr>
              <a:t>kökleri</a:t>
            </a:r>
            <a:endParaRPr lang="tr-TR" sz="2500" dirty="0"/>
          </a:p>
        </p:txBody>
      </p:sp>
    </p:spTree>
    <p:extLst>
      <p:ext uri="{BB962C8B-B14F-4D97-AF65-F5344CB8AC3E}">
        <p14:creationId xmlns:p14="http://schemas.microsoft.com/office/powerpoint/2010/main" val="326707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25295" y="550842"/>
            <a:ext cx="11459182" cy="2308324"/>
          </a:xfrm>
          <a:prstGeom prst="rect">
            <a:avLst/>
          </a:prstGeom>
          <a:noFill/>
        </p:spPr>
        <p:txBody>
          <a:bodyPr wrap="square" rtlCol="0">
            <a:spAutoFit/>
          </a:bodyPr>
          <a:lstStyle/>
          <a:p>
            <a:pPr algn="just"/>
            <a:r>
              <a:rPr lang="tr-TR" sz="2400" dirty="0">
                <a:solidFill>
                  <a:srgbClr val="627947"/>
                </a:solidFill>
              </a:rPr>
              <a:t>Ekolojik Faktör Kavramı</a:t>
            </a:r>
          </a:p>
          <a:p>
            <a:pPr algn="just"/>
            <a:endParaRPr lang="tr-TR" sz="2400" dirty="0"/>
          </a:p>
          <a:p>
            <a:pPr algn="just"/>
            <a:r>
              <a:rPr lang="tr-TR" sz="2400" dirty="0"/>
              <a:t>İklimsel, kimyasal veya </a:t>
            </a:r>
            <a:r>
              <a:rPr lang="tr-TR" sz="2400" dirty="0" err="1"/>
              <a:t>biyotik</a:t>
            </a:r>
            <a:r>
              <a:rPr lang="tr-TR" sz="2400" dirty="0"/>
              <a:t> gibi çok çeşitli faktörler yaşamı aynı anda etkilerler. Canlıları doğrudan etkileyen bu çevre elemanlarının tümü «</a:t>
            </a:r>
            <a:r>
              <a:rPr lang="tr-TR" sz="2400" dirty="0">
                <a:solidFill>
                  <a:srgbClr val="627947"/>
                </a:solidFill>
              </a:rPr>
              <a:t>Ekolojik Faktör</a:t>
            </a:r>
            <a:r>
              <a:rPr lang="tr-TR" sz="2400" dirty="0"/>
              <a:t>» olarak adlandırılır.</a:t>
            </a:r>
          </a:p>
          <a:p>
            <a:pPr algn="just"/>
            <a:endParaRPr lang="tr-TR" sz="2400" dirty="0"/>
          </a:p>
          <a:p>
            <a:pPr algn="just"/>
            <a:endParaRPr lang="tr-TR" sz="2400" dirty="0"/>
          </a:p>
        </p:txBody>
      </p:sp>
    </p:spTree>
    <p:extLst>
      <p:ext uri="{BB962C8B-B14F-4D97-AF65-F5344CB8AC3E}">
        <p14:creationId xmlns:p14="http://schemas.microsoft.com/office/powerpoint/2010/main" val="41048293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25685" y="594912"/>
            <a:ext cx="8770287" cy="1200329"/>
          </a:xfrm>
          <a:prstGeom prst="rect">
            <a:avLst/>
          </a:prstGeom>
          <a:noFill/>
        </p:spPr>
        <p:txBody>
          <a:bodyPr wrap="square" rtlCol="0">
            <a:spAutoFit/>
          </a:bodyPr>
          <a:lstStyle/>
          <a:p>
            <a:r>
              <a:rPr lang="tr-TR" sz="2400" dirty="0"/>
              <a:t>Ekolojik Faktörlerin canlılar üzerindeki etkileri</a:t>
            </a:r>
          </a:p>
          <a:p>
            <a:endParaRPr lang="tr-TR" sz="2400" dirty="0"/>
          </a:p>
          <a:p>
            <a:endParaRPr lang="tr-TR" sz="2400" dirty="0"/>
          </a:p>
        </p:txBody>
      </p:sp>
      <p:sp>
        <p:nvSpPr>
          <p:cNvPr id="3" name="Metin kutusu 2"/>
          <p:cNvSpPr txBox="1"/>
          <p:nvPr/>
        </p:nvSpPr>
        <p:spPr>
          <a:xfrm>
            <a:off x="622571" y="1388115"/>
            <a:ext cx="9450520" cy="461665"/>
          </a:xfrm>
          <a:prstGeom prst="rect">
            <a:avLst/>
          </a:prstGeom>
          <a:noFill/>
        </p:spPr>
        <p:txBody>
          <a:bodyPr wrap="square" rtlCol="0">
            <a:spAutoFit/>
          </a:bodyPr>
          <a:lstStyle/>
          <a:p>
            <a:pPr marL="342900" indent="-342900">
              <a:buAutoNum type="arabicPeriod"/>
            </a:pPr>
            <a:r>
              <a:rPr lang="tr-TR" sz="2400" dirty="0"/>
              <a:t>Karalar üzerinde yaşayan türlerin iklimsel koşullar sonucu kaybolması.</a:t>
            </a:r>
          </a:p>
        </p:txBody>
      </p:sp>
      <p:sp>
        <p:nvSpPr>
          <p:cNvPr id="4" name="Metin kutusu 3"/>
          <p:cNvSpPr txBox="1"/>
          <p:nvPr/>
        </p:nvSpPr>
        <p:spPr>
          <a:xfrm>
            <a:off x="622571" y="2969835"/>
            <a:ext cx="11400816" cy="830997"/>
          </a:xfrm>
          <a:prstGeom prst="rect">
            <a:avLst/>
          </a:prstGeom>
          <a:noFill/>
        </p:spPr>
        <p:txBody>
          <a:bodyPr wrap="square" rtlCol="0">
            <a:spAutoFit/>
          </a:bodyPr>
          <a:lstStyle/>
          <a:p>
            <a:r>
              <a:rPr lang="tr-TR" sz="2400" dirty="0"/>
              <a:t>2. Üreme ve ölüm oranını değiştirir ve gelişme devrelerine ya da göçlerine neden olarak etki eder. </a:t>
            </a:r>
          </a:p>
        </p:txBody>
      </p:sp>
      <p:sp>
        <p:nvSpPr>
          <p:cNvPr id="6" name="Metin kutusu 5"/>
          <p:cNvSpPr txBox="1"/>
          <p:nvPr/>
        </p:nvSpPr>
        <p:spPr>
          <a:xfrm>
            <a:off x="778213" y="4494179"/>
            <a:ext cx="9107589" cy="461665"/>
          </a:xfrm>
          <a:prstGeom prst="rect">
            <a:avLst/>
          </a:prstGeom>
          <a:noFill/>
        </p:spPr>
        <p:txBody>
          <a:bodyPr wrap="square" rtlCol="0">
            <a:spAutoFit/>
          </a:bodyPr>
          <a:lstStyle/>
          <a:p>
            <a:r>
              <a:rPr lang="tr-TR" sz="2400" dirty="0"/>
              <a:t>3. Kantitatif karakterler üzerine etki eder. </a:t>
            </a:r>
          </a:p>
        </p:txBody>
      </p:sp>
    </p:spTree>
    <p:extLst>
      <p:ext uri="{BB962C8B-B14F-4D97-AF65-F5344CB8AC3E}">
        <p14:creationId xmlns:p14="http://schemas.microsoft.com/office/powerpoint/2010/main" val="211011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35760" y="1268760"/>
            <a:ext cx="4680520" cy="369332"/>
          </a:xfrm>
          <a:prstGeom prst="rect">
            <a:avLst/>
          </a:prstGeom>
          <a:noFill/>
        </p:spPr>
        <p:txBody>
          <a:bodyPr wrap="square" rtlCol="0">
            <a:spAutoFit/>
          </a:bodyPr>
          <a:lstStyle/>
          <a:p>
            <a:pPr latinLnBrk="1"/>
            <a:endParaRPr lang="tr-TR" dirty="0">
              <a:solidFill>
                <a:prstClr val="black"/>
              </a:solidFill>
            </a:endParaRPr>
          </a:p>
        </p:txBody>
      </p:sp>
      <p:sp>
        <p:nvSpPr>
          <p:cNvPr id="3" name="Metin kutusu 2"/>
          <p:cNvSpPr txBox="1"/>
          <p:nvPr/>
        </p:nvSpPr>
        <p:spPr>
          <a:xfrm>
            <a:off x="622568" y="620688"/>
            <a:ext cx="11070077" cy="4708981"/>
          </a:xfrm>
          <a:prstGeom prst="rect">
            <a:avLst/>
          </a:prstGeom>
          <a:noFill/>
        </p:spPr>
        <p:txBody>
          <a:bodyPr wrap="square" rtlCol="0">
            <a:spAutoFit/>
          </a:bodyPr>
          <a:lstStyle/>
          <a:p>
            <a:pPr algn="just" latinLnBrk="1"/>
            <a:r>
              <a:rPr lang="tr-TR" sz="2400" b="1" dirty="0">
                <a:solidFill>
                  <a:srgbClr val="386703"/>
                </a:solidFill>
              </a:rPr>
              <a:t>Bitki Ekolojisi</a:t>
            </a:r>
          </a:p>
          <a:p>
            <a:pPr algn="just" latinLnBrk="1"/>
            <a:endParaRPr lang="tr-TR" sz="2400" dirty="0">
              <a:solidFill>
                <a:prstClr val="black"/>
              </a:solidFill>
            </a:endParaRPr>
          </a:p>
          <a:p>
            <a:pPr algn="just" latinLnBrk="1">
              <a:lnSpc>
                <a:spcPct val="150000"/>
              </a:lnSpc>
            </a:pPr>
            <a:r>
              <a:rPr lang="tr-TR" sz="2400" dirty="0">
                <a:solidFill>
                  <a:prstClr val="black"/>
                </a:solidFill>
              </a:rPr>
              <a:t>	Dünyada yaşayan ortalama                bitki türü bulunmaktadır. Bu kadar çok bitkinin dünya üzerinde yayılma alanlarını bir takım çevre koşulları belirlemektedir. Yani bu türlerin      dağılışı rasgele değil, belirli bir çevre faktörüne bağlı olarak      değişiklik göstermektedir. </a:t>
            </a:r>
          </a:p>
          <a:p>
            <a:pPr algn="just" latinLnBrk="1">
              <a:lnSpc>
                <a:spcPct val="150000"/>
              </a:lnSpc>
            </a:pPr>
            <a:r>
              <a:rPr lang="tr-TR" sz="2400" dirty="0">
                <a:solidFill>
                  <a:prstClr val="black"/>
                </a:solidFill>
              </a:rPr>
              <a:t>	Tarımsal üretimde açıkta yapılan yetiştiricilikte sıcaklık,  ışık yoğunluğu, nem, gün uzunluğu, rüzgar, yağışlar gibi faktörler insan kontrolünde olmadığından, yetiştirdiğimiz bitkinin çevrenin koşullarına uyması beklenmektedir.</a:t>
            </a:r>
          </a:p>
        </p:txBody>
      </p:sp>
      <p:sp>
        <p:nvSpPr>
          <p:cNvPr id="4" name="Metin kutusu 3"/>
          <p:cNvSpPr txBox="1"/>
          <p:nvPr/>
        </p:nvSpPr>
        <p:spPr>
          <a:xfrm>
            <a:off x="4871216" y="1453426"/>
            <a:ext cx="1286391" cy="461665"/>
          </a:xfrm>
          <a:prstGeom prst="rect">
            <a:avLst/>
          </a:prstGeom>
          <a:noFill/>
        </p:spPr>
        <p:txBody>
          <a:bodyPr wrap="square" rtlCol="0">
            <a:spAutoFit/>
          </a:bodyPr>
          <a:lstStyle/>
          <a:p>
            <a:r>
              <a:rPr lang="tr-TR" sz="2400" dirty="0">
                <a:solidFill>
                  <a:srgbClr val="660066"/>
                </a:solidFill>
              </a:rPr>
              <a:t>260.000</a:t>
            </a:r>
          </a:p>
        </p:txBody>
      </p:sp>
    </p:spTree>
    <p:extLst>
      <p:ext uri="{BB962C8B-B14F-4D97-AF65-F5344CB8AC3E}">
        <p14:creationId xmlns:p14="http://schemas.microsoft.com/office/powerpoint/2010/main" val="2245481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75720" y="1052736"/>
            <a:ext cx="5832648" cy="369332"/>
          </a:xfrm>
          <a:prstGeom prst="rect">
            <a:avLst/>
          </a:prstGeom>
          <a:noFill/>
        </p:spPr>
        <p:txBody>
          <a:bodyPr wrap="square" rtlCol="0">
            <a:spAutoFit/>
          </a:bodyPr>
          <a:lstStyle/>
          <a:p>
            <a:pPr latinLnBrk="1"/>
            <a:endParaRPr lang="tr-TR" dirty="0">
              <a:solidFill>
                <a:prstClr val="black"/>
              </a:solidFill>
            </a:endParaRPr>
          </a:p>
        </p:txBody>
      </p:sp>
      <p:sp>
        <p:nvSpPr>
          <p:cNvPr id="3" name="Metin kutusu 2"/>
          <p:cNvSpPr txBox="1"/>
          <p:nvPr/>
        </p:nvSpPr>
        <p:spPr>
          <a:xfrm>
            <a:off x="369651" y="504806"/>
            <a:ext cx="11452698" cy="3139321"/>
          </a:xfrm>
          <a:prstGeom prst="rect">
            <a:avLst/>
          </a:prstGeom>
          <a:noFill/>
        </p:spPr>
        <p:txBody>
          <a:bodyPr wrap="square" rtlCol="0">
            <a:spAutoFit/>
          </a:bodyPr>
          <a:lstStyle/>
          <a:p>
            <a:pPr algn="just" latinLnBrk="1">
              <a:lnSpc>
                <a:spcPct val="150000"/>
              </a:lnSpc>
            </a:pPr>
            <a:r>
              <a:rPr lang="tr-TR" sz="2200" dirty="0">
                <a:solidFill>
                  <a:prstClr val="black"/>
                </a:solidFill>
              </a:rPr>
              <a:t> Bazı bitkiler istedikleri tüm koşullar sağlandığında     istenilen yüksek verimi vermektedir. Çevre faktörlerinin birinin olumsuz olması durumda bile bitki verimi azalmakta, zarar görmekte hatta yaşamını yitirmektedir. Ancak bazı bitkiler değişen çevre koşullarına uyum    sağlayarak yaşamlarına devam edebilmektedir.  Bu    bitkilere </a:t>
            </a:r>
            <a:r>
              <a:rPr lang="tr-TR" sz="2200" b="1" u="sng" dirty="0">
                <a:solidFill>
                  <a:srgbClr val="386703"/>
                </a:solidFill>
              </a:rPr>
              <a:t>adaptasyonu yüksek bitkiler </a:t>
            </a:r>
            <a:r>
              <a:rPr lang="tr-TR" sz="2200" dirty="0">
                <a:solidFill>
                  <a:prstClr val="black"/>
                </a:solidFill>
              </a:rPr>
              <a:t>denmektedir.  Bu bitkilerin kurağa, sıcağa, soğuğa, hastalık ve zararlılara, toprak koşullarına dayanabilmesi yüksek bir  </a:t>
            </a:r>
            <a:r>
              <a:rPr lang="tr-TR" sz="2200" dirty="0" smtClean="0">
                <a:solidFill>
                  <a:prstClr val="black"/>
                </a:solidFill>
              </a:rPr>
              <a:t>adaptasyona ihtiyacı       </a:t>
            </a:r>
            <a:r>
              <a:rPr lang="tr-TR" sz="2200" dirty="0">
                <a:solidFill>
                  <a:prstClr val="black"/>
                </a:solidFill>
              </a:rPr>
              <a:t>vardır. </a:t>
            </a:r>
          </a:p>
        </p:txBody>
      </p:sp>
    </p:spTree>
    <p:extLst>
      <p:ext uri="{BB962C8B-B14F-4D97-AF65-F5344CB8AC3E}">
        <p14:creationId xmlns:p14="http://schemas.microsoft.com/office/powerpoint/2010/main" val="3975646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11285" y="476673"/>
            <a:ext cx="11614826" cy="2862322"/>
          </a:xfrm>
          <a:prstGeom prst="rect">
            <a:avLst/>
          </a:prstGeom>
          <a:noFill/>
        </p:spPr>
        <p:txBody>
          <a:bodyPr wrap="square" rtlCol="0">
            <a:spAutoFit/>
          </a:bodyPr>
          <a:lstStyle/>
          <a:p>
            <a:pPr marL="285750" indent="-285750" algn="just" latinLnBrk="1">
              <a:lnSpc>
                <a:spcPct val="150000"/>
              </a:lnSpc>
              <a:buFont typeface="Arial" panose="020B0604020202020204" pitchFamily="34" charset="0"/>
              <a:buChar char="•"/>
            </a:pPr>
            <a:r>
              <a:rPr lang="tr-TR" sz="2400" dirty="0">
                <a:solidFill>
                  <a:prstClr val="black"/>
                </a:solidFill>
              </a:rPr>
              <a:t>Kurak ve sıcak bölgelerde yaşayan bitkilerin su  kaybını azaltmak için yapraklarının diken şeklini alması, kıvrık ve tüylü olması, </a:t>
            </a:r>
            <a:r>
              <a:rPr lang="tr-TR" sz="2400" dirty="0" smtClean="0">
                <a:solidFill>
                  <a:prstClr val="black"/>
                </a:solidFill>
              </a:rPr>
              <a:t>gövdelerinin kalınlaşıp </a:t>
            </a:r>
            <a:r>
              <a:rPr lang="tr-TR" sz="2400" dirty="0">
                <a:solidFill>
                  <a:prstClr val="black"/>
                </a:solidFill>
              </a:rPr>
              <a:t>su depo etmesi, kök </a:t>
            </a:r>
            <a:r>
              <a:rPr lang="tr-TR" sz="2400" dirty="0" smtClean="0">
                <a:solidFill>
                  <a:prstClr val="black"/>
                </a:solidFill>
              </a:rPr>
              <a:t>                      sistemlerinin  derine </a:t>
            </a:r>
            <a:r>
              <a:rPr lang="tr-TR" sz="2400" dirty="0">
                <a:solidFill>
                  <a:prstClr val="black"/>
                </a:solidFill>
              </a:rPr>
              <a:t>ve suya ulaşabileceği şekilde gelişmesi.</a:t>
            </a:r>
          </a:p>
          <a:p>
            <a:pPr marL="285750" indent="-285750" algn="just" latinLnBrk="1">
              <a:lnSpc>
                <a:spcPct val="150000"/>
              </a:lnSpc>
              <a:buFont typeface="Arial" panose="020B0604020202020204" pitchFamily="34" charset="0"/>
              <a:buChar char="•"/>
            </a:pPr>
            <a:r>
              <a:rPr lang="tr-TR" sz="2400" dirty="0">
                <a:solidFill>
                  <a:prstClr val="black"/>
                </a:solidFill>
              </a:rPr>
              <a:t>Nemli bölgelerde yaşayan bitkilerin geniş </a:t>
            </a:r>
            <a:r>
              <a:rPr lang="tr-TR" sz="2400" dirty="0" smtClean="0">
                <a:solidFill>
                  <a:prstClr val="black"/>
                </a:solidFill>
              </a:rPr>
              <a:t>yapraklı </a:t>
            </a:r>
            <a:r>
              <a:rPr lang="tr-TR" sz="2400" dirty="0">
                <a:solidFill>
                  <a:prstClr val="black"/>
                </a:solidFill>
              </a:rPr>
              <a:t>olmaları</a:t>
            </a:r>
          </a:p>
          <a:p>
            <a:pPr algn="just" latinLnBrk="1">
              <a:lnSpc>
                <a:spcPct val="150000"/>
              </a:lnSpc>
            </a:pPr>
            <a:endParaRPr lang="tr-TR" sz="2400" dirty="0">
              <a:solidFill>
                <a:prstClr val="black"/>
              </a:solidFill>
            </a:endParaRPr>
          </a:p>
        </p:txBody>
      </p:sp>
    </p:spTree>
    <p:extLst>
      <p:ext uri="{BB962C8B-B14F-4D97-AF65-F5344CB8AC3E}">
        <p14:creationId xmlns:p14="http://schemas.microsoft.com/office/powerpoint/2010/main" val="36596528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2571" y="497092"/>
            <a:ext cx="11128442" cy="2862322"/>
          </a:xfrm>
          <a:prstGeom prst="rect">
            <a:avLst/>
          </a:prstGeom>
        </p:spPr>
        <p:txBody>
          <a:bodyPr wrap="square">
            <a:spAutoFit/>
          </a:bodyPr>
          <a:lstStyle/>
          <a:p>
            <a:pPr marL="285750" indent="-285750" algn="just" latinLnBrk="1">
              <a:lnSpc>
                <a:spcPct val="150000"/>
              </a:lnSpc>
              <a:buFont typeface="Arial" panose="020B0604020202020204" pitchFamily="34" charset="0"/>
              <a:buChar char="•"/>
            </a:pPr>
            <a:r>
              <a:rPr lang="tr-TR" sz="2400" dirty="0">
                <a:solidFill>
                  <a:prstClr val="black"/>
                </a:solidFill>
              </a:rPr>
              <a:t>Su bitkilerinin terleme ile su kaybını arttırmak   için yapraklarının geniş yüzeyli olması </a:t>
            </a:r>
            <a:r>
              <a:rPr lang="tr-TR" sz="2400" dirty="0" smtClean="0">
                <a:solidFill>
                  <a:prstClr val="black"/>
                </a:solidFill>
              </a:rPr>
              <a:t> ve yapraklarında </a:t>
            </a:r>
            <a:r>
              <a:rPr lang="tr-TR" sz="2400" dirty="0">
                <a:solidFill>
                  <a:prstClr val="black"/>
                </a:solidFill>
              </a:rPr>
              <a:t>hava boşluklarının bulunması</a:t>
            </a:r>
          </a:p>
          <a:p>
            <a:pPr marL="285750" indent="-285750" algn="just" latinLnBrk="1">
              <a:lnSpc>
                <a:spcPct val="150000"/>
              </a:lnSpc>
              <a:buFont typeface="Arial" panose="020B0604020202020204" pitchFamily="34" charset="0"/>
              <a:buChar char="•"/>
            </a:pPr>
            <a:r>
              <a:rPr lang="tr-TR" sz="2400" dirty="0">
                <a:solidFill>
                  <a:prstClr val="black"/>
                </a:solidFill>
              </a:rPr>
              <a:t>Su ile dolu olan topraklarda özellikle bataklık   alanlarda hava köklerinin bulunması.</a:t>
            </a:r>
          </a:p>
          <a:p>
            <a:pPr marL="285750" indent="-285750" algn="just" latinLnBrk="1">
              <a:lnSpc>
                <a:spcPct val="150000"/>
              </a:lnSpc>
              <a:buFont typeface="Arial" panose="020B0604020202020204" pitchFamily="34" charset="0"/>
              <a:buChar char="•"/>
            </a:pPr>
            <a:r>
              <a:rPr lang="tr-TR" sz="2400" dirty="0">
                <a:solidFill>
                  <a:prstClr val="black"/>
                </a:solidFill>
              </a:rPr>
              <a:t>Bitki yapraklarının dallara birbirlerinin </a:t>
            </a:r>
            <a:r>
              <a:rPr lang="tr-TR" sz="2400" dirty="0" smtClean="0">
                <a:solidFill>
                  <a:prstClr val="black"/>
                </a:solidFill>
              </a:rPr>
              <a:t>güneşlenmesini </a:t>
            </a:r>
            <a:r>
              <a:rPr lang="tr-TR" sz="2400" dirty="0">
                <a:solidFill>
                  <a:prstClr val="black"/>
                </a:solidFill>
              </a:rPr>
              <a:t>engellemeyecek şekilde </a:t>
            </a:r>
            <a:r>
              <a:rPr lang="tr-TR" sz="2400" dirty="0" smtClean="0">
                <a:solidFill>
                  <a:prstClr val="black"/>
                </a:solidFill>
              </a:rPr>
              <a:t>            dizilmesi </a:t>
            </a:r>
            <a:r>
              <a:rPr lang="tr-TR" sz="2400" dirty="0">
                <a:solidFill>
                  <a:prstClr val="black"/>
                </a:solidFill>
              </a:rPr>
              <a:t>birer adaptasyondur.</a:t>
            </a:r>
          </a:p>
        </p:txBody>
      </p:sp>
    </p:spTree>
    <p:extLst>
      <p:ext uri="{BB962C8B-B14F-4D97-AF65-F5344CB8AC3E}">
        <p14:creationId xmlns:p14="http://schemas.microsoft.com/office/powerpoint/2010/main" val="26987459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6928" y="872903"/>
            <a:ext cx="11361906" cy="3970318"/>
          </a:xfrm>
          <a:prstGeom prst="rect">
            <a:avLst/>
          </a:prstGeom>
          <a:noFill/>
        </p:spPr>
        <p:txBody>
          <a:bodyPr wrap="square" rtlCol="0">
            <a:spAutoFit/>
          </a:bodyPr>
          <a:lstStyle/>
          <a:p>
            <a:pPr algn="just" latinLnBrk="1">
              <a:lnSpc>
                <a:spcPct val="150000"/>
              </a:lnSpc>
            </a:pPr>
            <a:r>
              <a:rPr lang="tr-TR" sz="2400" dirty="0">
                <a:solidFill>
                  <a:prstClr val="black"/>
                </a:solidFill>
              </a:rPr>
              <a:t>Bir bitkinin adaptasyon özelliğine başlıca iki ana    faktör etkili olmaktadır.</a:t>
            </a:r>
          </a:p>
          <a:p>
            <a:pPr algn="just" latinLnBrk="1">
              <a:lnSpc>
                <a:spcPct val="150000"/>
              </a:lnSpc>
            </a:pPr>
            <a:endParaRPr lang="tr-TR" sz="2400" dirty="0">
              <a:solidFill>
                <a:prstClr val="black"/>
              </a:solidFill>
            </a:endParaRPr>
          </a:p>
          <a:p>
            <a:pPr algn="just" latinLnBrk="1">
              <a:lnSpc>
                <a:spcPct val="150000"/>
              </a:lnSpc>
            </a:pPr>
            <a:r>
              <a:rPr lang="tr-TR" sz="2400" dirty="0">
                <a:solidFill>
                  <a:prstClr val="black"/>
                </a:solidFill>
              </a:rPr>
              <a:t>a: Bitkinin genetik yapısı</a:t>
            </a:r>
          </a:p>
          <a:p>
            <a:pPr algn="just" latinLnBrk="1">
              <a:lnSpc>
                <a:spcPct val="150000"/>
              </a:lnSpc>
            </a:pPr>
            <a:r>
              <a:rPr lang="tr-TR" sz="2400" dirty="0">
                <a:solidFill>
                  <a:prstClr val="black"/>
                </a:solidFill>
              </a:rPr>
              <a:t>b: Çevre koşulları</a:t>
            </a:r>
          </a:p>
          <a:p>
            <a:pPr algn="just" latinLnBrk="1">
              <a:lnSpc>
                <a:spcPct val="150000"/>
              </a:lnSpc>
            </a:pPr>
            <a:endParaRPr lang="tr-TR" sz="2400" dirty="0">
              <a:solidFill>
                <a:prstClr val="black"/>
              </a:solidFill>
            </a:endParaRPr>
          </a:p>
          <a:p>
            <a:pPr algn="just" latinLnBrk="1">
              <a:lnSpc>
                <a:spcPct val="150000"/>
              </a:lnSpc>
            </a:pPr>
            <a:r>
              <a:rPr lang="tr-TR" sz="2400" dirty="0">
                <a:solidFill>
                  <a:prstClr val="black"/>
                </a:solidFill>
              </a:rPr>
              <a:t>Örneğin: Bir tohumun çimlenmesi, yaprak yapısı,   çiçeklenmesi, meyve vermesi ve tohum vermesi   onun genetik yapısından ileri gelmektedir. </a:t>
            </a:r>
          </a:p>
        </p:txBody>
      </p:sp>
    </p:spTree>
    <p:extLst>
      <p:ext uri="{BB962C8B-B14F-4D97-AF65-F5344CB8AC3E}">
        <p14:creationId xmlns:p14="http://schemas.microsoft.com/office/powerpoint/2010/main" val="128385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1000"/>
                                        <p:tgtEl>
                                          <p:spTgt spid="2">
                                            <p:txEl>
                                              <p:pRg st="3" end="3"/>
                                            </p:txEl>
                                          </p:spTgt>
                                        </p:tgtEl>
                                      </p:cBhvr>
                                    </p:animEffect>
                                    <p:anim calcmode="lin" valueType="num">
                                      <p:cBhvr>
                                        <p:cTn id="1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0196" y="1121001"/>
            <a:ext cx="11652060" cy="2677656"/>
          </a:xfrm>
          <a:prstGeom prst="rect">
            <a:avLst/>
          </a:prstGeom>
          <a:noFill/>
        </p:spPr>
        <p:txBody>
          <a:bodyPr wrap="square" rtlCol="0">
            <a:spAutoFit/>
          </a:bodyPr>
          <a:lstStyle/>
          <a:p>
            <a:pPr algn="just" latinLnBrk="1">
              <a:lnSpc>
                <a:spcPct val="150000"/>
              </a:lnSpc>
            </a:pPr>
            <a:r>
              <a:rPr lang="tr-TR" sz="2400" dirty="0">
                <a:solidFill>
                  <a:prstClr val="black"/>
                </a:solidFill>
              </a:rPr>
              <a:t>Elmaların Kırmızı, yeşil ve sarı renklerde olması    genetik yapı ile ilgilidir. Ancak Genetik </a:t>
            </a:r>
            <a:r>
              <a:rPr lang="tr-TR" sz="2400" dirty="0" smtClean="0">
                <a:solidFill>
                  <a:prstClr val="black"/>
                </a:solidFill>
              </a:rPr>
              <a:t>          olarak koyu </a:t>
            </a:r>
            <a:r>
              <a:rPr lang="tr-TR" sz="2400" dirty="0">
                <a:solidFill>
                  <a:prstClr val="black"/>
                </a:solidFill>
              </a:rPr>
              <a:t>kırmızı kabuk rengine sahip </a:t>
            </a:r>
            <a:r>
              <a:rPr lang="tr-TR" sz="2400" dirty="0" smtClean="0">
                <a:solidFill>
                  <a:srgbClr val="7030A0"/>
                </a:solidFill>
              </a:rPr>
              <a:t>Starking </a:t>
            </a:r>
            <a:r>
              <a:rPr lang="tr-TR" sz="2400" dirty="0" err="1">
                <a:solidFill>
                  <a:srgbClr val="7030A0"/>
                </a:solidFill>
              </a:rPr>
              <a:t>delicious</a:t>
            </a:r>
            <a:r>
              <a:rPr lang="tr-TR" sz="2400" dirty="0">
                <a:solidFill>
                  <a:prstClr val="black"/>
                </a:solidFill>
              </a:rPr>
              <a:t> elma çeşidi yeterli olmayan sıcaklık ve </a:t>
            </a:r>
            <a:r>
              <a:rPr lang="tr-TR" sz="2400" dirty="0" smtClean="0">
                <a:solidFill>
                  <a:prstClr val="black"/>
                </a:solidFill>
              </a:rPr>
              <a:t>ışık </a:t>
            </a:r>
            <a:r>
              <a:rPr lang="tr-TR" sz="2400" dirty="0">
                <a:solidFill>
                  <a:prstClr val="black"/>
                </a:solidFill>
              </a:rPr>
              <a:t>şiddetinde bu özelliğini göstermemektedir. Dolayısı ile genetik yapıdan ileri gelen </a:t>
            </a:r>
            <a:r>
              <a:rPr lang="tr-TR" sz="2400" dirty="0" smtClean="0">
                <a:solidFill>
                  <a:prstClr val="black"/>
                </a:solidFill>
              </a:rPr>
              <a:t>        özelliklerin</a:t>
            </a:r>
            <a:r>
              <a:rPr lang="tr-TR" sz="2400" dirty="0">
                <a:solidFill>
                  <a:prstClr val="black"/>
                </a:solidFill>
              </a:rPr>
              <a:t>, </a:t>
            </a:r>
            <a:r>
              <a:rPr lang="tr-TR" sz="2400" dirty="0" smtClean="0">
                <a:solidFill>
                  <a:prstClr val="black"/>
                </a:solidFill>
              </a:rPr>
              <a:t>çevre </a:t>
            </a:r>
            <a:r>
              <a:rPr lang="tr-TR" sz="2400" dirty="0">
                <a:solidFill>
                  <a:prstClr val="black"/>
                </a:solidFill>
              </a:rPr>
              <a:t>faktörlerinden etkilenmesi söz konusudur. </a:t>
            </a:r>
          </a:p>
          <a:p>
            <a:pPr latinLnBrk="1"/>
            <a:endParaRPr lang="tr-TR" sz="2400" dirty="0">
              <a:solidFill>
                <a:prstClr val="black"/>
              </a:solidFill>
            </a:endParaRPr>
          </a:p>
        </p:txBody>
      </p:sp>
      <p:sp>
        <p:nvSpPr>
          <p:cNvPr id="3" name="AutoShape 2" descr="renkli elmalar ile ilgili görsel sonucu"/>
          <p:cNvSpPr>
            <a:spLocks noChangeAspect="1" noChangeArrowheads="1"/>
          </p:cNvSpPr>
          <p:nvPr/>
        </p:nvSpPr>
        <p:spPr bwMode="auto">
          <a:xfrm>
            <a:off x="5447928" y="4776578"/>
            <a:ext cx="6554328" cy="95667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latinLnBrk="1"/>
            <a:endParaRPr lang="tr-TR">
              <a:solidFill>
                <a:prstClr val="black"/>
              </a:solidFill>
            </a:endParaRPr>
          </a:p>
        </p:txBody>
      </p:sp>
      <p:sp>
        <p:nvSpPr>
          <p:cNvPr id="4" name="AutoShape 4" descr="renkli elmalar ile ilgili görsel sonucu"/>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latinLnBrk="1"/>
            <a:endParaRPr lang="tr-TR">
              <a:solidFill>
                <a:prstClr val="black"/>
              </a:solidFill>
            </a:endParaRPr>
          </a:p>
        </p:txBody>
      </p:sp>
      <p:sp>
        <p:nvSpPr>
          <p:cNvPr id="5" name="AutoShape 6" descr="renkli elmalar ile ilgili görsel sonucu"/>
          <p:cNvSpPr>
            <a:spLocks noChangeAspect="1" noChangeArrowheads="1"/>
          </p:cNvSpPr>
          <p:nvPr/>
        </p:nvSpPr>
        <p:spPr bwMode="auto">
          <a:xfrm>
            <a:off x="1679575" y="-1554163"/>
            <a:ext cx="6153150" cy="32385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latinLnBrk="1"/>
            <a:endParaRPr lang="tr-TR">
              <a:solidFill>
                <a:prstClr val="black"/>
              </a:solidFill>
            </a:endParaRPr>
          </a:p>
        </p:txBody>
      </p:sp>
    </p:spTree>
    <p:extLst>
      <p:ext uri="{BB962C8B-B14F-4D97-AF65-F5344CB8AC3E}">
        <p14:creationId xmlns:p14="http://schemas.microsoft.com/office/powerpoint/2010/main" val="21768550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4204" y="939971"/>
            <a:ext cx="11381361" cy="1754326"/>
          </a:xfrm>
          <a:prstGeom prst="rect">
            <a:avLst/>
          </a:prstGeom>
        </p:spPr>
        <p:txBody>
          <a:bodyPr wrap="square">
            <a:spAutoFit/>
          </a:bodyPr>
          <a:lstStyle/>
          <a:p>
            <a:pPr algn="just" latinLnBrk="1">
              <a:lnSpc>
                <a:spcPct val="150000"/>
              </a:lnSpc>
            </a:pPr>
            <a:r>
              <a:rPr lang="tr-TR" sz="2400" dirty="0">
                <a:solidFill>
                  <a:prstClr val="black"/>
                </a:solidFill>
              </a:rPr>
              <a:t>Bu gibi çevrenin etkisi ile meydana gelen ancak kalıtsal olmayan özellikler </a:t>
            </a:r>
            <a:r>
              <a:rPr lang="tr-TR" sz="2400" b="1" dirty="0">
                <a:solidFill>
                  <a:srgbClr val="386703"/>
                </a:solidFill>
              </a:rPr>
              <a:t>«modifikasyon»      </a:t>
            </a:r>
            <a:r>
              <a:rPr lang="tr-TR" sz="2400" dirty="0">
                <a:solidFill>
                  <a:prstClr val="black"/>
                </a:solidFill>
              </a:rPr>
              <a:t>olarak tanımlanmaktadır. Ortam koşulları eski    haline dönünce bitkide eski haline döner </a:t>
            </a:r>
            <a:r>
              <a:rPr lang="tr-TR" sz="2400" dirty="0" smtClean="0">
                <a:solidFill>
                  <a:prstClr val="black"/>
                </a:solidFill>
              </a:rPr>
              <a:t>  veya </a:t>
            </a:r>
            <a:r>
              <a:rPr lang="tr-TR" sz="2400" dirty="0">
                <a:solidFill>
                  <a:prstClr val="black"/>
                </a:solidFill>
              </a:rPr>
              <a:t>oluşan karakter döllere aktarılmaz.</a:t>
            </a:r>
          </a:p>
        </p:txBody>
      </p:sp>
    </p:spTree>
    <p:extLst>
      <p:ext uri="{BB962C8B-B14F-4D97-AF65-F5344CB8AC3E}">
        <p14:creationId xmlns:p14="http://schemas.microsoft.com/office/powerpoint/2010/main" val="34496525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45141" y="603115"/>
            <a:ext cx="3425857" cy="461665"/>
          </a:xfrm>
          <a:prstGeom prst="rect">
            <a:avLst/>
          </a:prstGeom>
          <a:noFill/>
        </p:spPr>
        <p:txBody>
          <a:bodyPr wrap="square" rtlCol="0">
            <a:spAutoFit/>
          </a:bodyPr>
          <a:lstStyle/>
          <a:p>
            <a:r>
              <a:rPr lang="tr-TR" sz="2400" smtClean="0">
                <a:solidFill>
                  <a:srgbClr val="FF0000"/>
                </a:solidFill>
              </a:rPr>
              <a:t>KAYNAK</a:t>
            </a:r>
            <a:endParaRPr lang="tr-TR" sz="2400" dirty="0">
              <a:solidFill>
                <a:srgbClr val="FF0000"/>
              </a:solidFill>
            </a:endParaRPr>
          </a:p>
        </p:txBody>
      </p:sp>
      <p:sp>
        <p:nvSpPr>
          <p:cNvPr id="5" name="Metin kutusu 4"/>
          <p:cNvSpPr txBox="1"/>
          <p:nvPr/>
        </p:nvSpPr>
        <p:spPr>
          <a:xfrm>
            <a:off x="1099457" y="1436914"/>
            <a:ext cx="9775372" cy="3693319"/>
          </a:xfrm>
          <a:prstGeom prst="rect">
            <a:avLst/>
          </a:prstGeom>
          <a:noFill/>
        </p:spPr>
        <p:txBody>
          <a:bodyPr wrap="square" rtlCol="0">
            <a:spAutoFit/>
          </a:bodyPr>
          <a:lstStyle/>
          <a:p>
            <a:pPr fontAlgn="t"/>
            <a:r>
              <a:rPr lang="tr-TR" dirty="0"/>
              <a:t>Ağaoğlu, S. ve ark. 1995. Genel Bahçe Bitkileri. Ankara Üniversitesi Ziraat Fakültesi Eğitim, Araştırma ve geliştirme Vakfı Yayınları No:4</a:t>
            </a:r>
            <a:r>
              <a:rPr lang="tr-TR" dirty="0" smtClean="0"/>
              <a:t>.</a:t>
            </a:r>
          </a:p>
          <a:p>
            <a:pPr fontAlgn="t"/>
            <a:endParaRPr lang="tr-TR" dirty="0"/>
          </a:p>
          <a:p>
            <a:pPr fontAlgn="t"/>
            <a:r>
              <a:rPr lang="tr-TR" dirty="0" err="1"/>
              <a:t>Dokuzoğuz</a:t>
            </a:r>
            <a:r>
              <a:rPr lang="tr-TR" dirty="0"/>
              <a:t>, M. 1974. Meyve Ağaçları ve Çevre İlişkileri. Ege Üniversitesi Ziraat Fakültesi yayınları, İzmir.</a:t>
            </a:r>
          </a:p>
          <a:p>
            <a:pPr fontAlgn="t"/>
            <a:endParaRPr lang="tr-TR" dirty="0" smtClean="0"/>
          </a:p>
          <a:p>
            <a:pPr fontAlgn="t"/>
            <a:r>
              <a:rPr lang="tr-TR" dirty="0" smtClean="0"/>
              <a:t>Top</a:t>
            </a:r>
            <a:r>
              <a:rPr lang="tr-TR" dirty="0"/>
              <a:t>, N. ve </a:t>
            </a:r>
            <a:r>
              <a:rPr lang="tr-TR" dirty="0" err="1"/>
              <a:t>Zincirlioğlu</a:t>
            </a:r>
            <a:r>
              <a:rPr lang="tr-TR" dirty="0"/>
              <a:t>, Ö. 1987. Bitkilerin Ekolojik Girdi İstekleri</a:t>
            </a:r>
            <a:r>
              <a:rPr lang="tr-TR" dirty="0" smtClean="0"/>
              <a:t>.</a:t>
            </a:r>
          </a:p>
          <a:p>
            <a:pPr fontAlgn="t"/>
            <a:endParaRPr lang="tr-TR" dirty="0"/>
          </a:p>
          <a:p>
            <a:pPr fontAlgn="t"/>
            <a:r>
              <a:rPr lang="tr-TR" dirty="0"/>
              <a:t>Eser, D. 1997. Tarımsal Ekoloji. Ankara </a:t>
            </a:r>
            <a:r>
              <a:rPr lang="tr-TR" dirty="0" err="1"/>
              <a:t>Üniv</a:t>
            </a:r>
            <a:r>
              <a:rPr lang="tr-TR" dirty="0"/>
              <a:t>. Ziraat Fak. Yayın No.1473, 176 s., Ankara</a:t>
            </a:r>
            <a:r>
              <a:rPr lang="tr-TR" dirty="0" smtClean="0"/>
              <a:t>.</a:t>
            </a:r>
          </a:p>
          <a:p>
            <a:pPr fontAlgn="t"/>
            <a:endParaRPr lang="tr-TR" dirty="0"/>
          </a:p>
          <a:p>
            <a:pPr fontAlgn="t"/>
            <a:r>
              <a:rPr lang="tr-TR" dirty="0" smtClean="0"/>
              <a:t>Akman, Y., Güney, K. 2006. Bitki Ekolojisi Botanik, </a:t>
            </a:r>
            <a:r>
              <a:rPr lang="tr-TR" dirty="0" err="1" smtClean="0"/>
              <a:t>Palme</a:t>
            </a:r>
            <a:r>
              <a:rPr lang="tr-TR" dirty="0" smtClean="0"/>
              <a:t> Yayınları No: 345.</a:t>
            </a:r>
          </a:p>
          <a:p>
            <a:pPr fontAlgn="t"/>
            <a:endParaRPr lang="tr-TR" dirty="0"/>
          </a:p>
          <a:p>
            <a:pPr fontAlgn="t"/>
            <a:r>
              <a:rPr lang="tr-TR" dirty="0" smtClean="0"/>
              <a:t>Akman, Y., </a:t>
            </a:r>
            <a:r>
              <a:rPr lang="tr-TR" dirty="0" err="1" smtClean="0"/>
              <a:t>Ketenoğlu</a:t>
            </a:r>
            <a:r>
              <a:rPr lang="tr-TR" dirty="0" smtClean="0"/>
              <a:t>, O.,</a:t>
            </a:r>
            <a:r>
              <a:rPr lang="tr-TR" dirty="0"/>
              <a:t> Kurt, L.,</a:t>
            </a:r>
            <a:r>
              <a:rPr lang="tr-TR" dirty="0" smtClean="0"/>
              <a:t> Güney, K., Tuğ, M., Bitki Ekolojisi, </a:t>
            </a:r>
            <a:r>
              <a:rPr lang="tr-TR" dirty="0" err="1" smtClean="0"/>
              <a:t>Palme</a:t>
            </a:r>
            <a:r>
              <a:rPr lang="tr-TR" dirty="0" smtClean="0"/>
              <a:t> Yayınları No: 300.</a:t>
            </a:r>
            <a:endParaRPr lang="tr-TR" dirty="0"/>
          </a:p>
          <a:p>
            <a:endParaRPr lang="tr-TR" dirty="0"/>
          </a:p>
        </p:txBody>
      </p:sp>
    </p:spTree>
    <p:extLst>
      <p:ext uri="{BB962C8B-B14F-4D97-AF65-F5344CB8AC3E}">
        <p14:creationId xmlns:p14="http://schemas.microsoft.com/office/powerpoint/2010/main" val="132504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31131" y="644302"/>
            <a:ext cx="10428051" cy="2610843"/>
          </a:xfrm>
          <a:prstGeom prst="rect">
            <a:avLst/>
          </a:prstGeom>
          <a:noFill/>
        </p:spPr>
        <p:txBody>
          <a:bodyPr wrap="square" rtlCol="0">
            <a:spAutoFit/>
          </a:bodyPr>
          <a:lstStyle/>
          <a:p>
            <a:pPr algn="just" latinLnBrk="1">
              <a:lnSpc>
                <a:spcPct val="150000"/>
              </a:lnSpc>
            </a:pPr>
            <a:r>
              <a:rPr lang="tr-TR" sz="2800" dirty="0">
                <a:solidFill>
                  <a:prstClr val="black"/>
                </a:solidFill>
              </a:rPr>
              <a:t>Hava olaylarının bitkiler üzerindeki etkisini en aza indirmek</a:t>
            </a:r>
            <a:r>
              <a:rPr lang="tr-TR" sz="2800" dirty="0" smtClean="0">
                <a:solidFill>
                  <a:prstClr val="black"/>
                </a:solidFill>
              </a:rPr>
              <a:t>, </a:t>
            </a:r>
            <a:r>
              <a:rPr lang="tr-TR" sz="2800" dirty="0">
                <a:solidFill>
                  <a:prstClr val="black"/>
                </a:solidFill>
              </a:rPr>
              <a:t>bitkisel ve hayvansal </a:t>
            </a:r>
            <a:r>
              <a:rPr lang="tr-TR" sz="2800" dirty="0" smtClean="0">
                <a:solidFill>
                  <a:prstClr val="black"/>
                </a:solidFill>
              </a:rPr>
              <a:t>  ürünlerin </a:t>
            </a:r>
            <a:r>
              <a:rPr lang="tr-TR" sz="2800" dirty="0">
                <a:solidFill>
                  <a:prstClr val="black"/>
                </a:solidFill>
              </a:rPr>
              <a:t>nitelik ve niceliklerini arttırmak,  </a:t>
            </a:r>
            <a:r>
              <a:rPr lang="tr-TR" sz="2800" dirty="0" smtClean="0">
                <a:solidFill>
                  <a:prstClr val="black"/>
                </a:solidFill>
              </a:rPr>
              <a:t>hava </a:t>
            </a:r>
            <a:r>
              <a:rPr lang="tr-TR" sz="2800" dirty="0">
                <a:solidFill>
                  <a:prstClr val="black"/>
                </a:solidFill>
              </a:rPr>
              <a:t>olaylarının önceden tahmin edilmesine ve buna bağlı olarak  gerekli önlemlerin alınmasına bağlı olarak değişmektedir.</a:t>
            </a:r>
          </a:p>
        </p:txBody>
      </p:sp>
    </p:spTree>
    <p:extLst>
      <p:ext uri="{BB962C8B-B14F-4D97-AF65-F5344CB8AC3E}">
        <p14:creationId xmlns:p14="http://schemas.microsoft.com/office/powerpoint/2010/main" val="2346332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2570" y="682011"/>
            <a:ext cx="11206263" cy="3908762"/>
          </a:xfrm>
          <a:prstGeom prst="rect">
            <a:avLst/>
          </a:prstGeom>
          <a:noFill/>
        </p:spPr>
        <p:txBody>
          <a:bodyPr wrap="square" rtlCol="0">
            <a:spAutoFit/>
          </a:bodyPr>
          <a:lstStyle/>
          <a:p>
            <a:pPr algn="just" latinLnBrk="1"/>
            <a:r>
              <a:rPr lang="tr-TR" sz="3200" b="1" dirty="0">
                <a:solidFill>
                  <a:srgbClr val="386703"/>
                </a:solidFill>
              </a:rPr>
              <a:t>Ekoloji Tanımı</a:t>
            </a:r>
          </a:p>
          <a:p>
            <a:pPr algn="just" latinLnBrk="1"/>
            <a:endParaRPr lang="tr-TR" sz="2400" dirty="0">
              <a:solidFill>
                <a:prstClr val="black"/>
              </a:solidFill>
            </a:endParaRPr>
          </a:p>
          <a:p>
            <a:pPr algn="just" latinLnBrk="1"/>
            <a:r>
              <a:rPr lang="tr-TR" sz="2400" dirty="0">
                <a:solidFill>
                  <a:prstClr val="black"/>
                </a:solidFill>
              </a:rPr>
              <a:t>Canlıların kendi aralarındaki ve bu canlıların çevre koşulları ile olan ilişkilerini araştıran bir bilim      dalıdır.</a:t>
            </a:r>
          </a:p>
          <a:p>
            <a:pPr algn="just" latinLnBrk="1"/>
            <a:endParaRPr lang="tr-TR" sz="2400" dirty="0">
              <a:solidFill>
                <a:prstClr val="black"/>
              </a:solidFill>
            </a:endParaRPr>
          </a:p>
          <a:p>
            <a:pPr algn="just" latinLnBrk="1"/>
            <a:r>
              <a:rPr lang="tr-TR" sz="2400" dirty="0">
                <a:solidFill>
                  <a:prstClr val="black"/>
                </a:solidFill>
              </a:rPr>
              <a:t>Ekoloji kelimesi ilk olarak Alman biyolog  </a:t>
            </a:r>
            <a:r>
              <a:rPr lang="tr-TR" sz="2400" b="1" dirty="0" smtClean="0">
                <a:solidFill>
                  <a:prstClr val="black"/>
                </a:solidFill>
              </a:rPr>
              <a:t>E</a:t>
            </a:r>
            <a:r>
              <a:rPr lang="tr-TR" sz="2400" b="1" dirty="0">
                <a:solidFill>
                  <a:prstClr val="black"/>
                </a:solidFill>
              </a:rPr>
              <a:t>. </a:t>
            </a:r>
            <a:r>
              <a:rPr lang="tr-TR" sz="2400" b="1" dirty="0" err="1">
                <a:solidFill>
                  <a:prstClr val="black"/>
                </a:solidFill>
              </a:rPr>
              <a:t>Haeckel</a:t>
            </a:r>
            <a:r>
              <a:rPr lang="tr-TR" sz="2400" b="1" dirty="0">
                <a:solidFill>
                  <a:prstClr val="black"/>
                </a:solidFill>
              </a:rPr>
              <a:t> </a:t>
            </a:r>
            <a:r>
              <a:rPr lang="tr-TR" sz="2400" dirty="0">
                <a:solidFill>
                  <a:prstClr val="black"/>
                </a:solidFill>
              </a:rPr>
              <a:t>tarafından 1866 yılında kullanılmıştır. </a:t>
            </a:r>
          </a:p>
          <a:p>
            <a:pPr algn="just" latinLnBrk="1"/>
            <a:endParaRPr lang="tr-TR" sz="2400" dirty="0">
              <a:solidFill>
                <a:prstClr val="black"/>
              </a:solidFill>
            </a:endParaRPr>
          </a:p>
          <a:p>
            <a:pPr algn="just" latinLnBrk="1"/>
            <a:r>
              <a:rPr lang="tr-TR" sz="2400" dirty="0">
                <a:solidFill>
                  <a:prstClr val="black"/>
                </a:solidFill>
              </a:rPr>
              <a:t>Ekoloji, Yunanca ’da yurt, yuva, ev ve yaşanılan    yer anlamına  gelen </a:t>
            </a:r>
            <a:r>
              <a:rPr lang="tr-TR" sz="2400" b="1" dirty="0">
                <a:solidFill>
                  <a:srgbClr val="386703"/>
                </a:solidFill>
              </a:rPr>
              <a:t>«</a:t>
            </a:r>
            <a:r>
              <a:rPr lang="tr-TR" sz="2400" b="1" dirty="0" err="1">
                <a:solidFill>
                  <a:srgbClr val="386703"/>
                </a:solidFill>
              </a:rPr>
              <a:t>Oikos</a:t>
            </a:r>
            <a:r>
              <a:rPr lang="tr-TR" sz="2400" b="1" dirty="0">
                <a:solidFill>
                  <a:srgbClr val="386703"/>
                </a:solidFill>
              </a:rPr>
              <a:t>» </a:t>
            </a:r>
            <a:r>
              <a:rPr lang="tr-TR" sz="2400" dirty="0">
                <a:solidFill>
                  <a:prstClr val="black"/>
                </a:solidFill>
              </a:rPr>
              <a:t>ve Bilim anlamına   gelen </a:t>
            </a:r>
            <a:r>
              <a:rPr lang="tr-TR" sz="2400" b="1" dirty="0">
                <a:solidFill>
                  <a:srgbClr val="386703"/>
                </a:solidFill>
              </a:rPr>
              <a:t>«Logos»</a:t>
            </a:r>
            <a:r>
              <a:rPr lang="tr-TR" sz="2400" dirty="0">
                <a:solidFill>
                  <a:prstClr val="black"/>
                </a:solidFill>
              </a:rPr>
              <a:t> terimlerimden oluşmuştur. </a:t>
            </a:r>
          </a:p>
          <a:p>
            <a:pPr algn="just" latinLnBrk="1"/>
            <a:endParaRPr lang="tr-TR" sz="2400" dirty="0">
              <a:solidFill>
                <a:prstClr val="black"/>
              </a:solidFill>
            </a:endParaRPr>
          </a:p>
        </p:txBody>
      </p:sp>
    </p:spTree>
    <p:extLst>
      <p:ext uri="{BB962C8B-B14F-4D97-AF65-F5344CB8AC3E}">
        <p14:creationId xmlns:p14="http://schemas.microsoft.com/office/powerpoint/2010/main" val="2121624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2025" y="1143443"/>
            <a:ext cx="11089531" cy="2308324"/>
          </a:xfrm>
          <a:prstGeom prst="rect">
            <a:avLst/>
          </a:prstGeom>
        </p:spPr>
        <p:txBody>
          <a:bodyPr wrap="square">
            <a:spAutoFit/>
          </a:bodyPr>
          <a:lstStyle/>
          <a:p>
            <a:pPr lvl="0" algn="just" latinLnBrk="1"/>
            <a:r>
              <a:rPr lang="tr-TR" sz="2400" dirty="0">
                <a:solidFill>
                  <a:prstClr val="black"/>
                </a:solidFill>
              </a:rPr>
              <a:t>Çevre koşulları üç ana grupta toplanmaktadır:</a:t>
            </a:r>
          </a:p>
          <a:p>
            <a:pPr lvl="0" algn="just" latinLnBrk="1"/>
            <a:endParaRPr lang="tr-TR" sz="2400" dirty="0">
              <a:solidFill>
                <a:prstClr val="black"/>
              </a:solidFill>
            </a:endParaRPr>
          </a:p>
          <a:p>
            <a:pPr marL="342900" indent="-342900" algn="just" latinLnBrk="1">
              <a:buFontTx/>
              <a:buAutoNum type="arabicPeriod"/>
            </a:pPr>
            <a:r>
              <a:rPr lang="tr-TR" sz="2400" dirty="0">
                <a:solidFill>
                  <a:prstClr val="black"/>
                </a:solidFill>
              </a:rPr>
              <a:t>İklim faktörleri (sıcaklık, ışık, nem, hava ve </a:t>
            </a:r>
            <a:r>
              <a:rPr lang="tr-TR" sz="2400" dirty="0" smtClean="0">
                <a:solidFill>
                  <a:prstClr val="black"/>
                </a:solidFill>
              </a:rPr>
              <a:t>hava </a:t>
            </a:r>
            <a:r>
              <a:rPr lang="tr-TR" sz="2400" dirty="0">
                <a:solidFill>
                  <a:prstClr val="black"/>
                </a:solidFill>
              </a:rPr>
              <a:t>hareketleri)</a:t>
            </a:r>
          </a:p>
          <a:p>
            <a:pPr marL="342900" indent="-342900" algn="just" latinLnBrk="1">
              <a:buFontTx/>
              <a:buAutoNum type="arabicPeriod"/>
            </a:pPr>
            <a:r>
              <a:rPr lang="tr-TR" sz="2400" dirty="0">
                <a:solidFill>
                  <a:prstClr val="black"/>
                </a:solidFill>
              </a:rPr>
              <a:t>Toprak faktörleri (toprak fiziği, toprak kimyası, toprak suyu, toprak havası ve toprak sıcaklığı)</a:t>
            </a:r>
          </a:p>
          <a:p>
            <a:pPr marL="342900" indent="-342900" algn="just" latinLnBrk="1">
              <a:buFontTx/>
              <a:buAutoNum type="arabicPeriod"/>
            </a:pPr>
            <a:r>
              <a:rPr lang="tr-TR" sz="2400" dirty="0">
                <a:solidFill>
                  <a:prstClr val="black"/>
                </a:solidFill>
              </a:rPr>
              <a:t>Canlı faktörleri (toprak içinde ve toprak üstünde yaşayan tüm canlılar)</a:t>
            </a:r>
          </a:p>
        </p:txBody>
      </p:sp>
    </p:spTree>
    <p:extLst>
      <p:ext uri="{BB962C8B-B14F-4D97-AF65-F5344CB8AC3E}">
        <p14:creationId xmlns:p14="http://schemas.microsoft.com/office/powerpoint/2010/main" val="4169906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1000"/>
                                        <p:tgtEl>
                                          <p:spTgt spid="2">
                                            <p:txEl>
                                              <p:pRg st="3" end="3"/>
                                            </p:txEl>
                                          </p:spTgt>
                                        </p:tgtEl>
                                      </p:cBhvr>
                                    </p:animEffect>
                                    <p:anim calcmode="lin" valueType="num">
                                      <p:cBhvr>
                                        <p:cTn id="1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1000"/>
                                        <p:tgtEl>
                                          <p:spTgt spid="2">
                                            <p:txEl>
                                              <p:pRg st="4" end="4"/>
                                            </p:txEl>
                                          </p:spTgt>
                                        </p:tgtEl>
                                      </p:cBhvr>
                                    </p:animEffect>
                                    <p:anim calcmode="lin" valueType="num">
                                      <p:cBhvr>
                                        <p:cTn id="1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6383" y="228855"/>
            <a:ext cx="11303540" cy="4247317"/>
          </a:xfrm>
          <a:prstGeom prst="rect">
            <a:avLst/>
          </a:prstGeom>
        </p:spPr>
        <p:txBody>
          <a:bodyPr wrap="square">
            <a:spAutoFit/>
          </a:bodyPr>
          <a:lstStyle/>
          <a:p>
            <a:pPr algn="just" latinLnBrk="1">
              <a:lnSpc>
                <a:spcPct val="125000"/>
              </a:lnSpc>
              <a:defRPr/>
            </a:pPr>
            <a:r>
              <a:rPr lang="tr-TR" altLang="tr-TR" sz="2400" dirty="0">
                <a:solidFill>
                  <a:prstClr val="black"/>
                </a:solidFill>
              </a:rPr>
              <a:t>Çevre koşullarını oluşturan bu faktörler, canlıları her zaman ve her yerde aynı önem ve </a:t>
            </a:r>
            <a:r>
              <a:rPr lang="tr-TR" altLang="tr-TR" sz="2400" dirty="0" smtClean="0">
                <a:solidFill>
                  <a:prstClr val="black"/>
                </a:solidFill>
              </a:rPr>
              <a:t>yoğunlukta </a:t>
            </a:r>
            <a:r>
              <a:rPr lang="tr-TR" altLang="tr-TR" sz="2400" dirty="0">
                <a:solidFill>
                  <a:prstClr val="black"/>
                </a:solidFill>
              </a:rPr>
              <a:t>etkilemezler. </a:t>
            </a:r>
          </a:p>
          <a:p>
            <a:pPr algn="just" latinLnBrk="1">
              <a:lnSpc>
                <a:spcPct val="125000"/>
              </a:lnSpc>
              <a:defRPr/>
            </a:pPr>
            <a:endParaRPr lang="tr-TR" altLang="tr-TR" sz="2400" dirty="0">
              <a:solidFill>
                <a:prstClr val="black"/>
              </a:solidFill>
            </a:endParaRPr>
          </a:p>
          <a:p>
            <a:pPr algn="just" latinLnBrk="1">
              <a:lnSpc>
                <a:spcPct val="125000"/>
              </a:lnSpc>
              <a:defRPr/>
            </a:pPr>
            <a:r>
              <a:rPr lang="tr-TR" altLang="tr-TR" sz="2400" dirty="0">
                <a:solidFill>
                  <a:prstClr val="black"/>
                </a:solidFill>
              </a:rPr>
              <a:t>Bunların en </a:t>
            </a:r>
            <a:r>
              <a:rPr lang="tr-TR" altLang="tr-TR" sz="2400" dirty="0">
                <a:solidFill>
                  <a:srgbClr val="FF0000"/>
                </a:solidFill>
              </a:rPr>
              <a:t>düşük (minimum)</a:t>
            </a:r>
            <a:r>
              <a:rPr lang="tr-TR" altLang="tr-TR" sz="2400" dirty="0">
                <a:solidFill>
                  <a:prstClr val="black"/>
                </a:solidFill>
              </a:rPr>
              <a:t>, </a:t>
            </a:r>
            <a:r>
              <a:rPr lang="tr-TR" altLang="tr-TR" sz="2400" dirty="0">
                <a:solidFill>
                  <a:srgbClr val="00B0F0"/>
                </a:solidFill>
              </a:rPr>
              <a:t>en uygun (optimum) </a:t>
            </a:r>
            <a:r>
              <a:rPr lang="tr-TR" altLang="tr-TR" sz="2400" dirty="0">
                <a:solidFill>
                  <a:prstClr val="black"/>
                </a:solidFill>
              </a:rPr>
              <a:t>ve </a:t>
            </a:r>
            <a:r>
              <a:rPr lang="tr-TR" altLang="tr-TR" sz="2400" dirty="0">
                <a:solidFill>
                  <a:srgbClr val="7030A0"/>
                </a:solidFill>
              </a:rPr>
              <a:t>en yüksek (maksimum) </a:t>
            </a:r>
            <a:r>
              <a:rPr lang="tr-TR" altLang="tr-TR" sz="2400" dirty="0">
                <a:solidFill>
                  <a:prstClr val="black"/>
                </a:solidFill>
              </a:rPr>
              <a:t>etki sınırları; canlıların    cins, tür, çeşit ve gelişme devreleri ile yetiştiği </a:t>
            </a:r>
            <a:r>
              <a:rPr lang="tr-TR" altLang="tr-TR" sz="2400" dirty="0" smtClean="0">
                <a:solidFill>
                  <a:prstClr val="black"/>
                </a:solidFill>
              </a:rPr>
              <a:t>yerlerinin </a:t>
            </a:r>
            <a:r>
              <a:rPr lang="tr-TR" altLang="tr-TR" sz="2400" dirty="0">
                <a:solidFill>
                  <a:prstClr val="black"/>
                </a:solidFill>
              </a:rPr>
              <a:t>özelliklerine göre </a:t>
            </a:r>
            <a:r>
              <a:rPr lang="tr-TR" altLang="tr-TR" sz="2400" dirty="0" smtClean="0">
                <a:solidFill>
                  <a:prstClr val="black"/>
                </a:solidFill>
              </a:rPr>
              <a:t>     büyük </a:t>
            </a:r>
            <a:r>
              <a:rPr lang="tr-TR" altLang="tr-TR" sz="2400" dirty="0">
                <a:solidFill>
                  <a:prstClr val="black"/>
                </a:solidFill>
              </a:rPr>
              <a:t>değişim gösterir.</a:t>
            </a:r>
          </a:p>
          <a:p>
            <a:pPr algn="just" latinLnBrk="1">
              <a:lnSpc>
                <a:spcPct val="125000"/>
              </a:lnSpc>
              <a:defRPr/>
            </a:pPr>
            <a:r>
              <a:rPr lang="tr-TR" altLang="tr-TR" sz="2400" dirty="0">
                <a:solidFill>
                  <a:prstClr val="black"/>
                </a:solidFill>
              </a:rPr>
              <a:t>  </a:t>
            </a:r>
          </a:p>
          <a:p>
            <a:pPr algn="just" latinLnBrk="1">
              <a:lnSpc>
                <a:spcPct val="125000"/>
              </a:lnSpc>
              <a:defRPr/>
            </a:pPr>
            <a:r>
              <a:rPr lang="tr-TR" altLang="tr-TR" sz="2400" dirty="0">
                <a:solidFill>
                  <a:prstClr val="black"/>
                </a:solidFill>
              </a:rPr>
              <a:t>Yine, en düşük ve en yüksek sınırları arasındaki fark ile yoğunluğa göre, canlıların morfoloji ve biyolojilerinde büyük değişiklikler ortaya çıkar. </a:t>
            </a:r>
          </a:p>
        </p:txBody>
      </p:sp>
    </p:spTree>
    <p:extLst>
      <p:ext uri="{BB962C8B-B14F-4D97-AF65-F5344CB8AC3E}">
        <p14:creationId xmlns:p14="http://schemas.microsoft.com/office/powerpoint/2010/main" val="2640994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78213" y="1124744"/>
            <a:ext cx="11070076" cy="2308324"/>
          </a:xfrm>
          <a:prstGeom prst="rect">
            <a:avLst/>
          </a:prstGeom>
        </p:spPr>
        <p:txBody>
          <a:bodyPr wrap="square">
            <a:spAutoFit/>
          </a:bodyPr>
          <a:lstStyle/>
          <a:p>
            <a:pPr algn="just" latinLnBrk="1">
              <a:lnSpc>
                <a:spcPct val="150000"/>
              </a:lnSpc>
              <a:defRPr/>
            </a:pPr>
            <a:r>
              <a:rPr lang="tr-TR" altLang="tr-TR" sz="2400" dirty="0">
                <a:solidFill>
                  <a:prstClr val="black"/>
                </a:solidFill>
              </a:rPr>
              <a:t>Canlılarda ortaya çıkan bu değişimler, içinde yaşadıkları çevre koşullarına etki yapar.</a:t>
            </a:r>
          </a:p>
          <a:p>
            <a:pPr algn="just" latinLnBrk="1">
              <a:lnSpc>
                <a:spcPct val="150000"/>
              </a:lnSpc>
              <a:defRPr/>
            </a:pPr>
            <a:endParaRPr lang="tr-TR" altLang="tr-TR" sz="2400" dirty="0">
              <a:solidFill>
                <a:prstClr val="black"/>
              </a:solidFill>
            </a:endParaRPr>
          </a:p>
          <a:p>
            <a:pPr algn="just" latinLnBrk="1">
              <a:lnSpc>
                <a:spcPct val="150000"/>
              </a:lnSpc>
              <a:defRPr/>
            </a:pPr>
            <a:r>
              <a:rPr lang="tr-TR" altLang="tr-TR" sz="2400" dirty="0">
                <a:solidFill>
                  <a:prstClr val="black"/>
                </a:solidFill>
              </a:rPr>
              <a:t>Kısacası hem canlı ve hem de içinde bulunduğu çevre koşulları, karşılıklı ve sürekli olarak birbirlerini  etkilerler ki, işte bu durumu yani, karşılıklı etkileşimleri </a:t>
            </a:r>
            <a:r>
              <a:rPr lang="tr-TR" altLang="tr-TR" sz="2400" b="1" dirty="0">
                <a:solidFill>
                  <a:srgbClr val="CC6600"/>
                </a:solidFill>
              </a:rPr>
              <a:t>ekoloji bilimi </a:t>
            </a:r>
            <a:r>
              <a:rPr lang="tr-TR" altLang="tr-TR" sz="2400" dirty="0">
                <a:solidFill>
                  <a:prstClr val="black"/>
                </a:solidFill>
              </a:rPr>
              <a:t>inceler.</a:t>
            </a:r>
          </a:p>
        </p:txBody>
      </p:sp>
    </p:spTree>
    <p:extLst>
      <p:ext uri="{BB962C8B-B14F-4D97-AF65-F5344CB8AC3E}">
        <p14:creationId xmlns:p14="http://schemas.microsoft.com/office/powerpoint/2010/main" val="2088154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3115" y="355470"/>
            <a:ext cx="11381362" cy="5909310"/>
          </a:xfrm>
          <a:prstGeom prst="rect">
            <a:avLst/>
          </a:prstGeom>
        </p:spPr>
        <p:txBody>
          <a:bodyPr wrap="square">
            <a:spAutoFit/>
          </a:bodyPr>
          <a:lstStyle/>
          <a:p>
            <a:pPr latinLnBrk="1">
              <a:lnSpc>
                <a:spcPct val="150000"/>
              </a:lnSpc>
            </a:pPr>
            <a:r>
              <a:rPr lang="tr-TR" b="1" dirty="0">
                <a:solidFill>
                  <a:srgbClr val="386703"/>
                </a:solidFill>
              </a:rPr>
              <a:t>1. </a:t>
            </a:r>
            <a:r>
              <a:rPr lang="tr-TR" dirty="0">
                <a:solidFill>
                  <a:prstClr val="black"/>
                </a:solidFill>
              </a:rPr>
              <a:t>Canlıların iklim ve toprakla olan ilişkilerini açıklayabilmek  için; </a:t>
            </a:r>
          </a:p>
          <a:p>
            <a:pPr latinLnBrk="1">
              <a:lnSpc>
                <a:spcPct val="150000"/>
              </a:lnSpc>
            </a:pPr>
            <a:r>
              <a:rPr lang="tr-TR" b="1" dirty="0">
                <a:solidFill>
                  <a:prstClr val="black"/>
                </a:solidFill>
              </a:rPr>
              <a:t>iklim bilimi (klimatoloji)</a:t>
            </a:r>
          </a:p>
          <a:p>
            <a:pPr latinLnBrk="1">
              <a:lnSpc>
                <a:spcPct val="150000"/>
              </a:lnSpc>
            </a:pPr>
            <a:r>
              <a:rPr lang="tr-TR" b="1" dirty="0">
                <a:solidFill>
                  <a:prstClr val="black"/>
                </a:solidFill>
              </a:rPr>
              <a:t>toprak bilimi (pedoloji)</a:t>
            </a:r>
          </a:p>
          <a:p>
            <a:pPr latinLnBrk="1">
              <a:lnSpc>
                <a:spcPct val="150000"/>
              </a:lnSpc>
            </a:pPr>
            <a:r>
              <a:rPr lang="tr-TR" b="1" dirty="0">
                <a:solidFill>
                  <a:prstClr val="black"/>
                </a:solidFill>
              </a:rPr>
              <a:t>yeryüzü bilimi (jeoloji)‘</a:t>
            </a:r>
            <a:r>
              <a:rPr lang="tr-TR" dirty="0" err="1">
                <a:solidFill>
                  <a:prstClr val="black"/>
                </a:solidFill>
              </a:rPr>
              <a:t>nden</a:t>
            </a:r>
            <a:r>
              <a:rPr lang="tr-TR" dirty="0">
                <a:solidFill>
                  <a:prstClr val="black"/>
                </a:solidFill>
              </a:rPr>
              <a:t>;</a:t>
            </a:r>
          </a:p>
          <a:p>
            <a:pPr latinLnBrk="1">
              <a:lnSpc>
                <a:spcPct val="150000"/>
              </a:lnSpc>
            </a:pPr>
            <a:endParaRPr lang="tr-TR" dirty="0">
              <a:solidFill>
                <a:prstClr val="black"/>
              </a:solidFill>
            </a:endParaRPr>
          </a:p>
          <a:p>
            <a:pPr latinLnBrk="1">
              <a:lnSpc>
                <a:spcPct val="150000"/>
              </a:lnSpc>
            </a:pPr>
            <a:r>
              <a:rPr lang="tr-TR" b="1" dirty="0">
                <a:solidFill>
                  <a:srgbClr val="386703"/>
                </a:solidFill>
              </a:rPr>
              <a:t>2. </a:t>
            </a:r>
            <a:r>
              <a:rPr lang="tr-TR" dirty="0">
                <a:solidFill>
                  <a:prstClr val="black"/>
                </a:solidFill>
              </a:rPr>
              <a:t>İklim, toprak vb. </a:t>
            </a:r>
            <a:r>
              <a:rPr lang="tr-TR" dirty="0" err="1">
                <a:solidFill>
                  <a:prstClr val="black"/>
                </a:solidFill>
              </a:rPr>
              <a:t>nin</a:t>
            </a:r>
            <a:r>
              <a:rPr lang="tr-TR" dirty="0">
                <a:solidFill>
                  <a:prstClr val="black"/>
                </a:solidFill>
              </a:rPr>
              <a:t> diğer canlılardaki etkileri anlayabilmek içinde</a:t>
            </a:r>
          </a:p>
          <a:p>
            <a:pPr marL="285750" indent="-285750" latinLnBrk="1">
              <a:lnSpc>
                <a:spcPct val="150000"/>
              </a:lnSpc>
              <a:buFont typeface="Arial" panose="020B0604020202020204" pitchFamily="34" charset="0"/>
              <a:buChar char="•"/>
            </a:pPr>
            <a:r>
              <a:rPr lang="tr-TR" dirty="0">
                <a:solidFill>
                  <a:prstClr val="black"/>
                </a:solidFill>
              </a:rPr>
              <a:t> 	</a:t>
            </a:r>
            <a:r>
              <a:rPr lang="tr-TR" b="1" dirty="0">
                <a:solidFill>
                  <a:prstClr val="black"/>
                </a:solidFill>
              </a:rPr>
              <a:t>Biyoloji, </a:t>
            </a:r>
          </a:p>
          <a:p>
            <a:pPr marL="285750" indent="-285750" latinLnBrk="1">
              <a:lnSpc>
                <a:spcPct val="150000"/>
              </a:lnSpc>
              <a:buFont typeface="Arial" panose="020B0604020202020204" pitchFamily="34" charset="0"/>
              <a:buChar char="•"/>
            </a:pPr>
            <a:r>
              <a:rPr lang="tr-TR" b="1" dirty="0">
                <a:solidFill>
                  <a:prstClr val="black"/>
                </a:solidFill>
              </a:rPr>
              <a:t>	Fizyoloji </a:t>
            </a:r>
          </a:p>
          <a:p>
            <a:pPr marL="285750" indent="-285750" latinLnBrk="1">
              <a:lnSpc>
                <a:spcPct val="150000"/>
              </a:lnSpc>
              <a:buFont typeface="Arial" panose="020B0604020202020204" pitchFamily="34" charset="0"/>
              <a:buChar char="•"/>
            </a:pPr>
            <a:r>
              <a:rPr lang="tr-TR" b="1" dirty="0">
                <a:solidFill>
                  <a:prstClr val="black"/>
                </a:solidFill>
              </a:rPr>
              <a:t>	Genetik</a:t>
            </a:r>
          </a:p>
          <a:p>
            <a:pPr marL="285750" indent="-285750" latinLnBrk="1">
              <a:lnSpc>
                <a:spcPct val="150000"/>
              </a:lnSpc>
              <a:buFont typeface="Arial" panose="020B0604020202020204" pitchFamily="34" charset="0"/>
              <a:buChar char="•"/>
            </a:pPr>
            <a:r>
              <a:rPr lang="tr-TR" b="1" dirty="0">
                <a:solidFill>
                  <a:prstClr val="black"/>
                </a:solidFill>
              </a:rPr>
              <a:t>	Morfoloji</a:t>
            </a:r>
          </a:p>
          <a:p>
            <a:pPr marL="285750" indent="-285750" latinLnBrk="1">
              <a:lnSpc>
                <a:spcPct val="150000"/>
              </a:lnSpc>
              <a:buFont typeface="Arial" panose="020B0604020202020204" pitchFamily="34" charset="0"/>
              <a:buChar char="•"/>
            </a:pPr>
            <a:r>
              <a:rPr lang="tr-TR" b="1" dirty="0">
                <a:solidFill>
                  <a:prstClr val="black"/>
                </a:solidFill>
              </a:rPr>
              <a:t>	Anatomi</a:t>
            </a:r>
          </a:p>
          <a:p>
            <a:pPr marL="285750" indent="-285750" latinLnBrk="1">
              <a:lnSpc>
                <a:spcPct val="150000"/>
              </a:lnSpc>
              <a:buFont typeface="Arial" panose="020B0604020202020204" pitchFamily="34" charset="0"/>
              <a:buChar char="•"/>
            </a:pPr>
            <a:r>
              <a:rPr lang="tr-TR" b="1" dirty="0">
                <a:solidFill>
                  <a:prstClr val="black"/>
                </a:solidFill>
              </a:rPr>
              <a:t>	Histoloji</a:t>
            </a:r>
          </a:p>
          <a:p>
            <a:pPr marL="285750" indent="-285750" latinLnBrk="1">
              <a:lnSpc>
                <a:spcPct val="150000"/>
              </a:lnSpc>
              <a:buFont typeface="Arial" panose="020B0604020202020204" pitchFamily="34" charset="0"/>
              <a:buChar char="•"/>
            </a:pPr>
            <a:r>
              <a:rPr lang="tr-TR" b="1" dirty="0">
                <a:solidFill>
                  <a:prstClr val="black"/>
                </a:solidFill>
              </a:rPr>
              <a:t>	Sitoloji ve </a:t>
            </a:r>
          </a:p>
          <a:p>
            <a:pPr marL="285750" indent="-285750" latinLnBrk="1">
              <a:lnSpc>
                <a:spcPct val="150000"/>
              </a:lnSpc>
              <a:buFont typeface="Arial" panose="020B0604020202020204" pitchFamily="34" charset="0"/>
              <a:buChar char="•"/>
            </a:pPr>
            <a:r>
              <a:rPr lang="tr-TR" b="1" dirty="0">
                <a:solidFill>
                  <a:prstClr val="black"/>
                </a:solidFill>
              </a:rPr>
              <a:t>	</a:t>
            </a:r>
            <a:r>
              <a:rPr lang="tr-TR" b="1" dirty="0" err="1">
                <a:solidFill>
                  <a:prstClr val="black"/>
                </a:solidFill>
              </a:rPr>
              <a:t>Sitogenetik</a:t>
            </a:r>
            <a:r>
              <a:rPr lang="tr-TR" dirty="0">
                <a:solidFill>
                  <a:prstClr val="black"/>
                </a:solidFill>
              </a:rPr>
              <a:t>… bilimlerinden yararlanılır. </a:t>
            </a:r>
          </a:p>
        </p:txBody>
      </p:sp>
    </p:spTree>
    <p:extLst>
      <p:ext uri="{BB962C8B-B14F-4D97-AF65-F5344CB8AC3E}">
        <p14:creationId xmlns:p14="http://schemas.microsoft.com/office/powerpoint/2010/main" val="3731567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80937" y="609795"/>
            <a:ext cx="10856068" cy="3416320"/>
          </a:xfrm>
          <a:prstGeom prst="rect">
            <a:avLst/>
          </a:prstGeom>
          <a:noFill/>
        </p:spPr>
        <p:txBody>
          <a:bodyPr wrap="square" rtlCol="0">
            <a:spAutoFit/>
          </a:bodyPr>
          <a:lstStyle/>
          <a:p>
            <a:pPr algn="just" latinLnBrk="1"/>
            <a:r>
              <a:rPr lang="tr-TR" sz="2400" b="1" dirty="0">
                <a:solidFill>
                  <a:srgbClr val="627947"/>
                </a:solidFill>
              </a:rPr>
              <a:t>Ekolojinin Kapsamı</a:t>
            </a:r>
          </a:p>
          <a:p>
            <a:pPr algn="just"/>
            <a:endParaRPr lang="tr-TR" sz="2400" dirty="0"/>
          </a:p>
          <a:p>
            <a:pPr algn="just"/>
            <a:r>
              <a:rPr lang="tr-TR" sz="2400" dirty="0"/>
              <a:t>R. </a:t>
            </a:r>
            <a:r>
              <a:rPr lang="tr-TR" sz="2400" dirty="0" err="1"/>
              <a:t>Dajoz’un</a:t>
            </a:r>
            <a:r>
              <a:rPr lang="tr-TR" sz="2400" dirty="0"/>
              <a:t> sınıflandırmasına göre Ekoloji 3 bölüme ayrılmaktadır.</a:t>
            </a:r>
          </a:p>
          <a:p>
            <a:pPr algn="just"/>
            <a:endParaRPr lang="tr-TR" sz="2400" dirty="0"/>
          </a:p>
          <a:p>
            <a:pPr algn="just"/>
            <a:r>
              <a:rPr lang="tr-TR" sz="2400" dirty="0" err="1"/>
              <a:t>Otoekoloji</a:t>
            </a:r>
            <a:r>
              <a:rPr lang="tr-TR" sz="2400" dirty="0"/>
              <a:t> (Bireysel ekoloji)</a:t>
            </a:r>
          </a:p>
          <a:p>
            <a:pPr algn="just"/>
            <a:r>
              <a:rPr lang="tr-TR" sz="2400" dirty="0"/>
              <a:t>Sinekoloji (Toplumsal ekoloji veya ekosistem ekolojisi)</a:t>
            </a:r>
          </a:p>
          <a:p>
            <a:pPr algn="just"/>
            <a:r>
              <a:rPr lang="tr-TR" sz="2400" dirty="0"/>
              <a:t>Popülasyon ekolojisi</a:t>
            </a:r>
          </a:p>
          <a:p>
            <a:pPr algn="just"/>
            <a:endParaRPr lang="tr-TR" sz="2400" dirty="0"/>
          </a:p>
          <a:p>
            <a:pPr algn="just"/>
            <a:endParaRPr lang="tr-TR" sz="2400" dirty="0"/>
          </a:p>
        </p:txBody>
      </p:sp>
    </p:spTree>
    <p:extLst>
      <p:ext uri="{BB962C8B-B14F-4D97-AF65-F5344CB8AC3E}">
        <p14:creationId xmlns:p14="http://schemas.microsoft.com/office/powerpoint/2010/main" val="33750889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9652" y="1436259"/>
            <a:ext cx="11517548" cy="2308324"/>
          </a:xfrm>
          <a:prstGeom prst="rect">
            <a:avLst/>
          </a:prstGeom>
        </p:spPr>
        <p:txBody>
          <a:bodyPr wrap="square">
            <a:spAutoFit/>
          </a:bodyPr>
          <a:lstStyle/>
          <a:p>
            <a:pPr marL="342900" indent="-342900" algn="just">
              <a:buAutoNum type="arabicPeriod"/>
            </a:pPr>
            <a:r>
              <a:rPr lang="tr-TR" sz="2400" b="1" dirty="0" err="1">
                <a:solidFill>
                  <a:srgbClr val="627947"/>
                </a:solidFill>
              </a:rPr>
              <a:t>Otoekoloji</a:t>
            </a:r>
            <a:r>
              <a:rPr lang="tr-TR" sz="2400" b="1" dirty="0">
                <a:solidFill>
                  <a:srgbClr val="627947"/>
                </a:solidFill>
              </a:rPr>
              <a:t> (Bireysel ekoloji)</a:t>
            </a:r>
          </a:p>
          <a:p>
            <a:pPr algn="just"/>
            <a:endParaRPr lang="tr-TR" sz="2400" b="1" dirty="0">
              <a:solidFill>
                <a:srgbClr val="627947"/>
              </a:solidFill>
            </a:endParaRPr>
          </a:p>
          <a:p>
            <a:pPr algn="just"/>
            <a:r>
              <a:rPr lang="tr-TR" sz="2400" dirty="0"/>
              <a:t>Tek bir tür ile çevre faktörleri arasındaki ilişkiler araştırılır. </a:t>
            </a:r>
            <a:r>
              <a:rPr lang="tr-TR" sz="2400" dirty="0" err="1"/>
              <a:t>Otoekoloji</a:t>
            </a:r>
            <a:r>
              <a:rPr lang="tr-TR" sz="2400" dirty="0"/>
              <a:t> çeşitli ekolojik faktörler karşısında türlerin tercihlerini, </a:t>
            </a:r>
            <a:r>
              <a:rPr lang="tr-TR" sz="2400" dirty="0" err="1"/>
              <a:t>tölerans</a:t>
            </a:r>
            <a:r>
              <a:rPr lang="tr-TR" sz="2400" dirty="0"/>
              <a:t> sınırlarını ve türün bulunduğu yeri, fizyolojik ve morfolojik olarak çevrenin etkilerini araştırır. Fakat bu türlerin diğer türlerle olan ilişkilerini araştırmaz. Ancak bir tür hakkında tam ve detaylı bilgi vermektedir.</a:t>
            </a:r>
          </a:p>
        </p:txBody>
      </p:sp>
    </p:spTree>
    <p:extLst>
      <p:ext uri="{BB962C8B-B14F-4D97-AF65-F5344CB8AC3E}">
        <p14:creationId xmlns:p14="http://schemas.microsoft.com/office/powerpoint/2010/main" val="4285489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914</Words>
  <Application>Microsoft Office PowerPoint</Application>
  <PresentationFormat>Geniş ekran</PresentationFormat>
  <Paragraphs>88</Paragraphs>
  <Slides>19</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맑은 고딕</vt: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4</cp:revision>
  <dcterms:created xsi:type="dcterms:W3CDTF">2018-04-03T08:25:17Z</dcterms:created>
  <dcterms:modified xsi:type="dcterms:W3CDTF">2018-04-03T12:32:28Z</dcterms:modified>
</cp:coreProperties>
</file>