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92" r:id="rId1"/>
  </p:sldMasterIdLst>
  <p:notesMasterIdLst>
    <p:notesMasterId r:id="rId14"/>
  </p:notesMasterIdLst>
  <p:handoutMasterIdLst>
    <p:handoutMasterId r:id="rId15"/>
  </p:handoutMasterIdLst>
  <p:sldIdLst>
    <p:sldId id="460" r:id="rId2"/>
    <p:sldId id="469" r:id="rId3"/>
    <p:sldId id="464" r:id="rId4"/>
    <p:sldId id="459" r:id="rId5"/>
    <p:sldId id="467" r:id="rId6"/>
    <p:sldId id="468" r:id="rId7"/>
    <p:sldId id="470" r:id="rId8"/>
    <p:sldId id="471" r:id="rId9"/>
    <p:sldId id="463" r:id="rId10"/>
    <p:sldId id="462" r:id="rId11"/>
    <p:sldId id="466" r:id="rId12"/>
    <p:sldId id="465"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18.08.2021</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18.08.2021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8/18/2021</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8/18/2021</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8/18/2021</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8/18/2021</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8/18/2021</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07927" y="1975392"/>
            <a:ext cx="8826891" cy="4780250"/>
          </a:xfrm>
        </p:spPr>
        <p:txBody>
          <a:bodyPr>
            <a:normAutofit/>
          </a:bodyPr>
          <a:lstStyle/>
          <a:p>
            <a:pPr algn="r" rtl="1"/>
            <a:r>
              <a:rPr lang="tr-TR" sz="3300" dirty="0" smtClean="0"/>
              <a:t> </a:t>
            </a:r>
            <a:r>
              <a:rPr lang="ar-SA" sz="3300" dirty="0" smtClean="0"/>
              <a:t>كل </a:t>
            </a:r>
            <a:r>
              <a:rPr lang="ar-SA" sz="3300" dirty="0"/>
              <a:t>سورة فيها </a:t>
            </a:r>
            <a:r>
              <a:rPr lang="ar-SA" sz="3300" dirty="0" smtClean="0"/>
              <a:t>سجدة</a:t>
            </a:r>
            <a:endParaRPr lang="ar-SA" sz="3300" dirty="0"/>
          </a:p>
          <a:p>
            <a:pPr algn="r" rtl="1"/>
            <a:r>
              <a:rPr lang="tr-TR" sz="3300" dirty="0" smtClean="0"/>
              <a:t> </a:t>
            </a:r>
            <a:r>
              <a:rPr lang="ar-SA" sz="3300" dirty="0" smtClean="0"/>
              <a:t>كل </a:t>
            </a:r>
            <a:r>
              <a:rPr lang="ar-SA" sz="3300" dirty="0"/>
              <a:t>سورة فيها لفظ </a:t>
            </a:r>
            <a:r>
              <a:rPr lang="ar-SA" sz="3300" dirty="0" smtClean="0"/>
              <a:t>كلاّ</a:t>
            </a:r>
            <a:endParaRPr lang="ar-SA" sz="3300" dirty="0"/>
          </a:p>
          <a:p>
            <a:pPr algn="r" rtl="1"/>
            <a:r>
              <a:rPr lang="tr-TR" sz="3300" dirty="0" smtClean="0"/>
              <a:t> </a:t>
            </a:r>
            <a:r>
              <a:rPr lang="ar-SA" sz="3300" dirty="0" smtClean="0"/>
              <a:t>كل </a:t>
            </a:r>
            <a:r>
              <a:rPr lang="ar-SA" sz="3300" dirty="0"/>
              <a:t>سورة فيها </a:t>
            </a:r>
            <a:r>
              <a:rPr lang="tr-TR" sz="3300" dirty="0" smtClean="0"/>
              <a:t>"</a:t>
            </a:r>
            <a:r>
              <a:rPr lang="ar-SA" sz="3300" dirty="0" smtClean="0"/>
              <a:t>يا </a:t>
            </a:r>
            <a:r>
              <a:rPr lang="ar-SA" sz="3300" dirty="0"/>
              <a:t>أيُّها </a:t>
            </a:r>
            <a:r>
              <a:rPr lang="ar-SA" sz="3300" dirty="0" smtClean="0"/>
              <a:t>الناس</a:t>
            </a:r>
            <a:r>
              <a:rPr lang="tr-TR" sz="3300" dirty="0" smtClean="0"/>
              <a:t>"</a:t>
            </a:r>
            <a:endParaRPr lang="ar-SA" sz="3300" dirty="0"/>
          </a:p>
          <a:p>
            <a:pPr algn="r" rtl="1"/>
            <a:r>
              <a:rPr lang="tr-TR" sz="3300" dirty="0" smtClean="0"/>
              <a:t> </a:t>
            </a:r>
            <a:r>
              <a:rPr lang="ar-SA" sz="3300" dirty="0" smtClean="0"/>
              <a:t>كل </a:t>
            </a:r>
            <a:r>
              <a:rPr lang="ar-SA" sz="3300" dirty="0"/>
              <a:t>سورة فيها قصص الأنبياء والأمم </a:t>
            </a:r>
            <a:r>
              <a:rPr lang="ar-SA" sz="3300" dirty="0" smtClean="0"/>
              <a:t>الغابرة</a:t>
            </a:r>
            <a:endParaRPr lang="ar-SA" sz="3300" dirty="0"/>
          </a:p>
          <a:p>
            <a:pPr algn="r" rtl="1"/>
            <a:r>
              <a:rPr lang="tr-TR" sz="3300" dirty="0" smtClean="0"/>
              <a:t> </a:t>
            </a:r>
            <a:r>
              <a:rPr lang="ar-SA" sz="3300" dirty="0" smtClean="0"/>
              <a:t>كل </a:t>
            </a:r>
            <a:r>
              <a:rPr lang="ar-SA" sz="3300" dirty="0"/>
              <a:t>سورة فيها قصة آدم وإبليس ما عدا </a:t>
            </a:r>
            <a:r>
              <a:rPr lang="ar-SA" sz="3300" dirty="0" smtClean="0"/>
              <a:t>البقرة</a:t>
            </a:r>
            <a:endParaRPr lang="ar-SA" sz="3300" dirty="0"/>
          </a:p>
          <a:p>
            <a:pPr algn="r" rtl="1"/>
            <a:r>
              <a:rPr lang="tr-TR" sz="3300" dirty="0" smtClean="0"/>
              <a:t> </a:t>
            </a:r>
            <a:r>
              <a:rPr lang="ar-SA" sz="3300" dirty="0" smtClean="0"/>
              <a:t>كل </a:t>
            </a:r>
            <a:r>
              <a:rPr lang="ar-SA" sz="3300" dirty="0"/>
              <a:t>سورة تفتح بحروف التهجي مثل: آلم، آلر، حم، ما عدا البقرة وآل </a:t>
            </a:r>
            <a:r>
              <a:rPr lang="ar-SA" sz="3300" dirty="0" smtClean="0"/>
              <a:t>عمران</a:t>
            </a:r>
            <a:endParaRPr lang="ar-SA" sz="3300" dirty="0"/>
          </a:p>
        </p:txBody>
      </p:sp>
      <p:sp>
        <p:nvSpPr>
          <p:cNvPr id="3" name="Başlık 2"/>
          <p:cNvSpPr>
            <a:spLocks noGrp="1"/>
          </p:cNvSpPr>
          <p:nvPr>
            <p:ph type="title"/>
          </p:nvPr>
        </p:nvSpPr>
        <p:spPr/>
        <p:txBody>
          <a:bodyPr/>
          <a:lstStyle/>
          <a:p>
            <a:r>
              <a:rPr lang="ar-SA" sz="4000" u="sng" dirty="0"/>
              <a:t>مميزات </a:t>
            </a:r>
            <a:r>
              <a:rPr lang="ar-SA" sz="4000" u="sng" dirty="0" smtClean="0"/>
              <a:t>المكي</a:t>
            </a:r>
            <a:endParaRPr lang="tr-TR" sz="4000" dirty="0"/>
          </a:p>
        </p:txBody>
      </p:sp>
    </p:spTree>
    <p:extLst>
      <p:ext uri="{BB962C8B-B14F-4D97-AF65-F5344CB8AC3E}">
        <p14:creationId xmlns:p14="http://schemas.microsoft.com/office/powerpoint/2010/main" val="3074194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634019" y="2879677"/>
            <a:ext cx="6509981" cy="3944203"/>
          </a:xfrm>
        </p:spPr>
        <p:txBody>
          <a:bodyPr>
            <a:normAutofit fontScale="77500" lnSpcReduction="20000"/>
          </a:bodyPr>
          <a:lstStyle/>
          <a:p>
            <a:pPr marL="0" indent="0" algn="r" rtl="1">
              <a:buNone/>
            </a:pPr>
            <a:endParaRPr lang="tr-TR" sz="2800" b="1" u="sng" dirty="0" smtClean="0"/>
          </a:p>
          <a:p>
            <a:pPr marL="0" indent="0" algn="r" rtl="1">
              <a:buNone/>
            </a:pPr>
            <a:r>
              <a:rPr lang="tr-TR" sz="3900" b="1" dirty="0" smtClean="0"/>
              <a:t>	</a:t>
            </a:r>
            <a:r>
              <a:rPr lang="ar-SA" sz="3900" b="1" u="sng" dirty="0" smtClean="0"/>
              <a:t>ضوابط المدني</a:t>
            </a:r>
            <a:endParaRPr lang="tr-TR" sz="3900" dirty="0" smtClean="0"/>
          </a:p>
          <a:p>
            <a:pPr algn="r" rtl="1"/>
            <a:r>
              <a:rPr lang="tr-TR" sz="3600" dirty="0" smtClean="0"/>
              <a:t> </a:t>
            </a:r>
            <a:r>
              <a:rPr lang="ar-SA" sz="3600" dirty="0" smtClean="0"/>
              <a:t>بيان العبادات والمعاملات والحدود والجهاد والسِّلْم والحرب ونظام الأسرة وقواعد الحكم ووسائل التشريع.</a:t>
            </a:r>
          </a:p>
          <a:p>
            <a:pPr algn="r" rtl="1"/>
            <a:r>
              <a:rPr lang="tr-TR" sz="3600" dirty="0" smtClean="0"/>
              <a:t> </a:t>
            </a:r>
            <a:r>
              <a:rPr lang="ar-SA" sz="3600" dirty="0" smtClean="0"/>
              <a:t>مخاطبة </a:t>
            </a:r>
            <a:r>
              <a:rPr lang="ar-SA" sz="3600" dirty="0"/>
              <a:t>أهل الكتاب ودعوتهم إلى الإسلام.</a:t>
            </a:r>
          </a:p>
          <a:p>
            <a:pPr algn="r" rtl="1"/>
            <a:r>
              <a:rPr lang="tr-TR" sz="3600" dirty="0" smtClean="0"/>
              <a:t> </a:t>
            </a:r>
            <a:r>
              <a:rPr lang="ar-SA" sz="3600" dirty="0" smtClean="0"/>
              <a:t>الكشف </a:t>
            </a:r>
            <a:r>
              <a:rPr lang="ar-SA" sz="3600" dirty="0"/>
              <a:t>عن سلوك المنافقين وبيان خطرهم على الدين.</a:t>
            </a:r>
          </a:p>
          <a:p>
            <a:pPr algn="r" rtl="1"/>
            <a:r>
              <a:rPr lang="tr-TR" sz="3600" dirty="0" smtClean="0"/>
              <a:t> </a:t>
            </a:r>
            <a:r>
              <a:rPr lang="ar-SA" sz="3600" dirty="0" smtClean="0"/>
              <a:t>طول </a:t>
            </a:r>
            <a:r>
              <a:rPr lang="ar-SA" sz="3600" dirty="0"/>
              <a:t>المقاطع والآيات في أسلوب يقرر قواعد التشريع وأهدافه ومراميه.</a:t>
            </a:r>
          </a:p>
          <a:p>
            <a:pPr marL="0" indent="0" algn="r" rtl="1">
              <a:buNone/>
            </a:pPr>
            <a:endParaRPr lang="tr-TR" sz="3300" dirty="0"/>
          </a:p>
        </p:txBody>
      </p:sp>
      <p:sp>
        <p:nvSpPr>
          <p:cNvPr id="3" name="Başlık 2"/>
          <p:cNvSpPr>
            <a:spLocks noGrp="1"/>
          </p:cNvSpPr>
          <p:nvPr>
            <p:ph type="title"/>
          </p:nvPr>
        </p:nvSpPr>
        <p:spPr>
          <a:xfrm>
            <a:off x="0" y="27296"/>
            <a:ext cx="4107976" cy="2579428"/>
          </a:xfrm>
        </p:spPr>
        <p:txBody>
          <a:bodyPr/>
          <a:lstStyle/>
          <a:p>
            <a:pPr algn="r" rtl="1"/>
            <a:r>
              <a:rPr lang="ar-SA" sz="2600" b="1" u="sng" dirty="0">
                <a:solidFill>
                  <a:srgbClr val="0070C0"/>
                </a:solidFill>
              </a:rPr>
              <a:t>مميزات </a:t>
            </a:r>
            <a:r>
              <a:rPr lang="ar-SA" sz="2600" b="1" u="sng" dirty="0" smtClean="0">
                <a:solidFill>
                  <a:srgbClr val="0070C0"/>
                </a:solidFill>
              </a:rPr>
              <a:t>المدني</a:t>
            </a:r>
            <a:r>
              <a:rPr lang="tr-TR" sz="2600" u="sng" dirty="0" smtClean="0"/>
              <a:t/>
            </a:r>
            <a:br>
              <a:rPr lang="tr-TR" sz="2600" u="sng" dirty="0" smtClean="0"/>
            </a:br>
            <a:r>
              <a:rPr lang="tr-TR" sz="2600" dirty="0"/>
              <a:t> </a:t>
            </a:r>
            <a:r>
              <a:rPr lang="ar-SA" sz="2600" dirty="0"/>
              <a:t>كل سورة فيها فريضة أو حدّ</a:t>
            </a:r>
            <a:br>
              <a:rPr lang="ar-SA" sz="2600" dirty="0"/>
            </a:br>
            <a:r>
              <a:rPr lang="tr-TR" sz="2600" dirty="0"/>
              <a:t> </a:t>
            </a:r>
            <a:r>
              <a:rPr lang="ar-SA" sz="2600" dirty="0"/>
              <a:t>كل سورة فيها ذكر المنافقين</a:t>
            </a:r>
            <a:br>
              <a:rPr lang="ar-SA" sz="2600" dirty="0"/>
            </a:br>
            <a:r>
              <a:rPr lang="tr-TR" sz="2600" dirty="0"/>
              <a:t> </a:t>
            </a:r>
            <a:r>
              <a:rPr lang="ar-SA" sz="2600" dirty="0"/>
              <a:t>كل سورة فيها مجادلة أهل الكتاب</a:t>
            </a:r>
            <a:br>
              <a:rPr lang="ar-SA" sz="2600" dirty="0"/>
            </a:br>
            <a:r>
              <a:rPr lang="tr-TR" sz="2600" dirty="0"/>
              <a:t> </a:t>
            </a:r>
            <a:r>
              <a:rPr lang="ar-SA" sz="2600" dirty="0"/>
              <a:t>كل سورة تبدأ ب {يا أيها الذين آمنوا</a:t>
            </a:r>
            <a:r>
              <a:rPr lang="ar-SA" sz="2600" dirty="0" smtClean="0"/>
              <a:t>}</a:t>
            </a:r>
            <a:endParaRPr lang="tr-TR" sz="2600" dirty="0"/>
          </a:p>
        </p:txBody>
      </p:sp>
    </p:spTree>
    <p:extLst>
      <p:ext uri="{BB962C8B-B14F-4D97-AF65-F5344CB8AC3E}">
        <p14:creationId xmlns:p14="http://schemas.microsoft.com/office/powerpoint/2010/main" val="1024512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723331" y="682388"/>
            <a:ext cx="7833494" cy="5377218"/>
          </a:xfrm>
        </p:spPr>
        <p:txBody>
          <a:bodyPr>
            <a:normAutofit/>
          </a:bodyPr>
          <a:lstStyle/>
          <a:p>
            <a:pPr algn="r"/>
            <a:r>
              <a:rPr lang="ar-SA" sz="3300" b="1" u="sng" dirty="0" smtClean="0">
                <a:solidFill>
                  <a:srgbClr val="FFFF00"/>
                </a:solidFill>
              </a:rPr>
              <a:t>أول </a:t>
            </a:r>
            <a:r>
              <a:rPr lang="ar-SA" sz="3300" b="1" u="sng" dirty="0">
                <a:solidFill>
                  <a:srgbClr val="FFFF00"/>
                </a:solidFill>
              </a:rPr>
              <a:t>ما نزل وآخر ما نزل</a:t>
            </a:r>
            <a:endParaRPr lang="ar-SA" sz="3300" b="1" dirty="0">
              <a:solidFill>
                <a:srgbClr val="FFFF00"/>
              </a:solidFill>
            </a:endParaRPr>
          </a:p>
          <a:p>
            <a:pPr algn="r"/>
            <a:r>
              <a:rPr lang="ar-SA" sz="3300" dirty="0"/>
              <a:t>أول ما نزل قوله </a:t>
            </a:r>
            <a:r>
              <a:rPr lang="ar-SA" sz="3300" dirty="0" smtClean="0"/>
              <a:t>: </a:t>
            </a:r>
            <a:r>
              <a:rPr lang="ar-SA" sz="3300" dirty="0"/>
              <a:t>{اقْرَأْ بِاسْمِ رَبِّكَ الَّذِي خَلَقَ} [ العلق:1]. وهذا هو الصحيح.</a:t>
            </a:r>
          </a:p>
          <a:p>
            <a:pPr algn="r"/>
            <a:r>
              <a:rPr lang="ar-SA" sz="3300" dirty="0"/>
              <a:t>آخر ما نزل: قوله </a:t>
            </a:r>
            <a:r>
              <a:rPr lang="ar-SA" sz="3300" dirty="0" smtClean="0"/>
              <a:t>: </a:t>
            </a:r>
            <a:r>
              <a:rPr lang="ar-SA" sz="3300" dirty="0"/>
              <a:t>{وَاتَّقُوا يَوْمًا تُرْجَعُونَ فِيهِ إِلَى اللَّهِ ثُمَّ تُوَفَّى كُلُّ نَفْسٍ مَا كَسَبَتْ وَهُمْ لا يُظْلَمُونَ} [ البقرة:281] وهذا أقوى </a:t>
            </a:r>
            <a:r>
              <a:rPr lang="ar-SA" sz="3300" dirty="0" smtClean="0"/>
              <a:t>الآراء.</a:t>
            </a:r>
            <a:endParaRPr lang="ar-SA" sz="3300" dirty="0"/>
          </a:p>
          <a:p>
            <a:pPr algn="r"/>
            <a:r>
              <a:rPr lang="ar-SA" sz="3300" dirty="0" smtClean="0"/>
              <a:t>- </a:t>
            </a:r>
            <a:r>
              <a:rPr lang="ar-SA" sz="3300" dirty="0"/>
              <a:t>أول سورة نزلت بتمامها سورة الفاتحة.</a:t>
            </a:r>
          </a:p>
          <a:p>
            <a:pPr algn="r"/>
            <a:r>
              <a:rPr lang="ar-SA" sz="3300" dirty="0" smtClean="0"/>
              <a:t>- </a:t>
            </a:r>
            <a:r>
              <a:rPr lang="ar-SA" sz="3300" dirty="0"/>
              <a:t>آخر سورة نزلت بتمامها: {إِذَا جَاءَ نَصْرُ اللَّهِ وَالْفَتْحُ} [النصر:1</a:t>
            </a:r>
            <a:r>
              <a:rPr lang="ar-SA" sz="3300" dirty="0" smtClean="0"/>
              <a:t>].</a:t>
            </a:r>
            <a:endParaRPr lang="ar-SA" sz="3300" dirty="0"/>
          </a:p>
        </p:txBody>
      </p:sp>
    </p:spTree>
    <p:extLst>
      <p:ext uri="{BB962C8B-B14F-4D97-AF65-F5344CB8AC3E}">
        <p14:creationId xmlns:p14="http://schemas.microsoft.com/office/powerpoint/2010/main" val="891764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300251"/>
            <a:ext cx="8260307" cy="614150"/>
          </a:xfrm>
        </p:spPr>
        <p:txBody>
          <a:bodyPr/>
          <a:lstStyle/>
          <a:p>
            <a:r>
              <a:rPr lang="ar-SA" sz="3200" b="1" u="sng" dirty="0">
                <a:solidFill>
                  <a:srgbClr val="7030A0"/>
                </a:solidFill>
              </a:rPr>
              <a:t>علم أسباب النزول</a:t>
            </a:r>
            <a:endParaRPr lang="tr-TR" sz="1200" b="1" dirty="0">
              <a:solidFill>
                <a:srgbClr val="7030A0"/>
              </a:solidFill>
            </a:endParaRPr>
          </a:p>
        </p:txBody>
      </p:sp>
      <p:sp>
        <p:nvSpPr>
          <p:cNvPr id="3" name="Metin Yer Tutucusu 2"/>
          <p:cNvSpPr>
            <a:spLocks noGrp="1"/>
          </p:cNvSpPr>
          <p:nvPr>
            <p:ph type="body" idx="1"/>
          </p:nvPr>
        </p:nvSpPr>
        <p:spPr>
          <a:xfrm>
            <a:off x="261098" y="1064525"/>
            <a:ext cx="8616202" cy="5793476"/>
          </a:xfrm>
        </p:spPr>
        <p:txBody>
          <a:bodyPr>
            <a:normAutofit/>
          </a:bodyPr>
          <a:lstStyle/>
          <a:p>
            <a:pPr algn="r" rtl="1"/>
            <a:r>
              <a:rPr lang="ar-SA" sz="2800" dirty="0" smtClean="0">
                <a:solidFill>
                  <a:srgbClr val="00B050"/>
                </a:solidFill>
              </a:rPr>
              <a:t>هو </a:t>
            </a:r>
            <a:r>
              <a:rPr lang="ar-SA" sz="2800" dirty="0">
                <a:solidFill>
                  <a:srgbClr val="00B050"/>
                </a:solidFill>
              </a:rPr>
              <a:t>العلم الذي يبحث في أسباب نزول الآيات والسور القرآنية وكل ما يتعلق بها من قصص وروايات، وقد تم أخذ هذا العلم من </a:t>
            </a:r>
            <a:r>
              <a:rPr lang="ar-SA" sz="2800" u="sng" dirty="0">
                <a:solidFill>
                  <a:srgbClr val="00B050"/>
                </a:solidFill>
              </a:rPr>
              <a:t>الصحابة</a:t>
            </a:r>
            <a:r>
              <a:rPr lang="ar-SA" sz="2800" dirty="0">
                <a:solidFill>
                  <a:srgbClr val="00B050"/>
                </a:solidFill>
              </a:rPr>
              <a:t> </a:t>
            </a:r>
            <a:r>
              <a:rPr lang="ar-SA" sz="2800" dirty="0" smtClean="0">
                <a:solidFill>
                  <a:srgbClr val="00B050"/>
                </a:solidFill>
              </a:rPr>
              <a:t>الذين </a:t>
            </a:r>
            <a:r>
              <a:rPr lang="ar-SA" sz="2800" dirty="0">
                <a:solidFill>
                  <a:srgbClr val="00B050"/>
                </a:solidFill>
              </a:rPr>
              <a:t>شَهِدوا نزول القرآن الكريم </a:t>
            </a:r>
            <a:r>
              <a:rPr lang="ar-SA" sz="2800" u="sng" dirty="0" smtClean="0">
                <a:solidFill>
                  <a:srgbClr val="00B050"/>
                </a:solidFill>
              </a:rPr>
              <a:t>والتابعين</a:t>
            </a:r>
            <a:r>
              <a:rPr lang="ar-SA" sz="2800" dirty="0" smtClean="0">
                <a:solidFill>
                  <a:srgbClr val="00B050"/>
                </a:solidFill>
              </a:rPr>
              <a:t> وممَّن </a:t>
            </a:r>
            <a:r>
              <a:rPr lang="ar-SA" sz="2800" dirty="0">
                <a:solidFill>
                  <a:srgbClr val="00B050"/>
                </a:solidFill>
              </a:rPr>
              <a:t>تلقى منهم العلم. ولهذا العِلم أهمية في </a:t>
            </a:r>
            <a:r>
              <a:rPr lang="ar-SA" sz="2800" dirty="0" smtClean="0">
                <a:solidFill>
                  <a:srgbClr val="00B050"/>
                </a:solidFill>
              </a:rPr>
              <a:t>معرفة</a:t>
            </a:r>
            <a:r>
              <a:rPr lang="tr-TR" sz="2800" dirty="0" smtClean="0">
                <a:solidFill>
                  <a:srgbClr val="00B050"/>
                </a:solidFill>
              </a:rPr>
              <a:t> </a:t>
            </a:r>
            <a:r>
              <a:rPr lang="ar-SA" sz="2800" dirty="0">
                <a:solidFill>
                  <a:srgbClr val="00B050"/>
                </a:solidFill>
              </a:rPr>
              <a:t>التفسير </a:t>
            </a:r>
            <a:r>
              <a:rPr lang="ar-SA" sz="2800" dirty="0" smtClean="0">
                <a:solidFill>
                  <a:srgbClr val="00B050"/>
                </a:solidFill>
              </a:rPr>
              <a:t>للآية </a:t>
            </a:r>
            <a:r>
              <a:rPr lang="ar-SA" sz="2800" dirty="0">
                <a:solidFill>
                  <a:srgbClr val="00B050"/>
                </a:solidFill>
              </a:rPr>
              <a:t>وللحكم الذي نزلت به، فلو نظر المُفسِّر إلى معنى الآية بشكل عام دون معرفة سبب نزولها سوف يختلف التفسير وبالتالي يختلف </a:t>
            </a:r>
            <a:r>
              <a:rPr lang="ar-SA" sz="2800" dirty="0" smtClean="0">
                <a:solidFill>
                  <a:srgbClr val="00B050"/>
                </a:solidFill>
              </a:rPr>
              <a:t>الحكم.</a:t>
            </a:r>
            <a:endParaRPr lang="tr-TR" sz="2800" dirty="0" smtClean="0">
              <a:solidFill>
                <a:srgbClr val="00B050"/>
              </a:solidFill>
            </a:endParaRPr>
          </a:p>
          <a:p>
            <a:pPr algn="r" rtl="1"/>
            <a:r>
              <a:rPr lang="tr-TR" sz="2800" dirty="0">
                <a:solidFill>
                  <a:srgbClr val="0070C0"/>
                </a:solidFill>
              </a:rPr>
              <a:t>"</a:t>
            </a:r>
            <a:r>
              <a:rPr lang="ar-SA" sz="2800" dirty="0">
                <a:solidFill>
                  <a:srgbClr val="0070C0"/>
                </a:solidFill>
              </a:rPr>
              <a:t>فأسباب النزول هي: </a:t>
            </a:r>
            <a:r>
              <a:rPr lang="tr-TR" sz="2800" dirty="0" smtClean="0">
                <a:solidFill>
                  <a:srgbClr val="0070C0"/>
                </a:solidFill>
              </a:rPr>
              <a:t>"</a:t>
            </a:r>
            <a:r>
              <a:rPr lang="ar-SA" sz="2800" dirty="0" smtClean="0">
                <a:solidFill>
                  <a:srgbClr val="0070C0"/>
                </a:solidFill>
              </a:rPr>
              <a:t>أمور </a:t>
            </a:r>
            <a:r>
              <a:rPr lang="ar-SA" sz="2800" dirty="0">
                <a:solidFill>
                  <a:srgbClr val="0070C0"/>
                </a:solidFill>
              </a:rPr>
              <a:t>وقعت في عصر الوحي واقتضت نزول الوحي </a:t>
            </a:r>
            <a:r>
              <a:rPr lang="ar-SA" sz="2800" dirty="0" smtClean="0">
                <a:solidFill>
                  <a:srgbClr val="0070C0"/>
                </a:solidFill>
              </a:rPr>
              <a:t>بشأنها</a:t>
            </a:r>
            <a:r>
              <a:rPr lang="tr-TR" sz="2800" dirty="0" smtClean="0">
                <a:solidFill>
                  <a:srgbClr val="0070C0"/>
                </a:solidFill>
              </a:rPr>
              <a:t>"</a:t>
            </a:r>
            <a:r>
              <a:rPr lang="ar-SA" sz="2200" dirty="0" smtClean="0">
                <a:solidFill>
                  <a:srgbClr val="0070C0"/>
                </a:solidFill>
              </a:rPr>
              <a:t>(محمد </a:t>
            </a:r>
            <a:r>
              <a:rPr lang="ar-SA" sz="2200" dirty="0">
                <a:solidFill>
                  <a:srgbClr val="0070C0"/>
                </a:solidFill>
              </a:rPr>
              <a:t>باقر الحكيم – علوم القرآن: 38)</a:t>
            </a:r>
          </a:p>
          <a:p>
            <a:pPr algn="r" rtl="1"/>
            <a:r>
              <a:rPr lang="ar-SA" sz="3100" dirty="0" smtClean="0">
                <a:solidFill>
                  <a:srgbClr val="FF0000"/>
                </a:solidFill>
              </a:rPr>
              <a:t>فهي </a:t>
            </a:r>
            <a:r>
              <a:rPr lang="ar-SA" sz="3100" dirty="0">
                <a:solidFill>
                  <a:srgbClr val="FF0000"/>
                </a:solidFill>
              </a:rPr>
              <a:t>ليست بمعنى السبب والعلة التامة قطعا، وانما هي مناسبة دعت الى نزول آية او آيات بنحو الاقتضاء، وكل ذلك بترتيب الله وعلمه، اذ لا يتوقف البيان للناس على هذه الواقعة حسب بحيث لولاها لما صدر بيان من الشارع</a:t>
            </a:r>
          </a:p>
        </p:txBody>
      </p:sp>
    </p:spTree>
    <p:extLst>
      <p:ext uri="{BB962C8B-B14F-4D97-AF65-F5344CB8AC3E}">
        <p14:creationId xmlns:p14="http://schemas.microsoft.com/office/powerpoint/2010/main" val="2462258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781334"/>
          </a:xfrm>
        </p:spPr>
        <p:txBody>
          <a:bodyPr/>
          <a:lstStyle/>
          <a:p>
            <a:r>
              <a:rPr lang="ar-SA" sz="4800" dirty="0" smtClean="0">
                <a:solidFill>
                  <a:srgbClr val="7030A0"/>
                </a:solidFill>
              </a:rPr>
              <a:t>اسباب </a:t>
            </a:r>
            <a:r>
              <a:rPr lang="ar-SA" sz="4800" dirty="0">
                <a:solidFill>
                  <a:srgbClr val="7030A0"/>
                </a:solidFill>
              </a:rPr>
              <a:t>النزول</a:t>
            </a:r>
            <a:endParaRPr lang="tr-TR" sz="4600" b="1" dirty="0">
              <a:solidFill>
                <a:srgbClr val="7030A0"/>
              </a:solidFill>
            </a:endParaRPr>
          </a:p>
        </p:txBody>
      </p:sp>
      <p:sp>
        <p:nvSpPr>
          <p:cNvPr id="3" name="Metin Yer Tutucusu 2"/>
          <p:cNvSpPr>
            <a:spLocks noGrp="1"/>
          </p:cNvSpPr>
          <p:nvPr>
            <p:ph type="body" idx="1"/>
          </p:nvPr>
        </p:nvSpPr>
        <p:spPr>
          <a:xfrm>
            <a:off x="261098" y="1460310"/>
            <a:ext cx="8616202" cy="5569140"/>
          </a:xfrm>
        </p:spPr>
        <p:txBody>
          <a:bodyPr>
            <a:normAutofit fontScale="70000" lnSpcReduction="20000"/>
          </a:bodyPr>
          <a:lstStyle/>
          <a:p>
            <a:pPr algn="r"/>
            <a:r>
              <a:rPr lang="ar-SA" sz="5400" dirty="0"/>
              <a:t>لقد أنزل الله </a:t>
            </a:r>
            <a:r>
              <a:rPr lang="ar-SA" sz="5400" dirty="0" smtClean="0"/>
              <a:t>القرآن </a:t>
            </a:r>
            <a:r>
              <a:rPr lang="ar-SA" sz="5400" dirty="0"/>
              <a:t>الكريم بشكل متقطع وعلى فترات تمتد لثلاث وعشرين سنة، وينقسم القرآن الكريم لعدة أقسام من حيث أسباب </a:t>
            </a:r>
            <a:r>
              <a:rPr lang="ar-SA" sz="5400" dirty="0" smtClean="0"/>
              <a:t>النزول</a:t>
            </a:r>
            <a:endParaRPr lang="tr-TR" sz="5400" dirty="0" smtClean="0"/>
          </a:p>
          <a:p>
            <a:pPr algn="r"/>
            <a:endParaRPr lang="tr-TR" sz="1800" dirty="0" smtClean="0"/>
          </a:p>
          <a:p>
            <a:pPr algn="r"/>
            <a:r>
              <a:rPr lang="ar-SA" sz="5400" dirty="0" smtClean="0"/>
              <a:t>القسم </a:t>
            </a:r>
            <a:r>
              <a:rPr lang="ar-SA" sz="5400" dirty="0"/>
              <a:t>الذي نزل دون </a:t>
            </a:r>
            <a:r>
              <a:rPr lang="ar-SA" sz="5400" dirty="0" smtClean="0"/>
              <a:t>سبب </a:t>
            </a:r>
            <a:r>
              <a:rPr lang="ar-SA" sz="5400" dirty="0"/>
              <a:t>وهو القسم الغالب في القرآن الكريم، </a:t>
            </a:r>
            <a:r>
              <a:rPr lang="ar-SA" sz="5400" dirty="0" smtClean="0"/>
              <a:t>كالآيات </a:t>
            </a:r>
            <a:r>
              <a:rPr lang="ar-SA" sz="5400" dirty="0"/>
              <a:t>التي نزلت لبيان العقيدة والأحكام الشرعية، والآيات التي تصف أحداثاً وقصصاً تاريخية، والآيات التي تصف أمور الغيب كالجنة </a:t>
            </a:r>
            <a:r>
              <a:rPr lang="ar-SA" sz="5400" dirty="0" smtClean="0"/>
              <a:t>والنار.</a:t>
            </a:r>
            <a:endParaRPr lang="tr-TR" sz="5400" dirty="0" smtClean="0"/>
          </a:p>
          <a:p>
            <a:pPr algn="r"/>
            <a:r>
              <a:rPr lang="ar-SA" sz="5400" dirty="0" smtClean="0"/>
              <a:t>القسم </a:t>
            </a:r>
            <a:r>
              <a:rPr lang="ar-SA" sz="5400" dirty="0"/>
              <a:t>الذي نزل لأسباب معينة</a:t>
            </a:r>
            <a:r>
              <a:rPr lang="ar-SA" sz="5400" dirty="0" smtClean="0"/>
              <a:t>، </a:t>
            </a:r>
            <a:r>
              <a:rPr lang="ar-SA" sz="5400" dirty="0"/>
              <a:t>و</a:t>
            </a:r>
            <a:r>
              <a:rPr lang="ar-SA" sz="5400" dirty="0" smtClean="0"/>
              <a:t>لوقوع </a:t>
            </a:r>
            <a:r>
              <a:rPr lang="ar-SA" sz="5400" dirty="0"/>
              <a:t>حادثة معينة، </a:t>
            </a:r>
            <a:r>
              <a:rPr lang="ar-SA" sz="5400" dirty="0" smtClean="0"/>
              <a:t>كحادثة </a:t>
            </a:r>
            <a:r>
              <a:rPr lang="ar-SA" sz="5400" dirty="0"/>
              <a:t>أبي لهب ونزول سورة المسد، أو ما أنزله </a:t>
            </a:r>
            <a:r>
              <a:rPr lang="ar-SA" sz="5400" dirty="0" smtClean="0"/>
              <a:t>الله </a:t>
            </a:r>
            <a:r>
              <a:rPr lang="ar-SA" sz="5400" dirty="0"/>
              <a:t>ليبرّئ عائشة </a:t>
            </a:r>
            <a:r>
              <a:rPr lang="ar-SA" sz="5400" dirty="0" smtClean="0"/>
              <a:t>بعد </a:t>
            </a:r>
            <a:r>
              <a:rPr lang="ar-SA" sz="5400" dirty="0"/>
              <a:t>حادثة الإفك التي وقعت بها</a:t>
            </a:r>
            <a:r>
              <a:rPr lang="ar-SA" sz="5400" dirty="0" smtClean="0"/>
              <a:t>.</a:t>
            </a:r>
            <a:endParaRPr lang="tr-TR" sz="5400" dirty="0" smtClean="0"/>
          </a:p>
        </p:txBody>
      </p:sp>
    </p:spTree>
    <p:extLst>
      <p:ext uri="{BB962C8B-B14F-4D97-AF65-F5344CB8AC3E}">
        <p14:creationId xmlns:p14="http://schemas.microsoft.com/office/powerpoint/2010/main" val="22227423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101755"/>
            <a:ext cx="9021170" cy="4630121"/>
          </a:xfrm>
        </p:spPr>
        <p:txBody>
          <a:bodyPr>
            <a:normAutofit fontScale="92500" lnSpcReduction="10000"/>
          </a:bodyPr>
          <a:lstStyle/>
          <a:p>
            <a:pPr marL="0" indent="0" algn="r">
              <a:buNone/>
            </a:pPr>
            <a:r>
              <a:rPr lang="ar-SA" sz="4800" dirty="0"/>
              <a:t>ولأسباب النزول العديد من </a:t>
            </a:r>
            <a:r>
              <a:rPr lang="ar-SA" sz="4800" dirty="0" smtClean="0"/>
              <a:t>الفوائد، فمعرفتها تساعد </a:t>
            </a:r>
            <a:r>
              <a:rPr lang="ar-SA" sz="4800" dirty="0"/>
              <a:t>بشكل كبير على فهم الآيات وتفسيرها</a:t>
            </a:r>
            <a:r>
              <a:rPr lang="ar-SA" sz="4800" dirty="0" smtClean="0"/>
              <a:t>، </a:t>
            </a:r>
            <a:r>
              <a:rPr lang="ar-SA" sz="4800" dirty="0"/>
              <a:t>بالإضافة إلى تخصيص بعض الآيات التي نزلت بلفظ عام ومعنى خاص، بحيث يتم تخصيصها للسبب التي نزلت لأجله، ولا يجب أن يتم </a:t>
            </a:r>
            <a:r>
              <a:rPr lang="ar-SA" sz="4800" dirty="0" smtClean="0"/>
              <a:t>تفسير </a:t>
            </a:r>
            <a:r>
              <a:rPr lang="ar-SA" sz="4800" dirty="0"/>
              <a:t>أسباب النزول إلا من خلال الذين شاهدوا التنزيل وعلموا </a:t>
            </a:r>
            <a:r>
              <a:rPr lang="ar-SA" sz="4800" dirty="0" smtClean="0"/>
              <a:t>بالأسباب.</a:t>
            </a:r>
            <a:endParaRPr lang="tr-TR" sz="4800" dirty="0"/>
          </a:p>
        </p:txBody>
      </p:sp>
      <p:sp>
        <p:nvSpPr>
          <p:cNvPr id="3" name="Başlık 2"/>
          <p:cNvSpPr>
            <a:spLocks noGrp="1"/>
          </p:cNvSpPr>
          <p:nvPr>
            <p:ph type="title"/>
          </p:nvPr>
        </p:nvSpPr>
        <p:spPr/>
        <p:txBody>
          <a:bodyPr/>
          <a:lstStyle/>
          <a:p>
            <a:r>
              <a:rPr lang="ar-SA" sz="3300" dirty="0" smtClean="0"/>
              <a:t>وفوائد</a:t>
            </a:r>
            <a:r>
              <a:rPr lang="ar-SA" sz="3300" dirty="0"/>
              <a:t> أسباب النزول</a:t>
            </a:r>
            <a:r>
              <a:rPr lang="ar-SA" sz="3300" dirty="0" smtClean="0"/>
              <a:t> </a:t>
            </a:r>
            <a:r>
              <a:rPr lang="ar-SA" sz="3300" dirty="0"/>
              <a:t>في علم التفسير</a:t>
            </a:r>
            <a:r>
              <a:rPr lang="tr-TR" dirty="0" smtClean="0"/>
              <a:t/>
            </a:r>
            <a:br>
              <a:rPr lang="tr-TR" dirty="0" smtClean="0"/>
            </a:br>
            <a:r>
              <a:rPr lang="ar-SA" dirty="0" smtClean="0"/>
              <a:t>فوائد </a:t>
            </a:r>
            <a:r>
              <a:rPr lang="ar-SA" dirty="0"/>
              <a:t>معرفة أسباب النزول</a:t>
            </a:r>
            <a:endParaRPr lang="tr-TR" dirty="0"/>
          </a:p>
        </p:txBody>
      </p:sp>
    </p:spTree>
    <p:extLst>
      <p:ext uri="{BB962C8B-B14F-4D97-AF65-F5344CB8AC3E}">
        <p14:creationId xmlns:p14="http://schemas.microsoft.com/office/powerpoint/2010/main" val="3278220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r" rtl="1"/>
            <a:r>
              <a:rPr lang="ar-SA" dirty="0" smtClean="0"/>
              <a:t>هل </a:t>
            </a:r>
            <a:r>
              <a:rPr lang="ar-SA" dirty="0"/>
              <a:t>العبرة بعموم اللفظ أم بخصوص السبب</a:t>
            </a:r>
            <a:r>
              <a:rPr lang="ar-SA" dirty="0" smtClean="0"/>
              <a:t>؟</a:t>
            </a:r>
            <a:endParaRPr lang="tr-TR" dirty="0" smtClean="0"/>
          </a:p>
          <a:p>
            <a:pPr marL="0" indent="0" algn="r" rtl="1">
              <a:buNone/>
            </a:pPr>
            <a:r>
              <a:rPr lang="tr-TR" dirty="0" smtClean="0"/>
              <a:t>-</a:t>
            </a:r>
            <a:r>
              <a:rPr lang="ar-SA" dirty="0" smtClean="0"/>
              <a:t>العبرة </a:t>
            </a:r>
            <a:r>
              <a:rPr lang="ar-SA" dirty="0"/>
              <a:t>بعموم الفظ لا بخصوص السبب</a:t>
            </a:r>
            <a:endParaRPr lang="tr-TR" dirty="0" smtClean="0"/>
          </a:p>
          <a:p>
            <a:pPr marL="0" indent="0" algn="r" rtl="1">
              <a:buNone/>
            </a:pPr>
            <a:r>
              <a:rPr lang="ar-SA" dirty="0" smtClean="0"/>
              <a:t>وَمَنْ </a:t>
            </a:r>
            <a:r>
              <a:rPr lang="ar-SA" dirty="0"/>
              <a:t>لَمْ يَحْكُمْ بِمَٓا اَنْزَلَ اللّٰهُ فَاُو۬لٰٓئِكَ هُمُ الْكَافِرُونَ </a:t>
            </a:r>
            <a:r>
              <a:rPr lang="ar-SA" sz="1600" dirty="0"/>
              <a:t>﴿</a:t>
            </a:r>
            <a:r>
              <a:rPr lang="ar-SA" sz="1600" dirty="0" smtClean="0"/>
              <a:t>44</a:t>
            </a:r>
            <a:r>
              <a:rPr lang="tr-TR" sz="1600" dirty="0" smtClean="0"/>
              <a:t>Maide 5/</a:t>
            </a:r>
            <a:r>
              <a:rPr lang="ar-SA" sz="1600" dirty="0" smtClean="0"/>
              <a:t>﴾</a:t>
            </a:r>
            <a:endParaRPr lang="tr-TR" sz="1600" dirty="0"/>
          </a:p>
        </p:txBody>
      </p:sp>
      <p:sp>
        <p:nvSpPr>
          <p:cNvPr id="3" name="Başlık 2"/>
          <p:cNvSpPr>
            <a:spLocks noGrp="1"/>
          </p:cNvSpPr>
          <p:nvPr>
            <p:ph type="title"/>
          </p:nvPr>
        </p:nvSpPr>
        <p:spPr/>
        <p:txBody>
          <a:bodyPr/>
          <a:lstStyle/>
          <a:p>
            <a:r>
              <a:rPr lang="ar-SA" dirty="0" smtClean="0"/>
              <a:t>العبرة</a:t>
            </a:r>
            <a:r>
              <a:rPr lang="tr-TR" dirty="0" smtClean="0"/>
              <a:t> - </a:t>
            </a:r>
            <a:r>
              <a:rPr lang="ar-SA" dirty="0"/>
              <a:t>الاعتبار</a:t>
            </a:r>
            <a:endParaRPr lang="tr-TR" dirty="0"/>
          </a:p>
        </p:txBody>
      </p:sp>
    </p:spTree>
    <p:extLst>
      <p:ext uri="{BB962C8B-B14F-4D97-AF65-F5344CB8AC3E}">
        <p14:creationId xmlns:p14="http://schemas.microsoft.com/office/powerpoint/2010/main" val="3937283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2183642"/>
            <a:ext cx="9144001" cy="4674360"/>
          </a:xfrm>
        </p:spPr>
        <p:txBody>
          <a:bodyPr>
            <a:normAutofit lnSpcReduction="10000"/>
          </a:bodyPr>
          <a:lstStyle/>
          <a:p>
            <a:pPr marL="0" indent="0" algn="r" rtl="1">
              <a:buNone/>
            </a:pPr>
            <a:r>
              <a:rPr lang="tr-TR" sz="2900" dirty="0"/>
              <a:t>1</a:t>
            </a:r>
            <a:r>
              <a:rPr lang="ar-SA" sz="2900" dirty="0"/>
              <a:t>- تعدد الأسباب والمُنَزَّل واحد</a:t>
            </a:r>
            <a:r>
              <a:rPr lang="tr-TR" sz="2900" dirty="0"/>
              <a:t/>
            </a:r>
            <a:br>
              <a:rPr lang="tr-TR" sz="2900" dirty="0"/>
            </a:br>
            <a:r>
              <a:rPr lang="ar-SA" sz="2900" dirty="0"/>
              <a:t>العمدة في ذلك على صحة الروايات، فإذا صحت الروايات بعدة أسباب كان ذلك دليلاً على أن الكل سبب لنزول الآية والآيات.</a:t>
            </a:r>
            <a:br>
              <a:rPr lang="ar-SA" sz="2900" dirty="0"/>
            </a:br>
            <a:r>
              <a:rPr lang="ar-SA" sz="2900" dirty="0"/>
              <a:t>مثال ذلك: آيات اللعان: فقد أخرج البخاري: أنها نزلت في هلال بن أمية لما قذف امرأته عند النبي فأنزل الله: {وَالَّذِينَ يَرْمُونَ أَزْوَاجَهُمْ ..} [النور: 6].</a:t>
            </a:r>
            <a:br>
              <a:rPr lang="ar-SA" sz="2900" dirty="0"/>
            </a:br>
            <a:r>
              <a:rPr lang="ar-SA" sz="2900" dirty="0"/>
              <a:t>وفي الصحيحين : أنها نزلت في عويمر العجلاني وسؤاله النبي صعلوسلم عن الرجل يجد مع امرأته رجلاً…فقال صلى الله عليه وسلم: "إنه قد أنزل فيك وفي صاحبتك القرآن".</a:t>
            </a:r>
            <a:br>
              <a:rPr lang="ar-SA" sz="2900" dirty="0"/>
            </a:br>
            <a:r>
              <a:rPr lang="ar-SA" sz="2900" dirty="0"/>
              <a:t>وظاهر الحديثين الاختلاف، وكلاهما صحيح.</a:t>
            </a:r>
            <a:br>
              <a:rPr lang="ar-SA" sz="2900" dirty="0"/>
            </a:br>
            <a:r>
              <a:rPr lang="ar-SA" sz="2900" dirty="0"/>
              <a:t>فأجاب الإمام النووي: بأن أول من وقع له ذلك هلال، وصادف مجيىء عويمر أيضاً، فنزلت في شأنهما معاً.</a:t>
            </a:r>
            <a:endParaRPr lang="tr-TR" sz="2900" b="1" dirty="0"/>
          </a:p>
        </p:txBody>
      </p:sp>
      <p:sp>
        <p:nvSpPr>
          <p:cNvPr id="3" name="Başlık 2"/>
          <p:cNvSpPr>
            <a:spLocks noGrp="1"/>
          </p:cNvSpPr>
          <p:nvPr>
            <p:ph type="title"/>
          </p:nvPr>
        </p:nvSpPr>
        <p:spPr>
          <a:xfrm>
            <a:off x="2483893" y="382138"/>
            <a:ext cx="4094328" cy="846161"/>
          </a:xfrm>
        </p:spPr>
        <p:txBody>
          <a:bodyPr/>
          <a:lstStyle/>
          <a:p>
            <a:pPr algn="r" rtl="1"/>
            <a:r>
              <a:rPr lang="ar-SA" sz="3000" b="1" dirty="0" smtClean="0"/>
              <a:t>اختلاف روايات أسباب النزول</a:t>
            </a:r>
            <a:endParaRPr lang="tr-TR" sz="2200" b="1" dirty="0"/>
          </a:p>
        </p:txBody>
      </p:sp>
    </p:spTree>
    <p:extLst>
      <p:ext uri="{BB962C8B-B14F-4D97-AF65-F5344CB8AC3E}">
        <p14:creationId xmlns:p14="http://schemas.microsoft.com/office/powerpoint/2010/main" val="192042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68491" y="2756848"/>
            <a:ext cx="8775510" cy="4101152"/>
          </a:xfrm>
        </p:spPr>
        <p:txBody>
          <a:bodyPr>
            <a:normAutofit/>
          </a:bodyPr>
          <a:lstStyle/>
          <a:p>
            <a:pPr marL="0" indent="0" algn="r">
              <a:buNone/>
            </a:pPr>
            <a:endParaRPr lang="tr-TR" sz="2900" dirty="0" smtClean="0"/>
          </a:p>
          <a:p>
            <a:pPr marL="0" indent="0" algn="r">
              <a:buNone/>
            </a:pPr>
            <a:r>
              <a:rPr lang="ar-SA" sz="2900" dirty="0" smtClean="0"/>
              <a:t>قال الإمام الزركشي: وقد ينزل الشيء مرتين تعظيماً لشأنه، وتذكيراً به عند حدوث سببه خوف نسيانه … ولذلك أمثلة، منها:</a:t>
            </a:r>
            <a:br>
              <a:rPr lang="ar-SA" sz="2900" dirty="0" smtClean="0"/>
            </a:br>
            <a:r>
              <a:rPr lang="ar-SA" sz="2900" dirty="0" smtClean="0"/>
              <a:t>ما ثبت في الصحيحين: عن عبد الله بن مسعود في قوله تعالى: {ويسألونك عن الروح} أنها نزلت لما سأله اليهود عن الروح وهو في المدينة، ومعلوم أن هذه الآية في سورة الإسراء وهي مكية بالاتفاق ، فإن المشركين لما سألوه عن ذي القرنين وعن أهل الكهف قبل ذلك بمكة، وأن اليهود أمروهم أن يسألوه عن ذلك، فأنزل الله الجواب، كما سبق بيانه.</a:t>
            </a:r>
          </a:p>
        </p:txBody>
      </p:sp>
      <p:sp>
        <p:nvSpPr>
          <p:cNvPr id="3" name="Başlık 2"/>
          <p:cNvSpPr>
            <a:spLocks noGrp="1"/>
          </p:cNvSpPr>
          <p:nvPr>
            <p:ph type="title"/>
          </p:nvPr>
        </p:nvSpPr>
        <p:spPr>
          <a:xfrm>
            <a:off x="1064525" y="2129053"/>
            <a:ext cx="7942997" cy="914398"/>
          </a:xfrm>
        </p:spPr>
        <p:txBody>
          <a:bodyPr/>
          <a:lstStyle/>
          <a:p>
            <a:pPr marL="0" indent="0" algn="r" rtl="1"/>
            <a:r>
              <a:rPr lang="tr-TR" sz="3200" dirty="0" smtClean="0"/>
              <a:t>2</a:t>
            </a:r>
            <a:r>
              <a:rPr lang="ar-SA" sz="3200" dirty="0" smtClean="0"/>
              <a:t>- أن يتعدد نزول النص لتعدد الأسباب:</a:t>
            </a:r>
            <a:endParaRPr lang="tr-TR" sz="2200" dirty="0"/>
          </a:p>
        </p:txBody>
      </p:sp>
    </p:spTree>
    <p:extLst>
      <p:ext uri="{BB962C8B-B14F-4D97-AF65-F5344CB8AC3E}">
        <p14:creationId xmlns:p14="http://schemas.microsoft.com/office/powerpoint/2010/main" val="1087658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733267"/>
            <a:ext cx="9144000" cy="5124734"/>
          </a:xfrm>
        </p:spPr>
        <p:txBody>
          <a:bodyPr>
            <a:normAutofit/>
          </a:bodyPr>
          <a:lstStyle/>
          <a:p>
            <a:pPr marL="411480" lvl="1" indent="0" algn="r" rtl="1">
              <a:buNone/>
            </a:pPr>
            <a:r>
              <a:rPr lang="ar-SA" sz="2600" dirty="0" smtClean="0"/>
              <a:t>من </a:t>
            </a:r>
            <a:r>
              <a:rPr lang="ar-SA" sz="2600" dirty="0"/>
              <a:t>كتب </a:t>
            </a:r>
            <a:r>
              <a:rPr lang="ar-SA" sz="2600" dirty="0" smtClean="0"/>
              <a:t>التفسير</a:t>
            </a:r>
            <a:endParaRPr lang="tr-TR" sz="2600" dirty="0" smtClean="0"/>
          </a:p>
          <a:p>
            <a:pPr marL="411480" lvl="1" indent="0" algn="r" rtl="1">
              <a:buNone/>
            </a:pPr>
            <a:r>
              <a:rPr lang="ar-SA" sz="2600" dirty="0"/>
              <a:t>من كتب الحديث (الكتب التسعة)</a:t>
            </a:r>
            <a:endParaRPr lang="tr-TR" sz="2600" dirty="0"/>
          </a:p>
          <a:p>
            <a:pPr marL="411480" lvl="1" indent="0" algn="r" rtl="1">
              <a:buNone/>
            </a:pPr>
            <a:r>
              <a:rPr lang="ar-SA" sz="2600" dirty="0" smtClean="0"/>
              <a:t>من </a:t>
            </a:r>
            <a:r>
              <a:rPr lang="ar-SA" sz="2600" dirty="0"/>
              <a:t>كتب </a:t>
            </a:r>
            <a:r>
              <a:rPr lang="tr-TR" sz="2600" smtClean="0"/>
              <a:t>"</a:t>
            </a:r>
            <a:r>
              <a:rPr lang="ar-SA" sz="2600" smtClean="0"/>
              <a:t>اسباب </a:t>
            </a:r>
            <a:r>
              <a:rPr lang="ar-SA" sz="2600" dirty="0" smtClean="0"/>
              <a:t>النزول</a:t>
            </a:r>
            <a:r>
              <a:rPr lang="tr-TR" sz="2600" dirty="0" smtClean="0"/>
              <a:t>"</a:t>
            </a:r>
            <a:r>
              <a:rPr lang="ar-SA" sz="2600" dirty="0" smtClean="0"/>
              <a:t> </a:t>
            </a:r>
            <a:endParaRPr lang="tr-TR" sz="2600" dirty="0" smtClean="0"/>
          </a:p>
          <a:p>
            <a:r>
              <a:rPr lang="tr-TR" sz="2200" dirty="0" err="1"/>
              <a:t>İbn</a:t>
            </a:r>
            <a:r>
              <a:rPr lang="tr-TR" sz="2200" dirty="0"/>
              <a:t> </a:t>
            </a:r>
            <a:r>
              <a:rPr lang="tr-TR" sz="2200" dirty="0" err="1"/>
              <a:t>Şihâb</a:t>
            </a:r>
            <a:r>
              <a:rPr lang="tr-TR" sz="2200" dirty="0"/>
              <a:t> ez-</a:t>
            </a:r>
            <a:r>
              <a:rPr lang="tr-TR" sz="2200" dirty="0" err="1"/>
              <a:t>Zührî</a:t>
            </a:r>
            <a:r>
              <a:rPr lang="tr-TR" sz="2200" dirty="0"/>
              <a:t> (ö.124/742),</a:t>
            </a:r>
            <a:r>
              <a:rPr lang="tr-TR" sz="2200" i="1" dirty="0"/>
              <a:t> </a:t>
            </a:r>
            <a:r>
              <a:rPr lang="tr-TR" sz="2200" i="1" dirty="0" err="1"/>
              <a:t>Tenzîlu’l-Kur’ân</a:t>
            </a:r>
            <a:r>
              <a:rPr lang="tr-TR" sz="2200" i="1" dirty="0"/>
              <a:t> </a:t>
            </a:r>
            <a:r>
              <a:rPr lang="tr-TR" sz="2200" i="1" dirty="0" err="1"/>
              <a:t>bi</a:t>
            </a:r>
            <a:r>
              <a:rPr lang="tr-TR" sz="2200" i="1" dirty="0"/>
              <a:t> Mekke </a:t>
            </a:r>
            <a:r>
              <a:rPr lang="tr-TR" sz="2200" i="1" dirty="0" err="1" smtClean="0"/>
              <a:t>ve’l</a:t>
            </a:r>
            <a:r>
              <a:rPr lang="tr-TR" sz="2200" i="1" dirty="0" smtClean="0"/>
              <a:t>-Medine</a:t>
            </a:r>
            <a:endParaRPr lang="tr-TR" sz="2200" dirty="0"/>
          </a:p>
          <a:p>
            <a:r>
              <a:rPr lang="tr-TR" dirty="0"/>
              <a:t>Ali b. el-</a:t>
            </a:r>
            <a:r>
              <a:rPr lang="tr-TR" dirty="0" err="1"/>
              <a:t>Medînî</a:t>
            </a:r>
            <a:r>
              <a:rPr lang="tr-TR" dirty="0"/>
              <a:t> (ö.234/848), </a:t>
            </a:r>
            <a:r>
              <a:rPr lang="tr-TR" i="1" dirty="0" err="1"/>
              <a:t>Esbâbu’n-Nüzûl</a:t>
            </a:r>
            <a:endParaRPr lang="tr-TR" dirty="0"/>
          </a:p>
          <a:p>
            <a:r>
              <a:rPr lang="tr-TR" dirty="0"/>
              <a:t>el-</a:t>
            </a:r>
            <a:r>
              <a:rPr lang="tr-TR" dirty="0" err="1"/>
              <a:t>Vâhidî</a:t>
            </a:r>
            <a:r>
              <a:rPr lang="tr-TR" dirty="0"/>
              <a:t> (ö.468/1075), </a:t>
            </a:r>
            <a:r>
              <a:rPr lang="tr-TR" i="1" dirty="0" err="1"/>
              <a:t>Esbâbu’n-Nüzûl</a:t>
            </a:r>
            <a:endParaRPr lang="tr-TR" dirty="0"/>
          </a:p>
          <a:p>
            <a:r>
              <a:rPr lang="tr-TR" dirty="0" err="1" smtClean="0"/>
              <a:t>İbnü’l-Cevzî</a:t>
            </a:r>
            <a:r>
              <a:rPr lang="tr-TR" dirty="0" smtClean="0"/>
              <a:t> </a:t>
            </a:r>
            <a:r>
              <a:rPr lang="tr-TR" dirty="0"/>
              <a:t>(ö.597/1201), </a:t>
            </a:r>
            <a:r>
              <a:rPr lang="tr-TR" i="1" dirty="0" err="1"/>
              <a:t>Esbâbu</a:t>
            </a:r>
            <a:r>
              <a:rPr lang="tr-TR" i="1" dirty="0"/>
              <a:t> </a:t>
            </a:r>
            <a:r>
              <a:rPr lang="tr-TR" i="1" dirty="0" err="1"/>
              <a:t>Nüzûli’l-Kur’ân</a:t>
            </a:r>
            <a:endParaRPr lang="tr-TR" dirty="0"/>
          </a:p>
          <a:p>
            <a:r>
              <a:rPr lang="tr-TR" dirty="0" err="1"/>
              <a:t>Suyûtî</a:t>
            </a:r>
            <a:r>
              <a:rPr lang="tr-TR" dirty="0"/>
              <a:t>, </a:t>
            </a:r>
            <a:r>
              <a:rPr lang="tr-TR" i="1" dirty="0" err="1"/>
              <a:t>Lübâbu’n</a:t>
            </a:r>
            <a:r>
              <a:rPr lang="tr-TR" i="1" dirty="0"/>
              <a:t>-Nükûl fi </a:t>
            </a:r>
            <a:r>
              <a:rPr lang="tr-TR" i="1" dirty="0" err="1"/>
              <a:t>Esbâbi’n-Nüzûl</a:t>
            </a:r>
            <a:endParaRPr lang="tr-TR" dirty="0"/>
          </a:p>
          <a:p>
            <a:r>
              <a:rPr lang="tr-TR" dirty="0" err="1"/>
              <a:t>İbn</a:t>
            </a:r>
            <a:r>
              <a:rPr lang="tr-TR" dirty="0"/>
              <a:t> Hacer el-</a:t>
            </a:r>
            <a:r>
              <a:rPr lang="tr-TR" dirty="0" err="1"/>
              <a:t>Askalânî</a:t>
            </a:r>
            <a:r>
              <a:rPr lang="tr-TR" dirty="0"/>
              <a:t>, (ö.852/1449),</a:t>
            </a:r>
            <a:r>
              <a:rPr lang="tr-TR" i="1" dirty="0"/>
              <a:t> el-‘</a:t>
            </a:r>
            <a:r>
              <a:rPr lang="tr-TR" i="1" dirty="0" err="1"/>
              <a:t>Ucâb</a:t>
            </a:r>
            <a:r>
              <a:rPr lang="tr-TR" i="1" dirty="0"/>
              <a:t> fî </a:t>
            </a:r>
            <a:r>
              <a:rPr lang="tr-TR" i="1" dirty="0" err="1"/>
              <a:t>Beyâni’l-Esbâb</a:t>
            </a:r>
            <a:endParaRPr lang="tr-TR" dirty="0"/>
          </a:p>
          <a:p>
            <a:r>
              <a:rPr lang="tr-TR" dirty="0" smtClean="0"/>
              <a:t>Bedreddin </a:t>
            </a:r>
            <a:r>
              <a:rPr lang="tr-TR" dirty="0"/>
              <a:t>Çetiner, </a:t>
            </a:r>
            <a:r>
              <a:rPr lang="tr-TR" i="1" dirty="0"/>
              <a:t>Fatiha’dan </a:t>
            </a:r>
            <a:r>
              <a:rPr lang="tr-TR" i="1" dirty="0" err="1"/>
              <a:t>Nas’a</a:t>
            </a:r>
            <a:r>
              <a:rPr lang="tr-TR" i="1" dirty="0"/>
              <a:t> </a:t>
            </a:r>
            <a:r>
              <a:rPr lang="tr-TR" i="1" dirty="0" err="1"/>
              <a:t>Esbab</a:t>
            </a:r>
            <a:r>
              <a:rPr lang="tr-TR" i="1" dirty="0"/>
              <a:t>-ı Nüzul: Kur’an Ayetlerinin İniş </a:t>
            </a:r>
            <a:r>
              <a:rPr lang="tr-TR" i="1" dirty="0" smtClean="0"/>
              <a:t>Sebebi</a:t>
            </a:r>
          </a:p>
        </p:txBody>
      </p:sp>
      <p:sp>
        <p:nvSpPr>
          <p:cNvPr id="3" name="Başlık 2"/>
          <p:cNvSpPr>
            <a:spLocks noGrp="1"/>
          </p:cNvSpPr>
          <p:nvPr>
            <p:ph type="title"/>
          </p:nvPr>
        </p:nvSpPr>
        <p:spPr>
          <a:xfrm>
            <a:off x="688490" y="242609"/>
            <a:ext cx="7756263" cy="1054250"/>
          </a:xfrm>
        </p:spPr>
        <p:txBody>
          <a:bodyPr/>
          <a:lstStyle/>
          <a:p>
            <a:pPr rtl="1"/>
            <a:r>
              <a:rPr lang="ar-SA" sz="3300" dirty="0"/>
              <a:t> طَرِيقُ مَعْرِفَةِ سَبَبِ النُّزُولِ</a:t>
            </a:r>
            <a:r>
              <a:rPr lang="tr-TR" sz="3300" dirty="0"/>
              <a:t/>
            </a:r>
            <a:br>
              <a:rPr lang="tr-TR" sz="3300" dirty="0"/>
            </a:br>
            <a:r>
              <a:rPr lang="ar-SA" sz="3300" dirty="0"/>
              <a:t>من اين نجد اسباب </a:t>
            </a:r>
            <a:r>
              <a:rPr lang="ar-SA" sz="3300" dirty="0" smtClean="0"/>
              <a:t>النزول</a:t>
            </a:r>
            <a:endParaRPr lang="tr-TR" sz="3300" dirty="0"/>
          </a:p>
        </p:txBody>
      </p:sp>
    </p:spTree>
    <p:extLst>
      <p:ext uri="{BB962C8B-B14F-4D97-AF65-F5344CB8AC3E}">
        <p14:creationId xmlns:p14="http://schemas.microsoft.com/office/powerpoint/2010/main" val="1683340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95300" y="174009"/>
            <a:ext cx="8648700" cy="931460"/>
          </a:xfrm>
        </p:spPr>
        <p:txBody>
          <a:bodyPr/>
          <a:lstStyle/>
          <a:p>
            <a:r>
              <a:rPr lang="ar-SA" sz="4800" dirty="0" smtClean="0">
                <a:solidFill>
                  <a:srgbClr val="FF0000"/>
                </a:solidFill>
              </a:rPr>
              <a:t>المكي والمدني</a:t>
            </a:r>
            <a:endParaRPr lang="tr-TR" sz="4600" b="1" dirty="0">
              <a:solidFill>
                <a:srgbClr val="FF0000"/>
              </a:solidFill>
            </a:endParaRPr>
          </a:p>
        </p:txBody>
      </p:sp>
      <p:sp>
        <p:nvSpPr>
          <p:cNvPr id="3" name="Metin Yer Tutucusu 2"/>
          <p:cNvSpPr>
            <a:spLocks noGrp="1"/>
          </p:cNvSpPr>
          <p:nvPr>
            <p:ph type="body" idx="1"/>
          </p:nvPr>
        </p:nvSpPr>
        <p:spPr>
          <a:xfrm>
            <a:off x="261098" y="1460310"/>
            <a:ext cx="8616202" cy="5569140"/>
          </a:xfrm>
        </p:spPr>
        <p:txBody>
          <a:bodyPr>
            <a:normAutofit/>
          </a:bodyPr>
          <a:lstStyle/>
          <a:p>
            <a:r>
              <a:rPr lang="ar-SA" sz="2800" dirty="0"/>
              <a:t>المكي ما نزل قبل الهجرة وإن كان بالمدينة، والمدني ما نزل بعد الهجرة وإن كان بمكة، فما نزل بعد الهجرة وإن كان بمكة أو عرفة فهو مدني، كالذي نزل عام الفتح، كقوله تعالى: {إِنَّ اللَّهَ يَأْمُرُكُمْ أَنْ تُؤَدُّوا الأَمَانَاتِ إِلَى أَهْلِهَا} [النساء: 58] أو نزل في حجة الوداع كقوله تعالى: {الْيَوْمَ أَكْمَلْتُ لَكُمْ دِينَكُمْ وَأَتْمَمْتُ عَلَيْكُمْ نِعْمَتِي وَرَضِيتُ لَكُمْ الإِسْلامَ دِينًا} [المائدة: 3]</a:t>
            </a:r>
            <a:endParaRPr lang="tr-TR" sz="2800" dirty="0"/>
          </a:p>
          <a:p>
            <a:endParaRPr lang="tr-TR" sz="2800" dirty="0" smtClean="0">
              <a:solidFill>
                <a:srgbClr val="00B0F0"/>
              </a:solidFill>
            </a:endParaRPr>
          </a:p>
          <a:p>
            <a:r>
              <a:rPr lang="ar-SA" sz="2800" dirty="0">
                <a:solidFill>
                  <a:srgbClr val="00B0F0"/>
                </a:solidFill>
              </a:rPr>
              <a:t>اعتبار المخاطب: أن المكي ما وقع خطاباً لأهل مكة و المدني ما وقع خطاباً لأهل المدينة ، لأن الغالب على أهل مكة الكفر ، فخوطبوا ب: { يا أَيُّها النَّاسُ } ، وكان الغالب على أهل المدينة الإيمان ، فخوطبوا ب: { يا أيها الذين آمنوا } وإن كان غيرهم داخلاً فيه.</a:t>
            </a:r>
            <a:endParaRPr lang="tr-TR" sz="2800" dirty="0" smtClean="0">
              <a:solidFill>
                <a:srgbClr val="00B0F0"/>
              </a:solidFill>
            </a:endParaRPr>
          </a:p>
        </p:txBody>
      </p:sp>
    </p:spTree>
    <p:extLst>
      <p:ext uri="{BB962C8B-B14F-4D97-AF65-F5344CB8AC3E}">
        <p14:creationId xmlns:p14="http://schemas.microsoft.com/office/powerpoint/2010/main" val="28059406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10482</TotalTime>
  <Words>1030</Words>
  <Application>Microsoft Office PowerPoint</Application>
  <PresentationFormat>Ekran Gösterisi (4:3)</PresentationFormat>
  <Paragraphs>58</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Book Antiqua</vt:lpstr>
      <vt:lpstr>Calibri</vt:lpstr>
      <vt:lpstr>Times New Roman</vt:lpstr>
      <vt:lpstr>Wingdings</vt:lpstr>
      <vt:lpstr>2_Hardcover</vt:lpstr>
      <vt:lpstr>A.Ü. İlahiyat Fakültesi 1. Sınıf  Tefsir Tarihi ve Usulü  تاريخ التفسير وأصوله</vt:lpstr>
      <vt:lpstr>علم أسباب النزول</vt:lpstr>
      <vt:lpstr>اسباب النزول</vt:lpstr>
      <vt:lpstr>وفوائد أسباب النزول في علم التفسير فوائد معرفة أسباب النزول</vt:lpstr>
      <vt:lpstr>العبرة - الاعتبار</vt:lpstr>
      <vt:lpstr>اختلاف روايات أسباب النزول</vt:lpstr>
      <vt:lpstr>2- أن يتعدد نزول النص لتعدد الأسباب:</vt:lpstr>
      <vt:lpstr> طَرِيقُ مَعْرِفَةِ سَبَبِ النُّزُولِ من اين نجد اسباب النزول</vt:lpstr>
      <vt:lpstr>المكي والمدني</vt:lpstr>
      <vt:lpstr>مميزات المكي</vt:lpstr>
      <vt:lpstr>مميزات المدني  كل سورة فيها فريضة أو حدّ  كل سورة فيها ذكر المنافقين  كل سورة فيها مجادلة أهل الكتاب  كل سورة تبدأ ب {يا أيها الذين آمنوا}</vt:lpstr>
      <vt:lpstr>PowerPoint Sunusu</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517</cp:revision>
  <cp:lastPrinted>2016-03-08T11:30:58Z</cp:lastPrinted>
  <dcterms:created xsi:type="dcterms:W3CDTF">2014-10-29T07:48:48Z</dcterms:created>
  <dcterms:modified xsi:type="dcterms:W3CDTF">2021-08-18T16:18:14Z</dcterms:modified>
</cp:coreProperties>
</file>