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63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70" r:id="rId11"/>
    <p:sldId id="272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4" r:id="rId21"/>
    <p:sldId id="291" r:id="rId22"/>
    <p:sldId id="286" r:id="rId23"/>
    <p:sldId id="287" r:id="rId24"/>
    <p:sldId id="288" r:id="rId25"/>
    <p:sldId id="289" r:id="rId26"/>
    <p:sldId id="292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5783" y="11578"/>
            <a:ext cx="1028217" cy="1017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ineklerde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yöntemiyle</a:t>
            </a:r>
            <a:br>
              <a:rPr lang="tr-T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ovulasyon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sinkronizasyonu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616" y="2780928"/>
            <a:ext cx="5092353" cy="3239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2.Co-Synch 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Klasik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sisteminin en basit modifikasyonlarından biridir.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Hayvan üzerinde yapılan uygulama azaltıldığında elde edilen sonuçlar,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ile elde edildiği bildirilenlerden kıyaslanabilir ölçüde benzer veya biraz daha düşük olmuştur (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DeJarnette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et al., 2003).</a:t>
            </a:r>
          </a:p>
        </p:txBody>
      </p:sp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437112"/>
            <a:ext cx="609919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3.Pre-Synch-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Protokolü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Gerçek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anlamda bir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ovulasyon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senkronizason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yöntemdir.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Ovsynch-Cosynch-Heatsynch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protokollerine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hayvanı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hazırlamada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kullanır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191" y="3799577"/>
            <a:ext cx="6624736" cy="2789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4.Heat-Synch 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itchFamily="18" charset="0"/>
                <a:cs typeface="Times New Roman" pitchFamily="18" charset="0"/>
              </a:rPr>
              <a:t>A.B.D.’de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daha yaygın 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kullanılan bir yöntemdir.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Bu sistemi tercih edenler,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östradiol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esterlerinin dominant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follikülün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ovulasyonunu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senkronize ettiğini ve uygulama yapılan ineklerde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östrusun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davranışsal belirtilerinin arttığını belirtmektedirler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Et için yetiştirilen hayvanlarda östrojen kullanımı ile ilgili endişeler ve Avrupa Birliğinde pratik olarak uygulama şansının olmaması bu sistemin coğrafi olarak yayılımını etkilemektedir.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3384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5.Select-synch Protokolü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rotokolde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GnRH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enjeksiyonu yapılmamakta,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tespiti ve tohumlama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birleştirilerek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, yalnızca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gösteren inekler tohumlanmaktadır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Bu bakımdan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ovulasyondan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ziyade bir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senkronizasyon protokolüdür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İkinci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enjeksiyon için ilaç maliyetini ortadan kaldırmakta, ancak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östrusun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gözlenmesi için zaman harcamayı gerektirmektedir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Basit ve kısa sürede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oluşumuna sebep olan bir yöntemdir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Etçi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ırk ineklerde tercih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edilmektedir.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32143"/>
            <a:ext cx="8298861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6.Modifiye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Hedef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Çiftleştirme Protokolü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Modify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Targedet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Breeding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/MTB)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 fontScale="92500"/>
          </a:bodyPr>
          <a:lstStyle/>
          <a:p>
            <a:r>
              <a:rPr lang="tr-TR" dirty="0" err="1">
                <a:latin typeface="Times New Roman" pitchFamily="18" charset="0"/>
                <a:cs typeface="Times New Roman" pitchFamily="18" charset="0"/>
              </a:rPr>
              <a:t>Pharmacia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Health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tarafından gerçekleştirilen,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tespiti ve belirlenen zamanda tohumlamanın kullanıldığı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hibrit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protokoldür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err="1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protokolünün aksine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ovulasyonların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yanı sıra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östruslarıda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senkronize edebilen bir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yöntemdir.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Belirgin dönemlerde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tespit edilemeyen (çok sıcak yaz dönemi gibi) inekler için çok yarar sağlar.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Ösrtusları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gözlemeyi gerektirmesi yanı sıra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belirtileri göstermeyenlerin de belirlenen zamanda tohumlanabilmesine imkan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verir.(72-80.saat)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8568952" cy="1956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7.Double </a:t>
            </a:r>
            <a:r>
              <a:rPr lang="tr-TR" sz="3200" b="1" dirty="0" err="1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 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Bir ön senkronizasyon programıdır. </a:t>
            </a:r>
          </a:p>
          <a:p>
            <a:r>
              <a:rPr lang="tr-TR" dirty="0" err="1">
                <a:latin typeface="Times New Roman" pitchFamily="18" charset="0"/>
                <a:cs typeface="Times New Roman" pitchFamily="18" charset="0"/>
              </a:rPr>
              <a:t>Double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protokolü ile ilgili sınırlı bir bilgi birikimi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bulunmakta.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Yapılan bazı çalışmalarda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bu programın diğer senkronizasyon programlarına göre daha başarılın olduğu vurgulanmaktadır.</a:t>
            </a: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16" y="4769768"/>
            <a:ext cx="7992316" cy="2023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8.Hybrid-synch 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Selectsynch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ile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Cosynch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protokollerinin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karışımıdır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Daha çok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kızgınlık takiplerinin yoğun yapıldığı etçi ırk ineklerde tercih edilmektedir. </a:t>
            </a: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44779"/>
            <a:ext cx="5845968" cy="258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340768"/>
            <a:ext cx="8686800" cy="5328592"/>
          </a:xfrm>
        </p:spPr>
        <p:txBody>
          <a:bodyPr>
            <a:normAutofit/>
          </a:bodyPr>
          <a:lstStyle/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İnekler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yıl boyu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poliöstrik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hayvanlardır.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Pubertas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yaşı ırklara göre değişken olup 5-20 aylık (ortalama 9-11 aylık) iken başlar.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siklusu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ineklerde ortalama 21±4, düvelerde 20±3 (17-24) gündür.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Östrus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sikluslarında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başlangıç ve bitim kesin sınırla içinde düşünülemez.</a:t>
            </a:r>
          </a:p>
        </p:txBody>
      </p:sp>
      <p:pic>
        <p:nvPicPr>
          <p:cNvPr id="2051" name="Picture 3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3845"/>
            <a:ext cx="2228085" cy="157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100289"/>
            <a:ext cx="4695669" cy="2636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9.Ovsynch+Progesteron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Bazı ineklerin beklenen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zamandan önce kızgınlık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göstermeleri nedeniyle tohumlama başarısı düşmektedir.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nedenle vajina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içi, kulak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implantı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veya yem katkı maddesi olarak verilen  </a:t>
            </a:r>
            <a:r>
              <a:rPr lang="tr-TR" sz="2800" i="1" dirty="0" err="1" smtClean="0">
                <a:latin typeface="Times New Roman" pitchFamily="18" charset="0"/>
                <a:cs typeface="Times New Roman" pitchFamily="18" charset="0"/>
              </a:rPr>
              <a:t>Progesteron</a:t>
            </a:r>
            <a:r>
              <a:rPr lang="tr-TR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östrusu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ve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ovulasyonu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baskılayarak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planlanan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zamanda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ovulasyon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göstererek senkronizasyon oranı artırılmaktadır.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3096"/>
            <a:ext cx="7704856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10.CIDR-Synch  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56" y="1640767"/>
            <a:ext cx="430014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40767"/>
            <a:ext cx="4226205" cy="1972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16" y="3755771"/>
            <a:ext cx="4226888" cy="193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767812"/>
            <a:ext cx="4226205" cy="1920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1"/>
            <a:ext cx="4188321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94" y="1896584"/>
            <a:ext cx="4368759" cy="196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05331"/>
            <a:ext cx="4188321" cy="194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94" y="4005331"/>
            <a:ext cx="4350323" cy="1920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11.MGA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GnRH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Prostaglandin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 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Oral yolla senkronizasyon daha çok düvelerde kullanılmaktadır. 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Senkronizasyon için yemle birlikte 14 gün verilen ve ekonomik bir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progesteron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olan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melongestrol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acetate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(MGA) kullanılır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2" y="908720"/>
            <a:ext cx="914992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37112"/>
            <a:ext cx="9144000" cy="1877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şağı Ok 3"/>
          <p:cNvSpPr/>
          <p:nvPr/>
        </p:nvSpPr>
        <p:spPr>
          <a:xfrm>
            <a:off x="3563888" y="2996952"/>
            <a:ext cx="1008112" cy="1224136"/>
          </a:xfrm>
          <a:prstGeom prst="down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572000" y="3199492"/>
            <a:ext cx="3024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err="1" smtClean="0"/>
              <a:t>Modifiye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12.G6G/</a:t>
            </a:r>
            <a:r>
              <a:rPr lang="tr-TR" sz="3200" b="1" dirty="0" err="1" smtClean="0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Protokolü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vsynch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uygulaması öncesi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yapılan hazırlık dönemlerinden birisidir.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Öncelikle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hayvanlara PGF2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enjeksiyonu uygulanarak olası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luteal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yapılar bertaraf edilmekte ve 48 saat sonra da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GnRH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enjeksiyonu uygulanarak ilk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ovulasyon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sağlanmaktadır.</a:t>
            </a: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73980"/>
            <a:ext cx="6984776" cy="245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2883" y="978098"/>
            <a:ext cx="8686800" cy="14427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60486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sz="4000" b="1" dirty="0" err="1" smtClean="0">
                <a:latin typeface="Times New Roman" pitchFamily="18" charset="0"/>
                <a:cs typeface="Times New Roman" pitchFamily="18" charset="0"/>
              </a:rPr>
              <a:t>GnRH</a:t>
            </a: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tr-TR" dirty="0" smtClean="0"/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Doğal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hipotalamusta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üretilir. Portal dolaşım ile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adenohipofize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gelir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Hipofiz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bezinden FSH ve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LH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sentezini uyarır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 Küçük yapısı sayesinde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immun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sistemi uyarmaz. Anti-hormon oluşturmaz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Tamamı hipofizde kullanılır. Bu sayede ette ve sütte kalıntı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bırakmaz.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Klinik hormonun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analogları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kullanılır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Buserelin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asetat 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gonadorelin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diasetat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gonadorelin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fertirelin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asetat vs.)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Son yıllarda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GnRH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agonistleri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Deslorelin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suprelorin,gonazon,nafarelin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vs.) düşük ve başlangıç dozlarında uyarıcıyken, yüksek ve uzun süre etkili dozları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gonodotropinleri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inhibe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edicidir.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341"/>
            <a:ext cx="9086174" cy="6009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b="1" dirty="0" err="1">
                <a:latin typeface="Times New Roman" pitchFamily="18" charset="0"/>
                <a:cs typeface="Times New Roman" pitchFamily="18" charset="0"/>
              </a:rPr>
              <a:t>Prostaglandin</a:t>
            </a:r>
            <a:r>
              <a:rPr lang="tr-TR" sz="3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100" b="1" dirty="0" smtClean="0">
                <a:latin typeface="Times New Roman" pitchFamily="18" charset="0"/>
                <a:cs typeface="Times New Roman" pitchFamily="18" charset="0"/>
              </a:rPr>
              <a:t>F2</a:t>
            </a:r>
            <a:r>
              <a:rPr lang="el-GR" sz="3100" b="1" cap="none" dirty="0" smtClean="0">
                <a:solidFill>
                  <a:srgbClr val="30303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α</a:t>
            </a:r>
            <a:r>
              <a:rPr lang="el-GR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1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3100" b="1" dirty="0" smtClean="0">
                <a:latin typeface="Times New Roman" pitchFamily="18" charset="0"/>
                <a:cs typeface="Times New Roman" pitchFamily="18" charset="0"/>
              </a:rPr>
              <a:t>PGF2</a:t>
            </a:r>
            <a:r>
              <a:rPr lang="el-GR" sz="3100" b="1" cap="none" dirty="0" smtClean="0">
                <a:solidFill>
                  <a:srgbClr val="30303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α</a:t>
            </a:r>
            <a:r>
              <a:rPr lang="el-GR" sz="31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3100" b="1" dirty="0">
                <a:latin typeface="Times New Roman" pitchFamily="18" charset="0"/>
                <a:cs typeface="Times New Roman" pitchFamily="18" charset="0"/>
              </a:rPr>
              <a:t>ve Analogları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>
                <a:latin typeface="Times New Roman" pitchFamily="18" charset="0"/>
                <a:cs typeface="Times New Roman" pitchFamily="18" charset="0"/>
              </a:rPr>
              <a:t>Prostaglandin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F2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enjeksiyonu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luteal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dönemi etkileyerek kandaki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progesteron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seviyesini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düşürmektedir. Bunun sonucu olarak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gonadotropin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hormonları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üzerindeki baskı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kalkmakta ve bu hormonların salınımıyla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ovule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olacak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follikül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oluşmaya başlamaktadır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4098" name="Picture 2" descr="pgf2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351472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tr-TR" b="1" dirty="0" err="1" smtClean="0">
                <a:latin typeface="Times New Roman"/>
                <a:ea typeface="Calibri"/>
                <a:cs typeface="Times New Roman"/>
              </a:rPr>
              <a:t>Progestagenler</a:t>
            </a:r>
            <a:endParaRPr lang="tr-TR" b="1" dirty="0" smtClean="0">
              <a:latin typeface="Times New Roman"/>
              <a:ea typeface="Calibri"/>
              <a:cs typeface="Times New Roman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endParaRPr lang="tr-TR" sz="2800" dirty="0">
              <a:latin typeface="Calibri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buFont typeface="+mj-lt"/>
              <a:buAutoNum type="romanUcPeriod"/>
            </a:pPr>
            <a:r>
              <a:rPr lang="tr-TR" dirty="0" err="1">
                <a:latin typeface="Times New Roman"/>
                <a:ea typeface="Calibri"/>
                <a:cs typeface="Times New Roman"/>
              </a:rPr>
              <a:t>Medroxyprogesteron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asetat(MAP)</a:t>
            </a:r>
            <a:endParaRPr lang="tr-TR" sz="2800" dirty="0">
              <a:latin typeface="Calibri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buFont typeface="+mj-lt"/>
              <a:buAutoNum type="romanUcPeriod"/>
            </a:pPr>
            <a:r>
              <a:rPr lang="tr-TR" dirty="0" err="1">
                <a:latin typeface="Times New Roman"/>
                <a:ea typeface="Calibri"/>
                <a:cs typeface="Times New Roman"/>
              </a:rPr>
              <a:t>Fluorogesteron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asetat (FGA)</a:t>
            </a:r>
            <a:endParaRPr lang="tr-TR" sz="2800" dirty="0">
              <a:latin typeface="Calibri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buFont typeface="+mj-lt"/>
              <a:buAutoNum type="romanUcPeriod"/>
            </a:pPr>
            <a:r>
              <a:rPr lang="tr-TR" dirty="0" err="1">
                <a:latin typeface="Times New Roman"/>
                <a:ea typeface="Calibri"/>
                <a:cs typeface="Times New Roman"/>
              </a:rPr>
              <a:t>Chlormadinon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asetat( CAP)</a:t>
            </a:r>
            <a:endParaRPr lang="tr-TR" sz="2800" dirty="0">
              <a:latin typeface="Calibri"/>
              <a:ea typeface="Calibri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  <a:buFont typeface="+mj-lt"/>
              <a:buAutoNum type="romanUcPeriod"/>
            </a:pPr>
            <a:r>
              <a:rPr lang="tr-TR" dirty="0" err="1">
                <a:latin typeface="Times New Roman"/>
                <a:ea typeface="Calibri"/>
                <a:cs typeface="Times New Roman"/>
              </a:rPr>
              <a:t>Melengestrol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asetat  (MGA)</a:t>
            </a:r>
            <a:endParaRPr lang="tr-TR" sz="2800" dirty="0">
              <a:latin typeface="Calibri"/>
              <a:ea typeface="Calibri"/>
              <a:cs typeface="Times New Roman"/>
            </a:endParaRP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6RPRLU9U\cow-3780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994" y="260648"/>
            <a:ext cx="2190006" cy="215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b="1" dirty="0" err="1" smtClean="0">
                <a:effectLst/>
                <a:latin typeface="Times New Roman"/>
                <a:ea typeface="Calibri"/>
                <a:cs typeface="Times New Roman"/>
              </a:rPr>
              <a:t>Ovsynch</a:t>
            </a:r>
            <a:r>
              <a:rPr lang="tr-TR" b="1" dirty="0" smtClean="0">
                <a:effectLst/>
                <a:latin typeface="Times New Roman"/>
                <a:ea typeface="Calibri"/>
                <a:cs typeface="Times New Roman"/>
              </a:rPr>
              <a:t> ve </a:t>
            </a:r>
            <a:r>
              <a:rPr lang="tr-TR" b="1" dirty="0" err="1" smtClean="0">
                <a:effectLst/>
                <a:latin typeface="Times New Roman"/>
                <a:ea typeface="Calibri"/>
                <a:cs typeface="Times New Roman"/>
              </a:rPr>
              <a:t>modifiye</a:t>
            </a:r>
            <a:r>
              <a:rPr lang="tr-TR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tr-TR" b="1" dirty="0" err="1" smtClean="0">
                <a:effectLst/>
                <a:latin typeface="Times New Roman"/>
                <a:ea typeface="Calibri"/>
                <a:cs typeface="Times New Roman"/>
              </a:rPr>
              <a:t>sinkronizasyon</a:t>
            </a:r>
            <a:r>
              <a:rPr lang="tr-TR" b="1" dirty="0" smtClean="0">
                <a:effectLst/>
                <a:latin typeface="Times New Roman"/>
                <a:ea typeface="Calibri"/>
                <a:cs typeface="Times New Roman"/>
              </a:rPr>
              <a:t> protokolleri</a:t>
            </a: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916832"/>
            <a:ext cx="8686800" cy="4235301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dirty="0" err="1">
                <a:latin typeface="Times New Roman" pitchFamily="18" charset="0"/>
                <a:ea typeface="Calibri"/>
                <a:cs typeface="Times New Roman" pitchFamily="18" charset="0"/>
              </a:rPr>
              <a:t>Ovsynch</a:t>
            </a: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 protokolü</a:t>
            </a:r>
            <a:endParaRPr lang="tr-TR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Co-Synch</a:t>
            </a:r>
            <a:r>
              <a:rPr lang="tr-TR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dirty="0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protokolü</a:t>
            </a:r>
            <a:endParaRPr lang="tr-TR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dirty="0" err="1">
                <a:latin typeface="Times New Roman" pitchFamily="18" charset="0"/>
                <a:ea typeface="Calibri"/>
                <a:cs typeface="Times New Roman" pitchFamily="18" charset="0"/>
              </a:rPr>
              <a:t>Pre-Synch</a:t>
            </a: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tr-TR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Ovsynch</a:t>
            </a:r>
            <a:r>
              <a:rPr lang="tr-TR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protokolü</a:t>
            </a:r>
            <a:endParaRPr lang="tr-TR" sz="2800" dirty="0">
              <a:solidFill>
                <a:srgbClr val="30303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Heat</a:t>
            </a:r>
            <a:r>
              <a:rPr lang="tr-TR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Synch</a:t>
            </a:r>
            <a:r>
              <a:rPr lang="tr-TR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protokolü</a:t>
            </a:r>
            <a:endParaRPr lang="tr-TR" sz="2800" dirty="0">
              <a:solidFill>
                <a:srgbClr val="30303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dirty="0" smtClean="0">
                <a:latin typeface="Times New Roman" pitchFamily="18" charset="0"/>
                <a:ea typeface="Calibri"/>
                <a:cs typeface="Times New Roman" pitchFamily="18" charset="0"/>
              </a:rPr>
              <a:t>Select-</a:t>
            </a:r>
            <a:r>
              <a:rPr lang="tr-TR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synch</a:t>
            </a:r>
            <a:r>
              <a:rPr lang="tr-TR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dirty="0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protokolü</a:t>
            </a:r>
            <a:endParaRPr lang="tr-TR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dirty="0" err="1">
                <a:latin typeface="Times New Roman" pitchFamily="18" charset="0"/>
                <a:ea typeface="Calibri"/>
                <a:cs typeface="Times New Roman" pitchFamily="18" charset="0"/>
              </a:rPr>
              <a:t>Modifiye</a:t>
            </a: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 Hedef Çiftleştirme Protokolü (</a:t>
            </a:r>
            <a:r>
              <a:rPr lang="tr-TR" dirty="0" err="1">
                <a:latin typeface="Times New Roman" pitchFamily="18" charset="0"/>
                <a:ea typeface="Calibri"/>
                <a:cs typeface="Times New Roman" pitchFamily="18" charset="0"/>
              </a:rPr>
              <a:t>Modify</a:t>
            </a: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Calibri"/>
                <a:cs typeface="Times New Roman" pitchFamily="18" charset="0"/>
              </a:rPr>
              <a:t>Targedet</a:t>
            </a: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ea typeface="Calibri"/>
                <a:cs typeface="Times New Roman" pitchFamily="18" charset="0"/>
              </a:rPr>
              <a:t>Breeding</a:t>
            </a:r>
            <a:r>
              <a:rPr lang="tr-TR" dirty="0">
                <a:latin typeface="Times New Roman" pitchFamily="18" charset="0"/>
                <a:ea typeface="Calibri"/>
                <a:cs typeface="Times New Roman" pitchFamily="18" charset="0"/>
              </a:rPr>
              <a:t>/MTB)</a:t>
            </a:r>
            <a:endParaRPr lang="tr-TR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tr-TR" dirty="0"/>
          </a:p>
        </p:txBody>
      </p:sp>
      <p:pic>
        <p:nvPicPr>
          <p:cNvPr id="6146" name="Picture 2" descr="C:\Users\VAIO\AppData\Local\Microsoft\Windows\Temporary Internet Files\Content.IE5\II85169W\large-Cartoon-cow-166.6-9101[1]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1008112" cy="113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2944" y="1916832"/>
            <a:ext cx="8686800" cy="4525963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sz="2700" dirty="0" err="1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Double</a:t>
            </a: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tr-TR" sz="2700" dirty="0" err="1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Ovsynch</a:t>
            </a:r>
            <a:r>
              <a:rPr lang="tr-TR" sz="2700" dirty="0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protokolü</a:t>
            </a:r>
            <a:endParaRPr lang="tr-TR" sz="2700" dirty="0">
              <a:solidFill>
                <a:srgbClr val="30303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sz="2700" dirty="0" err="1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Hybridsynch</a:t>
            </a:r>
            <a:r>
              <a:rPr lang="tr-TR" sz="2700" dirty="0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protokolü</a:t>
            </a:r>
            <a:endParaRPr lang="tr-TR" sz="2700" dirty="0">
              <a:solidFill>
                <a:srgbClr val="30303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sz="2700" dirty="0" err="1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Ovsynch+Progesteron</a:t>
            </a:r>
            <a:r>
              <a:rPr lang="tr-TR" sz="2700" dirty="0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protokolü</a:t>
            </a:r>
            <a:endParaRPr lang="tr-TR" sz="2700" dirty="0">
              <a:solidFill>
                <a:srgbClr val="30303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CIDR-</a:t>
            </a:r>
            <a:r>
              <a:rPr lang="tr-TR" sz="2700" dirty="0" err="1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Synch</a:t>
            </a: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tr-TR" sz="2700" dirty="0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protokolü</a:t>
            </a:r>
            <a:endParaRPr lang="tr-TR" sz="2700" dirty="0">
              <a:solidFill>
                <a:srgbClr val="30303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MGA - </a:t>
            </a:r>
            <a:r>
              <a:rPr lang="tr-TR" sz="2700" dirty="0" err="1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GnRH</a:t>
            </a: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 </a:t>
            </a:r>
            <a:r>
              <a:rPr lang="tr-TR" sz="2700" dirty="0" err="1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Prostaglandin</a:t>
            </a: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tr-TR" sz="2700" dirty="0" smtClean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protokolü</a:t>
            </a:r>
            <a:endParaRPr lang="tr-TR" sz="2700" dirty="0">
              <a:solidFill>
                <a:srgbClr val="30303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Clr>
                <a:srgbClr val="AD0101"/>
              </a:buClr>
            </a:pP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G6G/</a:t>
            </a:r>
            <a:r>
              <a:rPr lang="tr-TR" sz="2700" dirty="0" err="1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Ovsynch</a:t>
            </a:r>
            <a:r>
              <a:rPr lang="tr-TR" sz="2700" dirty="0">
                <a:solidFill>
                  <a:srgbClr val="30303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Protokolü</a:t>
            </a:r>
          </a:p>
          <a:p>
            <a:endParaRPr lang="tr-TR" dirty="0"/>
          </a:p>
        </p:txBody>
      </p:sp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b="1" dirty="0" err="1" smtClean="0">
                <a:effectLst/>
                <a:latin typeface="Times New Roman"/>
                <a:ea typeface="Calibri"/>
                <a:cs typeface="Times New Roman"/>
              </a:rPr>
              <a:t>Ovsynch</a:t>
            </a:r>
            <a:r>
              <a:rPr lang="tr-TR" b="1" dirty="0" smtClean="0">
                <a:effectLst/>
                <a:latin typeface="Times New Roman"/>
                <a:ea typeface="Calibri"/>
                <a:cs typeface="Times New Roman"/>
              </a:rPr>
              <a:t> ve </a:t>
            </a:r>
            <a:r>
              <a:rPr lang="tr-TR" b="1" dirty="0" err="1" smtClean="0">
                <a:effectLst/>
                <a:latin typeface="Times New Roman"/>
                <a:ea typeface="Calibri"/>
                <a:cs typeface="Times New Roman"/>
              </a:rPr>
              <a:t>modifiye</a:t>
            </a:r>
            <a:r>
              <a:rPr lang="tr-TR" b="1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tr-TR" b="1" dirty="0" err="1" smtClean="0">
                <a:effectLst/>
                <a:latin typeface="Times New Roman"/>
                <a:ea typeface="Calibri"/>
                <a:cs typeface="Times New Roman"/>
              </a:rPr>
              <a:t>sinkronizasyon</a:t>
            </a:r>
            <a:r>
              <a:rPr lang="tr-TR" b="1" dirty="0" smtClean="0">
                <a:effectLst/>
                <a:latin typeface="Times New Roman"/>
                <a:ea typeface="Calibri"/>
                <a:cs typeface="Times New Roman"/>
              </a:rPr>
              <a:t> protokolleri</a:t>
            </a: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pic>
        <p:nvPicPr>
          <p:cNvPr id="1027" name="Picture 3" descr="C:\Users\VAIO\AppData\Local\Microsoft\Windows\Temporary Internet Files\Content.IE5\HUYLUB2P\happy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466" y="1"/>
            <a:ext cx="1093278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1.Ovsynch 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protokolü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99174"/>
          </a:xfrm>
        </p:spPr>
        <p:txBody>
          <a:bodyPr/>
          <a:lstStyle/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olarak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Twagiramungu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ark., 1995;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Pursley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ark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., 1995, 1997 tarafından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tanımlanmıştır.</a:t>
            </a:r>
          </a:p>
          <a:p>
            <a:pPr algn="just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Protokol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sütçü ineklerde kullanılmak üzere planlanmıştır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Ovsynch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uygulaması,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östrustan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ziyade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ovulasyonu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senkronize etmektedir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5122" name="Picture 2" descr="C:\Users\VAIO\AppData\Local\Microsoft\Windows\Temporary Internet Files\Content.IE5\HUYLUB2P\Cow-Eating-Grass-Cartoon-17635-large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0"/>
            <a:ext cx="1442120" cy="111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85487"/>
            <a:ext cx="856197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539</TotalTime>
  <Words>618</Words>
  <Application>Microsoft Office PowerPoint</Application>
  <PresentationFormat>Ekran Gösterisi (4:3)</PresentationFormat>
  <Paragraphs>82</Paragraphs>
  <Slides>26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2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Prostaglandin F2α (PGF2α) ve Analogları </vt:lpstr>
      <vt:lpstr>PowerPoint Sunusu</vt:lpstr>
      <vt:lpstr>Ovsynch ve modifiye sinkronizasyon protokolleri </vt:lpstr>
      <vt:lpstr>Ovsynch ve modifiye sinkronizasyon protokolleri </vt:lpstr>
      <vt:lpstr>1.Ovsynch protokolü</vt:lpstr>
      <vt:lpstr>2.Co-Synch Protokolü</vt:lpstr>
      <vt:lpstr> 3.Pre-Synch- Ovsynch Protokolü </vt:lpstr>
      <vt:lpstr>4.Heat-Synch Protokolü</vt:lpstr>
      <vt:lpstr>PowerPoint Sunusu</vt:lpstr>
      <vt:lpstr>5.Select-synch Protokolü</vt:lpstr>
      <vt:lpstr>PowerPoint Sunusu</vt:lpstr>
      <vt:lpstr>6.Modifiye Hedef Çiftleştirme Protokolü (Modify Targedet Breeding/MTB)</vt:lpstr>
      <vt:lpstr>PowerPoint Sunusu</vt:lpstr>
      <vt:lpstr>7.Double Ovsynch Protokolü</vt:lpstr>
      <vt:lpstr>8.Hybrid-synch Protokolü</vt:lpstr>
      <vt:lpstr>9.Ovsynch+Progesteron Protokolü</vt:lpstr>
      <vt:lpstr>10.CIDR-Synch  Protokolü</vt:lpstr>
      <vt:lpstr>PowerPoint Sunusu</vt:lpstr>
      <vt:lpstr>11.MGA - GnRH - Prostaglandin  Protokolü</vt:lpstr>
      <vt:lpstr>PowerPoint Sunusu</vt:lpstr>
      <vt:lpstr>12.G6G/Ovsynch Protokolü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49</cp:revision>
  <dcterms:created xsi:type="dcterms:W3CDTF">2016-12-23T16:42:25Z</dcterms:created>
  <dcterms:modified xsi:type="dcterms:W3CDTF">2018-02-07T07:09:45Z</dcterms:modified>
</cp:coreProperties>
</file>