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66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5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MBT-303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özel öğretim yöntemleri-ı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Hafta 12</a:t>
            </a:r>
            <a:r>
              <a:rPr lang="tr-TR" dirty="0" smtClean="0"/>
              <a:t>: BT Eğitimi İle </a:t>
            </a:r>
            <a:r>
              <a:rPr lang="tr-TR" smtClean="0"/>
              <a:t>İlgili Araştırmalar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2441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27125" y="398034"/>
            <a:ext cx="10811435" cy="742277"/>
          </a:xfrm>
        </p:spPr>
        <p:txBody>
          <a:bodyPr>
            <a:normAutofit fontScale="90000"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7125" y="1753496"/>
            <a:ext cx="11134164" cy="4733365"/>
          </a:xfrm>
        </p:spPr>
        <p:txBody>
          <a:bodyPr>
            <a:normAutofit fontScale="92500"/>
          </a:bodyPr>
          <a:lstStyle/>
          <a:p>
            <a:r>
              <a:rPr lang="tr-TR" sz="2400" dirty="0"/>
              <a:t>Geçmiş öğrenmeleri hatırlatma, dikkati çekme, soru sorma, ders kitabına göre konuyu işleme, soru sorarak ya da uygulama ile öğrenilenleri kontrol etme,</a:t>
            </a:r>
          </a:p>
          <a:p>
            <a:r>
              <a:rPr lang="tr-TR" sz="2400" dirty="0" smtClean="0"/>
              <a:t>Disiplinler </a:t>
            </a:r>
            <a:r>
              <a:rPr lang="tr-TR" sz="2400" dirty="0"/>
              <a:t>arası bağlantı kurmaya çalışma, dikkati çekme, araştırma yaptırma, gösterip yaptırma, akran yardımını teşvik etme, birebir yardım etme, kontrol listesi ile kontrol etme,</a:t>
            </a:r>
          </a:p>
          <a:p>
            <a:r>
              <a:rPr lang="tr-TR" sz="2400" dirty="0"/>
              <a:t>Geçmiş öğrenmeleri hatırlatma, tahtayı kullanarak etkinliği açıklama, uygulama yaptırma, bazen çalışma kâğıdı verme, öğrencilere yardım etme,</a:t>
            </a:r>
          </a:p>
          <a:p>
            <a:r>
              <a:rPr lang="tr-TR" sz="2400" dirty="0" smtClean="0"/>
              <a:t>Ders </a:t>
            </a:r>
            <a:r>
              <a:rPr lang="tr-TR" sz="2400" dirty="0"/>
              <a:t>kitabını izleyerek uygulama yaptırma, ürünleri kaydederek ürün dosyası oluşturma,</a:t>
            </a:r>
          </a:p>
          <a:p>
            <a:r>
              <a:rPr lang="tr-TR" sz="2400" dirty="0"/>
              <a:t>Ders kitabından konuyu açıklama, sonra bilgisayar ekranından konuyu açıklama, uygulama yaptırma, kontrol etme</a:t>
            </a:r>
            <a:r>
              <a:rPr lang="tr-TR" sz="2400" dirty="0" smtClean="0"/>
              <a:t>,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49922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184" y="451821"/>
            <a:ext cx="11736592" cy="1000461"/>
          </a:xfrm>
        </p:spPr>
        <p:txBody>
          <a:bodyPr>
            <a:noAutofit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0913" y="1721224"/>
            <a:ext cx="11144922" cy="4313816"/>
          </a:xfrm>
        </p:spPr>
        <p:txBody>
          <a:bodyPr>
            <a:noAutofit/>
          </a:bodyPr>
          <a:lstStyle/>
          <a:p>
            <a:r>
              <a:rPr lang="tr-TR" sz="2000" dirty="0"/>
              <a:t>Geçmiş öğrenmeleri hatırlatma, gösterip yaptırma, buluş yoluyla öğrenmeyi kullanma Projeksiyon kullanarak konuyu açıklama, uygulama yaptırma, öğrencilere birebir yardımcı olma,</a:t>
            </a:r>
          </a:p>
          <a:p>
            <a:r>
              <a:rPr lang="tr-TR" sz="2000" dirty="0" smtClean="0"/>
              <a:t>Dikkati </a:t>
            </a:r>
            <a:r>
              <a:rPr lang="tr-TR" sz="2000" dirty="0"/>
              <a:t>çekme, tartışma, tartışma, projeksiyon kullanarak konuyu açıklama, uygulama yaptırma, özetleme,</a:t>
            </a:r>
          </a:p>
          <a:p>
            <a:r>
              <a:rPr lang="tr-TR" sz="2000" dirty="0"/>
              <a:t>Projeksiyon kullanarak konuyu açıklama, gösterip yaptırma,</a:t>
            </a:r>
          </a:p>
          <a:p>
            <a:r>
              <a:rPr lang="tr-TR" sz="2000" dirty="0" smtClean="0"/>
              <a:t>Dikkati </a:t>
            </a:r>
            <a:r>
              <a:rPr lang="tr-TR" sz="2000" dirty="0"/>
              <a:t>çekme, projeksiyon ve akıllı tahta kullanarak konuyu açıklama, uygulama yaptırma, öğrenci dosyalarıyla ilgili tartışma yaptırma ,</a:t>
            </a:r>
          </a:p>
          <a:p>
            <a:r>
              <a:rPr lang="tr-TR" sz="2000" dirty="0"/>
              <a:t>Geçmiş öğrenmeleri hatırlatma, kılavuz kitaptaki etkinlikleri açıklama, uygulama yaptırma, yardım etme,</a:t>
            </a:r>
          </a:p>
          <a:p>
            <a:r>
              <a:rPr lang="tr-TR" sz="2000" dirty="0" smtClean="0"/>
              <a:t>Kılavuz </a:t>
            </a:r>
            <a:r>
              <a:rPr lang="tr-TR" sz="2000" dirty="0"/>
              <a:t>kitaptaki etkinlikleri açıklama ve uygulama yaptırma</a:t>
            </a:r>
            <a:r>
              <a:rPr lang="tr-TR" sz="2000" dirty="0" smtClean="0"/>
              <a:t>,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247089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2579" y="642594"/>
            <a:ext cx="11413863" cy="1371600"/>
          </a:xfrm>
        </p:spPr>
        <p:txBody>
          <a:bodyPr>
            <a:noAutofit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9398" y="2103120"/>
            <a:ext cx="11209468" cy="3931920"/>
          </a:xfrm>
        </p:spPr>
        <p:txBody>
          <a:bodyPr>
            <a:normAutofit/>
          </a:bodyPr>
          <a:lstStyle/>
          <a:p>
            <a:r>
              <a:rPr lang="tr-TR" sz="2400" dirty="0"/>
              <a:t>Projeksiyon kullanarak konuyu açıklama, uygulama yaptırma, öğrenci çalışmalarını kontrol etme,</a:t>
            </a:r>
          </a:p>
          <a:p>
            <a:r>
              <a:rPr lang="tr-TR" sz="2400" dirty="0"/>
              <a:t>Projeksiyon kullanarak konuyu açıklama, öyküleştirme, anlatılanları uygulatma, çalışma kâğıtlarında verilen örneği yapmalarını isteme,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47281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1605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4701" y="1769633"/>
            <a:ext cx="10490499" cy="3931920"/>
          </a:xfrm>
        </p:spPr>
        <p:txBody>
          <a:bodyPr/>
          <a:lstStyle/>
          <a:p>
            <a:r>
              <a:rPr lang="tr-TR" dirty="0"/>
              <a:t>AKBIYIK, C., &amp; SEFEROĞLU, S. S. (2012). İlköğretim Bilişim Teknolojileri dersinin işlenişi: Öğretmen görüş ve uygulamaları</a:t>
            </a:r>
            <a:r>
              <a:rPr lang="tr-TR" dirty="0" smtClean="0"/>
              <a:t>. </a:t>
            </a:r>
            <a:r>
              <a:rPr lang="tr-TR" i="1" dirty="0" smtClean="0"/>
              <a:t>Kuram ve Uygulamada Eğitim Bilimleri</a:t>
            </a:r>
            <a:r>
              <a:rPr lang="tr-TR" dirty="0" smtClean="0"/>
              <a:t>, 12(1), 405-424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3636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76665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Bilişim Teknolojileri Derslerinin İşlenişi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7581" y="1882588"/>
            <a:ext cx="10693101" cy="4152452"/>
          </a:xfrm>
        </p:spPr>
        <p:txBody>
          <a:bodyPr>
            <a:normAutofit/>
          </a:bodyPr>
          <a:lstStyle/>
          <a:p>
            <a:r>
              <a:rPr lang="tr-TR" sz="2000" dirty="0" smtClean="0"/>
              <a:t>Akbıyık ve Seferoğlu (2012) tarafından gerçekleştirilen bir araştırmanın sonuçlarına göre; BT Öğretmenlerinin derslerinde en sık kullandıkları öğretim yöntemleri ve öğretim materyalleri şöyledir;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b="1" dirty="0" smtClean="0"/>
              <a:t>    YÖNTEMLER                                                    MATERYALLER</a:t>
            </a:r>
            <a:endParaRPr lang="tr-TR" sz="2000" b="1" dirty="0"/>
          </a:p>
          <a:p>
            <a:r>
              <a:rPr lang="tr-TR" sz="2000" dirty="0" smtClean="0"/>
              <a:t>Gösterip-Yaptırma			         Ders Kitapları</a:t>
            </a:r>
          </a:p>
          <a:p>
            <a:r>
              <a:rPr lang="tr-TR" sz="2000" dirty="0" smtClean="0"/>
              <a:t>Soru-Cevap				         Çalışma Yaprakları</a:t>
            </a:r>
          </a:p>
          <a:p>
            <a:r>
              <a:rPr lang="tr-TR" sz="2000" dirty="0" smtClean="0"/>
              <a:t>Projeksiyon ile Anlatım		         Web siteleri</a:t>
            </a:r>
          </a:p>
          <a:p>
            <a:pPr marL="2271400" lvl="8" indent="0">
              <a:buNone/>
            </a:pPr>
            <a:r>
              <a:rPr lang="tr-TR" sz="2000" dirty="0" smtClean="0"/>
              <a:t>                                          Videolar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39174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799" y="408790"/>
            <a:ext cx="10058400" cy="849855"/>
          </a:xfrm>
        </p:spPr>
        <p:txBody>
          <a:bodyPr>
            <a:normAutofit fontScale="90000"/>
          </a:bodyPr>
          <a:lstStyle/>
          <a:p>
            <a:r>
              <a:rPr lang="tr-TR" dirty="0"/>
              <a:t>Bilişim Teknolojileri Derslerinin İşlenişi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4246" y="1963270"/>
            <a:ext cx="10780954" cy="3931920"/>
          </a:xfrm>
        </p:spPr>
        <p:txBody>
          <a:bodyPr/>
          <a:lstStyle/>
          <a:p>
            <a:r>
              <a:rPr lang="tr-TR" sz="2000" dirty="0"/>
              <a:t>Akbıyık ve Seferoğlu (2012) tarafından gerçekleştirilen </a:t>
            </a:r>
            <a:r>
              <a:rPr lang="tr-TR" sz="2000" dirty="0" smtClean="0"/>
              <a:t>bu araştırmada bilişim teknolojileri derslerinde öğretmenlerin kullandıkları öğretim yöntemlerinin yanı sıra öğretim sürecinde izledikleri diğer uygulama ve etkinlikler de belirlenmiştir.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sz="2000" dirty="0" smtClean="0"/>
              <a:t>İzleyen slaytlarda verilen bu uygulama ve etkinlikleri inceleyelim:</a:t>
            </a:r>
            <a:endParaRPr lang="tr-TR" sz="2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0876" y="3551480"/>
            <a:ext cx="240030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486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3793" y="484095"/>
            <a:ext cx="10361407" cy="753034"/>
          </a:xfrm>
        </p:spPr>
        <p:txBody>
          <a:bodyPr>
            <a:normAutofit fontScale="90000"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</a:t>
            </a:r>
            <a:r>
              <a:rPr lang="tr-TR" sz="3200" b="1" dirty="0" smtClean="0"/>
              <a:t>Yaklaşımlar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5609" y="1699709"/>
            <a:ext cx="11187953" cy="4335332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Önceki </a:t>
            </a:r>
            <a:r>
              <a:rPr lang="tr-TR" sz="2400" dirty="0"/>
              <a:t>dersi özetleme, soru sorma, işlenecek konuyu açıklama, uygulama </a:t>
            </a:r>
            <a:r>
              <a:rPr lang="tr-TR" sz="2400" dirty="0" smtClean="0"/>
              <a:t>yaptırma,</a:t>
            </a:r>
            <a:endParaRPr lang="tr-TR" sz="2400" dirty="0"/>
          </a:p>
          <a:p>
            <a:pPr algn="just"/>
            <a:r>
              <a:rPr lang="tr-TR" sz="2400" dirty="0"/>
              <a:t>Ders kitabındaki etkinlikleri </a:t>
            </a:r>
            <a:r>
              <a:rPr lang="tr-TR" sz="2400" dirty="0" smtClean="0"/>
              <a:t>yaptırma,</a:t>
            </a:r>
            <a:endParaRPr lang="tr-TR" sz="2400" dirty="0"/>
          </a:p>
          <a:p>
            <a:pPr algn="just"/>
            <a:r>
              <a:rPr lang="tr-TR" sz="2400" dirty="0"/>
              <a:t>Önceki dersle ilgili sorular sorma, yeni konuyu geçmiş öğrenmelerle ilişkilendirme, konuyu sunduktan sonra uygulama yaptırma, öğrencilerle bire bir ilgilenme, dersin sonunda konuyu </a:t>
            </a:r>
            <a:r>
              <a:rPr lang="tr-TR" sz="2400" dirty="0" smtClean="0"/>
              <a:t>özetleme,</a:t>
            </a:r>
            <a:endParaRPr lang="tr-TR" sz="2400" dirty="0"/>
          </a:p>
          <a:p>
            <a:pPr algn="just"/>
            <a:r>
              <a:rPr lang="tr-TR" sz="2400" dirty="0"/>
              <a:t> Konuyu açıklama, öğrencilerden anlatılanları yapmalarını isteme. Bazen konuyla ilgili ön bilgi verip çalışma kâğıtları dağıtma ve uygulama yaptırma, çalışmaları ağ üzerinden kontrol </a:t>
            </a:r>
            <a:r>
              <a:rPr lang="tr-TR" sz="2400" dirty="0" smtClean="0"/>
              <a:t>etme,</a:t>
            </a:r>
            <a:endParaRPr lang="tr-TR" sz="2400" dirty="0"/>
          </a:p>
          <a:p>
            <a:pPr algn="just"/>
            <a:r>
              <a:rPr lang="tr-TR" sz="2400" dirty="0"/>
              <a:t>Konuyu açıkladıktan sonra uygulama yaptırma, öğrencilerin birbirlerine yapılanları anlatmalarını </a:t>
            </a:r>
            <a:r>
              <a:rPr lang="tr-TR" sz="2400" dirty="0" smtClean="0"/>
              <a:t>sağlama,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095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1214" y="451822"/>
            <a:ext cx="11585986" cy="871369"/>
          </a:xfrm>
        </p:spPr>
        <p:txBody>
          <a:bodyPr>
            <a:noAutofit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4093" y="1645920"/>
            <a:ext cx="11263257" cy="4389120"/>
          </a:xfrm>
        </p:spPr>
        <p:txBody>
          <a:bodyPr>
            <a:noAutofit/>
          </a:bodyPr>
          <a:lstStyle/>
          <a:p>
            <a:r>
              <a:rPr lang="tr-TR" sz="2400" dirty="0"/>
              <a:t>Projeksiyon ve tahtayı kullanarak konuyu açıklama, espri yapma, dersin sonunda tekrar </a:t>
            </a:r>
            <a:r>
              <a:rPr lang="tr-TR" sz="2400" dirty="0" smtClean="0"/>
              <a:t>yaptırma,</a:t>
            </a:r>
            <a:endParaRPr lang="tr-TR" sz="2400" dirty="0"/>
          </a:p>
          <a:p>
            <a:r>
              <a:rPr lang="tr-TR" sz="2400" dirty="0"/>
              <a:t>Soru sorarak dikkati çekme, konuyu bilgisayar ekranından gösterme, ders kitabındaki etkinlikleri </a:t>
            </a:r>
            <a:r>
              <a:rPr lang="tr-TR" sz="2400" dirty="0" smtClean="0"/>
              <a:t>yaptırma,</a:t>
            </a:r>
            <a:endParaRPr lang="tr-TR" sz="2400" dirty="0"/>
          </a:p>
          <a:p>
            <a:r>
              <a:rPr lang="tr-TR" sz="2400" dirty="0"/>
              <a:t>Dikkati çekme, geçmiş öğrenmeleri hatırlatma, işlenecek konuyla ilgili ipuçları verme, uygulamaya yönelik bir konu ise gösterip yaptırma, dersin sonunda sorular </a:t>
            </a:r>
            <a:r>
              <a:rPr lang="tr-TR" sz="2400" dirty="0" smtClean="0"/>
              <a:t>sorma,</a:t>
            </a:r>
            <a:endParaRPr lang="tr-TR" sz="2400" dirty="0"/>
          </a:p>
          <a:p>
            <a:r>
              <a:rPr lang="tr-TR" sz="2400" dirty="0"/>
              <a:t>Konuyu güncel olaylarla ilişkilendirme, ipuçları verme, beyin fırtınası yapma, soru sorma, ders kitabındaki etkinlikleri yaptırma, ders sonunda soru sorma, özetleme, ödev </a:t>
            </a:r>
            <a:r>
              <a:rPr lang="tr-TR" sz="2400" dirty="0" smtClean="0"/>
              <a:t>verme,</a:t>
            </a:r>
            <a:endParaRPr lang="tr-TR" sz="2400" dirty="0"/>
          </a:p>
          <a:p>
            <a:r>
              <a:rPr lang="tr-TR" sz="2400" dirty="0"/>
              <a:t>Projeksiyon ile konuyu açıklama, soru sorma, uygulama yaptırma, öğrencilerle birebir ilgilenme, çalışmaları </a:t>
            </a:r>
            <a:r>
              <a:rPr lang="tr-TR" sz="2400" dirty="0" smtClean="0"/>
              <a:t>değerlendirme</a:t>
            </a:r>
            <a:r>
              <a:rPr lang="tr-TR" sz="2400" dirty="0" smtClean="0"/>
              <a:t>,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92859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821" y="642594"/>
            <a:ext cx="11478410" cy="680597"/>
          </a:xfrm>
        </p:spPr>
        <p:txBody>
          <a:bodyPr>
            <a:noAutofit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3943" y="1602889"/>
            <a:ext cx="10854465" cy="4722607"/>
          </a:xfrm>
        </p:spPr>
        <p:txBody>
          <a:bodyPr>
            <a:normAutofit/>
          </a:bodyPr>
          <a:lstStyle/>
          <a:p>
            <a:r>
              <a:rPr lang="tr-TR" sz="2400" dirty="0"/>
              <a:t>Dersi kitaptaki basamaklara göre işleme,</a:t>
            </a:r>
          </a:p>
          <a:p>
            <a:r>
              <a:rPr lang="tr-TR" sz="2400" dirty="0"/>
              <a:t>Projeksiyon kullanarak konuyu açıklama, proje yaptırma,</a:t>
            </a:r>
          </a:p>
          <a:p>
            <a:r>
              <a:rPr lang="tr-TR" sz="2200" dirty="0" smtClean="0"/>
              <a:t>Küçük </a:t>
            </a:r>
            <a:r>
              <a:rPr lang="tr-TR" sz="2200" dirty="0"/>
              <a:t>gruplara bilgisayar başında konuyu açıklama, uygulama yaptırma, </a:t>
            </a:r>
            <a:r>
              <a:rPr lang="tr-TR" sz="2200" dirty="0" smtClean="0"/>
              <a:t>değerlendirme,</a:t>
            </a:r>
            <a:endParaRPr lang="tr-TR" sz="2200" dirty="0"/>
          </a:p>
          <a:p>
            <a:r>
              <a:rPr lang="tr-TR" sz="2200" dirty="0"/>
              <a:t>Kitaptaki etkinliklere göre ders işleme, uygulama </a:t>
            </a:r>
            <a:r>
              <a:rPr lang="tr-TR" sz="2200" dirty="0" smtClean="0"/>
              <a:t>yaptırma,</a:t>
            </a:r>
            <a:endParaRPr lang="tr-TR" sz="2200" dirty="0"/>
          </a:p>
          <a:p>
            <a:r>
              <a:rPr lang="tr-TR" sz="2200" dirty="0"/>
              <a:t>Geçmiş öğrenmeleri hatırlatma, dikkati çekme, uygulama varsa yaptırma, </a:t>
            </a:r>
            <a:r>
              <a:rPr lang="tr-TR" sz="2200" dirty="0" smtClean="0"/>
              <a:t>özetleme,</a:t>
            </a:r>
            <a:endParaRPr lang="tr-TR" sz="2200" dirty="0"/>
          </a:p>
          <a:p>
            <a:r>
              <a:rPr lang="tr-TR" sz="2200" dirty="0"/>
              <a:t>Projeksiyon kullanarak konuyu açıklama, proje çalışması </a:t>
            </a:r>
            <a:r>
              <a:rPr lang="tr-TR" sz="2200" dirty="0" smtClean="0"/>
              <a:t>yaptırma,</a:t>
            </a:r>
            <a:endParaRPr lang="tr-TR" sz="2200" dirty="0"/>
          </a:p>
          <a:p>
            <a:r>
              <a:rPr lang="tr-TR" sz="2200" dirty="0"/>
              <a:t>Geçmiş öğrenmeleri hatırlatma, dikkati çekme, konuyu açıklama, bazen kitaptaki etkinlikleri yaptırma, uygulama yaptırma, öğrencilerle birebir ilgilenme, </a:t>
            </a:r>
            <a:r>
              <a:rPr lang="tr-TR" sz="2200" dirty="0" smtClean="0"/>
              <a:t>özetleme</a:t>
            </a:r>
            <a:r>
              <a:rPr lang="tr-TR" sz="2200" dirty="0" smtClean="0"/>
              <a:t>,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15396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6519" y="494852"/>
            <a:ext cx="11478408" cy="925157"/>
          </a:xfrm>
        </p:spPr>
        <p:txBody>
          <a:bodyPr>
            <a:noAutofit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3186" y="1904104"/>
            <a:ext cx="11080376" cy="4475180"/>
          </a:xfrm>
        </p:spPr>
        <p:txBody>
          <a:bodyPr>
            <a:noAutofit/>
          </a:bodyPr>
          <a:lstStyle/>
          <a:p>
            <a:r>
              <a:rPr lang="tr-TR" sz="2400" dirty="0"/>
              <a:t>Tahtaya kullanarak konuyu açıklama, kitaptaki etkinlik ve uygulamaları yaptırma,</a:t>
            </a:r>
          </a:p>
          <a:p>
            <a:r>
              <a:rPr lang="tr-TR" sz="2400" dirty="0"/>
              <a:t>Geçmiş öğrenmeleri hatırlatma, konuyu açıklama, uygulama yaptırma, öğrencilerle birebir ilgilenme,</a:t>
            </a:r>
          </a:p>
          <a:p>
            <a:r>
              <a:rPr lang="tr-TR" sz="2400" dirty="0"/>
              <a:t>Ders kitabındaki etkinlikleri yaptırma,</a:t>
            </a:r>
          </a:p>
          <a:p>
            <a:r>
              <a:rPr lang="tr-TR" sz="2400" dirty="0" smtClean="0"/>
              <a:t>Projeksiyon </a:t>
            </a:r>
            <a:r>
              <a:rPr lang="tr-TR" sz="2400" dirty="0"/>
              <a:t>kullanarak konuyu açıklama, ders kitabını ve kendinin hazırladığı etkinlikleri uygulatma, öğrencilerin keşfetmesi </a:t>
            </a:r>
            <a:r>
              <a:rPr lang="tr-TR" sz="2400" dirty="0" smtClean="0"/>
              <a:t>sağlama,</a:t>
            </a:r>
            <a:endParaRPr lang="tr-TR" sz="2400" dirty="0"/>
          </a:p>
          <a:p>
            <a:r>
              <a:rPr lang="tr-TR" sz="2400" dirty="0"/>
              <a:t>Geçmiş öğrenmeleri hatırlatma, ders kitabındaki etkinlik ve uygulamaları yaptırma, uygulama yoksa başka derslerle ilgili çalışma yaptırma, oyun </a:t>
            </a:r>
            <a:r>
              <a:rPr lang="tr-TR" sz="2400" dirty="0" smtClean="0"/>
              <a:t>oynatma</a:t>
            </a:r>
            <a:r>
              <a:rPr lang="tr-TR" sz="2400" dirty="0" smtClean="0"/>
              <a:t>,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42190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7275" y="494853"/>
            <a:ext cx="11499925" cy="860612"/>
          </a:xfrm>
        </p:spPr>
        <p:txBody>
          <a:bodyPr>
            <a:noAutofit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732" y="1861073"/>
            <a:ext cx="10447468" cy="4442908"/>
          </a:xfrm>
        </p:spPr>
        <p:txBody>
          <a:bodyPr>
            <a:noAutofit/>
          </a:bodyPr>
          <a:lstStyle/>
          <a:p>
            <a:r>
              <a:rPr lang="tr-TR" sz="2000" dirty="0"/>
              <a:t>Geçmiş öğrenmeleri hatırlatma, tartışma, soru sorma, bazen konuyu açıklamadan önce uygulamayı öğrencilerden yapmalarını isteme, projeksiyon kullanarak uygulamayı açıklama, uygulama yaptırma, öğrencilerle birebir ilgilenme, tekrar yapma,</a:t>
            </a:r>
          </a:p>
          <a:p>
            <a:r>
              <a:rPr lang="tr-TR" sz="2000" dirty="0" smtClean="0"/>
              <a:t>Geçmiş </a:t>
            </a:r>
            <a:r>
              <a:rPr lang="tr-TR" sz="2000" dirty="0"/>
              <a:t>öğrenmeleri hatırlatma, dikkati çekme, ağ yazılımı kullanarak gösterip yaptırma, problem biçiminde uygulama yaptırma,</a:t>
            </a:r>
          </a:p>
          <a:p>
            <a:r>
              <a:rPr lang="tr-TR" sz="2000" dirty="0"/>
              <a:t>Dikkati çekme, soru sorma, uygulama yaptırma,</a:t>
            </a:r>
          </a:p>
          <a:p>
            <a:r>
              <a:rPr lang="tr-TR" sz="2000" dirty="0"/>
              <a:t>Projeksiyon ile gösterme, uygulama yaptırma,</a:t>
            </a:r>
          </a:p>
          <a:p>
            <a:r>
              <a:rPr lang="tr-TR" sz="2000" dirty="0" smtClean="0"/>
              <a:t>İpuçları </a:t>
            </a:r>
            <a:r>
              <a:rPr lang="tr-TR" sz="2000" dirty="0"/>
              <a:t>verme, buluş yoluyla öğretimi kullanma, gösterip yaptırma</a:t>
            </a:r>
          </a:p>
          <a:p>
            <a:r>
              <a:rPr lang="tr-TR" sz="2000" dirty="0"/>
              <a:t>Hedeften haberdar etme, konuyu açıklama, uygulama yaptırma, öğrencilerle birebir ilgilenme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038333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1064" y="441064"/>
            <a:ext cx="11510682" cy="839096"/>
          </a:xfrm>
        </p:spPr>
        <p:txBody>
          <a:bodyPr>
            <a:noAutofit/>
          </a:bodyPr>
          <a:lstStyle/>
          <a:p>
            <a:r>
              <a:rPr lang="tr-TR" sz="3200" b="1" dirty="0"/>
              <a:t>İlköğretim Bilişim Teknolojileri Dersinde Yazılımların Öğretimiyle İlgili Öğretmenlerin Uyguladıkları Yaklaşımlar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7882" y="1775012"/>
            <a:ext cx="11220226" cy="4625788"/>
          </a:xfrm>
        </p:spPr>
        <p:txBody>
          <a:bodyPr>
            <a:noAutofit/>
          </a:bodyPr>
          <a:lstStyle/>
          <a:p>
            <a:r>
              <a:rPr lang="tr-TR" sz="2400" dirty="0"/>
              <a:t>Geçmiş öğrenmeleri hatırlatma, dikkati çekme, projeksiyon kullanarak konuyu açıklama, uygulama yaptırma, öğrencilere birebir yardım etme, akran yardımını sağlama</a:t>
            </a:r>
          </a:p>
          <a:p>
            <a:r>
              <a:rPr lang="tr-TR" sz="2400" dirty="0" smtClean="0"/>
              <a:t>Ders </a:t>
            </a:r>
            <a:r>
              <a:rPr lang="tr-TR" sz="2400" dirty="0"/>
              <a:t>kitabındaki adımları izlemelerini isteme, uygulama yaptırma, ders kitabındaki eksiklikleri farklı materyallerle tamamlamaya çalışma</a:t>
            </a:r>
          </a:p>
          <a:p>
            <a:r>
              <a:rPr lang="tr-TR" sz="2400" dirty="0"/>
              <a:t>Hedeften haberdar etme, soru sorma, beyin fırtınası yaptırma, projeksiyon kullanarak konuyu açıklama, uygulama yaptırma, öğrencilere birebir yardım etme</a:t>
            </a:r>
          </a:p>
          <a:p>
            <a:r>
              <a:rPr lang="tr-TR" sz="2400" dirty="0"/>
              <a:t>Hedeften haberdar etme, konuyu açıklama, uygulama yaptırma, birebir ilgilenme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08775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107</TotalTime>
  <Words>942</Words>
  <Application>Microsoft Office PowerPoint</Application>
  <PresentationFormat>Geniş ekran</PresentationFormat>
  <Paragraphs>71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Century Gothic</vt:lpstr>
      <vt:lpstr>Garamond</vt:lpstr>
      <vt:lpstr>Sabun</vt:lpstr>
      <vt:lpstr> MBT-303 özel öğretim yöntemleri-ı </vt:lpstr>
      <vt:lpstr>Bilişim Teknolojileri Derslerinin İşlenişi</vt:lpstr>
      <vt:lpstr>Bilişim Teknolojileri Derslerinin İşlenişi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İlköğretim Bilişim Teknolojileri Dersinde Yazılımların Öğretimiyle İlgili Öğretmenlerin Uyguladıkları Yaklaşımlar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MBT-303 özel öğretim yöntemleri-ı </dc:title>
  <dc:creator>Deniz</dc:creator>
  <cp:lastModifiedBy>Deniz</cp:lastModifiedBy>
  <cp:revision>19</cp:revision>
  <dcterms:created xsi:type="dcterms:W3CDTF">2018-01-22T12:16:51Z</dcterms:created>
  <dcterms:modified xsi:type="dcterms:W3CDTF">2018-01-26T07:49:27Z</dcterms:modified>
</cp:coreProperties>
</file>