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1960’larda Amerika: Radikal ve Liberal Hareketler</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1052736"/>
            <a:ext cx="8064896" cy="5616624"/>
          </a:xfrm>
        </p:spPr>
        <p:txBody>
          <a:bodyPr>
            <a:noAutofit/>
          </a:bodyPr>
          <a:lstStyle/>
          <a:p>
            <a:pPr algn="just"/>
            <a:r>
              <a:rPr lang="tr-TR" sz="2000" dirty="0" smtClean="0">
                <a:latin typeface="+mj-lt"/>
                <a:cs typeface="Times New Roman" pitchFamily="18" charset="0"/>
              </a:rPr>
              <a:t>Sinema tarihçileri, 1967 yılını Hollywood’da bir açılımın gerçekleştiği devrim yılı olarak tanımlamaktadır. Birçok film liberal bir bakış çerçevesinde temsil kalıplarını eleştirel biçimde değiştirmiştir.  Söz konusu dönemin izlerini ise 1960’ların </a:t>
            </a:r>
            <a:r>
              <a:rPr lang="tr-TR" sz="2000" dirty="0" smtClean="0">
                <a:latin typeface="+mj-lt"/>
                <a:cs typeface="Times New Roman" pitchFamily="18" charset="0"/>
              </a:rPr>
              <a:t>başında </a:t>
            </a:r>
            <a:r>
              <a:rPr lang="tr-TR" sz="2000" dirty="0" smtClean="0">
                <a:latin typeface="+mj-lt"/>
                <a:cs typeface="Times New Roman" pitchFamily="18" charset="0"/>
              </a:rPr>
              <a:t>yapılan filmler aracılığıyla saptamak mümkündür.</a:t>
            </a:r>
            <a:r>
              <a:rPr lang="tr-TR" sz="2000" dirty="0" smtClean="0">
                <a:latin typeface="+mj-lt"/>
                <a:cs typeface="Calibri" pitchFamily="34" charset="0"/>
              </a:rPr>
              <a:t> Örneğin bu dönemde çekilen </a:t>
            </a:r>
            <a:r>
              <a:rPr lang="tr-TR" sz="2000" i="1" dirty="0" err="1" smtClean="0">
                <a:latin typeface="+mj-lt"/>
                <a:cs typeface="Calibri" pitchFamily="34" charset="0"/>
              </a:rPr>
              <a:t>Spartaküs</a:t>
            </a:r>
            <a:r>
              <a:rPr lang="tr-TR" sz="2000" dirty="0" smtClean="0">
                <a:latin typeface="+mj-lt"/>
                <a:cs typeface="Calibri" pitchFamily="34" charset="0"/>
              </a:rPr>
              <a:t> köle ayaklanmasını anlatır, </a:t>
            </a:r>
            <a:r>
              <a:rPr lang="tr-TR" sz="2000" i="1" dirty="0" smtClean="0">
                <a:latin typeface="+mj-lt"/>
                <a:cs typeface="Calibri" pitchFamily="34" charset="0"/>
              </a:rPr>
              <a:t>Garsoniyer</a:t>
            </a:r>
            <a:r>
              <a:rPr lang="tr-TR" sz="2000" dirty="0" smtClean="0">
                <a:latin typeface="+mj-lt"/>
                <a:cs typeface="Calibri" pitchFamily="34" charset="0"/>
              </a:rPr>
              <a:t> iş hayatındaki cinsiyet ayrımcılığını eleştirir, </a:t>
            </a:r>
            <a:r>
              <a:rPr lang="tr-TR" sz="2000" i="1" dirty="0" smtClean="0">
                <a:latin typeface="+mj-lt"/>
                <a:cs typeface="Calibri" pitchFamily="34" charset="0"/>
              </a:rPr>
              <a:t>Batı Yakasının Hikayesi</a:t>
            </a:r>
            <a:r>
              <a:rPr lang="tr-TR" sz="2000" dirty="0" smtClean="0">
                <a:latin typeface="+mj-lt"/>
                <a:cs typeface="Calibri" pitchFamily="34" charset="0"/>
              </a:rPr>
              <a:t> ırkçı hoşgörüsüzlüğü ifade eder, </a:t>
            </a:r>
            <a:r>
              <a:rPr lang="tr-TR" sz="2000" i="1" dirty="0" smtClean="0">
                <a:latin typeface="+mj-lt"/>
                <a:cs typeface="Calibri" pitchFamily="34" charset="0"/>
              </a:rPr>
              <a:t>Dr. </a:t>
            </a:r>
            <a:r>
              <a:rPr lang="tr-TR" sz="2000" i="1" dirty="0" err="1" smtClean="0">
                <a:latin typeface="+mj-lt"/>
                <a:cs typeface="Calibri" pitchFamily="34" charset="0"/>
              </a:rPr>
              <a:t>Strangelove</a:t>
            </a:r>
            <a:r>
              <a:rPr lang="tr-TR" sz="2000" i="1" dirty="0" smtClean="0">
                <a:latin typeface="+mj-lt"/>
                <a:cs typeface="Calibri" pitchFamily="34" charset="0"/>
              </a:rPr>
              <a:t> </a:t>
            </a:r>
            <a:r>
              <a:rPr lang="tr-TR" sz="2000" dirty="0" smtClean="0">
                <a:latin typeface="+mj-lt"/>
                <a:cs typeface="Calibri" pitchFamily="34" charset="0"/>
              </a:rPr>
              <a:t>nükleer savaş  çılgınlığını ve sağ kanatın paranoyasını hicveder.</a:t>
            </a:r>
          </a:p>
          <a:p>
            <a:pPr algn="just"/>
            <a:r>
              <a:rPr lang="tr-TR" sz="2000" dirty="0" smtClean="0">
                <a:latin typeface="+mj-lt"/>
                <a:cs typeface="Calibri" pitchFamily="34" charset="0"/>
              </a:rPr>
              <a:t>1960’ların sonunda toplumsal bilinç taşıyan filmlerin artışında, dönemin özgürlükçü ve radikal akımları etkilidir. Siyahlar ayrımcılığa ve toplumsal haklarından yoksun bırakılmaya karşı başkaldırmış, kadınlar eşit yurttaşlık hakları çerçevesinde feminist hareketi etkili kılmış, genç beyaz kuşak Amerikan rüyasının öngördüğü başarı ahlakına sırtını çevirmiş, devlet yönetimindeki çürüme gözler önüne serilmiştir.  Özellikle yeni sol Vietnam savaşına karşı yürütülen protesto hareketleriyle görünürlük kazanmıştır. </a:t>
            </a:r>
            <a:endParaRPr lang="tr-TR" sz="2000"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Times New Roman" pitchFamily="18" charset="0"/>
                <a:cs typeface="Times New Roman" pitchFamily="18" charset="0"/>
              </a:rPr>
              <a:t>1960’larda Amerikan Sineması</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a:xfrm>
            <a:off x="539552" y="692696"/>
            <a:ext cx="8147248" cy="6165304"/>
          </a:xfrm>
        </p:spPr>
        <p:txBody>
          <a:bodyPr>
            <a:normAutofit fontScale="25000" lnSpcReduction="20000"/>
          </a:bodyPr>
          <a:lstStyle/>
          <a:p>
            <a:pPr algn="just">
              <a:lnSpc>
                <a:spcPct val="120000"/>
              </a:lnSpc>
              <a:buNone/>
            </a:pPr>
            <a:endParaRPr lang="tr-TR" sz="7200" dirty="0" smtClean="0">
              <a:latin typeface="+mj-lt"/>
              <a:cs typeface="Times New Roman" pitchFamily="18" charset="0"/>
            </a:endParaRPr>
          </a:p>
          <a:p>
            <a:pPr algn="just">
              <a:lnSpc>
                <a:spcPct val="120000"/>
              </a:lnSpc>
              <a:buNone/>
            </a:pPr>
            <a:endParaRPr lang="tr-TR" sz="8800" dirty="0" smtClean="0">
              <a:latin typeface="+mj-lt"/>
              <a:cs typeface="Times New Roman" pitchFamily="18" charset="0"/>
            </a:endParaRPr>
          </a:p>
          <a:p>
            <a:pPr algn="just">
              <a:lnSpc>
                <a:spcPct val="120000"/>
              </a:lnSpc>
            </a:pPr>
            <a:r>
              <a:rPr lang="tr-TR" sz="8800" dirty="0" smtClean="0">
                <a:latin typeface="+mj-lt"/>
                <a:cs typeface="Calibri" pitchFamily="34" charset="0"/>
              </a:rPr>
              <a:t>Bu dönemin filmleri de ekonomik, siyasi ve toplumsal krizleri ifade eden muhalif bir içerik barındırmaktadır. </a:t>
            </a:r>
          </a:p>
          <a:p>
            <a:pPr algn="just">
              <a:lnSpc>
                <a:spcPct val="120000"/>
              </a:lnSpc>
            </a:pPr>
            <a:r>
              <a:rPr lang="tr-TR" sz="8800" dirty="0" smtClean="0">
                <a:latin typeface="+mj-lt"/>
                <a:cs typeface="Calibri" pitchFamily="34" charset="0"/>
              </a:rPr>
              <a:t>Dönemin öne çıkan filmlerinden biri, </a:t>
            </a:r>
            <a:r>
              <a:rPr lang="tr-TR" sz="8800" dirty="0" err="1" smtClean="0">
                <a:latin typeface="+mj-lt"/>
                <a:cs typeface="Calibri" pitchFamily="34" charset="0"/>
              </a:rPr>
              <a:t>Mike</a:t>
            </a:r>
            <a:r>
              <a:rPr lang="tr-TR" sz="8800" dirty="0" smtClean="0">
                <a:latin typeface="+mj-lt"/>
                <a:cs typeface="Calibri" pitchFamily="34" charset="0"/>
              </a:rPr>
              <a:t> </a:t>
            </a:r>
            <a:r>
              <a:rPr lang="tr-TR" sz="8800" dirty="0" err="1" smtClean="0">
                <a:latin typeface="+mj-lt"/>
                <a:cs typeface="Calibri" pitchFamily="34" charset="0"/>
              </a:rPr>
              <a:t>Nichols’un</a:t>
            </a:r>
            <a:r>
              <a:rPr lang="tr-TR" sz="8800" dirty="0" smtClean="0">
                <a:latin typeface="+mj-lt"/>
                <a:cs typeface="Calibri" pitchFamily="34" charset="0"/>
              </a:rPr>
              <a:t> yönetmenliğini üstlendiği </a:t>
            </a:r>
            <a:r>
              <a:rPr lang="tr-TR" sz="8800" i="1" dirty="0" smtClean="0">
                <a:latin typeface="+mj-lt"/>
                <a:cs typeface="Calibri" pitchFamily="34" charset="0"/>
              </a:rPr>
              <a:t>Aşk Mevsimi</a:t>
            </a:r>
            <a:r>
              <a:rPr lang="tr-TR" sz="8800" dirty="0" smtClean="0">
                <a:latin typeface="+mj-lt"/>
                <a:cs typeface="Calibri" pitchFamily="34" charset="0"/>
              </a:rPr>
              <a:t>/</a:t>
            </a:r>
            <a:r>
              <a:rPr lang="tr-TR" sz="8800" i="1" dirty="0" err="1" smtClean="0">
                <a:latin typeface="+mj-lt"/>
                <a:cs typeface="Calibri" pitchFamily="34" charset="0"/>
              </a:rPr>
              <a:t>Mezuniyet’</a:t>
            </a:r>
            <a:r>
              <a:rPr lang="tr-TR" sz="8800" dirty="0" err="1" smtClean="0">
                <a:latin typeface="+mj-lt"/>
                <a:cs typeface="Calibri" pitchFamily="34" charset="0"/>
              </a:rPr>
              <a:t>dir</a:t>
            </a:r>
            <a:r>
              <a:rPr lang="tr-TR" sz="8800" dirty="0" smtClean="0">
                <a:latin typeface="+mj-lt"/>
                <a:cs typeface="Calibri" pitchFamily="34" charset="0"/>
              </a:rPr>
              <a:t> (</a:t>
            </a:r>
            <a:r>
              <a:rPr lang="tr-TR" sz="8800" i="1" dirty="0" err="1" smtClean="0">
                <a:latin typeface="+mj-lt"/>
                <a:cs typeface="Calibri" pitchFamily="34" charset="0"/>
              </a:rPr>
              <a:t>Graduate</a:t>
            </a:r>
            <a:r>
              <a:rPr lang="tr-TR" sz="8800" dirty="0" smtClean="0">
                <a:latin typeface="+mj-lt"/>
                <a:cs typeface="Calibri" pitchFamily="34" charset="0"/>
              </a:rPr>
              <a:t>, 1967). </a:t>
            </a:r>
            <a:r>
              <a:rPr lang="tr-TR" sz="8800" i="1" dirty="0" smtClean="0">
                <a:latin typeface="+mj-lt"/>
                <a:cs typeface="Calibri" pitchFamily="34" charset="0"/>
              </a:rPr>
              <a:t>Aşk Mevsimi</a:t>
            </a:r>
            <a:r>
              <a:rPr lang="tr-TR" sz="8800" dirty="0" smtClean="0">
                <a:latin typeface="+mj-lt"/>
                <a:cs typeface="Calibri" pitchFamily="34" charset="0"/>
              </a:rPr>
              <a:t>, Amerikan başarı ahlakından kopuşu ifade eder. Orta yaşlı ve evli bir kadınla ilişkiye giren üniversiteden yeni mezun olmuş bir gencin (</a:t>
            </a:r>
            <a:r>
              <a:rPr lang="tr-TR" sz="8800" dirty="0" err="1" smtClean="0">
                <a:latin typeface="+mj-lt"/>
                <a:cs typeface="Calibri" pitchFamily="34" charset="0"/>
              </a:rPr>
              <a:t>Dustin</a:t>
            </a:r>
            <a:r>
              <a:rPr lang="tr-TR" sz="8800" dirty="0" smtClean="0">
                <a:latin typeface="+mj-lt"/>
                <a:cs typeface="Calibri" pitchFamily="34" charset="0"/>
              </a:rPr>
              <a:t> </a:t>
            </a:r>
            <a:r>
              <a:rPr lang="tr-TR" sz="8800" dirty="0" err="1" smtClean="0">
                <a:latin typeface="+mj-lt"/>
                <a:cs typeface="Calibri" pitchFamily="34" charset="0"/>
              </a:rPr>
              <a:t>Hoffman</a:t>
            </a:r>
            <a:r>
              <a:rPr lang="tr-TR" sz="8800" dirty="0" smtClean="0">
                <a:latin typeface="+mj-lt"/>
                <a:cs typeface="Calibri" pitchFamily="34" charset="0"/>
              </a:rPr>
              <a:t>) yaşadığı yabancılaşmayı anlatır. </a:t>
            </a:r>
          </a:p>
          <a:p>
            <a:pPr algn="just">
              <a:lnSpc>
                <a:spcPct val="120000"/>
              </a:lnSpc>
            </a:pPr>
            <a:r>
              <a:rPr lang="tr-TR" sz="8800" dirty="0" smtClean="0">
                <a:latin typeface="+mj-lt"/>
                <a:cs typeface="Calibri" pitchFamily="34" charset="0"/>
              </a:rPr>
              <a:t>Dönemin öne çıkan filmlerinden bir diğeri, Arthur </a:t>
            </a:r>
            <a:r>
              <a:rPr lang="tr-TR" sz="8800" dirty="0" err="1" smtClean="0">
                <a:latin typeface="+mj-lt"/>
                <a:cs typeface="Calibri" pitchFamily="34" charset="0"/>
              </a:rPr>
              <a:t>Penn’in</a:t>
            </a:r>
            <a:r>
              <a:rPr lang="tr-TR" sz="8800" dirty="0" smtClean="0">
                <a:latin typeface="+mj-lt"/>
                <a:cs typeface="Calibri" pitchFamily="34" charset="0"/>
              </a:rPr>
              <a:t> polis tarafından öldürülen iki kanun kaçağının öyküsünü anlattığı </a:t>
            </a:r>
            <a:r>
              <a:rPr lang="tr-TR" sz="8800" i="1" dirty="0" err="1" smtClean="0">
                <a:latin typeface="+mj-lt"/>
                <a:cs typeface="Calibri" pitchFamily="34" charset="0"/>
              </a:rPr>
              <a:t>Bonnie</a:t>
            </a:r>
            <a:r>
              <a:rPr lang="tr-TR" sz="8800" i="1" dirty="0" smtClean="0">
                <a:latin typeface="+mj-lt"/>
                <a:cs typeface="Calibri" pitchFamily="34" charset="0"/>
              </a:rPr>
              <a:t> ve </a:t>
            </a:r>
            <a:r>
              <a:rPr lang="tr-TR" sz="8800" i="1" dirty="0" err="1" smtClean="0">
                <a:latin typeface="+mj-lt"/>
                <a:cs typeface="Calibri" pitchFamily="34" charset="0"/>
              </a:rPr>
              <a:t>Clyde</a:t>
            </a:r>
            <a:r>
              <a:rPr lang="tr-TR" sz="8800" i="1" dirty="0" smtClean="0">
                <a:latin typeface="+mj-lt"/>
                <a:cs typeface="Calibri" pitchFamily="34" charset="0"/>
              </a:rPr>
              <a:t> </a:t>
            </a:r>
            <a:r>
              <a:rPr lang="tr-TR" sz="8800" dirty="0" smtClean="0">
                <a:latin typeface="+mj-lt"/>
                <a:cs typeface="Calibri" pitchFamily="34" charset="0"/>
              </a:rPr>
              <a:t>(1967) filmidir. </a:t>
            </a:r>
            <a:r>
              <a:rPr lang="tr-TR" sz="8800" i="1" dirty="0" err="1" smtClean="0">
                <a:latin typeface="+mj-lt"/>
                <a:cs typeface="Calibri" pitchFamily="34" charset="0"/>
              </a:rPr>
              <a:t>Bonnie</a:t>
            </a:r>
            <a:r>
              <a:rPr lang="tr-TR" sz="8800" i="1" dirty="0" smtClean="0">
                <a:latin typeface="+mj-lt"/>
                <a:cs typeface="Calibri" pitchFamily="34" charset="0"/>
              </a:rPr>
              <a:t> ve </a:t>
            </a:r>
            <a:r>
              <a:rPr lang="tr-TR" sz="8800" i="1" dirty="0" err="1" smtClean="0">
                <a:latin typeface="+mj-lt"/>
                <a:cs typeface="Calibri" pitchFamily="34" charset="0"/>
              </a:rPr>
              <a:t>Clyde</a:t>
            </a:r>
            <a:r>
              <a:rPr lang="tr-TR" sz="8800" i="1" dirty="0" smtClean="0">
                <a:latin typeface="+mj-lt"/>
                <a:cs typeface="Calibri" pitchFamily="34" charset="0"/>
              </a:rPr>
              <a:t> </a:t>
            </a:r>
            <a:r>
              <a:rPr lang="tr-TR" sz="8800" dirty="0" smtClean="0">
                <a:latin typeface="+mj-lt"/>
                <a:cs typeface="Calibri" pitchFamily="34" charset="0"/>
              </a:rPr>
              <a:t>toplumsal eşkıyalığı </a:t>
            </a:r>
            <a:r>
              <a:rPr lang="tr-TR" sz="8800" dirty="0" err="1" smtClean="0">
                <a:latin typeface="+mj-lt"/>
                <a:cs typeface="Calibri" pitchFamily="34" charset="0"/>
              </a:rPr>
              <a:t>romantize</a:t>
            </a:r>
            <a:r>
              <a:rPr lang="tr-TR" sz="8800" dirty="0" smtClean="0">
                <a:latin typeface="+mj-lt"/>
                <a:cs typeface="Calibri" pitchFamily="34" charset="0"/>
              </a:rPr>
              <a:t> etmektedir. Filmdeki karakterler suçlu olsalar da toplumsal düzenin kurbanı olarak sunulmaktadır. Ayrıca öykü düzeni klasik Hollywood sinemasından farklılaşmıştır. Film mutlu sonla değil, karakterlerin ölümüyle sonlanmaktadır. </a:t>
            </a: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274638"/>
            <a:ext cx="7859216" cy="922114"/>
          </a:xfrm>
        </p:spPr>
        <p:txBody>
          <a:bodyPr>
            <a:normAutofit/>
          </a:bodyPr>
          <a:lstStyle/>
          <a:p>
            <a:r>
              <a:rPr lang="tr-TR" sz="2400" b="1" dirty="0" smtClean="0">
                <a:latin typeface="Times New Roman" pitchFamily="18" charset="0"/>
                <a:cs typeface="Times New Roman" pitchFamily="18" charset="0"/>
              </a:rPr>
              <a:t>1960’larda Amerikan Sineması</a:t>
            </a:r>
            <a:endParaRPr lang="tr-TR" sz="2400" b="1" dirty="0"/>
          </a:p>
        </p:txBody>
      </p:sp>
      <p:sp>
        <p:nvSpPr>
          <p:cNvPr id="3" name="2 İçerik Yer Tutucusu"/>
          <p:cNvSpPr>
            <a:spLocks noGrp="1"/>
          </p:cNvSpPr>
          <p:nvPr>
            <p:ph idx="1"/>
          </p:nvPr>
        </p:nvSpPr>
        <p:spPr>
          <a:xfrm>
            <a:off x="457200" y="980728"/>
            <a:ext cx="8229600" cy="5472608"/>
          </a:xfrm>
        </p:spPr>
        <p:txBody>
          <a:bodyPr>
            <a:noAutofit/>
          </a:bodyPr>
          <a:lstStyle/>
          <a:p>
            <a:pPr algn="just"/>
            <a:r>
              <a:rPr lang="tr-TR" sz="2000" dirty="0" smtClean="0">
                <a:latin typeface="+mj-lt"/>
                <a:cs typeface="Calibri" pitchFamily="34" charset="0"/>
              </a:rPr>
              <a:t>Son olarak  ele alınması gereken önemli bir film de </a:t>
            </a:r>
            <a:r>
              <a:rPr lang="tr-TR" sz="2000" i="1" dirty="0" err="1" smtClean="0">
                <a:latin typeface="+mj-lt"/>
                <a:cs typeface="Calibri" pitchFamily="34" charset="0"/>
              </a:rPr>
              <a:t>Easy</a:t>
            </a:r>
            <a:r>
              <a:rPr lang="tr-TR" sz="2000" i="1" dirty="0" smtClean="0">
                <a:latin typeface="+mj-lt"/>
                <a:cs typeface="Calibri" pitchFamily="34" charset="0"/>
              </a:rPr>
              <a:t> </a:t>
            </a:r>
            <a:r>
              <a:rPr lang="tr-TR" sz="2000" i="1" dirty="0" err="1" smtClean="0">
                <a:latin typeface="+mj-lt"/>
                <a:cs typeface="Calibri" pitchFamily="34" charset="0"/>
              </a:rPr>
              <a:t>Rider</a:t>
            </a:r>
            <a:r>
              <a:rPr lang="tr-TR" sz="2000" dirty="0" err="1" smtClean="0">
                <a:latin typeface="+mj-lt"/>
                <a:cs typeface="Calibri" pitchFamily="34" charset="0"/>
              </a:rPr>
              <a:t>’dır</a:t>
            </a:r>
            <a:r>
              <a:rPr lang="tr-TR" sz="2000" dirty="0" smtClean="0">
                <a:latin typeface="+mj-lt"/>
                <a:cs typeface="Calibri" pitchFamily="34" charset="0"/>
              </a:rPr>
              <a:t>  (</a:t>
            </a:r>
            <a:r>
              <a:rPr lang="tr-TR" sz="2000" dirty="0" err="1" smtClean="0">
                <a:latin typeface="+mj-lt"/>
                <a:cs typeface="Calibri" pitchFamily="34" charset="0"/>
              </a:rPr>
              <a:t>Dennis</a:t>
            </a:r>
            <a:r>
              <a:rPr lang="tr-TR" sz="2000" dirty="0" smtClean="0">
                <a:latin typeface="+mj-lt"/>
                <a:cs typeface="Calibri" pitchFamily="34" charset="0"/>
              </a:rPr>
              <a:t> </a:t>
            </a:r>
            <a:r>
              <a:rPr lang="tr-TR" sz="2000" dirty="0" err="1" smtClean="0">
                <a:latin typeface="+mj-lt"/>
                <a:cs typeface="Calibri" pitchFamily="34" charset="0"/>
              </a:rPr>
              <a:t>Hopper</a:t>
            </a:r>
            <a:r>
              <a:rPr lang="tr-TR" sz="2000" dirty="0" smtClean="0">
                <a:latin typeface="+mj-lt"/>
                <a:cs typeface="Calibri" pitchFamily="34" charset="0"/>
              </a:rPr>
              <a:t>, 1968). Düşük bir bütçeyle çekilen filmde Los </a:t>
            </a:r>
            <a:r>
              <a:rPr lang="tr-TR" sz="2000" dirty="0" err="1" smtClean="0">
                <a:latin typeface="+mj-lt"/>
                <a:cs typeface="Calibri" pitchFamily="34" charset="0"/>
              </a:rPr>
              <a:t>Angeles’tan</a:t>
            </a:r>
            <a:r>
              <a:rPr lang="tr-TR" sz="2000" dirty="0" smtClean="0">
                <a:latin typeface="+mj-lt"/>
                <a:cs typeface="Calibri" pitchFamily="34" charset="0"/>
              </a:rPr>
              <a:t> New </a:t>
            </a:r>
            <a:r>
              <a:rPr lang="tr-TR" sz="2000" dirty="0" err="1" smtClean="0">
                <a:latin typeface="+mj-lt"/>
                <a:cs typeface="Calibri" pitchFamily="34" charset="0"/>
              </a:rPr>
              <a:t>Orleans’a</a:t>
            </a:r>
            <a:r>
              <a:rPr lang="tr-TR" sz="2000" dirty="0" smtClean="0">
                <a:latin typeface="+mj-lt"/>
                <a:cs typeface="Calibri" pitchFamily="34" charset="0"/>
              </a:rPr>
              <a:t> seyahat eden ve sonunda bağnaz yerli halk tarafından öldürülen iki hippinin hikayesi anlatılır. </a:t>
            </a:r>
          </a:p>
          <a:p>
            <a:pPr algn="just"/>
            <a:r>
              <a:rPr lang="tr-TR" sz="2000" dirty="0" smtClean="0">
                <a:latin typeface="+mj-lt"/>
                <a:cs typeface="Calibri" pitchFamily="34" charset="0"/>
              </a:rPr>
              <a:t>Bu filmlerin çekilebilmesini sağlayan önemli bir etken, Hollywood stüdyo sisteminin çöküşüdür. Film endüstrisinde köklü dönüşümler yaşanır. Daha çok bağımsız yapımcılar tarafından çekilen ve büyük stüdyolar tarafından dağıtılan filmler öne çıkar. </a:t>
            </a:r>
          </a:p>
          <a:p>
            <a:pPr algn="just"/>
            <a:r>
              <a:rPr lang="tr-TR" sz="2000" dirty="0" smtClean="0">
                <a:latin typeface="+mj-lt"/>
                <a:cs typeface="Calibri" pitchFamily="34" charset="0"/>
              </a:rPr>
              <a:t>Film üretim yasası feshedilir ve 1966 yılında uygun seyirci kitlesini belirlemek için yeni bir seyirci sınıflandırma sistemi getirilir. </a:t>
            </a:r>
          </a:p>
          <a:p>
            <a:pPr algn="just"/>
            <a:r>
              <a:rPr lang="tr-TR" sz="2000" dirty="0" smtClean="0">
                <a:latin typeface="+mj-lt"/>
                <a:cs typeface="Calibri" pitchFamily="34" charset="0"/>
              </a:rPr>
              <a:t>Sinema okullarında eğitim alan, sinema tarihi bilgisine sahip, kişisel filmler yapmayı amaçlayan genç bir kuşak yönetmenlik yapmaya başlar. Martin </a:t>
            </a:r>
            <a:r>
              <a:rPr lang="tr-TR" sz="2000" dirty="0" err="1" smtClean="0">
                <a:latin typeface="+mj-lt"/>
                <a:cs typeface="Calibri" pitchFamily="34" charset="0"/>
              </a:rPr>
              <a:t>Scorsese</a:t>
            </a:r>
            <a:r>
              <a:rPr lang="tr-TR" sz="2000" dirty="0" smtClean="0">
                <a:latin typeface="+mj-lt"/>
                <a:cs typeface="Calibri" pitchFamily="34" charset="0"/>
              </a:rPr>
              <a:t>, George </a:t>
            </a:r>
            <a:r>
              <a:rPr lang="tr-TR" sz="2000" dirty="0" err="1" smtClean="0">
                <a:latin typeface="+mj-lt"/>
                <a:cs typeface="Calibri" pitchFamily="34" charset="0"/>
              </a:rPr>
              <a:t>Lucas</a:t>
            </a:r>
            <a:r>
              <a:rPr lang="tr-TR" sz="2000" dirty="0" smtClean="0">
                <a:latin typeface="+mj-lt"/>
                <a:cs typeface="Calibri" pitchFamily="34" charset="0"/>
              </a:rPr>
              <a:t>, </a:t>
            </a:r>
            <a:r>
              <a:rPr lang="tr-TR" sz="2000" dirty="0" err="1" smtClean="0">
                <a:latin typeface="+mj-lt"/>
                <a:cs typeface="Calibri" pitchFamily="34" charset="0"/>
              </a:rPr>
              <a:t>Steven</a:t>
            </a:r>
            <a:r>
              <a:rPr lang="tr-TR" sz="2000" dirty="0" smtClean="0">
                <a:latin typeface="+mj-lt"/>
                <a:cs typeface="Calibri" pitchFamily="34" charset="0"/>
              </a:rPr>
              <a:t> Spielberg ve Francis Ford </a:t>
            </a:r>
            <a:r>
              <a:rPr lang="tr-TR" sz="2000" dirty="0" err="1" smtClean="0">
                <a:latin typeface="+mj-lt"/>
                <a:cs typeface="Calibri" pitchFamily="34" charset="0"/>
              </a:rPr>
              <a:t>Coppola</a:t>
            </a:r>
            <a:r>
              <a:rPr lang="tr-TR" sz="2000" dirty="0" smtClean="0">
                <a:latin typeface="+mj-lt"/>
                <a:cs typeface="Calibri" pitchFamily="34" charset="0"/>
              </a:rPr>
              <a:t> dönemin önemli yönetmenleri arasındadır. </a:t>
            </a:r>
          </a:p>
          <a:p>
            <a:pPr algn="just"/>
            <a:r>
              <a:rPr lang="tr-TR" sz="2000" dirty="0" smtClean="0">
                <a:latin typeface="+mj-lt"/>
                <a:cs typeface="Calibri" pitchFamily="34" charset="0"/>
              </a:rPr>
              <a:t>Sanat filmi gösteren sinemalar Avrupa filmlerini ithal eder ve bu filmler Hollywood’da üretilen filmlerin biçim ve içeriğini etkiler. </a:t>
            </a:r>
            <a:endParaRPr lang="tr-TR" sz="20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052736"/>
          </a:xfrm>
        </p:spPr>
        <p:txBody>
          <a:bodyPr>
            <a:normAutofit/>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r>
              <a:rPr lang="tr-TR" sz="2400" b="1" dirty="0" smtClean="0">
                <a:latin typeface="Calibri" pitchFamily="34" charset="0"/>
                <a:cs typeface="Calibri" pitchFamily="34" charset="0"/>
              </a:rPr>
              <a:t>1960’larda Amerikan Sineması</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908720"/>
            <a:ext cx="8229600" cy="5616624"/>
          </a:xfrm>
        </p:spPr>
        <p:txBody>
          <a:bodyPr>
            <a:normAutofit fontScale="25000" lnSpcReduction="20000"/>
          </a:bodyPr>
          <a:lstStyle/>
          <a:p>
            <a:pPr algn="just"/>
            <a:endParaRPr lang="tr-TR" sz="4900" dirty="0" smtClean="0">
              <a:latin typeface="Calibri" pitchFamily="34" charset="0"/>
              <a:cs typeface="Calibri" pitchFamily="34" charset="0"/>
            </a:endParaRPr>
          </a:p>
          <a:p>
            <a:pPr algn="just">
              <a:lnSpc>
                <a:spcPct val="120000"/>
              </a:lnSpc>
            </a:pPr>
            <a:r>
              <a:rPr lang="tr-TR" sz="8800" dirty="0" smtClean="0">
                <a:latin typeface="+mj-lt"/>
                <a:cs typeface="Calibri" pitchFamily="34" charset="0"/>
              </a:rPr>
              <a:t>Bu durumun aynı zamanda orta kuşağın daha fazla televizyon izlediği bir dönemde, Hollywood’un genç kuşağa hitap etmeye başlamasıyla da ilgili olduğu görülmektedir. </a:t>
            </a:r>
          </a:p>
          <a:p>
            <a:pPr algn="just">
              <a:lnSpc>
                <a:spcPct val="120000"/>
              </a:lnSpc>
            </a:pPr>
            <a:r>
              <a:rPr lang="tr-TR" sz="8800" dirty="0" smtClean="0">
                <a:latin typeface="+mj-lt"/>
                <a:cs typeface="Calibri" pitchFamily="34" charset="0"/>
              </a:rPr>
              <a:t>Hollywood’un orta sınıf-orta yaş formülü geçersizleşmiştir. Sinema izleyicisi artık ortak beğeniye sahip değildir. Bu nedenle aileye hitap eden film üretimi azalırken, cinsellik ve şiddeti konu alan, kentte geçen filmler çekilir.</a:t>
            </a:r>
          </a:p>
          <a:p>
            <a:pPr algn="just">
              <a:lnSpc>
                <a:spcPct val="120000"/>
              </a:lnSpc>
            </a:pPr>
            <a:r>
              <a:rPr lang="tr-TR" sz="8800" dirty="0" smtClean="0">
                <a:latin typeface="+mj-lt"/>
                <a:cs typeface="Calibri" pitchFamily="34" charset="0"/>
              </a:rPr>
              <a:t>Amerikan sineması açısından dönemin önemli unsurlarından biri de yeraltı sinemasıdır. </a:t>
            </a:r>
            <a:r>
              <a:rPr lang="tr-TR" sz="8800" dirty="0" err="1" smtClean="0">
                <a:latin typeface="+mj-lt"/>
                <a:cs typeface="Calibri" pitchFamily="34" charset="0"/>
              </a:rPr>
              <a:t>Andy</a:t>
            </a:r>
            <a:r>
              <a:rPr lang="tr-TR" sz="8800" dirty="0" smtClean="0">
                <a:latin typeface="+mj-lt"/>
                <a:cs typeface="Calibri" pitchFamily="34" charset="0"/>
              </a:rPr>
              <a:t> </a:t>
            </a:r>
            <a:r>
              <a:rPr lang="tr-TR" sz="8800" dirty="0" err="1" smtClean="0">
                <a:latin typeface="+mj-lt"/>
                <a:cs typeface="Calibri" pitchFamily="34" charset="0"/>
              </a:rPr>
              <a:t>Warhol</a:t>
            </a:r>
            <a:r>
              <a:rPr lang="tr-TR" sz="8800" dirty="0" smtClean="0">
                <a:latin typeface="+mj-lt"/>
                <a:cs typeface="Calibri" pitchFamily="34" charset="0"/>
              </a:rPr>
              <a:t>, </a:t>
            </a:r>
            <a:r>
              <a:rPr lang="tr-TR" sz="8800" dirty="0" err="1" smtClean="0">
                <a:latin typeface="+mj-lt"/>
                <a:cs typeface="Calibri" pitchFamily="34" charset="0"/>
              </a:rPr>
              <a:t>Brian</a:t>
            </a:r>
            <a:r>
              <a:rPr lang="tr-TR" sz="8800" dirty="0" smtClean="0">
                <a:latin typeface="+mj-lt"/>
                <a:cs typeface="Calibri" pitchFamily="34" charset="0"/>
              </a:rPr>
              <a:t> De </a:t>
            </a:r>
            <a:r>
              <a:rPr lang="tr-TR" sz="8800" dirty="0" err="1" smtClean="0">
                <a:latin typeface="+mj-lt"/>
                <a:cs typeface="Calibri" pitchFamily="34" charset="0"/>
              </a:rPr>
              <a:t>Palma</a:t>
            </a:r>
            <a:r>
              <a:rPr lang="tr-TR" sz="8800" dirty="0" smtClean="0">
                <a:latin typeface="+mj-lt"/>
                <a:cs typeface="Calibri" pitchFamily="34" charset="0"/>
              </a:rPr>
              <a:t> gibi sinemacılar, New York’taki deneysel film çalışmaları yeni Amerikan sinemasının oluşumuna katkı sağlar. Örneğin John </a:t>
            </a:r>
            <a:r>
              <a:rPr lang="tr-TR" sz="8800" dirty="0" err="1" smtClean="0">
                <a:latin typeface="+mj-lt"/>
                <a:cs typeface="Calibri" pitchFamily="34" charset="0"/>
              </a:rPr>
              <a:t>Cassavetes</a:t>
            </a:r>
            <a:r>
              <a:rPr lang="tr-TR" sz="8800" dirty="0" smtClean="0">
                <a:latin typeface="+mj-lt"/>
                <a:cs typeface="Calibri" pitchFamily="34" charset="0"/>
              </a:rPr>
              <a:t> dönemin önemli bir sinemacısıdır. </a:t>
            </a:r>
          </a:p>
          <a:p>
            <a:pPr algn="just">
              <a:lnSpc>
                <a:spcPct val="120000"/>
              </a:lnSpc>
            </a:pPr>
            <a:r>
              <a:rPr lang="tr-TR" sz="8800" dirty="0" smtClean="0">
                <a:latin typeface="+mj-lt"/>
                <a:cs typeface="Calibri" pitchFamily="34" charset="0"/>
              </a:rPr>
              <a:t>Yeraltı sinemacıları ve </a:t>
            </a:r>
            <a:r>
              <a:rPr lang="tr-TR" sz="8800" i="1" dirty="0" err="1" smtClean="0">
                <a:latin typeface="+mj-lt"/>
                <a:cs typeface="Calibri" pitchFamily="34" charset="0"/>
              </a:rPr>
              <a:t>auteur</a:t>
            </a:r>
            <a:r>
              <a:rPr lang="tr-TR" sz="8800" dirty="0" smtClean="0">
                <a:latin typeface="+mj-lt"/>
                <a:cs typeface="Calibri" pitchFamily="34" charset="0"/>
              </a:rPr>
              <a:t> olarak öne çıkan yönetmenler biçimsel yenilikleri sinemaya taşır. Sıçramalı kesme, donuk kare, yavaşlatılmış çekim, siyah-beyaz ve renkli filmin bir arada kullanılması bunlardan bazılarıdır. </a:t>
            </a:r>
          </a:p>
          <a:p>
            <a:pPr algn="just">
              <a:buNone/>
            </a:pPr>
            <a:endParaRPr lang="tr-TR" sz="24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t>1970’lerde Amerikan Toplumu ve Amerikan Sineması</a:t>
            </a:r>
            <a:endParaRPr lang="tr-TR" sz="2400" b="1" dirty="0"/>
          </a:p>
        </p:txBody>
      </p:sp>
      <p:sp>
        <p:nvSpPr>
          <p:cNvPr id="3" name="2 İçerik Yer Tutucusu"/>
          <p:cNvSpPr>
            <a:spLocks noGrp="1"/>
          </p:cNvSpPr>
          <p:nvPr>
            <p:ph idx="1"/>
          </p:nvPr>
        </p:nvSpPr>
        <p:spPr>
          <a:xfrm>
            <a:off x="467544" y="1340768"/>
            <a:ext cx="8219256" cy="4896544"/>
          </a:xfrm>
        </p:spPr>
        <p:txBody>
          <a:bodyPr>
            <a:normAutofit fontScale="25000" lnSpcReduction="20000"/>
          </a:bodyPr>
          <a:lstStyle/>
          <a:p>
            <a:pPr algn="just"/>
            <a:endParaRPr lang="tr-TR" sz="8000" dirty="0" smtClean="0">
              <a:latin typeface="+mj-lt"/>
              <a:cs typeface="Calibri" pitchFamily="34" charset="0"/>
            </a:endParaRPr>
          </a:p>
          <a:p>
            <a:pPr algn="just">
              <a:lnSpc>
                <a:spcPct val="120000"/>
              </a:lnSpc>
            </a:pPr>
            <a:r>
              <a:rPr lang="tr-TR" sz="8000" dirty="0" smtClean="0">
                <a:latin typeface="+mj-lt"/>
                <a:cs typeface="Times New Roman" pitchFamily="18" charset="0"/>
              </a:rPr>
              <a:t>1970’lerde enflasyon, işsizlik ve işçi hareketlerine yönelik muhafazakar bir tepki oluşmuştur. Ekonomik krizler ve hükümet yönetiminde açığa çıkan yolsuzluklar (Pentagon belgeleri, </a:t>
            </a:r>
            <a:r>
              <a:rPr lang="tr-TR" sz="8000" dirty="0" err="1" smtClean="0">
                <a:latin typeface="+mj-lt"/>
                <a:cs typeface="Times New Roman" pitchFamily="18" charset="0"/>
              </a:rPr>
              <a:t>Watergate</a:t>
            </a:r>
            <a:r>
              <a:rPr lang="tr-TR" sz="8000" dirty="0" smtClean="0">
                <a:latin typeface="+mj-lt"/>
                <a:cs typeface="Times New Roman" pitchFamily="18" charset="0"/>
              </a:rPr>
              <a:t> skandalı) hükümete ve güvenlik kurumlarına duyulan güvensizliği artırmıştır. </a:t>
            </a:r>
          </a:p>
          <a:p>
            <a:pPr algn="just">
              <a:lnSpc>
                <a:spcPct val="120000"/>
              </a:lnSpc>
            </a:pPr>
            <a:r>
              <a:rPr lang="tr-TR" sz="8000" dirty="0" smtClean="0">
                <a:latin typeface="+mj-lt"/>
                <a:cs typeface="Times New Roman" pitchFamily="18" charset="0"/>
              </a:rPr>
              <a:t>Yeni solun politik gündemine karşı çıkan muhafazakar tepkinin sinemada da karşılık bulduğunu söylemek mümkündür. 1970’lerde şeytani korku ve felaket filmlerine dönüş yapılır. 1960’ların sonundaki gerçekçi üslup değişir. Muhafazakar temalar ve üsluplar ağırlık kazanır. Klasik Hollywood sinemasının çözüm sunan anlatısına geri dönülür. Örneğin 1960’larda kadın hareketinin kazanımlarına </a:t>
            </a:r>
            <a:r>
              <a:rPr lang="tr-TR" sz="8000" dirty="0" smtClean="0">
                <a:latin typeface="+mj-lt"/>
                <a:cs typeface="Times New Roman" pitchFamily="18" charset="0"/>
              </a:rPr>
              <a:t>karşın</a:t>
            </a:r>
            <a:r>
              <a:rPr lang="tr-TR" sz="8000" dirty="0" smtClean="0">
                <a:latin typeface="+mj-lt"/>
                <a:cs typeface="Times New Roman" pitchFamily="18" charset="0"/>
              </a:rPr>
              <a:t>, </a:t>
            </a:r>
            <a:r>
              <a:rPr lang="tr-TR" sz="8000" i="1" dirty="0" smtClean="0">
                <a:latin typeface="+mj-lt"/>
                <a:cs typeface="Times New Roman" pitchFamily="18" charset="0"/>
              </a:rPr>
              <a:t>Şeytan</a:t>
            </a:r>
            <a:r>
              <a:rPr lang="tr-TR" sz="8000" dirty="0" smtClean="0">
                <a:latin typeface="+mj-lt"/>
                <a:cs typeface="Times New Roman" pitchFamily="18" charset="0"/>
              </a:rPr>
              <a:t> (William </a:t>
            </a:r>
            <a:r>
              <a:rPr lang="tr-TR" sz="8000" dirty="0" err="1" smtClean="0">
                <a:latin typeface="+mj-lt"/>
                <a:cs typeface="Times New Roman" pitchFamily="18" charset="0"/>
              </a:rPr>
              <a:t>Friedkin</a:t>
            </a:r>
            <a:r>
              <a:rPr lang="tr-TR" sz="8000" dirty="0" smtClean="0">
                <a:latin typeface="+mj-lt"/>
                <a:cs typeface="Times New Roman" pitchFamily="18" charset="0"/>
              </a:rPr>
              <a:t>, 1973) filminde kadınlar eril şiddetin hedefi haline gelirler. </a:t>
            </a:r>
          </a:p>
          <a:p>
            <a:pPr algn="just">
              <a:lnSpc>
                <a:spcPct val="120000"/>
              </a:lnSpc>
            </a:pPr>
            <a:r>
              <a:rPr lang="tr-TR" sz="8000" dirty="0" smtClean="0">
                <a:latin typeface="+mj-lt"/>
                <a:cs typeface="Times New Roman" pitchFamily="18" charset="0"/>
              </a:rPr>
              <a:t>Muhafazakar temaları benimseyen belli başlı filmler; </a:t>
            </a:r>
            <a:r>
              <a:rPr lang="tr-TR" sz="8000" i="1" dirty="0" smtClean="0">
                <a:latin typeface="+mj-lt"/>
                <a:cs typeface="Times New Roman" pitchFamily="18" charset="0"/>
              </a:rPr>
              <a:t>Aşk Hikayesi</a:t>
            </a:r>
            <a:r>
              <a:rPr lang="tr-TR" sz="8000" dirty="0" smtClean="0">
                <a:latin typeface="+mj-lt"/>
                <a:cs typeface="Times New Roman" pitchFamily="18" charset="0"/>
              </a:rPr>
              <a:t> (1970),</a:t>
            </a:r>
            <a:r>
              <a:rPr lang="tr-TR" sz="8000" i="1" dirty="0" smtClean="0">
                <a:latin typeface="+mj-lt"/>
                <a:cs typeface="Times New Roman" pitchFamily="18" charset="0"/>
              </a:rPr>
              <a:t> Havaalanı </a:t>
            </a:r>
            <a:r>
              <a:rPr lang="tr-TR" sz="8000" dirty="0" smtClean="0">
                <a:latin typeface="+mj-lt"/>
                <a:cs typeface="Times New Roman" pitchFamily="18" charset="0"/>
              </a:rPr>
              <a:t>(1971), </a:t>
            </a:r>
            <a:r>
              <a:rPr lang="tr-TR" sz="8000" i="1" dirty="0" smtClean="0">
                <a:latin typeface="+mj-lt"/>
                <a:cs typeface="Times New Roman" pitchFamily="18" charset="0"/>
              </a:rPr>
              <a:t>Baba </a:t>
            </a:r>
            <a:r>
              <a:rPr lang="tr-TR" sz="8000" dirty="0" smtClean="0">
                <a:latin typeface="+mj-lt"/>
                <a:cs typeface="Times New Roman" pitchFamily="18" charset="0"/>
              </a:rPr>
              <a:t>(Francis Ford </a:t>
            </a:r>
            <a:r>
              <a:rPr lang="tr-TR" sz="8000" dirty="0" err="1" smtClean="0">
                <a:latin typeface="+mj-lt"/>
                <a:cs typeface="Times New Roman" pitchFamily="18" charset="0"/>
              </a:rPr>
              <a:t>Coppola</a:t>
            </a:r>
            <a:r>
              <a:rPr lang="tr-TR" sz="8000" dirty="0" smtClean="0">
                <a:latin typeface="+mj-lt"/>
                <a:cs typeface="Times New Roman" pitchFamily="18" charset="0"/>
              </a:rPr>
              <a:t>, 1972), </a:t>
            </a:r>
            <a:r>
              <a:rPr lang="tr-TR" sz="8000" i="1" dirty="0" smtClean="0">
                <a:latin typeface="+mj-lt"/>
                <a:cs typeface="Times New Roman" pitchFamily="18" charset="0"/>
              </a:rPr>
              <a:t>Şeytan</a:t>
            </a:r>
            <a:r>
              <a:rPr lang="tr-TR" sz="8000" dirty="0" smtClean="0">
                <a:latin typeface="+mj-lt"/>
                <a:cs typeface="Times New Roman" pitchFamily="18" charset="0"/>
              </a:rPr>
              <a:t> (William </a:t>
            </a:r>
            <a:r>
              <a:rPr lang="tr-TR" sz="8000" dirty="0" err="1" smtClean="0">
                <a:latin typeface="+mj-lt"/>
                <a:cs typeface="Times New Roman" pitchFamily="18" charset="0"/>
              </a:rPr>
              <a:t>Friedkin</a:t>
            </a:r>
            <a:r>
              <a:rPr lang="tr-TR" sz="8000" dirty="0" smtClean="0">
                <a:latin typeface="+mj-lt"/>
                <a:cs typeface="Times New Roman" pitchFamily="18" charset="0"/>
              </a:rPr>
              <a:t>, 1973) ve </a:t>
            </a:r>
            <a:r>
              <a:rPr lang="tr-TR" sz="8000" i="1" dirty="0" err="1" smtClean="0">
                <a:latin typeface="+mj-lt"/>
                <a:cs typeface="Times New Roman" pitchFamily="18" charset="0"/>
              </a:rPr>
              <a:t>Jaws</a:t>
            </a:r>
            <a:r>
              <a:rPr lang="tr-TR" sz="8000" dirty="0" smtClean="0">
                <a:latin typeface="+mj-lt"/>
                <a:cs typeface="Times New Roman" pitchFamily="18" charset="0"/>
              </a:rPr>
              <a:t> (</a:t>
            </a:r>
            <a:r>
              <a:rPr lang="tr-TR" sz="8000" dirty="0" err="1" smtClean="0">
                <a:latin typeface="+mj-lt"/>
                <a:cs typeface="Times New Roman" pitchFamily="18" charset="0"/>
              </a:rPr>
              <a:t>Steven</a:t>
            </a:r>
            <a:r>
              <a:rPr lang="tr-TR" sz="8000" dirty="0" smtClean="0">
                <a:latin typeface="+mj-lt"/>
                <a:cs typeface="Times New Roman" pitchFamily="18" charset="0"/>
              </a:rPr>
              <a:t> Spielberg, 1975) olarak sıralanabilir.</a:t>
            </a:r>
          </a:p>
          <a:p>
            <a:pPr algn="just"/>
            <a:endParaRPr lang="tr-TR" sz="8000" dirty="0" smtClean="0">
              <a:latin typeface="+mj-lt"/>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1970’lerde Amerikan Toplumu </a:t>
            </a:r>
            <a:r>
              <a:rPr lang="tr-TR" sz="2400" b="1" smtClean="0">
                <a:latin typeface="Calibri" pitchFamily="34" charset="0"/>
                <a:cs typeface="Calibri" pitchFamily="34" charset="0"/>
              </a:rPr>
              <a:t>ve Amerikan Sineması</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1600200"/>
            <a:ext cx="8229600" cy="4997151"/>
          </a:xfrm>
        </p:spPr>
        <p:txBody>
          <a:bodyPr>
            <a:noAutofit/>
          </a:bodyPr>
          <a:lstStyle/>
          <a:p>
            <a:pPr algn="just"/>
            <a:r>
              <a:rPr lang="tr-TR" sz="2200" dirty="0" smtClean="0">
                <a:latin typeface="+mj-lt"/>
                <a:cs typeface="Calibri" pitchFamily="34" charset="0"/>
              </a:rPr>
              <a:t>Muhafazakar temaları benimseyen bu filmler, 1970-1975 arasındaki dönemde gişede 1. ya da 2. sırada yer almışlardır.</a:t>
            </a:r>
          </a:p>
          <a:p>
            <a:pPr algn="just"/>
            <a:r>
              <a:rPr lang="tr-TR" sz="2200" dirty="0" smtClean="0">
                <a:latin typeface="+mj-lt"/>
                <a:cs typeface="Calibri" pitchFamily="34" charset="0"/>
              </a:rPr>
              <a:t>Ancak 1970’lerin başından ortasına kadar muhafazakarlık etkili bir toplumsal güç oluşturmayacaktır. 1970’lerin ilk yarısında hala 1960’ların muhalif kültürü etkilidir. </a:t>
            </a:r>
          </a:p>
          <a:p>
            <a:pPr algn="just"/>
            <a:r>
              <a:rPr lang="tr-TR" sz="2200" dirty="0" smtClean="0">
                <a:latin typeface="+mj-lt"/>
                <a:cs typeface="Calibri" pitchFamily="34" charset="0"/>
              </a:rPr>
              <a:t>Bu nedenle, Amerikan sinemasında muhafazakar toplumsal felaket ve korku filmlerinin yanı sıra muhalif bir karşı kültürden beslenen filmler de çekilmeye devam etmektedir. Liderlere ve otoriteye yönelik güvensizlik öne çıkar. Örneğin bir akıl hastanesinde geçen </a:t>
            </a:r>
            <a:r>
              <a:rPr lang="tr-TR" sz="2200" i="1" dirty="0" smtClean="0">
                <a:latin typeface="+mj-lt"/>
                <a:cs typeface="Calibri" pitchFamily="34" charset="0"/>
              </a:rPr>
              <a:t>Guguk Kuşu </a:t>
            </a:r>
            <a:r>
              <a:rPr lang="tr-TR" sz="2200" dirty="0" smtClean="0">
                <a:latin typeface="+mj-lt"/>
                <a:cs typeface="Calibri" pitchFamily="34" charset="0"/>
              </a:rPr>
              <a:t>(</a:t>
            </a:r>
            <a:r>
              <a:rPr lang="tr-TR" sz="2200" dirty="0" err="1" smtClean="0">
                <a:latin typeface="+mj-lt"/>
                <a:cs typeface="Calibri" pitchFamily="34" charset="0"/>
              </a:rPr>
              <a:t>Milos</a:t>
            </a:r>
            <a:r>
              <a:rPr lang="tr-TR" sz="2200" dirty="0" smtClean="0">
                <a:latin typeface="+mj-lt"/>
                <a:cs typeface="Calibri" pitchFamily="34" charset="0"/>
              </a:rPr>
              <a:t> Forman, 1976) ve </a:t>
            </a:r>
            <a:r>
              <a:rPr lang="tr-TR" sz="2200" dirty="0" err="1" smtClean="0">
                <a:latin typeface="+mj-lt"/>
                <a:cs typeface="Calibri" pitchFamily="34" charset="0"/>
              </a:rPr>
              <a:t>Watergate</a:t>
            </a:r>
            <a:r>
              <a:rPr lang="tr-TR" sz="2200" dirty="0" smtClean="0">
                <a:latin typeface="+mj-lt"/>
                <a:cs typeface="Calibri" pitchFamily="34" charset="0"/>
              </a:rPr>
              <a:t> skandalını açığa çıkaran iki gazeteciyi konu alan </a:t>
            </a:r>
            <a:r>
              <a:rPr lang="tr-TR" sz="2200" i="1" dirty="0" smtClean="0">
                <a:latin typeface="+mj-lt"/>
                <a:cs typeface="Calibri" pitchFamily="34" charset="0"/>
              </a:rPr>
              <a:t>Başkanın Adamları </a:t>
            </a:r>
            <a:r>
              <a:rPr lang="tr-TR" sz="2200" dirty="0" smtClean="0">
                <a:latin typeface="+mj-lt"/>
                <a:cs typeface="Calibri" pitchFamily="34" charset="0"/>
              </a:rPr>
              <a:t>(Alan J. </a:t>
            </a:r>
            <a:r>
              <a:rPr lang="tr-TR" sz="2200" dirty="0" err="1" smtClean="0">
                <a:latin typeface="+mj-lt"/>
                <a:cs typeface="Calibri" pitchFamily="34" charset="0"/>
              </a:rPr>
              <a:t>Pakula</a:t>
            </a:r>
            <a:r>
              <a:rPr lang="tr-TR" sz="2200" dirty="0" smtClean="0">
                <a:latin typeface="+mj-lt"/>
                <a:cs typeface="Calibri" pitchFamily="34" charset="0"/>
              </a:rPr>
              <a:t>, 1976), otorite karşıtlığıyla öne çıkar ve yüksek bir hasılat elde eder. Ayrıca </a:t>
            </a:r>
            <a:r>
              <a:rPr lang="tr-TR" sz="2200" i="1" dirty="0" smtClean="0">
                <a:latin typeface="+mj-lt"/>
                <a:cs typeface="Calibri" pitchFamily="34" charset="0"/>
              </a:rPr>
              <a:t>Şebeke</a:t>
            </a:r>
            <a:r>
              <a:rPr lang="tr-TR" sz="2200" dirty="0" smtClean="0">
                <a:latin typeface="+mj-lt"/>
                <a:cs typeface="Calibri" pitchFamily="34" charset="0"/>
              </a:rPr>
              <a:t> (</a:t>
            </a:r>
            <a:r>
              <a:rPr lang="tr-TR" sz="2200" dirty="0" err="1" smtClean="0">
                <a:latin typeface="+mj-lt"/>
                <a:cs typeface="Calibri" pitchFamily="34" charset="0"/>
              </a:rPr>
              <a:t>Sidney</a:t>
            </a:r>
            <a:r>
              <a:rPr lang="tr-TR" sz="2200" dirty="0" smtClean="0">
                <a:latin typeface="+mj-lt"/>
                <a:cs typeface="Calibri" pitchFamily="34" charset="0"/>
              </a:rPr>
              <a:t> </a:t>
            </a:r>
            <a:r>
              <a:rPr lang="tr-TR" sz="2200" dirty="0" err="1" smtClean="0">
                <a:latin typeface="+mj-lt"/>
                <a:cs typeface="Calibri" pitchFamily="34" charset="0"/>
              </a:rPr>
              <a:t>Lumet</a:t>
            </a:r>
            <a:r>
              <a:rPr lang="tr-TR" sz="2200" dirty="0" smtClean="0">
                <a:latin typeface="+mj-lt"/>
                <a:cs typeface="Calibri" pitchFamily="34" charset="0"/>
              </a:rPr>
              <a:t>, 1976) gibi şirketler ve yöneticilerle ilgili komplo hikayeleri anlatan filmler de çekilir.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1980’ler: Yeni Sağın Yükselişi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1196752"/>
            <a:ext cx="8229600" cy="5472608"/>
          </a:xfrm>
        </p:spPr>
        <p:txBody>
          <a:bodyPr>
            <a:noAutofit/>
          </a:bodyPr>
          <a:lstStyle/>
          <a:p>
            <a:pPr algn="just"/>
            <a:r>
              <a:rPr lang="tr-TR" sz="2000" dirty="0" smtClean="0">
                <a:latin typeface="+mj-lt"/>
                <a:cs typeface="Calibri" pitchFamily="34" charset="0"/>
              </a:rPr>
              <a:t>1978’de yeni sağ hareketi yükselir. Liberal yaklaşım ve sosyal güvenlik politikaları karşısında serbest piyasa ekonomisi savunulur. Ayrıca 1970’lerin sonunda </a:t>
            </a:r>
            <a:r>
              <a:rPr lang="tr-TR" sz="2000" dirty="0" err="1" smtClean="0">
                <a:latin typeface="+mj-lt"/>
                <a:cs typeface="Calibri" pitchFamily="34" charset="0"/>
              </a:rPr>
              <a:t>Sovyetler’in</a:t>
            </a:r>
            <a:r>
              <a:rPr lang="tr-TR" sz="2000" dirty="0" smtClean="0">
                <a:latin typeface="+mj-lt"/>
                <a:cs typeface="Calibri" pitchFamily="34" charset="0"/>
              </a:rPr>
              <a:t> Afganistan’ı işgali, Vietnam yenilgisi ve İran rehine krizine yönelik tepkiler milliyetçiliğin ve militarizmin yükselişiyle sonuçlanır. </a:t>
            </a:r>
          </a:p>
          <a:p>
            <a:pPr algn="just"/>
            <a:r>
              <a:rPr lang="tr-TR" sz="2000" dirty="0" smtClean="0">
                <a:latin typeface="+mj-lt"/>
                <a:cs typeface="Calibri" pitchFamily="34" charset="0"/>
              </a:rPr>
              <a:t>Amerikan kültüründe öne çıkan muhafazakar ruh, 70’lerin sonunda ve 80’lerde birçok popüler filmde karşımıza çıkar. 1970’lerin ortasındaki felaket filmlerine karşılık iktidar </a:t>
            </a:r>
            <a:r>
              <a:rPr lang="tr-TR" sz="2000" dirty="0" smtClean="0">
                <a:latin typeface="+mj-lt"/>
                <a:cs typeface="Calibri" pitchFamily="34" charset="0"/>
              </a:rPr>
              <a:t>fantezileri </a:t>
            </a:r>
            <a:r>
              <a:rPr lang="tr-TR" sz="2000" dirty="0" smtClean="0">
                <a:latin typeface="+mj-lt"/>
                <a:cs typeface="Calibri" pitchFamily="34" charset="0"/>
              </a:rPr>
              <a:t>sunulur. </a:t>
            </a:r>
            <a:r>
              <a:rPr lang="tr-TR" sz="2000" i="1" dirty="0" smtClean="0">
                <a:latin typeface="+mj-lt"/>
                <a:cs typeface="Calibri" pitchFamily="34" charset="0"/>
              </a:rPr>
              <a:t>Yıldız Savaşları </a:t>
            </a:r>
            <a:r>
              <a:rPr lang="tr-TR" sz="2000" dirty="0" smtClean="0">
                <a:latin typeface="+mj-lt"/>
                <a:cs typeface="Calibri" pitchFamily="34" charset="0"/>
              </a:rPr>
              <a:t>(George </a:t>
            </a:r>
            <a:r>
              <a:rPr lang="tr-TR" sz="2000" dirty="0" err="1" smtClean="0">
                <a:latin typeface="+mj-lt"/>
                <a:cs typeface="Calibri" pitchFamily="34" charset="0"/>
              </a:rPr>
              <a:t>Lucas</a:t>
            </a:r>
            <a:r>
              <a:rPr lang="tr-TR" sz="2000" dirty="0" smtClean="0">
                <a:latin typeface="+mj-lt"/>
                <a:cs typeface="Calibri" pitchFamily="34" charset="0"/>
              </a:rPr>
              <a:t>, 1977) filminde Sovyet askerlerini andıran imparatorluk güçleri karşısında Cumhuriyetçi özgürlük savaşçıları yer alır. </a:t>
            </a:r>
            <a:r>
              <a:rPr lang="tr-TR" sz="2000" i="1" dirty="0" err="1" smtClean="0">
                <a:latin typeface="+mj-lt"/>
                <a:cs typeface="Calibri" pitchFamily="34" charset="0"/>
              </a:rPr>
              <a:t>Kramer</a:t>
            </a:r>
            <a:r>
              <a:rPr lang="tr-TR" sz="2000" i="1" dirty="0" smtClean="0">
                <a:latin typeface="+mj-lt"/>
                <a:cs typeface="Calibri" pitchFamily="34" charset="0"/>
              </a:rPr>
              <a:t> </a:t>
            </a:r>
            <a:r>
              <a:rPr lang="tr-TR" sz="2000" i="1" dirty="0" err="1" smtClean="0">
                <a:latin typeface="+mj-lt"/>
                <a:cs typeface="Calibri" pitchFamily="34" charset="0"/>
              </a:rPr>
              <a:t>Kramer’e</a:t>
            </a:r>
            <a:r>
              <a:rPr lang="tr-TR" sz="2000" i="1" dirty="0" smtClean="0">
                <a:latin typeface="+mj-lt"/>
                <a:cs typeface="Calibri" pitchFamily="34" charset="0"/>
              </a:rPr>
              <a:t>  Karşı </a:t>
            </a:r>
            <a:r>
              <a:rPr lang="tr-TR" sz="2000" dirty="0" smtClean="0">
                <a:latin typeface="+mj-lt"/>
                <a:cs typeface="Calibri" pitchFamily="34" charset="0"/>
              </a:rPr>
              <a:t>(1979) filminde anne suçlanırken, baba kutsanır. </a:t>
            </a:r>
            <a:r>
              <a:rPr lang="tr-TR" sz="2000" i="1" dirty="0" smtClean="0">
                <a:latin typeface="+mj-lt"/>
                <a:cs typeface="Calibri" pitchFamily="34" charset="0"/>
              </a:rPr>
              <a:t>Avcı</a:t>
            </a:r>
            <a:r>
              <a:rPr lang="tr-TR" sz="2000" dirty="0" smtClean="0">
                <a:latin typeface="+mj-lt"/>
                <a:cs typeface="Calibri" pitchFamily="34" charset="0"/>
              </a:rPr>
              <a:t> (1978) ve </a:t>
            </a:r>
            <a:r>
              <a:rPr lang="tr-TR" sz="2000" i="1" dirty="0" err="1" smtClean="0">
                <a:latin typeface="+mj-lt"/>
                <a:cs typeface="Calibri" pitchFamily="34" charset="0"/>
              </a:rPr>
              <a:t>Rambo</a:t>
            </a:r>
            <a:r>
              <a:rPr lang="tr-TR" sz="2000" dirty="0" smtClean="0">
                <a:latin typeface="+mj-lt"/>
                <a:cs typeface="Calibri" pitchFamily="34" charset="0"/>
              </a:rPr>
              <a:t> (1982) filminde savaş yanlısı bir politika izlenir.</a:t>
            </a:r>
          </a:p>
          <a:p>
            <a:pPr algn="just"/>
            <a:r>
              <a:rPr lang="tr-TR" sz="2000" dirty="0" smtClean="0">
                <a:latin typeface="+mj-lt"/>
              </a:rPr>
              <a:t>Kadını edilginleştiren romantik aşkın ve ataerkil ailenin kutsanması, güçlü erkek kahramanın zaferi ve yenilenmiş militarizm bu filmlerin öne çıkan konularını oluşturur. 1980’lerde sağ kanat gündemi savunan belli başlı filmler şu şekildedir: </a:t>
            </a:r>
            <a:r>
              <a:rPr lang="tr-TR" sz="2000" i="1" dirty="0" smtClean="0">
                <a:latin typeface="+mj-lt"/>
              </a:rPr>
              <a:t>Yıldız Savaşları </a:t>
            </a:r>
            <a:r>
              <a:rPr lang="tr-TR" sz="2000" dirty="0" smtClean="0">
                <a:latin typeface="+mj-lt"/>
              </a:rPr>
              <a:t>serisi, </a:t>
            </a:r>
            <a:r>
              <a:rPr lang="tr-TR" sz="2000" i="1" dirty="0" smtClean="0">
                <a:latin typeface="+mj-lt"/>
              </a:rPr>
              <a:t>Sosyete Polisi</a:t>
            </a:r>
            <a:r>
              <a:rPr lang="tr-TR" sz="2000" dirty="0" smtClean="0">
                <a:latin typeface="+mj-lt"/>
              </a:rPr>
              <a:t>, </a:t>
            </a:r>
            <a:r>
              <a:rPr lang="tr-TR" sz="2000" i="1" dirty="0" err="1" smtClean="0">
                <a:latin typeface="+mj-lt"/>
              </a:rPr>
              <a:t>Rambo</a:t>
            </a:r>
            <a:r>
              <a:rPr lang="tr-TR" sz="2000" dirty="0" smtClean="0">
                <a:latin typeface="+mj-lt"/>
              </a:rPr>
              <a:t>, </a:t>
            </a:r>
            <a:r>
              <a:rPr lang="tr-TR" sz="2000" i="1" dirty="0" smtClean="0">
                <a:latin typeface="+mj-lt"/>
              </a:rPr>
              <a:t>Kutsal Hazine Avcıları</a:t>
            </a:r>
            <a:r>
              <a:rPr lang="tr-TR" sz="2000" dirty="0" smtClean="0">
                <a:latin typeface="+mj-lt"/>
              </a:rPr>
              <a:t> .</a:t>
            </a:r>
            <a:endParaRPr lang="tr-TR" sz="2000" dirty="0">
              <a:latin typeface="+mj-lt"/>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55576" y="692696"/>
            <a:ext cx="7416824" cy="3785652"/>
          </a:xfrm>
          <a:prstGeom prst="rect">
            <a:avLst/>
          </a:prstGeom>
        </p:spPr>
        <p:txBody>
          <a:bodyPr wrap="square">
            <a:spAutoFit/>
          </a:bodyPr>
          <a:lstStyle/>
          <a:p>
            <a:pPr algn="ctr"/>
            <a:r>
              <a:rPr lang="tr-TR" sz="2400" b="1" dirty="0" smtClean="0">
                <a:latin typeface="+mj-lt"/>
                <a:cs typeface="Times New Roman" pitchFamily="18" charset="0"/>
              </a:rPr>
              <a:t>KAYNAKÇA</a:t>
            </a:r>
          </a:p>
          <a:p>
            <a:pPr algn="just">
              <a:buFont typeface="Arial" pitchFamily="34" charset="0"/>
              <a:buChar char="•"/>
            </a:pPr>
            <a:r>
              <a:rPr lang="tr-TR" sz="2400" dirty="0" err="1" smtClean="0">
                <a:latin typeface="+mj-lt"/>
                <a:cs typeface="Times New Roman" pitchFamily="18" charset="0"/>
              </a:rPr>
              <a:t>Ryan</a:t>
            </a:r>
            <a:r>
              <a:rPr lang="tr-TR" sz="2400" dirty="0" smtClean="0">
                <a:latin typeface="+mj-lt"/>
                <a:cs typeface="Times New Roman" pitchFamily="18" charset="0"/>
              </a:rPr>
              <a:t>, Michael ve </a:t>
            </a:r>
            <a:r>
              <a:rPr lang="tr-TR" sz="2400" dirty="0" err="1" smtClean="0">
                <a:latin typeface="+mj-lt"/>
                <a:cs typeface="Times New Roman" pitchFamily="18" charset="0"/>
              </a:rPr>
              <a:t>Douglas</a:t>
            </a:r>
            <a:r>
              <a:rPr lang="tr-TR" sz="2400" dirty="0" smtClean="0">
                <a:latin typeface="+mj-lt"/>
                <a:cs typeface="Times New Roman" pitchFamily="18" charset="0"/>
              </a:rPr>
              <a:t> </a:t>
            </a:r>
            <a:r>
              <a:rPr lang="tr-TR" sz="2400" dirty="0" err="1" smtClean="0">
                <a:latin typeface="+mj-lt"/>
                <a:cs typeface="Times New Roman" pitchFamily="18" charset="0"/>
              </a:rPr>
              <a:t>Kellner</a:t>
            </a:r>
            <a:r>
              <a:rPr lang="tr-TR" sz="2400" dirty="0" smtClean="0">
                <a:latin typeface="+mj-lt"/>
                <a:cs typeface="Times New Roman" pitchFamily="18" charset="0"/>
              </a:rPr>
              <a:t> (1997). </a:t>
            </a:r>
            <a:r>
              <a:rPr lang="tr-TR" sz="2400" dirty="0" smtClean="0">
                <a:latin typeface="+mj-lt"/>
                <a:cs typeface="Times New Roman" pitchFamily="18" charset="0"/>
              </a:rPr>
              <a:t>Giriş. </a:t>
            </a:r>
            <a:r>
              <a:rPr lang="tr-TR" sz="2400" i="1" dirty="0" smtClean="0">
                <a:latin typeface="+mj-lt"/>
                <a:cs typeface="Times New Roman" pitchFamily="18" charset="0"/>
              </a:rPr>
              <a:t>Politik Kamera: Çağdaş Hollywood Sinemasının İdeolojisi ve Politikası.</a:t>
            </a:r>
            <a:r>
              <a:rPr lang="tr-TR" sz="2400" dirty="0" smtClean="0">
                <a:latin typeface="+mj-lt"/>
                <a:cs typeface="Times New Roman" pitchFamily="18" charset="0"/>
              </a:rPr>
              <a:t> İstanbul: Ayrıntı. </a:t>
            </a:r>
            <a:r>
              <a:rPr lang="tr-TR" sz="2400" dirty="0" smtClean="0">
                <a:latin typeface="+mj-lt"/>
                <a:cs typeface="Times New Roman" pitchFamily="18" charset="0"/>
              </a:rPr>
              <a:t>17-42</a:t>
            </a:r>
            <a:r>
              <a:rPr lang="tr-TR" sz="2400" dirty="0" smtClean="0">
                <a:latin typeface="+mj-lt"/>
                <a:cs typeface="Times New Roman" pitchFamily="18" charset="0"/>
              </a:rPr>
              <a:t>.</a:t>
            </a:r>
          </a:p>
          <a:p>
            <a:pPr algn="just">
              <a:buFont typeface="Arial" pitchFamily="34" charset="0"/>
              <a:buChar char="•"/>
            </a:pPr>
            <a:r>
              <a:rPr lang="tr-TR" sz="2400" dirty="0" err="1" smtClean="0">
                <a:latin typeface="+mj-lt"/>
                <a:cs typeface="Times New Roman" pitchFamily="18" charset="0"/>
              </a:rPr>
              <a:t>Bordwell</a:t>
            </a:r>
            <a:r>
              <a:rPr lang="tr-TR" sz="2400" dirty="0" smtClean="0">
                <a:latin typeface="+mj-lt"/>
                <a:cs typeface="Times New Roman" pitchFamily="18" charset="0"/>
              </a:rPr>
              <a:t>, </a:t>
            </a:r>
            <a:r>
              <a:rPr lang="tr-TR" sz="2400" dirty="0" err="1" smtClean="0">
                <a:latin typeface="+mj-lt"/>
                <a:cs typeface="Times New Roman" pitchFamily="18" charset="0"/>
              </a:rPr>
              <a:t>David</a:t>
            </a:r>
            <a:r>
              <a:rPr lang="tr-TR" sz="2400" dirty="0" smtClean="0">
                <a:latin typeface="+mj-lt"/>
                <a:cs typeface="Times New Roman" pitchFamily="18" charset="0"/>
              </a:rPr>
              <a:t> ve </a:t>
            </a:r>
            <a:r>
              <a:rPr lang="tr-TR" sz="2400" dirty="0" err="1" smtClean="0">
                <a:latin typeface="+mj-lt"/>
                <a:cs typeface="Times New Roman" pitchFamily="18" charset="0"/>
              </a:rPr>
              <a:t>Kristin</a:t>
            </a:r>
            <a:r>
              <a:rPr lang="tr-TR" sz="2400" dirty="0" smtClean="0">
                <a:latin typeface="+mj-lt"/>
                <a:cs typeface="Times New Roman" pitchFamily="18" charset="0"/>
              </a:rPr>
              <a:t> </a:t>
            </a:r>
            <a:r>
              <a:rPr lang="tr-TR" sz="2400" dirty="0" err="1" smtClean="0">
                <a:latin typeface="+mj-lt"/>
                <a:cs typeface="Times New Roman" pitchFamily="18" charset="0"/>
              </a:rPr>
              <a:t>Thompson</a:t>
            </a:r>
            <a:r>
              <a:rPr lang="tr-TR" sz="2400" dirty="0" smtClean="0">
                <a:latin typeface="+mj-lt"/>
                <a:cs typeface="Times New Roman" pitchFamily="18" charset="0"/>
              </a:rPr>
              <a:t> </a:t>
            </a:r>
            <a:r>
              <a:rPr lang="tr-TR" sz="2400" dirty="0" smtClean="0">
                <a:latin typeface="+mj-lt"/>
                <a:cs typeface="Times New Roman" pitchFamily="18" charset="0"/>
              </a:rPr>
              <a:t>(2009). </a:t>
            </a:r>
            <a:r>
              <a:rPr lang="tr-TR" sz="2400" dirty="0" smtClean="0">
                <a:latin typeface="+mj-lt"/>
                <a:cs typeface="Times New Roman" pitchFamily="18" charset="0"/>
              </a:rPr>
              <a:t>Yeni </a:t>
            </a:r>
            <a:r>
              <a:rPr lang="tr-TR" sz="2400" dirty="0" smtClean="0">
                <a:latin typeface="+mj-lt"/>
                <a:cs typeface="Times New Roman" pitchFamily="18" charset="0"/>
              </a:rPr>
              <a:t>Hollywood ve Bağımsız Film </a:t>
            </a:r>
            <a:r>
              <a:rPr lang="tr-TR" sz="2400" dirty="0" smtClean="0">
                <a:latin typeface="+mj-lt"/>
                <a:cs typeface="Times New Roman" pitchFamily="18" charset="0"/>
              </a:rPr>
              <a:t>Yapımı. </a:t>
            </a:r>
            <a:r>
              <a:rPr lang="tr-TR" sz="2400" i="1" dirty="0" smtClean="0">
                <a:latin typeface="+mj-lt"/>
                <a:cs typeface="Times New Roman" pitchFamily="18" charset="0"/>
              </a:rPr>
              <a:t>Film </a:t>
            </a:r>
            <a:r>
              <a:rPr lang="tr-TR" sz="2400" i="1" dirty="0" smtClean="0">
                <a:latin typeface="+mj-lt"/>
                <a:cs typeface="Times New Roman" pitchFamily="18" charset="0"/>
              </a:rPr>
              <a:t>Sanatı</a:t>
            </a:r>
            <a:r>
              <a:rPr lang="tr-TR" sz="2400" dirty="0" smtClean="0">
                <a:latin typeface="+mj-lt"/>
                <a:cs typeface="Times New Roman" pitchFamily="18" charset="0"/>
              </a:rPr>
              <a:t>. Ankara: De Ki. </a:t>
            </a:r>
            <a:r>
              <a:rPr lang="tr-TR" sz="2400" dirty="0" smtClean="0">
                <a:latin typeface="+mj-lt"/>
                <a:cs typeface="Times New Roman" pitchFamily="18" charset="0"/>
              </a:rPr>
              <a:t>464-468</a:t>
            </a:r>
            <a:r>
              <a:rPr lang="tr-TR" sz="2400" dirty="0" smtClean="0">
                <a:latin typeface="+mj-lt"/>
                <a:cs typeface="Times New Roman" pitchFamily="18" charset="0"/>
              </a:rPr>
              <a:t>.</a:t>
            </a:r>
            <a:endParaRPr lang="tr-TR" sz="2400" b="1" dirty="0" smtClean="0">
              <a:latin typeface="+mj-lt"/>
              <a:cs typeface="Times New Roman" pitchFamily="18" charset="0"/>
            </a:endParaRPr>
          </a:p>
          <a:p>
            <a:pPr algn="just">
              <a:buFont typeface="Arial" pitchFamily="34" charset="0"/>
              <a:buChar char="•"/>
            </a:pPr>
            <a:r>
              <a:rPr lang="tr-TR" sz="2400" dirty="0" err="1" smtClean="0">
                <a:latin typeface="+mj-lt"/>
                <a:cs typeface="Times New Roman" pitchFamily="18" charset="0"/>
              </a:rPr>
              <a:t>Çelikcan</a:t>
            </a:r>
            <a:r>
              <a:rPr lang="tr-TR" sz="2400" dirty="0" smtClean="0">
                <a:latin typeface="+mj-lt"/>
                <a:cs typeface="Times New Roman" pitchFamily="18" charset="0"/>
              </a:rPr>
              <a:t>, Peyami (1997). </a:t>
            </a:r>
            <a:r>
              <a:rPr lang="tr-TR" sz="2400" dirty="0" smtClean="0">
                <a:latin typeface="+mj-lt"/>
                <a:cs typeface="Times New Roman" pitchFamily="18" charset="0"/>
              </a:rPr>
              <a:t>Hollywood </a:t>
            </a:r>
            <a:r>
              <a:rPr lang="tr-TR" sz="2400" dirty="0" err="1" smtClean="0">
                <a:latin typeface="+mj-lt"/>
                <a:cs typeface="Times New Roman" pitchFamily="18" charset="0"/>
              </a:rPr>
              <a:t>Rönesansı</a:t>
            </a:r>
            <a:r>
              <a:rPr lang="tr-TR" sz="2400" dirty="0" smtClean="0">
                <a:latin typeface="+mj-lt"/>
                <a:cs typeface="Times New Roman" pitchFamily="18" charset="0"/>
              </a:rPr>
              <a:t>.</a:t>
            </a:r>
            <a:r>
              <a:rPr lang="tr-TR" sz="2400" dirty="0" smtClean="0">
                <a:latin typeface="+mj-lt"/>
                <a:cs typeface="Times New Roman" pitchFamily="18" charset="0"/>
              </a:rPr>
              <a:t> </a:t>
            </a:r>
            <a:r>
              <a:rPr lang="tr-TR" sz="2400" dirty="0" smtClean="0">
                <a:latin typeface="+mj-lt"/>
                <a:cs typeface="Times New Roman" pitchFamily="18" charset="0"/>
              </a:rPr>
              <a:t>Sinema Akımları. D. Derman, S. Günaydın, A. İnam &amp; O. Onaran </a:t>
            </a:r>
            <a:r>
              <a:rPr lang="tr-TR" sz="2400" dirty="0" smtClean="0">
                <a:latin typeface="+mj-lt"/>
                <a:cs typeface="Times New Roman" pitchFamily="18" charset="0"/>
              </a:rPr>
              <a:t>(Ed.). </a:t>
            </a:r>
            <a:r>
              <a:rPr lang="tr-TR" sz="2400" dirty="0" smtClean="0">
                <a:latin typeface="+mj-lt"/>
                <a:cs typeface="Times New Roman" pitchFamily="18" charset="0"/>
              </a:rPr>
              <a:t>Ankara: </a:t>
            </a:r>
            <a:r>
              <a:rPr lang="tr-TR" sz="2400" dirty="0" err="1" smtClean="0">
                <a:latin typeface="+mj-lt"/>
                <a:cs typeface="Times New Roman" pitchFamily="18" charset="0"/>
              </a:rPr>
              <a:t>Med</a:t>
            </a:r>
            <a:r>
              <a:rPr lang="tr-TR" sz="2400" dirty="0" smtClean="0">
                <a:latin typeface="+mj-lt"/>
                <a:cs typeface="Times New Roman" pitchFamily="18" charset="0"/>
              </a:rPr>
              <a:t>-</a:t>
            </a:r>
            <a:r>
              <a:rPr lang="tr-TR" sz="2400" dirty="0" err="1" smtClean="0">
                <a:latin typeface="+mj-lt"/>
                <a:cs typeface="Times New Roman" pitchFamily="18" charset="0"/>
              </a:rPr>
              <a:t>Campus</a:t>
            </a:r>
            <a:r>
              <a:rPr lang="tr-TR" sz="2400" smtClean="0">
                <a:latin typeface="+mj-lt"/>
                <a:cs typeface="Times New Roman" pitchFamily="18" charset="0"/>
              </a:rPr>
              <a:t>. </a:t>
            </a:r>
            <a:r>
              <a:rPr lang="tr-TR" sz="2400" smtClean="0">
                <a:latin typeface="+mj-lt"/>
                <a:cs typeface="Times New Roman" pitchFamily="18" charset="0"/>
              </a:rPr>
              <a:t>192-206</a:t>
            </a:r>
            <a:r>
              <a:rPr lang="tr-TR" sz="2400" dirty="0" smtClean="0">
                <a:latin typeface="+mj-lt"/>
                <a:cs typeface="Times New Roman" pitchFamily="18" charset="0"/>
              </a:rPr>
              <a:t>.</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1180</TotalTime>
  <Words>1113</Words>
  <Application>Microsoft Office PowerPoint</Application>
  <PresentationFormat>Ekran Gösterisi (4:3)</PresentationFormat>
  <Paragraphs>41</Paragraphs>
  <Slides>8</Slides>
  <Notes>1</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1960’larda Amerika: Radikal ve Liberal Hareketler</vt:lpstr>
      <vt:lpstr>1960’larda Amerikan Sineması</vt:lpstr>
      <vt:lpstr>1960’larda Amerikan Sineması</vt:lpstr>
      <vt:lpstr> 1960’larda Amerikan Sineması</vt:lpstr>
      <vt:lpstr>1970’lerde Amerikan Toplumu ve Amerikan Sineması</vt:lpstr>
      <vt:lpstr>1970’lerde Amerikan Toplumu ve Amerikan Sineması</vt:lpstr>
      <vt:lpstr>1980’ler: Yeni Sağın Yükselişi</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120</cp:revision>
  <dcterms:created xsi:type="dcterms:W3CDTF">2018-10-25T18:01:29Z</dcterms:created>
  <dcterms:modified xsi:type="dcterms:W3CDTF">2020-05-11T23:35:41Z</dcterms:modified>
</cp:coreProperties>
</file>