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138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166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58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4334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011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49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075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16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609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9056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646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65BCD-DE19-45CB-BC35-D199C1AE7D7C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03877-E3CF-494E-93C3-A3D23F306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2826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Karaciğer </a:t>
            </a:r>
            <a:r>
              <a:rPr lang="tr-TR" smtClean="0"/>
              <a:t>ve pankreas </a:t>
            </a:r>
            <a:r>
              <a:rPr lang="tr-TR" dirty="0" smtClean="0"/>
              <a:t>salgıları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149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403225"/>
            <a:ext cx="8110537" cy="525463"/>
          </a:xfrm>
        </p:spPr>
        <p:txBody>
          <a:bodyPr>
            <a:normAutofit fontScale="90000"/>
          </a:bodyPr>
          <a:lstStyle/>
          <a:p>
            <a:r>
              <a:rPr lang="tr-TR" altLang="tr-TR" sz="3200" dirty="0" smtClean="0">
                <a:solidFill>
                  <a:srgbClr val="002060"/>
                </a:solidFill>
                <a:effectLst/>
              </a:rPr>
              <a:t>KC </a:t>
            </a:r>
            <a:r>
              <a:rPr lang="tr-TR" altLang="tr-TR" sz="3200" dirty="0" err="1">
                <a:solidFill>
                  <a:srgbClr val="002060"/>
                </a:solidFill>
                <a:effectLst/>
              </a:rPr>
              <a:t>nin</a:t>
            </a:r>
            <a:r>
              <a:rPr lang="tr-TR" altLang="tr-TR" sz="3200" dirty="0">
                <a:solidFill>
                  <a:srgbClr val="002060"/>
                </a:solidFill>
                <a:effectLst/>
              </a:rPr>
              <a:t> Salgılama fonksiyonu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007350" cy="5256213"/>
          </a:xfrm>
        </p:spPr>
        <p:txBody>
          <a:bodyPr/>
          <a:lstStyle/>
          <a:p>
            <a:endParaRPr lang="tr-TR" altLang="tr-TR" dirty="0">
              <a:solidFill>
                <a:schemeClr val="hlink"/>
              </a:solidFill>
            </a:endParaRPr>
          </a:p>
          <a:p>
            <a:r>
              <a:rPr lang="tr-TR" altLang="tr-TR" dirty="0">
                <a:solidFill>
                  <a:srgbClr val="002060"/>
                </a:solidFill>
              </a:rPr>
              <a:t>Karaciğerin salgısı </a:t>
            </a:r>
            <a:r>
              <a:rPr lang="tr-TR" altLang="tr-TR" dirty="0" smtClean="0">
                <a:solidFill>
                  <a:srgbClr val="002060"/>
                </a:solidFill>
              </a:rPr>
              <a:t>safradır</a:t>
            </a:r>
            <a:r>
              <a:rPr lang="tr-TR" altLang="tr-TR" dirty="0">
                <a:solidFill>
                  <a:srgbClr val="002060"/>
                </a:solidFill>
              </a:rPr>
              <a:t>.</a:t>
            </a:r>
          </a:p>
          <a:p>
            <a:r>
              <a:rPr lang="tr-TR" altLang="tr-TR" dirty="0">
                <a:solidFill>
                  <a:srgbClr val="002060"/>
                </a:solidFill>
              </a:rPr>
              <a:t>Safra kesesinde depo edilir.</a:t>
            </a:r>
          </a:p>
          <a:p>
            <a:r>
              <a:rPr lang="tr-TR" altLang="tr-TR" dirty="0">
                <a:solidFill>
                  <a:srgbClr val="002060"/>
                </a:solidFill>
              </a:rPr>
              <a:t>Bileşiminde: safra tuzları, safra  </a:t>
            </a:r>
            <a:r>
              <a:rPr lang="tr-TR" altLang="tr-TR" dirty="0" err="1">
                <a:solidFill>
                  <a:srgbClr val="002060"/>
                </a:solidFill>
              </a:rPr>
              <a:t>pigmentleri,kolesterol</a:t>
            </a:r>
            <a:r>
              <a:rPr lang="tr-TR" altLang="tr-TR" dirty="0">
                <a:solidFill>
                  <a:srgbClr val="002060"/>
                </a:solidFill>
              </a:rPr>
              <a:t>, inorganik tuzlar, yağ asitleri, </a:t>
            </a:r>
            <a:r>
              <a:rPr lang="tr-TR" altLang="tr-TR" dirty="0" err="1">
                <a:solidFill>
                  <a:srgbClr val="002060"/>
                </a:solidFill>
              </a:rPr>
              <a:t>lesitin</a:t>
            </a:r>
            <a:r>
              <a:rPr lang="tr-TR" altLang="tr-TR" dirty="0">
                <a:solidFill>
                  <a:srgbClr val="002060"/>
                </a:solidFill>
              </a:rPr>
              <a:t>, alkali </a:t>
            </a:r>
            <a:r>
              <a:rPr lang="tr-TR" altLang="tr-TR" dirty="0" err="1">
                <a:solidFill>
                  <a:srgbClr val="002060"/>
                </a:solidFill>
              </a:rPr>
              <a:t>fosfataz</a:t>
            </a:r>
            <a:r>
              <a:rPr lang="tr-TR" altLang="tr-TR" dirty="0">
                <a:solidFill>
                  <a:srgbClr val="002060"/>
                </a:solidFill>
              </a:rPr>
              <a:t> bulunur.</a:t>
            </a:r>
          </a:p>
          <a:p>
            <a:endParaRPr lang="tr-TR" altLang="tr-TR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68687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275" y="2117725"/>
            <a:ext cx="8140700" cy="3898900"/>
          </a:xfrm>
        </p:spPr>
        <p:txBody>
          <a:bodyPr/>
          <a:lstStyle/>
          <a:p>
            <a:r>
              <a:rPr lang="tr-TR" altLang="tr-TR" dirty="0">
                <a:solidFill>
                  <a:srgbClr val="002060"/>
                </a:solidFill>
              </a:rPr>
              <a:t>Safra tuzları: terminal </a:t>
            </a:r>
            <a:r>
              <a:rPr lang="tr-TR" altLang="tr-TR" dirty="0" err="1">
                <a:solidFill>
                  <a:srgbClr val="002060"/>
                </a:solidFill>
              </a:rPr>
              <a:t>ileumdan</a:t>
            </a:r>
            <a:r>
              <a:rPr lang="tr-TR" altLang="tr-TR" dirty="0">
                <a:solidFill>
                  <a:srgbClr val="002060"/>
                </a:solidFill>
              </a:rPr>
              <a:t> </a:t>
            </a:r>
            <a:r>
              <a:rPr lang="tr-TR" altLang="tr-TR" dirty="0" err="1">
                <a:solidFill>
                  <a:srgbClr val="002060"/>
                </a:solidFill>
              </a:rPr>
              <a:t>Na</a:t>
            </a:r>
            <a:r>
              <a:rPr lang="tr-TR" altLang="tr-TR" dirty="0">
                <a:solidFill>
                  <a:srgbClr val="002060"/>
                </a:solidFill>
              </a:rPr>
              <a:t> ile birlikte taşınarak emilir, yeniden safra yapımını uyarır.</a:t>
            </a:r>
          </a:p>
          <a:p>
            <a:r>
              <a:rPr lang="tr-TR" altLang="tr-TR" dirty="0">
                <a:solidFill>
                  <a:srgbClr val="002060"/>
                </a:solidFill>
              </a:rPr>
              <a:t>Safra pigmentleri: </a:t>
            </a:r>
            <a:r>
              <a:rPr lang="tr-TR" altLang="tr-TR" dirty="0" err="1">
                <a:solidFill>
                  <a:srgbClr val="002060"/>
                </a:solidFill>
              </a:rPr>
              <a:t>Bilirübin</a:t>
            </a:r>
            <a:r>
              <a:rPr lang="tr-TR" altLang="tr-TR" dirty="0">
                <a:solidFill>
                  <a:srgbClr val="002060"/>
                </a:solidFill>
              </a:rPr>
              <a:t> ve biliverdin </a:t>
            </a:r>
            <a:r>
              <a:rPr lang="tr-TR" altLang="tr-TR" dirty="0" err="1">
                <a:solidFill>
                  <a:srgbClr val="002060"/>
                </a:solidFill>
              </a:rPr>
              <a:t>dir</a:t>
            </a:r>
            <a:r>
              <a:rPr lang="tr-TR" altLang="tr-TR" dirty="0">
                <a:solidFill>
                  <a:srgbClr val="002060"/>
                </a:solidFill>
              </a:rPr>
              <a:t>. safraya sarı yeşil rengini verirler.</a:t>
            </a:r>
          </a:p>
          <a:p>
            <a:endParaRPr lang="tr-TR" altLang="tr-TR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28327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7313"/>
          </a:xfrm>
        </p:spPr>
        <p:txBody>
          <a:bodyPr>
            <a:normAutofit fontScale="90000"/>
          </a:bodyPr>
          <a:lstStyle/>
          <a:p>
            <a:endParaRPr lang="tr-TR" altLang="tr-TR" sz="3800"/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377237" cy="54038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dirty="0">
                <a:solidFill>
                  <a:srgbClr val="002060"/>
                </a:solidFill>
              </a:rPr>
              <a:t>Karaciğer hücreleri safra asitleri salgılar bunlardan günde 0.6 g safra tuzu yaparlar. </a:t>
            </a:r>
          </a:p>
          <a:p>
            <a:pPr>
              <a:lnSpc>
                <a:spcPct val="90000"/>
              </a:lnSpc>
            </a:pPr>
            <a:endParaRPr lang="tr-TR" altLang="tr-TR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r-TR" altLang="tr-TR" dirty="0">
                <a:solidFill>
                  <a:srgbClr val="002060"/>
                </a:solidFill>
              </a:rPr>
              <a:t>Safra tuzu safra asitlerinin (Kolik ve </a:t>
            </a:r>
            <a:r>
              <a:rPr lang="tr-TR" altLang="tr-TR" dirty="0" err="1">
                <a:solidFill>
                  <a:srgbClr val="002060"/>
                </a:solidFill>
              </a:rPr>
              <a:t>kenedokolik</a:t>
            </a:r>
            <a:r>
              <a:rPr lang="tr-TR" altLang="tr-TR" dirty="0">
                <a:solidFill>
                  <a:srgbClr val="002060"/>
                </a:solidFill>
              </a:rPr>
              <a:t> asit) </a:t>
            </a:r>
            <a:r>
              <a:rPr lang="tr-TR" altLang="tr-TR" dirty="0" err="1">
                <a:solidFill>
                  <a:srgbClr val="002060"/>
                </a:solidFill>
              </a:rPr>
              <a:t>glisin</a:t>
            </a:r>
            <a:r>
              <a:rPr lang="tr-TR" altLang="tr-TR" dirty="0">
                <a:solidFill>
                  <a:srgbClr val="002060"/>
                </a:solidFill>
              </a:rPr>
              <a:t> ve </a:t>
            </a:r>
            <a:r>
              <a:rPr lang="tr-TR" altLang="tr-TR" dirty="0" err="1">
                <a:solidFill>
                  <a:srgbClr val="002060"/>
                </a:solidFill>
              </a:rPr>
              <a:t>taurin</a:t>
            </a:r>
            <a:r>
              <a:rPr lang="tr-TR" altLang="tr-TR" dirty="0">
                <a:solidFill>
                  <a:srgbClr val="002060"/>
                </a:solidFill>
              </a:rPr>
              <a:t> ile </a:t>
            </a:r>
            <a:r>
              <a:rPr lang="tr-TR" altLang="tr-TR" dirty="0" err="1">
                <a:solidFill>
                  <a:srgbClr val="002060"/>
                </a:solidFill>
              </a:rPr>
              <a:t>konjuge</a:t>
            </a:r>
            <a:r>
              <a:rPr lang="tr-TR" altLang="tr-TR" dirty="0">
                <a:solidFill>
                  <a:srgbClr val="002060"/>
                </a:solidFill>
              </a:rPr>
              <a:t> olmuş potasyum ve sodyum tuzlarıdır. </a:t>
            </a:r>
          </a:p>
          <a:p>
            <a:pPr>
              <a:lnSpc>
                <a:spcPct val="90000"/>
              </a:lnSpc>
            </a:pPr>
            <a:r>
              <a:rPr lang="tr-TR" altLang="tr-TR" dirty="0">
                <a:solidFill>
                  <a:srgbClr val="002060"/>
                </a:solidFill>
              </a:rPr>
              <a:t>Safra asitlerinin ön maddesi Kolesteroldür.</a:t>
            </a:r>
          </a:p>
          <a:p>
            <a:pPr>
              <a:lnSpc>
                <a:spcPct val="90000"/>
              </a:lnSpc>
            </a:pPr>
            <a:r>
              <a:rPr lang="tr-TR" altLang="tr-TR" dirty="0">
                <a:solidFill>
                  <a:srgbClr val="002060"/>
                </a:solidFill>
              </a:rPr>
              <a:t>Günlük salınım miktarı: 600-1200 ml </a:t>
            </a:r>
            <a:r>
              <a:rPr lang="tr-TR" altLang="tr-TR" dirty="0" err="1">
                <a:solidFill>
                  <a:srgbClr val="002060"/>
                </a:solidFill>
              </a:rPr>
              <a:t>dir</a:t>
            </a:r>
            <a:r>
              <a:rPr lang="tr-TR" altLang="tr-TR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477767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solidFill>
                  <a:srgbClr val="002060"/>
                </a:solidFill>
              </a:rPr>
              <a:t>Safra kesesinin depolama hacmi:30-60 ml </a:t>
            </a:r>
            <a:r>
              <a:rPr lang="tr-TR" altLang="tr-TR" dirty="0" err="1">
                <a:solidFill>
                  <a:srgbClr val="002060"/>
                </a:solidFill>
              </a:rPr>
              <a:t>dir</a:t>
            </a:r>
            <a:r>
              <a:rPr lang="tr-TR" altLang="tr-TR" dirty="0">
                <a:solidFill>
                  <a:srgbClr val="002060"/>
                </a:solidFill>
              </a:rPr>
              <a:t>.</a:t>
            </a:r>
          </a:p>
          <a:p>
            <a:r>
              <a:rPr lang="tr-TR" altLang="tr-TR" dirty="0">
                <a:solidFill>
                  <a:srgbClr val="002060"/>
                </a:solidFill>
              </a:rPr>
              <a:t>12 saatlik safra kesede depolanabilir.</a:t>
            </a:r>
          </a:p>
          <a:p>
            <a:r>
              <a:rPr lang="tr-TR" altLang="tr-TR" dirty="0">
                <a:solidFill>
                  <a:srgbClr val="002060"/>
                </a:solidFill>
              </a:rPr>
              <a:t>Depodaki safranın bekleme sırasında Su, </a:t>
            </a:r>
            <a:r>
              <a:rPr lang="tr-TR" altLang="tr-TR" dirty="0" err="1">
                <a:solidFill>
                  <a:srgbClr val="002060"/>
                </a:solidFill>
              </a:rPr>
              <a:t>Ca</a:t>
            </a:r>
            <a:r>
              <a:rPr lang="tr-TR" altLang="tr-TR" dirty="0">
                <a:solidFill>
                  <a:srgbClr val="002060"/>
                </a:solidFill>
              </a:rPr>
              <a:t> iyonları dışında </a:t>
            </a:r>
            <a:r>
              <a:rPr lang="tr-TR" altLang="tr-TR" dirty="0" err="1">
                <a:solidFill>
                  <a:srgbClr val="002060"/>
                </a:solidFill>
              </a:rPr>
              <a:t>Na</a:t>
            </a:r>
            <a:r>
              <a:rPr lang="tr-TR" altLang="tr-TR" dirty="0">
                <a:solidFill>
                  <a:srgbClr val="002060"/>
                </a:solidFill>
              </a:rPr>
              <a:t>, Cl ve diğer elektrolitleri mukozadan emilir. Böylece safra </a:t>
            </a:r>
            <a:r>
              <a:rPr lang="tr-TR" altLang="tr-TR" dirty="0" err="1">
                <a:solidFill>
                  <a:srgbClr val="002060"/>
                </a:solidFill>
              </a:rPr>
              <a:t>tuzları,kolesterol,bilüribin</a:t>
            </a:r>
            <a:r>
              <a:rPr lang="tr-TR" altLang="tr-TR" dirty="0">
                <a:solidFill>
                  <a:srgbClr val="002060"/>
                </a:solidFill>
              </a:rPr>
              <a:t> konsantrasyonu yükselir.</a:t>
            </a:r>
          </a:p>
          <a:p>
            <a:endParaRPr lang="tr-TR" altLang="tr-TR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42210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>
                <a:solidFill>
                  <a:srgbClr val="002060"/>
                </a:solidFill>
              </a:rPr>
              <a:t>Safra Salgılamasının düzenlenmesi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solidFill>
                  <a:srgbClr val="002060"/>
                </a:solidFill>
              </a:rPr>
              <a:t>1- Sinirsel (refleks)</a:t>
            </a:r>
          </a:p>
          <a:p>
            <a:pPr>
              <a:buFontTx/>
              <a:buNone/>
            </a:pPr>
            <a:r>
              <a:rPr lang="tr-TR" altLang="tr-TR" dirty="0">
                <a:solidFill>
                  <a:srgbClr val="002060"/>
                </a:solidFill>
              </a:rPr>
              <a:t>    </a:t>
            </a:r>
            <a:r>
              <a:rPr lang="tr-TR" altLang="tr-TR" dirty="0" err="1">
                <a:solidFill>
                  <a:srgbClr val="002060"/>
                </a:solidFill>
              </a:rPr>
              <a:t>Vagal</a:t>
            </a:r>
            <a:r>
              <a:rPr lang="tr-TR" altLang="tr-TR" dirty="0">
                <a:solidFill>
                  <a:srgbClr val="002060"/>
                </a:solidFill>
              </a:rPr>
              <a:t> refleksler (besinin Gİ kanalda bulunuşu ile uyarılan refleksler)</a:t>
            </a:r>
          </a:p>
          <a:p>
            <a:pPr>
              <a:buFontTx/>
              <a:buNone/>
            </a:pPr>
            <a:r>
              <a:rPr lang="tr-TR" altLang="tr-TR" dirty="0">
                <a:solidFill>
                  <a:srgbClr val="002060"/>
                </a:solidFill>
              </a:rPr>
              <a:t>   2- </a:t>
            </a:r>
            <a:r>
              <a:rPr lang="tr-TR" altLang="tr-TR" dirty="0" err="1">
                <a:solidFill>
                  <a:srgbClr val="002060"/>
                </a:solidFill>
              </a:rPr>
              <a:t>Hormonal</a:t>
            </a:r>
            <a:endParaRPr lang="tr-TR" altLang="tr-TR" dirty="0">
              <a:solidFill>
                <a:srgbClr val="002060"/>
              </a:solidFill>
            </a:endParaRPr>
          </a:p>
          <a:p>
            <a:pPr>
              <a:buFontTx/>
              <a:buNone/>
            </a:pPr>
            <a:r>
              <a:rPr lang="tr-TR" altLang="tr-TR" dirty="0">
                <a:solidFill>
                  <a:srgbClr val="002060"/>
                </a:solidFill>
              </a:rPr>
              <a:t>    a)</a:t>
            </a:r>
            <a:r>
              <a:rPr lang="tr-TR" altLang="tr-TR" dirty="0" err="1">
                <a:solidFill>
                  <a:srgbClr val="002060"/>
                </a:solidFill>
              </a:rPr>
              <a:t>Sekretin</a:t>
            </a:r>
            <a:endParaRPr lang="tr-TR" altLang="tr-TR" dirty="0">
              <a:solidFill>
                <a:srgbClr val="002060"/>
              </a:solidFill>
            </a:endParaRPr>
          </a:p>
          <a:p>
            <a:pPr>
              <a:buFontTx/>
              <a:buNone/>
            </a:pPr>
            <a:r>
              <a:rPr lang="tr-TR" altLang="tr-TR" dirty="0">
                <a:solidFill>
                  <a:srgbClr val="002060"/>
                </a:solidFill>
              </a:rPr>
              <a:t>    b)Safra tuzları (</a:t>
            </a:r>
            <a:r>
              <a:rPr lang="tr-TR" altLang="tr-TR" dirty="0" err="1">
                <a:solidFill>
                  <a:srgbClr val="002060"/>
                </a:solidFill>
              </a:rPr>
              <a:t>enterohepatik</a:t>
            </a:r>
            <a:r>
              <a:rPr lang="tr-TR" altLang="tr-TR" dirty="0">
                <a:solidFill>
                  <a:srgbClr val="002060"/>
                </a:solidFill>
              </a:rPr>
              <a:t> dolaşım ile karaciğere dönen) </a:t>
            </a:r>
          </a:p>
          <a:p>
            <a:pPr>
              <a:buFontTx/>
              <a:buNone/>
            </a:pPr>
            <a:r>
              <a:rPr lang="tr-TR" altLang="tr-TR" dirty="0">
                <a:solidFill>
                  <a:srgbClr val="002060"/>
                </a:solidFill>
              </a:rPr>
              <a:t>   (en etkin uyaran)</a:t>
            </a:r>
          </a:p>
        </p:txBody>
      </p:sp>
    </p:spTree>
    <p:extLst>
      <p:ext uri="{BB962C8B-B14F-4D97-AF65-F5344CB8AC3E}">
        <p14:creationId xmlns:p14="http://schemas.microsoft.com/office/powerpoint/2010/main" val="206924484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84150"/>
          </a:xfrm>
        </p:spPr>
        <p:txBody>
          <a:bodyPr>
            <a:normAutofit fontScale="90000"/>
          </a:bodyPr>
          <a:lstStyle/>
          <a:p>
            <a:endParaRPr lang="tr-TR" altLang="tr-TR" sz="4000"/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183187"/>
          </a:xfrm>
        </p:spPr>
        <p:txBody>
          <a:bodyPr/>
          <a:lstStyle/>
          <a:p>
            <a:r>
              <a:rPr lang="tr-TR" altLang="tr-TR" sz="2800" dirty="0">
                <a:solidFill>
                  <a:srgbClr val="002060"/>
                </a:solidFill>
              </a:rPr>
              <a:t>Karaciğer, Hormonları ve vitaminleri daha aktif formlarına dönüştürebilir.</a:t>
            </a:r>
          </a:p>
          <a:p>
            <a:r>
              <a:rPr lang="tr-TR" altLang="tr-TR" sz="2800" dirty="0">
                <a:solidFill>
                  <a:srgbClr val="002060"/>
                </a:solidFill>
              </a:rPr>
              <a:t>Örneğin </a:t>
            </a:r>
            <a:r>
              <a:rPr lang="tr-TR" altLang="tr-TR" sz="2800" dirty="0" err="1">
                <a:solidFill>
                  <a:srgbClr val="002060"/>
                </a:solidFill>
              </a:rPr>
              <a:t>Vit</a:t>
            </a:r>
            <a:r>
              <a:rPr lang="tr-TR" altLang="tr-TR" sz="2800" dirty="0">
                <a:solidFill>
                  <a:srgbClr val="002060"/>
                </a:solidFill>
              </a:rPr>
              <a:t> D </a:t>
            </a:r>
            <a:r>
              <a:rPr lang="tr-TR" altLang="tr-TR" sz="2800" dirty="0" err="1">
                <a:solidFill>
                  <a:srgbClr val="002060"/>
                </a:solidFill>
              </a:rPr>
              <a:t>nin</a:t>
            </a:r>
            <a:r>
              <a:rPr lang="tr-TR" altLang="tr-TR" sz="2800" dirty="0">
                <a:solidFill>
                  <a:srgbClr val="002060"/>
                </a:solidFill>
              </a:rPr>
              <a:t> hidroksilasyonu,T4 Dün T3 e </a:t>
            </a:r>
            <a:r>
              <a:rPr lang="tr-TR" altLang="tr-TR" sz="2800" dirty="0" err="1">
                <a:solidFill>
                  <a:srgbClr val="002060"/>
                </a:solidFill>
              </a:rPr>
              <a:t>deiyodinasyonu</a:t>
            </a:r>
            <a:r>
              <a:rPr lang="tr-TR" altLang="tr-TR" sz="2800" dirty="0">
                <a:solidFill>
                  <a:srgbClr val="002060"/>
                </a:solidFill>
              </a:rPr>
              <a:t> gibi.</a:t>
            </a:r>
          </a:p>
          <a:p>
            <a:r>
              <a:rPr lang="tr-TR" altLang="tr-TR" sz="2800" dirty="0">
                <a:solidFill>
                  <a:srgbClr val="002060"/>
                </a:solidFill>
              </a:rPr>
              <a:t>Suda eriyebilen </a:t>
            </a:r>
            <a:r>
              <a:rPr lang="tr-TR" altLang="tr-TR" sz="2800" dirty="0" err="1">
                <a:solidFill>
                  <a:srgbClr val="002060"/>
                </a:solidFill>
              </a:rPr>
              <a:t>metabolitlerin</a:t>
            </a:r>
            <a:r>
              <a:rPr lang="tr-TR" altLang="tr-TR" sz="2800" dirty="0">
                <a:solidFill>
                  <a:srgbClr val="002060"/>
                </a:solidFill>
              </a:rPr>
              <a:t> safra yolu ile atılımını yapmak,</a:t>
            </a:r>
          </a:p>
          <a:p>
            <a:r>
              <a:rPr lang="tr-TR" altLang="tr-TR" sz="2800" dirty="0">
                <a:solidFill>
                  <a:srgbClr val="002060"/>
                </a:solidFill>
              </a:rPr>
              <a:t>KC </a:t>
            </a:r>
            <a:r>
              <a:rPr lang="tr-TR" altLang="tr-TR" sz="2800" dirty="0" err="1">
                <a:solidFill>
                  <a:srgbClr val="002060"/>
                </a:solidFill>
              </a:rPr>
              <a:t>nin</a:t>
            </a:r>
            <a:r>
              <a:rPr lang="tr-TR" altLang="tr-TR" sz="2800" dirty="0">
                <a:solidFill>
                  <a:srgbClr val="002060"/>
                </a:solidFill>
              </a:rPr>
              <a:t> salgısı </a:t>
            </a:r>
            <a:r>
              <a:rPr lang="tr-TR" altLang="tr-TR" sz="2800" b="1" dirty="0">
                <a:solidFill>
                  <a:srgbClr val="002060"/>
                </a:solidFill>
              </a:rPr>
              <a:t>Safra</a:t>
            </a:r>
            <a:r>
              <a:rPr lang="tr-TR" altLang="tr-TR" sz="2800" dirty="0">
                <a:solidFill>
                  <a:srgbClr val="002060"/>
                </a:solidFill>
              </a:rPr>
              <a:t> iki fonksiyona hizmet eder. </a:t>
            </a:r>
            <a:endParaRPr lang="tr-TR" altLang="tr-TR" sz="2800" dirty="0" smtClean="0">
              <a:solidFill>
                <a:srgbClr val="002060"/>
              </a:solidFill>
            </a:endParaRPr>
          </a:p>
          <a:p>
            <a:pPr marL="400050" lvl="1" indent="0">
              <a:buNone/>
            </a:pPr>
            <a:r>
              <a:rPr lang="tr-TR" altLang="tr-TR" sz="2400" dirty="0" smtClean="0">
                <a:solidFill>
                  <a:srgbClr val="002060"/>
                </a:solidFill>
              </a:rPr>
              <a:t>A</a:t>
            </a:r>
            <a:r>
              <a:rPr lang="tr-TR" altLang="tr-TR" sz="2400" dirty="0">
                <a:solidFill>
                  <a:srgbClr val="002060"/>
                </a:solidFill>
              </a:rPr>
              <a:t>) </a:t>
            </a:r>
            <a:r>
              <a:rPr lang="tr-TR" altLang="tr-TR" sz="2400" dirty="0" err="1">
                <a:solidFill>
                  <a:srgbClr val="002060"/>
                </a:solidFill>
              </a:rPr>
              <a:t>Endojen</a:t>
            </a:r>
            <a:r>
              <a:rPr lang="tr-TR" altLang="tr-TR" sz="2400" dirty="0">
                <a:solidFill>
                  <a:srgbClr val="002060"/>
                </a:solidFill>
              </a:rPr>
              <a:t> ve </a:t>
            </a:r>
            <a:r>
              <a:rPr lang="tr-TR" altLang="tr-TR" sz="2400" dirty="0" err="1">
                <a:solidFill>
                  <a:srgbClr val="002060"/>
                </a:solidFill>
              </a:rPr>
              <a:t>ekzojen</a:t>
            </a:r>
            <a:r>
              <a:rPr lang="tr-TR" altLang="tr-TR" sz="2400" dirty="0">
                <a:solidFill>
                  <a:srgbClr val="002060"/>
                </a:solidFill>
              </a:rPr>
              <a:t> (</a:t>
            </a:r>
            <a:r>
              <a:rPr lang="tr-TR" altLang="tr-TR" sz="2400" dirty="0" err="1">
                <a:solidFill>
                  <a:srgbClr val="002060"/>
                </a:solidFill>
              </a:rPr>
              <a:t>Bilürübin,kolesterol</a:t>
            </a:r>
            <a:r>
              <a:rPr lang="tr-TR" altLang="tr-TR" sz="2400" dirty="0">
                <a:solidFill>
                  <a:srgbClr val="002060"/>
                </a:solidFill>
              </a:rPr>
              <a:t> </a:t>
            </a:r>
            <a:r>
              <a:rPr lang="tr-TR" altLang="tr-TR" sz="2400" dirty="0" err="1">
                <a:solidFill>
                  <a:srgbClr val="002060"/>
                </a:solidFill>
              </a:rPr>
              <a:t>vb</a:t>
            </a:r>
            <a:r>
              <a:rPr lang="tr-TR" altLang="tr-TR" sz="2400" dirty="0">
                <a:solidFill>
                  <a:srgbClr val="002060"/>
                </a:solidFill>
              </a:rPr>
              <a:t> gibi) atıkların </a:t>
            </a:r>
            <a:r>
              <a:rPr lang="tr-TR" altLang="tr-TR" sz="2400" dirty="0" err="1">
                <a:solidFill>
                  <a:srgbClr val="002060"/>
                </a:solidFill>
              </a:rPr>
              <a:t>vucuttan</a:t>
            </a:r>
            <a:r>
              <a:rPr lang="tr-TR" altLang="tr-TR" sz="2400" dirty="0">
                <a:solidFill>
                  <a:srgbClr val="002060"/>
                </a:solidFill>
              </a:rPr>
              <a:t> </a:t>
            </a:r>
            <a:r>
              <a:rPr lang="tr-TR" altLang="tr-TR" sz="2400" dirty="0" err="1">
                <a:solidFill>
                  <a:srgbClr val="002060"/>
                </a:solidFill>
              </a:rPr>
              <a:t>uzklaştırılması</a:t>
            </a:r>
            <a:endParaRPr lang="tr-TR" altLang="tr-TR" sz="2400" dirty="0">
              <a:solidFill>
                <a:srgbClr val="002060"/>
              </a:solidFill>
            </a:endParaRPr>
          </a:p>
          <a:p>
            <a:pPr marL="400050" lvl="1" indent="0">
              <a:buNone/>
            </a:pPr>
            <a:r>
              <a:rPr lang="tr-TR" altLang="tr-TR" sz="2400" dirty="0">
                <a:solidFill>
                  <a:srgbClr val="002060"/>
                </a:solidFill>
              </a:rPr>
              <a:t>B) Lipit sindirimi ve emilimi  </a:t>
            </a:r>
          </a:p>
        </p:txBody>
      </p:sp>
    </p:spTree>
    <p:extLst>
      <p:ext uri="{BB962C8B-B14F-4D97-AF65-F5344CB8AC3E}">
        <p14:creationId xmlns:p14="http://schemas.microsoft.com/office/powerpoint/2010/main" val="388679703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251</Words>
  <Application>Microsoft Office PowerPoint</Application>
  <PresentationFormat>Ekran Gösterisi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Karaciğer ve pankreas salgıları </vt:lpstr>
      <vt:lpstr>KC nin Salgılama fonksiyonu</vt:lpstr>
      <vt:lpstr>PowerPoint Sunusu</vt:lpstr>
      <vt:lpstr>PowerPoint Sunusu</vt:lpstr>
      <vt:lpstr>PowerPoint Sunusu</vt:lpstr>
      <vt:lpstr>Safra Salgılamasının düzenlenmesi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Pankreas ve Karaciğer salgıları Sindirim ve Emilim</dc:title>
  <dc:creator>user</dc:creator>
  <cp:lastModifiedBy>user</cp:lastModifiedBy>
  <cp:revision>9</cp:revision>
  <dcterms:created xsi:type="dcterms:W3CDTF">2018-02-20T11:40:32Z</dcterms:created>
  <dcterms:modified xsi:type="dcterms:W3CDTF">2018-04-16T12:18:31Z</dcterms:modified>
</cp:coreProperties>
</file>