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1" r:id="rId6"/>
    <p:sldId id="259" r:id="rId7"/>
    <p:sldId id="260" r:id="rId8"/>
    <p:sldId id="262" r:id="rId9"/>
    <p:sldId id="266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Gruplarla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 </a:t>
            </a:r>
            <a:r>
              <a:rPr lang="tr-TR" sz="3200" smtClean="0"/>
              <a:t>Gruplarla sosyal hizmet müdahalesinde ön değerlendirme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algn="just"/>
            <a:r>
              <a:rPr lang="tr-TR" dirty="0" err="1" smtClean="0"/>
              <a:t>Öndeğerlendirme</a:t>
            </a:r>
            <a:r>
              <a:rPr lang="tr-TR" dirty="0" smtClean="0"/>
              <a:t> basamağında sosyal hizmet uzmanının grup lideri olarak aşağıda sıralanan becerilere sahip olması gereklidir.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b="1" dirty="0" smtClean="0"/>
              <a:t>Veri Toplama - Değerlendirme Becerileri</a:t>
            </a:r>
            <a:endParaRPr lang="tr-TR" dirty="0" smtClean="0"/>
          </a:p>
          <a:p>
            <a:pPr algn="just"/>
            <a:r>
              <a:rPr lang="tr-TR" b="1" dirty="0" smtClean="0"/>
              <a:t>Eylem Becerileri</a:t>
            </a:r>
            <a:endParaRPr lang="tr-TR" dirty="0" smtClean="0"/>
          </a:p>
          <a:p>
            <a:pPr algn="just"/>
            <a:r>
              <a:rPr lang="tr-TR" b="1" dirty="0" smtClean="0"/>
              <a:t>Grup Sürecini Kolaylaştırma </a:t>
            </a:r>
            <a:r>
              <a:rPr lang="tr-TR" b="1" dirty="0" smtClean="0"/>
              <a:t>Becerileri</a:t>
            </a:r>
            <a:endParaRPr lang="tr-TR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Sosyal Hizmet Uzmanlarının Yerine Getirmesi Gereken </a:t>
            </a:r>
            <a:r>
              <a:rPr lang="tr-TR" b="1" dirty="0" smtClean="0"/>
              <a:t>Görevler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312136"/>
          </a:xfrm>
        </p:spPr>
        <p:txBody>
          <a:bodyPr/>
          <a:lstStyle/>
          <a:p>
            <a:r>
              <a:rPr lang="tr-TR" dirty="0" smtClean="0"/>
              <a:t>Olası grup üyelerinin ortak gereksinimlerinin </a:t>
            </a:r>
            <a:r>
              <a:rPr lang="tr-TR" dirty="0" smtClean="0"/>
              <a:t>belirlenmesi</a:t>
            </a:r>
            <a:endParaRPr lang="tr-TR" dirty="0" smtClean="0"/>
          </a:p>
          <a:p>
            <a:r>
              <a:rPr lang="tr-TR" dirty="0" smtClean="0"/>
              <a:t>Üyelere ulaşılması için plan hazırlanması ve uygulanması</a:t>
            </a:r>
            <a:endParaRPr lang="tr-TR" dirty="0" smtClean="0"/>
          </a:p>
          <a:p>
            <a:r>
              <a:rPr lang="tr-TR" dirty="0" smtClean="0"/>
              <a:t>Gerekli ise, grubun onaylanması ve desteklenmesi için kurum desteğinin alınması</a:t>
            </a:r>
            <a:endParaRPr lang="tr-TR" dirty="0" smtClean="0"/>
          </a:p>
          <a:p>
            <a:r>
              <a:rPr lang="tr-TR" dirty="0" smtClean="0"/>
              <a:t>Gerekli ise, gruplara yönelik kurumsal direncin </a:t>
            </a:r>
            <a:r>
              <a:rPr lang="tr-TR" dirty="0" smtClean="0"/>
              <a:t>belirlenmesi</a:t>
            </a:r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744184"/>
          </a:xfrm>
        </p:spPr>
        <p:txBody>
          <a:bodyPr/>
          <a:lstStyle/>
          <a:p>
            <a:r>
              <a:rPr lang="tr-TR" dirty="0" smtClean="0"/>
              <a:t>Grup için üyelerinin izlenmesi ve hazırlanması</a:t>
            </a:r>
            <a:endParaRPr lang="tr-TR" dirty="0" smtClean="0"/>
          </a:p>
          <a:p>
            <a:r>
              <a:rPr lang="tr-TR" dirty="0" smtClean="0"/>
              <a:t>Gerekli ise, üyelerin katılımı için izin alınması</a:t>
            </a:r>
            <a:endParaRPr lang="tr-TR" dirty="0" smtClean="0"/>
          </a:p>
          <a:p>
            <a:r>
              <a:rPr lang="tr-TR" dirty="0" smtClean="0"/>
              <a:t>Grup kompozisyonunda dengenin sağlanması</a:t>
            </a:r>
            <a:endParaRPr lang="tr-TR" dirty="0" smtClean="0"/>
          </a:p>
          <a:p>
            <a:r>
              <a:rPr lang="tr-TR" dirty="0" smtClean="0"/>
              <a:t>Uygun grup türü, yapısı ve büyüklüğünün seçilmesi</a:t>
            </a:r>
            <a:endParaRPr lang="tr-TR" dirty="0" smtClean="0"/>
          </a:p>
          <a:p>
            <a:r>
              <a:rPr lang="tr-TR" dirty="0" smtClean="0"/>
              <a:t>Üyelerin konforunu ve bağlılığını geliştirecek bir toplantı yeri ve zamanın </a:t>
            </a:r>
            <a:r>
              <a:rPr lang="tr-TR" dirty="0" smtClean="0"/>
              <a:t>ayarlanması</a:t>
            </a: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Üyelerin </a:t>
            </a:r>
            <a:r>
              <a:rPr lang="tr-TR" dirty="0" smtClean="0"/>
              <a:t>gereksinimlerini yansıtan açık ve anlaşılır bir biçimde, sözlü ya da yazılı bir grup amacı oluşturması ve ortaya </a:t>
            </a:r>
            <a:r>
              <a:rPr lang="tr-TR" dirty="0" smtClean="0"/>
              <a:t>koyulması</a:t>
            </a:r>
            <a:endParaRPr lang="tr-TR" dirty="0" smtClean="0"/>
          </a:p>
          <a:p>
            <a:r>
              <a:rPr lang="tr-TR" dirty="0" smtClean="0"/>
              <a:t>Grubun amaçları doğrultusunda uzmanın rolünün ne olacağının açık ve anlaşılır bir biçimde belirlenmesi</a:t>
            </a:r>
            <a:endParaRPr lang="tr-TR" dirty="0" smtClean="0"/>
          </a:p>
          <a:p>
            <a:r>
              <a:rPr lang="tr-TR" dirty="0" smtClean="0"/>
              <a:t>Grubun başlangıcında üyelerin duyguları ve tepkilerine başlangıç düzeyde empati </a:t>
            </a:r>
            <a:r>
              <a:rPr lang="tr-TR" dirty="0" smtClean="0"/>
              <a:t>kurulması</a:t>
            </a:r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Grupların </a:t>
            </a:r>
            <a:r>
              <a:rPr lang="tr-TR" b="1" dirty="0" smtClean="0"/>
              <a:t>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456152"/>
          </a:xfrm>
        </p:spPr>
        <p:txBody>
          <a:bodyPr/>
          <a:lstStyle/>
          <a:p>
            <a:r>
              <a:rPr lang="tr-TR" dirty="0" smtClean="0"/>
              <a:t>Grupların yapısal özellikleri</a:t>
            </a:r>
            <a:endParaRPr lang="tr-TR" dirty="0" smtClean="0"/>
          </a:p>
          <a:p>
            <a:r>
              <a:rPr lang="tr-TR" dirty="0" smtClean="0"/>
              <a:t>Grubun işlevsel özellikleri</a:t>
            </a:r>
            <a:endParaRPr lang="tr-TR" dirty="0" smtClean="0"/>
          </a:p>
          <a:p>
            <a:r>
              <a:rPr lang="tr-TR" dirty="0" smtClean="0"/>
              <a:t>Grubun gelişimsel özellikleri</a:t>
            </a:r>
            <a:endParaRPr lang="tr-TR" dirty="0" smtClean="0"/>
          </a:p>
          <a:p>
            <a:r>
              <a:rPr lang="tr-TR" dirty="0" smtClean="0"/>
              <a:t>Kurumun misyonu ve işlevi ve bunun grup çalışması yoluyla verilecek olan hizmetin doğasını nasıl etkileyeceği</a:t>
            </a:r>
            <a:endParaRPr lang="tr-TR" dirty="0" smtClean="0"/>
          </a:p>
          <a:p>
            <a:r>
              <a:rPr lang="tr-TR" dirty="0" smtClean="0"/>
              <a:t>Grup çalışması yoluyla hizmet vermeye etki edebilecek toplumsal ve kurumsal engeller</a:t>
            </a:r>
            <a:endParaRPr lang="tr-TR" dirty="0" smtClean="0"/>
          </a:p>
          <a:p>
            <a:r>
              <a:rPr lang="tr-TR" dirty="0" smtClean="0"/>
              <a:t>Grup kompozisyonu ile ilgili sorunlar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Bireyin yaşam döngüsü ve olası grup üyelerinin </a:t>
            </a:r>
            <a:r>
              <a:rPr lang="tr-TR" dirty="0" smtClean="0"/>
              <a:t>gereksinimleri</a:t>
            </a:r>
            <a:endParaRPr lang="tr-TR" dirty="0" smtClean="0"/>
          </a:p>
          <a:p>
            <a:r>
              <a:rPr lang="tr-TR" dirty="0" smtClean="0"/>
              <a:t>Kültürel faktörler ve bunun olası grup üyelerinin yaşamlarına, gruba katılma becerisine ve başkalarıyla ilişkisine etkisi</a:t>
            </a:r>
            <a:endParaRPr lang="tr-TR" dirty="0" smtClean="0"/>
          </a:p>
          <a:p>
            <a:r>
              <a:rPr lang="tr-TR" dirty="0" smtClean="0"/>
              <a:t>Grup türleri ve bunların üyelerin gereksinimleriyle ilişkisi</a:t>
            </a:r>
            <a:endParaRPr lang="tr-TR" dirty="0" smtClean="0"/>
          </a:p>
          <a:p>
            <a:r>
              <a:rPr lang="tr-TR" dirty="0" smtClean="0"/>
              <a:t>Grup çalışmasına gereksinim duyabilecek belli özelliklere sahip bireyler ve toplumsal </a:t>
            </a:r>
            <a:r>
              <a:rPr lang="tr-TR" dirty="0" smtClean="0"/>
              <a:t>sorunlar</a:t>
            </a:r>
            <a:endParaRPr 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2243</Words>
  <Application>WPS Presentation</Application>
  <PresentationFormat>Ekran Gösterisi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PowerPoint 演示文稿</vt:lpstr>
      <vt:lpstr>Sosyal Hizmet Uzmanlarının Yerine Getirmesi Gereken Görevler</vt:lpstr>
      <vt:lpstr>PowerPoint 演示文稿</vt:lpstr>
      <vt:lpstr>PowerPoint 演示文稿</vt:lpstr>
      <vt:lpstr>Grupların özellikleri</vt:lpstr>
      <vt:lpstr>PowerPoint 演示文稿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göker</cp:lastModifiedBy>
  <cp:revision>9</cp:revision>
  <dcterms:created xsi:type="dcterms:W3CDTF">2017-04-26T08:36:00Z</dcterms:created>
  <dcterms:modified xsi:type="dcterms:W3CDTF">2020-04-28T20:08:08Z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