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5"/>
  </p:notesMasterIdLst>
  <p:sldIdLst>
    <p:sldId id="1092" r:id="rId4"/>
    <p:sldId id="1083" r:id="rId5"/>
    <p:sldId id="1098" r:id="rId6"/>
    <p:sldId id="1099" r:id="rId7"/>
    <p:sldId id="1100" r:id="rId8"/>
    <p:sldId id="1101" r:id="rId9"/>
    <p:sldId id="1103" r:id="rId10"/>
    <p:sldId id="1102" r:id="rId11"/>
    <p:sldId id="1104" r:id="rId12"/>
    <p:sldId id="1105" r:id="rId13"/>
    <p:sldId id="1091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1471" autoAdjust="0"/>
  </p:normalViewPr>
  <p:slideViewPr>
    <p:cSldViewPr snapToGrid="0">
      <p:cViewPr varScale="1">
        <p:scale>
          <a:sx n="102" d="100"/>
          <a:sy n="102" d="100"/>
        </p:scale>
        <p:origin x="1740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1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GGY206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Ölçme Bilgisi 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Türkay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TÜDEŞ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002060"/>
                </a:solidFill>
              </a:rPr>
              <a:t>Nivelman</a:t>
            </a:r>
            <a:r>
              <a:rPr lang="tr-TR" sz="2400" b="1" dirty="0" smtClean="0">
                <a:solidFill>
                  <a:srgbClr val="002060"/>
                </a:solidFill>
              </a:rPr>
              <a:t> </a:t>
            </a:r>
            <a:r>
              <a:rPr lang="tr-TR" sz="2400" b="1" dirty="0">
                <a:solidFill>
                  <a:srgbClr val="002060"/>
                </a:solidFill>
              </a:rPr>
              <a:t>Ağları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Yardımcı </a:t>
            </a:r>
            <a:r>
              <a:rPr lang="tr-TR" dirty="0" err="1"/>
              <a:t>nivelman</a:t>
            </a:r>
            <a:r>
              <a:rPr lang="tr-TR" dirty="0"/>
              <a:t> noktaları, Proje alanı içinde, her dereceden </a:t>
            </a:r>
            <a:r>
              <a:rPr lang="tr-TR" dirty="0" err="1"/>
              <a:t>nivelman</a:t>
            </a:r>
            <a:r>
              <a:rPr lang="tr-TR" dirty="0"/>
              <a:t> noktalarının yoğunluğu yerleşim bölgelerinde ortalama 400–500 m aralıklarla ve diğer bölgelerde ortalama 700–800 m aralıklarla olmalıdır. Bu yoğunluğu yeterince sağlamak için yardımcı </a:t>
            </a:r>
            <a:r>
              <a:rPr lang="tr-TR" dirty="0" err="1"/>
              <a:t>nivelman</a:t>
            </a:r>
            <a:r>
              <a:rPr lang="tr-TR" dirty="0"/>
              <a:t> noktaları (RS) tesis edilir. Bu noktalar seçim kanavasında gösterilir.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05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3293" y="1113854"/>
            <a:ext cx="801245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tr-TR" sz="1500" b="1" dirty="0"/>
              <a:t>Kaynaklar</a:t>
            </a:r>
            <a:endParaRPr lang="tr-TR" sz="1350" dirty="0"/>
          </a:p>
        </p:txBody>
      </p:sp>
      <p:sp>
        <p:nvSpPr>
          <p:cNvPr id="6" name="Dikdörtgen 5"/>
          <p:cNvSpPr/>
          <p:nvPr/>
        </p:nvSpPr>
        <p:spPr>
          <a:xfrm>
            <a:off x="782858" y="1465949"/>
            <a:ext cx="7557470" cy="3312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 Pratik Jeodezi, Prof. Dr. Erdoğan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Özbenli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Trabzon, 2001.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Bilgisi, Doç. Dr. İbrahim Koç, İstanbul, 1998.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İmar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Uygulamaları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Kentsel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Düzenlemesi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Ankara, 2019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Yükseklik Ölçmeleri, Doç. Dr. Halil Erkaya, Harita Mühendisliği Ders Notları, İstanbul, 2006.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tr-T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1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866572" y="2492990"/>
            <a:ext cx="7473756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/>
              <a:t>14. </a:t>
            </a:r>
            <a:r>
              <a:rPr lang="tr-TR" sz="2400" b="1" dirty="0" smtClean="0"/>
              <a:t>Hafta</a:t>
            </a: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/>
              <a:t>Yükseklik </a:t>
            </a:r>
            <a:r>
              <a:rPr lang="tr-TR" sz="2400" b="1" dirty="0" smtClean="0"/>
              <a:t>Kavramı, Basit Yükseklik Ölçüsü, Su Terazisi, </a:t>
            </a:r>
            <a:r>
              <a:rPr lang="tr-TR" sz="2400" b="1" dirty="0" err="1" smtClean="0"/>
              <a:t>Nivo</a:t>
            </a:r>
            <a:r>
              <a:rPr lang="tr-TR" sz="2400" b="1" dirty="0" smtClean="0"/>
              <a:t>, </a:t>
            </a:r>
            <a:r>
              <a:rPr lang="tr-TR" sz="2400" b="1" dirty="0" err="1" smtClean="0"/>
              <a:t>Nivelman</a:t>
            </a:r>
            <a:r>
              <a:rPr lang="tr-TR" sz="2400" b="1" dirty="0" smtClean="0"/>
              <a:t> ve </a:t>
            </a:r>
            <a:r>
              <a:rPr lang="tr-TR" sz="2400" b="1" dirty="0"/>
              <a:t>U</a:t>
            </a:r>
            <a:r>
              <a:rPr lang="tr-TR" sz="2400" b="1" dirty="0" smtClean="0"/>
              <a:t>ygulamalar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002060"/>
                </a:solidFill>
              </a:rPr>
              <a:t>Nivelman</a:t>
            </a:r>
            <a:r>
              <a:rPr lang="tr-TR" sz="2400" b="1" dirty="0" smtClean="0">
                <a:solidFill>
                  <a:srgbClr val="002060"/>
                </a:solidFill>
              </a:rPr>
              <a:t> </a:t>
            </a:r>
            <a:r>
              <a:rPr lang="tr-TR" sz="2400" b="1" dirty="0">
                <a:solidFill>
                  <a:srgbClr val="002060"/>
                </a:solidFill>
              </a:rPr>
              <a:t>Ağları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Yükseklikleri </a:t>
            </a:r>
            <a:r>
              <a:rPr lang="tr-TR" dirty="0" err="1"/>
              <a:t>nivelman</a:t>
            </a:r>
            <a:r>
              <a:rPr lang="tr-TR" dirty="0"/>
              <a:t> yoluyla belirlenmiş noktaların oluşturduğu ağlara </a:t>
            </a:r>
            <a:r>
              <a:rPr lang="tr-TR" dirty="0" err="1"/>
              <a:t>nivelman</a:t>
            </a:r>
            <a:r>
              <a:rPr lang="tr-TR" dirty="0"/>
              <a:t> ağları denir. </a:t>
            </a:r>
            <a:r>
              <a:rPr lang="tr-TR" dirty="0" err="1"/>
              <a:t>Nivelman</a:t>
            </a:r>
            <a:r>
              <a:rPr lang="tr-TR" dirty="0"/>
              <a:t> ağları değişik incelikle belirlenmiş </a:t>
            </a:r>
            <a:r>
              <a:rPr lang="tr-TR" dirty="0" err="1"/>
              <a:t>nivelman</a:t>
            </a:r>
            <a:r>
              <a:rPr lang="tr-TR" dirty="0"/>
              <a:t> </a:t>
            </a:r>
            <a:r>
              <a:rPr lang="tr-TR" dirty="0" err="1"/>
              <a:t>geçkilerinden</a:t>
            </a:r>
            <a:r>
              <a:rPr lang="tr-TR" dirty="0"/>
              <a:t> meydana gelir. </a:t>
            </a:r>
            <a:r>
              <a:rPr lang="tr-TR" dirty="0" err="1"/>
              <a:t>Nivelman</a:t>
            </a:r>
            <a:r>
              <a:rPr lang="tr-TR" dirty="0"/>
              <a:t> </a:t>
            </a:r>
            <a:r>
              <a:rPr lang="tr-TR" dirty="0" err="1"/>
              <a:t>geçkileri</a:t>
            </a:r>
            <a:r>
              <a:rPr lang="tr-TR" dirty="0"/>
              <a:t>, inceliklerine göre çeşitli derecelere ayrılır.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47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002060"/>
                </a:solidFill>
              </a:rPr>
              <a:t>Nivelman</a:t>
            </a:r>
            <a:r>
              <a:rPr lang="tr-TR" sz="2400" b="1" dirty="0" smtClean="0">
                <a:solidFill>
                  <a:srgbClr val="002060"/>
                </a:solidFill>
              </a:rPr>
              <a:t> </a:t>
            </a:r>
            <a:r>
              <a:rPr lang="tr-TR" sz="2400" b="1" dirty="0">
                <a:solidFill>
                  <a:srgbClr val="002060"/>
                </a:solidFill>
              </a:rPr>
              <a:t>Ağları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I</a:t>
            </a:r>
            <a:r>
              <a:rPr lang="tr-TR" dirty="0"/>
              <a:t>. ve II. derece </a:t>
            </a:r>
            <a:r>
              <a:rPr lang="tr-TR" dirty="0" err="1"/>
              <a:t>nivelman</a:t>
            </a:r>
            <a:r>
              <a:rPr lang="tr-TR" dirty="0"/>
              <a:t> ölçmeleri, genellikle ülke </a:t>
            </a:r>
            <a:r>
              <a:rPr lang="tr-TR" dirty="0" err="1"/>
              <a:t>nivelman</a:t>
            </a:r>
            <a:r>
              <a:rPr lang="tr-TR" dirty="0"/>
              <a:t> ağlarında ve deformasyon ölçmeleri gibi araştırma işlerinde uygulanır. Diğer derecelerdeki </a:t>
            </a:r>
            <a:r>
              <a:rPr lang="tr-TR" dirty="0" err="1"/>
              <a:t>nivelman</a:t>
            </a:r>
            <a:r>
              <a:rPr lang="tr-TR" dirty="0"/>
              <a:t> ölçmeleri, yol inşaatı, su işleri, şehir haritalarının yapımı, yüzey </a:t>
            </a:r>
            <a:r>
              <a:rPr lang="tr-TR" dirty="0" err="1"/>
              <a:t>nivelmanı</a:t>
            </a:r>
            <a:r>
              <a:rPr lang="tr-TR" dirty="0"/>
              <a:t> gibi bütün teknik işlerde uygulanır.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725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002060"/>
                </a:solidFill>
              </a:rPr>
              <a:t>Nivelman</a:t>
            </a:r>
            <a:r>
              <a:rPr lang="tr-TR" sz="2400" b="1" dirty="0" smtClean="0">
                <a:solidFill>
                  <a:srgbClr val="002060"/>
                </a:solidFill>
              </a:rPr>
              <a:t> </a:t>
            </a:r>
            <a:r>
              <a:rPr lang="tr-TR" sz="2400" b="1" dirty="0">
                <a:solidFill>
                  <a:srgbClr val="002060"/>
                </a:solidFill>
              </a:rPr>
              <a:t>Ağları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Türkiye Ulusal Düşey Kontrol Ağı (TUDKA) </a:t>
            </a:r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Türkiye’de Düşey Kontrol (</a:t>
            </a:r>
            <a:r>
              <a:rPr lang="tr-TR" dirty="0" err="1"/>
              <a:t>Nivelman</a:t>
            </a:r>
            <a:r>
              <a:rPr lang="tr-TR" dirty="0"/>
              <a:t>) Ağı ile ilgili çalışmalar 1935 yılında Antalya </a:t>
            </a:r>
            <a:r>
              <a:rPr lang="tr-TR" dirty="0" err="1"/>
              <a:t>mareograf</a:t>
            </a:r>
            <a:r>
              <a:rPr lang="tr-TR" dirty="0"/>
              <a:t> (deniz seviyesi ölçer) istasyonunun kurulması ile başlamıştır. Ana karayolları ve demiryolları boyunca 2.5–3 km de bir oluşturulan I. ve II. Derece </a:t>
            </a:r>
            <a:r>
              <a:rPr lang="tr-TR" dirty="0" err="1"/>
              <a:t>nivelman</a:t>
            </a:r>
            <a:r>
              <a:rPr lang="tr-TR" dirty="0"/>
              <a:t> noktaları arasındaki ölçmeler, Akdeniz, Karadeniz ve Eğe Denizindeki </a:t>
            </a:r>
            <a:r>
              <a:rPr lang="tr-TR" dirty="0" err="1"/>
              <a:t>mareograf</a:t>
            </a:r>
            <a:r>
              <a:rPr lang="tr-TR" dirty="0"/>
              <a:t> istasyonlarına bağlı olarak gidiş-dönüş yapılmıştır.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460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002060"/>
                </a:solidFill>
              </a:rPr>
              <a:t>Nivelman</a:t>
            </a:r>
            <a:r>
              <a:rPr lang="tr-TR" sz="2400" b="1" dirty="0" smtClean="0">
                <a:solidFill>
                  <a:srgbClr val="002060"/>
                </a:solidFill>
              </a:rPr>
              <a:t> </a:t>
            </a:r>
            <a:r>
              <a:rPr lang="tr-TR" sz="2400" b="1" dirty="0">
                <a:solidFill>
                  <a:srgbClr val="002060"/>
                </a:solidFill>
              </a:rPr>
              <a:t>Ağları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989" y="1802680"/>
            <a:ext cx="6496419" cy="319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8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002060"/>
                </a:solidFill>
              </a:rPr>
              <a:t>Nivelman</a:t>
            </a:r>
            <a:r>
              <a:rPr lang="tr-TR" sz="2400" b="1" dirty="0" smtClean="0">
                <a:solidFill>
                  <a:srgbClr val="002060"/>
                </a:solidFill>
              </a:rPr>
              <a:t> </a:t>
            </a:r>
            <a:r>
              <a:rPr lang="tr-TR" sz="2400" b="1" dirty="0">
                <a:solidFill>
                  <a:srgbClr val="002060"/>
                </a:solidFill>
              </a:rPr>
              <a:t>Ağları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/>
              <a:t>Nivelman</a:t>
            </a:r>
            <a:r>
              <a:rPr lang="tr-TR" dirty="0"/>
              <a:t> Ağlarının Derecelendirilmesi </a:t>
            </a:r>
            <a:endParaRPr lang="tr-TR" dirty="0" smtClean="0"/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I. Derece </a:t>
            </a:r>
            <a:r>
              <a:rPr lang="tr-TR" dirty="0" err="1"/>
              <a:t>Nivelman</a:t>
            </a:r>
            <a:r>
              <a:rPr lang="tr-TR" dirty="0"/>
              <a:t> Ağı ve Noktaları: Ülke </a:t>
            </a:r>
            <a:r>
              <a:rPr lang="tr-TR" dirty="0" err="1"/>
              <a:t>Nivelman</a:t>
            </a:r>
            <a:r>
              <a:rPr lang="tr-TR" dirty="0"/>
              <a:t> Ağı ve Noktaları </a:t>
            </a:r>
            <a:endParaRPr lang="tr-TR" dirty="0" smtClean="0"/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II</a:t>
            </a:r>
            <a:r>
              <a:rPr lang="tr-TR" dirty="0"/>
              <a:t>. Derece </a:t>
            </a:r>
            <a:r>
              <a:rPr lang="tr-TR" dirty="0" err="1"/>
              <a:t>Nivelman</a:t>
            </a:r>
            <a:r>
              <a:rPr lang="tr-TR" dirty="0"/>
              <a:t> Ağı ve Noktaları: Ülke </a:t>
            </a:r>
            <a:r>
              <a:rPr lang="tr-TR" dirty="0" err="1"/>
              <a:t>Nivelman</a:t>
            </a:r>
            <a:r>
              <a:rPr lang="tr-TR" dirty="0"/>
              <a:t> Ağı ve Noktaları </a:t>
            </a:r>
            <a:endParaRPr lang="tr-TR" dirty="0" smtClean="0"/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III</a:t>
            </a:r>
            <a:r>
              <a:rPr lang="tr-TR" dirty="0"/>
              <a:t>. Derece </a:t>
            </a:r>
            <a:r>
              <a:rPr lang="tr-TR" dirty="0" err="1"/>
              <a:t>Nivelman</a:t>
            </a:r>
            <a:r>
              <a:rPr lang="tr-TR" dirty="0"/>
              <a:t> Ağı ve Noktaları: En çok 40 km uzunluğundaki luplarla üst dereceli ağlara dayalı sıklaştırma ağları ve noktaları. Ana </a:t>
            </a:r>
            <a:r>
              <a:rPr lang="tr-TR" dirty="0" err="1"/>
              <a:t>Nivelman</a:t>
            </a:r>
            <a:r>
              <a:rPr lang="tr-TR" dirty="0"/>
              <a:t> Ağı </a:t>
            </a:r>
            <a:endParaRPr lang="tr-TR" dirty="0" smtClean="0"/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IV</a:t>
            </a:r>
            <a:r>
              <a:rPr lang="tr-TR" dirty="0"/>
              <a:t>. Derece </a:t>
            </a:r>
            <a:r>
              <a:rPr lang="tr-TR" dirty="0" err="1"/>
              <a:t>Nivelman</a:t>
            </a:r>
            <a:r>
              <a:rPr lang="tr-TR" dirty="0"/>
              <a:t> Ağı ve Noktaları: I., II. ve III. Derece noktalara dayalı en çok 10 km uzunluğundaki luplarla (halkalarla) sıklaştırma ağı ve noktaları. Ara </a:t>
            </a:r>
            <a:r>
              <a:rPr lang="tr-TR" dirty="0" err="1"/>
              <a:t>Nivelman</a:t>
            </a:r>
            <a:r>
              <a:rPr lang="tr-TR" dirty="0"/>
              <a:t> Ağı </a:t>
            </a:r>
            <a:endParaRPr lang="tr-TR" dirty="0" smtClean="0"/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V</a:t>
            </a:r>
            <a:r>
              <a:rPr lang="tr-TR" dirty="0"/>
              <a:t>. Derece </a:t>
            </a:r>
            <a:r>
              <a:rPr lang="tr-TR" dirty="0" err="1"/>
              <a:t>Nivelman</a:t>
            </a:r>
            <a:r>
              <a:rPr lang="tr-TR" dirty="0"/>
              <a:t> Ağı ve Noktaları: Poligon ve tamamlayıcı </a:t>
            </a:r>
            <a:r>
              <a:rPr lang="tr-TR" dirty="0" err="1"/>
              <a:t>nivelman</a:t>
            </a:r>
            <a:r>
              <a:rPr lang="tr-TR" dirty="0"/>
              <a:t> ağı ve noktaları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91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002060"/>
                </a:solidFill>
              </a:rPr>
              <a:t>Nivelman</a:t>
            </a:r>
            <a:r>
              <a:rPr lang="tr-TR" sz="2400" b="1" dirty="0" smtClean="0">
                <a:solidFill>
                  <a:srgbClr val="002060"/>
                </a:solidFill>
              </a:rPr>
              <a:t> </a:t>
            </a:r>
            <a:r>
              <a:rPr lang="tr-TR" sz="2400" b="1" dirty="0">
                <a:solidFill>
                  <a:srgbClr val="002060"/>
                </a:solidFill>
              </a:rPr>
              <a:t>Ağları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3373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Ana </a:t>
            </a:r>
            <a:r>
              <a:rPr lang="tr-TR" dirty="0" err="1"/>
              <a:t>nivelman</a:t>
            </a:r>
            <a:r>
              <a:rPr lang="tr-TR" dirty="0"/>
              <a:t> ağı, proje alanını kapsayacak şekilde, çevresi 40 km’yi aşmayan luplar biçiminde düzenlenir. </a:t>
            </a:r>
            <a:r>
              <a:rPr lang="tr-TR" dirty="0" err="1"/>
              <a:t>Nivelman</a:t>
            </a:r>
            <a:r>
              <a:rPr lang="tr-TR" dirty="0"/>
              <a:t> </a:t>
            </a:r>
            <a:r>
              <a:rPr lang="tr-TR" dirty="0" err="1"/>
              <a:t>geçkileri</a:t>
            </a:r>
            <a:r>
              <a:rPr lang="tr-TR" dirty="0"/>
              <a:t> hassas geometrik </a:t>
            </a:r>
            <a:r>
              <a:rPr lang="tr-TR" dirty="0" err="1"/>
              <a:t>nivelman</a:t>
            </a:r>
            <a:r>
              <a:rPr lang="tr-TR" dirty="0"/>
              <a:t> yapılabilecek yollar üzerindeki C3 ve daha yüksek dereceli noktalar ve poligon noktaları ile bölgede önceden tesis edilen </a:t>
            </a:r>
            <a:r>
              <a:rPr lang="tr-TR" dirty="0" err="1"/>
              <a:t>nivelman</a:t>
            </a:r>
            <a:r>
              <a:rPr lang="tr-TR" dirty="0"/>
              <a:t> ağlarının yüksek dereceli noktalarını içerecek şekilde seçilir. </a:t>
            </a:r>
            <a:r>
              <a:rPr lang="tr-TR" dirty="0" err="1"/>
              <a:t>Geçki</a:t>
            </a:r>
            <a:r>
              <a:rPr lang="tr-TR" dirty="0"/>
              <a:t> üzerindeki nokta sıklığı en çok 1.5 km olmalıdır. Seçimi yapılan noktalar için bir seçim kanavası düzenlenir. Seçim kanavası onaylandıktan sonra, yeni noktalar tesis edilir ve </a:t>
            </a:r>
            <a:r>
              <a:rPr lang="tr-TR" dirty="0" err="1"/>
              <a:t>röperlenir</a:t>
            </a:r>
            <a:r>
              <a:rPr lang="tr-TR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64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002060"/>
                </a:solidFill>
              </a:rPr>
              <a:t>Nivelman</a:t>
            </a:r>
            <a:r>
              <a:rPr lang="tr-TR" sz="2400" b="1" dirty="0" smtClean="0">
                <a:solidFill>
                  <a:srgbClr val="002060"/>
                </a:solidFill>
              </a:rPr>
              <a:t> </a:t>
            </a:r>
            <a:r>
              <a:rPr lang="tr-TR" sz="2400" b="1" dirty="0">
                <a:solidFill>
                  <a:srgbClr val="002060"/>
                </a:solidFill>
              </a:rPr>
              <a:t>Ağları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Ara </a:t>
            </a:r>
            <a:r>
              <a:rPr lang="tr-TR" dirty="0" err="1"/>
              <a:t>nivelman</a:t>
            </a:r>
            <a:r>
              <a:rPr lang="tr-TR" dirty="0"/>
              <a:t> ağı, başı ve sonu ana </a:t>
            </a:r>
            <a:r>
              <a:rPr lang="tr-TR" dirty="0" err="1"/>
              <a:t>nivelman</a:t>
            </a:r>
            <a:r>
              <a:rPr lang="tr-TR" dirty="0"/>
              <a:t> ağı noktalarına bağlı toplam uzunluğu 10 km'yi geçmeyen </a:t>
            </a:r>
            <a:r>
              <a:rPr lang="tr-TR" dirty="0" err="1"/>
              <a:t>nivelman</a:t>
            </a:r>
            <a:r>
              <a:rPr lang="tr-TR" dirty="0"/>
              <a:t> </a:t>
            </a:r>
            <a:r>
              <a:rPr lang="tr-TR" dirty="0" err="1"/>
              <a:t>geçkileri</a:t>
            </a:r>
            <a:r>
              <a:rPr lang="tr-TR" dirty="0"/>
              <a:t> veya en az iki ana </a:t>
            </a:r>
            <a:r>
              <a:rPr lang="tr-TR" dirty="0" err="1"/>
              <a:t>nivelman</a:t>
            </a:r>
            <a:r>
              <a:rPr lang="tr-TR" dirty="0"/>
              <a:t> noktasını içeren ve toplam uzunluğu 10 km’yi geçmeyen luplar biçiminde plânlanır. </a:t>
            </a:r>
            <a:r>
              <a:rPr lang="tr-TR" dirty="0" err="1"/>
              <a:t>Geçki</a:t>
            </a:r>
            <a:r>
              <a:rPr lang="tr-TR" dirty="0"/>
              <a:t> üzerindeki nokta sıklığı 750 m -1000 m olmalıdır. Seçimi yapılan ana </a:t>
            </a:r>
            <a:r>
              <a:rPr lang="tr-TR" dirty="0" err="1"/>
              <a:t>nivelman</a:t>
            </a:r>
            <a:r>
              <a:rPr lang="tr-TR" dirty="0"/>
              <a:t> noktaları, seçim kanavasında gösterilir.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59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12835</TotalTime>
  <Words>560</Words>
  <Application>Microsoft Office PowerPoint</Application>
  <PresentationFormat>Ekran Gösterisi (4:3)</PresentationFormat>
  <Paragraphs>34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ümit gedik</cp:lastModifiedBy>
  <cp:revision>846</cp:revision>
  <cp:lastPrinted>2016-10-24T07:53:35Z</cp:lastPrinted>
  <dcterms:created xsi:type="dcterms:W3CDTF">2016-09-18T09:35:24Z</dcterms:created>
  <dcterms:modified xsi:type="dcterms:W3CDTF">2020-02-28T12:30:28Z</dcterms:modified>
</cp:coreProperties>
</file>