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90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65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270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012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07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3300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84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737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668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730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6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06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76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74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8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85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78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44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158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hm.kocaeli.edu.tr/web/files/255_Ders-7.pdf" TargetMode="External"/><Relationship Id="rId2" Type="http://schemas.openxmlformats.org/officeDocument/2006/relationships/hyperlink" Target="http://hilmi.trakya.edu.tr/ders_notlari/Elektroteknik/Elektroteknik_Norton_Teveni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iyot.net/thevenin-teorem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25088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Teoremi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3571"/>
            <a:ext cx="55600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THEVENİN</a:t>
            </a:r>
            <a:r>
              <a:rPr sz="4200" b="1" spc="-8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TEOREMİ</a:t>
            </a:r>
            <a:endParaRPr sz="42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708785"/>
            <a:ext cx="1781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Vth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Id.Rth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715003"/>
            <a:ext cx="7901305" cy="26543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34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Şekildeki gibi doğrusal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aktif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devre, her hangi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ucundan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bakıldığında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eşdeğer devresi olarak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adlandırılan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seri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devre şeklinde temsil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edilebilir.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devresi,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 kaynağı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ona seri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bağlı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dirençten  meydana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gelir.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yöntemin amacı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 herhangi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koldan geçen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akımı, diğerlerini hesaplamadan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kısa yoldan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hesaplayabilmek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karışık devreleri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daha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basite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indirgeyerek  hesaplamalarda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kolaylık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sağlamaktır.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Vth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Thevenin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gerilimi Rth =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Thevenin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</a:t>
            </a:r>
            <a:r>
              <a:rPr sz="2000" spc="-1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27376" y="801623"/>
            <a:ext cx="6242304" cy="23484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439621"/>
            <a:ext cx="7729855" cy="345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6220" indent="-224154">
              <a:lnSpc>
                <a:spcPct val="100000"/>
              </a:lnSpc>
              <a:spcBef>
                <a:spcPts val="105"/>
              </a:spcBef>
              <a:buChar char="•"/>
              <a:tabLst>
                <a:tab pos="236854" algn="l"/>
              </a:tabLst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çok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 hariç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diğer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elemanların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değerleri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sabittir.</a:t>
            </a:r>
            <a:endParaRPr sz="2000">
              <a:latin typeface="TeXGyreAdventor"/>
              <a:cs typeface="TeXGyreAdventor"/>
            </a:endParaRPr>
          </a:p>
          <a:p>
            <a:pPr marL="236220" indent="-224154">
              <a:lnSpc>
                <a:spcPct val="100000"/>
              </a:lnSpc>
              <a:spcBef>
                <a:spcPts val="994"/>
              </a:spcBef>
              <a:buChar char="•"/>
              <a:tabLst>
                <a:tab pos="236854" algn="l"/>
              </a:tabLst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Değişken değerli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olan bu devre elemanı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«yük»</a:t>
            </a:r>
            <a:r>
              <a:rPr sz="2000" spc="-1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adlandırılır.</a:t>
            </a:r>
            <a:endParaRPr sz="2000">
              <a:latin typeface="TeXGyreAdventor"/>
              <a:cs typeface="TeXGyreAdventor"/>
            </a:endParaRPr>
          </a:p>
          <a:p>
            <a:pPr marL="12700" marR="112395" lvl="1" indent="69850">
              <a:lnSpc>
                <a:spcPct val="100000"/>
              </a:lnSpc>
              <a:spcBef>
                <a:spcPts val="1010"/>
              </a:spcBef>
              <a:buChar char="•"/>
              <a:tabLst>
                <a:tab pos="307975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Örneğin, evimizde şebekeye bağladığımız elektrikli</a:t>
            </a:r>
            <a:r>
              <a:rPr sz="2000" spc="-2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süpürge,  fırın,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şarj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cihazı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gibi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ekipmanlar şebekeye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göre yük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olurlar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değerleri</a:t>
            </a:r>
            <a:r>
              <a:rPr sz="2000" spc="-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değişkendir.</a:t>
            </a:r>
            <a:endParaRPr sz="2000">
              <a:latin typeface="TeXGyreAdventor"/>
              <a:cs typeface="TeXGyreAdventor"/>
            </a:endParaRPr>
          </a:p>
          <a:p>
            <a:pPr marL="12700" marR="245745">
              <a:lnSpc>
                <a:spcPct val="100000"/>
              </a:lnSpc>
              <a:spcBef>
                <a:spcPts val="1000"/>
              </a:spcBef>
              <a:buChar char="•"/>
              <a:tabLst>
                <a:tab pos="236854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Yükün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değişimine bağlı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 her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durum için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devreyi tekrar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analiz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etmek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yerine, Thevenin teoremini kullanarak devrenin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değişmeyen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kısmının eşdeğer devresini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bulabiliriz.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726819"/>
            <a:ext cx="8007350" cy="284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1275" indent="-342900">
              <a:lnSpc>
                <a:spcPct val="100200"/>
              </a:lnSpc>
              <a:spcBef>
                <a:spcPts val="100"/>
              </a:spcBef>
              <a:tabLst>
                <a:tab pos="354965" algn="l"/>
                <a:tab pos="581215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teoreminde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uçlu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doğrusal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Vth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kaynağa seri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bağlı</a:t>
            </a:r>
            <a:r>
              <a:rPr sz="2000" spc="-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direnç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Rth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 ile  ifade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edilir.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Vth; 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b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uçlarındaki açık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gerilimi,</a:t>
            </a:r>
            <a:endParaRPr sz="2000">
              <a:latin typeface="TeXGyreAdventor"/>
              <a:cs typeface="TeXGyreAdventor"/>
            </a:endParaRPr>
          </a:p>
          <a:p>
            <a:pPr marL="354965" marR="1134110" indent="-342900">
              <a:lnSpc>
                <a:spcPct val="100499"/>
              </a:lnSpc>
              <a:spcBef>
                <a:spcPts val="98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Rth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;direnci 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 kaynaklar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kapatıldığında 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b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uçlarındaki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r>
              <a:rPr sz="2000" spc="-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gösterir.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NOT: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İki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ayrı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devrenin çıkış uçları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gerilim/akım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ilişkisi</a:t>
            </a:r>
            <a:r>
              <a:rPr sz="2000" spc="-1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eşdeğerdir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denilir.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42494"/>
            <a:ext cx="36937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Rth </a:t>
            </a:r>
            <a:r>
              <a:rPr sz="2400" dirty="0"/>
              <a:t>direncini </a:t>
            </a:r>
            <a:r>
              <a:rPr sz="2400" spc="-5" dirty="0"/>
              <a:t>bulmak</a:t>
            </a:r>
            <a:r>
              <a:rPr sz="2400" spc="-105" dirty="0"/>
              <a:t> </a:t>
            </a:r>
            <a:r>
              <a:rPr sz="2400" dirty="0"/>
              <a:t>için: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10540" y="561847"/>
            <a:ext cx="8011159" cy="357251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81000" marR="30480" indent="-343535">
              <a:lnSpc>
                <a:spcPts val="2300"/>
              </a:lnSpc>
              <a:spcBef>
                <a:spcPts val="660"/>
              </a:spcBef>
              <a:tabLst>
                <a:tab pos="381000" algn="l"/>
              </a:tabLst>
            </a:pPr>
            <a:r>
              <a:rPr sz="1900" spc="35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Rth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direncini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bulmak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için devrenin </a:t>
            </a:r>
            <a:r>
              <a:rPr sz="2400" spc="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özel</a:t>
            </a:r>
            <a:r>
              <a:rPr sz="2400" spc="-1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durumunu  dikkate almamız</a:t>
            </a:r>
            <a:r>
              <a:rPr sz="24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gereklidir.</a:t>
            </a:r>
            <a:endParaRPr sz="2400">
              <a:latin typeface="TeXGyreAdventor"/>
              <a:cs typeface="TeXGyreAdventor"/>
            </a:endParaRPr>
          </a:p>
          <a:p>
            <a:pPr marL="553085" marR="160020" indent="-515620">
              <a:lnSpc>
                <a:spcPct val="80000"/>
              </a:lnSpc>
              <a:spcBef>
                <a:spcPts val="1019"/>
              </a:spcBef>
              <a:buClr>
                <a:srgbClr val="89D0D5"/>
              </a:buClr>
              <a:buSzPct val="79166"/>
              <a:buAutoNum type="arabicPeriod"/>
              <a:tabLst>
                <a:tab pos="553085" algn="l"/>
                <a:tab pos="553720" algn="l"/>
              </a:tabLst>
            </a:pPr>
            <a:r>
              <a:rPr sz="2400" spc="-10" dirty="0">
                <a:solidFill>
                  <a:srgbClr val="FFFFFF"/>
                </a:solidFill>
                <a:latin typeface="TeXGyreAdventor"/>
                <a:cs typeface="TeXGyreAdventor"/>
              </a:rPr>
              <a:t>DURUM: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Eğer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devrede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bağımlı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kaynak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yok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ise,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bütün bağımsız kaynaklar kapatılır </a:t>
            </a:r>
            <a:r>
              <a:rPr sz="24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istenilen </a:t>
            </a:r>
            <a:r>
              <a:rPr sz="2400" spc="-20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r>
              <a:rPr sz="2400" spc="-20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2400" spc="-20" dirty="0">
                <a:solidFill>
                  <a:srgbClr val="FFFFFF"/>
                </a:solidFill>
                <a:latin typeface="TeXGyreAdventor"/>
                <a:cs typeface="TeXGyreAdventor"/>
              </a:rPr>
              <a:t>b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çıkışından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görülen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direnç</a:t>
            </a:r>
            <a:r>
              <a:rPr sz="24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hesaplanır.</a:t>
            </a:r>
            <a:endParaRPr sz="2400">
              <a:latin typeface="TeXGyreAdventor"/>
              <a:cs typeface="TeXGyreAdventor"/>
            </a:endParaRPr>
          </a:p>
          <a:p>
            <a:pPr marL="553085" marR="523240" indent="-515620">
              <a:lnSpc>
                <a:spcPct val="80000"/>
              </a:lnSpc>
              <a:spcBef>
                <a:spcPts val="1005"/>
              </a:spcBef>
              <a:buClr>
                <a:srgbClr val="89D0D5"/>
              </a:buClr>
              <a:buSzPct val="79166"/>
              <a:buAutoNum type="arabicPeriod"/>
              <a:tabLst>
                <a:tab pos="553085" algn="l"/>
                <a:tab pos="553720" algn="l"/>
              </a:tabLst>
            </a:pPr>
            <a:r>
              <a:rPr sz="2400" spc="-10" dirty="0">
                <a:solidFill>
                  <a:srgbClr val="FFFFFF"/>
                </a:solidFill>
                <a:latin typeface="TeXGyreAdventor"/>
                <a:cs typeface="TeXGyreAdventor"/>
              </a:rPr>
              <a:t>DURUM: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Eğer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devrede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bağımlı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kaynak </a:t>
            </a:r>
            <a:r>
              <a:rPr sz="2400" spc="5" dirty="0">
                <a:solidFill>
                  <a:srgbClr val="FFFFFF"/>
                </a:solidFill>
                <a:latin typeface="TeXGyreAdventor"/>
                <a:cs typeface="TeXGyreAdventor"/>
              </a:rPr>
              <a:t>var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ise,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bütün bağımsız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kaynaklar kapatılır.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Bağımlı  kaynaklar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devre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değişkenleri tarafından kontrol 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edildiği için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kapatılamazlar. Bu durumda </a:t>
            </a:r>
            <a:r>
              <a:rPr sz="2400" spc="-20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r>
              <a:rPr sz="2400" spc="-20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2400" spc="-20" dirty="0">
                <a:solidFill>
                  <a:srgbClr val="FFFFFF"/>
                </a:solidFill>
                <a:latin typeface="TeXGyreAdventor"/>
                <a:cs typeface="TeXGyreAdventor"/>
              </a:rPr>
              <a:t>b 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uçlarına bir </a:t>
            </a:r>
            <a:r>
              <a:rPr sz="2400" spc="30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625" spc="44" baseline="-15873" dirty="0">
                <a:solidFill>
                  <a:srgbClr val="FFFFFF"/>
                </a:solidFill>
                <a:latin typeface="Trebuchet MS"/>
                <a:cs typeface="Trebuchet MS"/>
              </a:rPr>
              <a:t>0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gerilimi uygulanarak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kaynaktan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geçen </a:t>
            </a:r>
            <a:r>
              <a:rPr sz="2400" spc="-17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625" spc="-262" baseline="-15873" dirty="0">
                <a:solidFill>
                  <a:srgbClr val="FFFFFF"/>
                </a:solidFill>
                <a:latin typeface="Trebuchet MS"/>
                <a:cs typeface="Trebuchet MS"/>
              </a:rPr>
              <a:t>0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akımı</a:t>
            </a:r>
            <a:r>
              <a:rPr sz="2400" spc="-1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bulunur.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97808" y="4437507"/>
            <a:ext cx="228600" cy="20320"/>
          </a:xfrm>
          <a:custGeom>
            <a:avLst/>
            <a:gdLst/>
            <a:ahLst/>
            <a:cxnLst/>
            <a:rect l="l" t="t" r="r" b="b"/>
            <a:pathLst>
              <a:path w="228600" h="20320">
                <a:moveTo>
                  <a:pt x="228600" y="0"/>
                </a:moveTo>
                <a:lnTo>
                  <a:pt x="0" y="0"/>
                </a:lnTo>
                <a:lnTo>
                  <a:pt x="0" y="19812"/>
                </a:lnTo>
                <a:lnTo>
                  <a:pt x="228600" y="19812"/>
                </a:lnTo>
                <a:lnTo>
                  <a:pt x="228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10540" y="4217289"/>
            <a:ext cx="5654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Direncin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değeri; Rth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625" spc="60" baseline="44444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60" baseline="40229" dirty="0">
                <a:solidFill>
                  <a:srgbClr val="FFFFFF"/>
                </a:solidFill>
                <a:latin typeface="Trebuchet MS"/>
                <a:cs typeface="Trebuchet MS"/>
              </a:rPr>
              <a:t>0 </a:t>
            </a:r>
            <a:r>
              <a:rPr sz="2400" spc="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400" spc="-3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hesaplanır.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40" y="4438156"/>
            <a:ext cx="7756525" cy="199199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952500" algn="ctr">
              <a:lnSpc>
                <a:spcPct val="100000"/>
              </a:lnSpc>
              <a:spcBef>
                <a:spcPts val="220"/>
              </a:spcBef>
            </a:pPr>
            <a:r>
              <a:rPr sz="1750" spc="-8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127" baseline="-13409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2175" baseline="-13409">
              <a:latin typeface="Trebuchet MS"/>
              <a:cs typeface="Trebuchet MS"/>
            </a:endParaRPr>
          </a:p>
          <a:p>
            <a:pPr marL="38100" marR="30480">
              <a:lnSpc>
                <a:spcPts val="2300"/>
              </a:lnSpc>
              <a:spcBef>
                <a:spcPts val="725"/>
              </a:spcBef>
            </a:pP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NOT: Bazı durumlarda Rth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direnci negatif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çıkabilir. Bu  durumda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negatif direnç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devrenin güç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sağladığı anlamına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gelir ( </a:t>
            </a:r>
            <a:r>
              <a:rPr sz="2400" spc="5" dirty="0">
                <a:solidFill>
                  <a:srgbClr val="FFFFFF"/>
                </a:solidFill>
                <a:latin typeface="TeXGyreAdventor"/>
                <a:cs typeface="TeXGyreAdventor"/>
              </a:rPr>
              <a:t>v=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-iR</a:t>
            </a:r>
            <a:r>
              <a:rPr sz="2400" spc="-1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400">
              <a:latin typeface="TeXGyreAdventor"/>
              <a:cs typeface="TeXGyreAdventor"/>
            </a:endParaRPr>
          </a:p>
          <a:p>
            <a:pPr marL="38100" marR="71755" indent="83820">
              <a:lnSpc>
                <a:spcPct val="80000"/>
              </a:lnSpc>
              <a:spcBef>
                <a:spcPts val="1030"/>
              </a:spcBef>
              <a:buSzPct val="95833"/>
              <a:buChar char="•"/>
              <a:tabLst>
                <a:tab pos="307340" algn="l"/>
              </a:tabLst>
            </a:pP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Bu aynı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zamanda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bağımlı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kaynak varken</a:t>
            </a:r>
            <a:r>
              <a:rPr sz="24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FFFFFF"/>
                </a:solidFill>
                <a:latin typeface="TeXGyreAdventor"/>
                <a:cs typeface="TeXGyreAdventor"/>
              </a:rPr>
              <a:t>mümkün  </a:t>
            </a:r>
            <a:r>
              <a:rPr sz="2400" spc="-5" dirty="0">
                <a:solidFill>
                  <a:srgbClr val="FFFFFF"/>
                </a:solidFill>
                <a:latin typeface="TeXGyreAdventor"/>
                <a:cs typeface="TeXGyreAdventor"/>
              </a:rPr>
              <a:t>olabilir.</a:t>
            </a:r>
            <a:endParaRPr sz="2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9275" y="152400"/>
            <a:ext cx="7014209" cy="1533525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ÖRNEK</a:t>
            </a:r>
            <a:endParaRPr sz="4200" dirty="0">
              <a:latin typeface="TeXGyreAdventor"/>
              <a:cs typeface="TeXGyreAdventor"/>
            </a:endParaRPr>
          </a:p>
          <a:p>
            <a:pPr marL="355600" marR="5080" indent="-343535">
              <a:lnSpc>
                <a:spcPct val="100000"/>
              </a:lnSpc>
              <a:spcBef>
                <a:spcPts val="65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5" dirty="0"/>
              <a:t>Aşağıdaki </a:t>
            </a:r>
            <a:r>
              <a:rPr dirty="0"/>
              <a:t>devreden geçen akımı thevenin yöntemi</a:t>
            </a:r>
            <a:r>
              <a:rPr spc="-140" dirty="0"/>
              <a:t> </a:t>
            </a:r>
            <a:r>
              <a:rPr spc="-5" dirty="0"/>
              <a:t>ile  </a:t>
            </a:r>
            <a:r>
              <a:rPr dirty="0"/>
              <a:t>bulunuz?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4064355"/>
            <a:ext cx="2499995" cy="175387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5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5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32" baseline="-15325" dirty="0">
                <a:solidFill>
                  <a:srgbClr val="FFFFFF"/>
                </a:solidFill>
                <a:latin typeface="Trebuchet MS"/>
                <a:cs typeface="Trebuchet MS"/>
              </a:rPr>
              <a:t>2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15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32" baseline="-15325" dirty="0">
                <a:solidFill>
                  <a:srgbClr val="FFFFFF"/>
                </a:solidFill>
                <a:latin typeface="Trebuchet MS"/>
                <a:cs typeface="Trebuchet MS"/>
              </a:rPr>
              <a:t>3 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3Ω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,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2000" spc="13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02" baseline="-15325" dirty="0">
                <a:solidFill>
                  <a:srgbClr val="FFFFFF"/>
                </a:solidFill>
                <a:latin typeface="Trebuchet MS"/>
                <a:cs typeface="Trebuchet MS"/>
              </a:rPr>
              <a:t>1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spc="15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32" baseline="-15325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r>
              <a:rPr sz="2175" spc="157" baseline="-153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Ω,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10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15" baseline="-15325" dirty="0">
                <a:solidFill>
                  <a:srgbClr val="FFFFFF"/>
                </a:solidFill>
                <a:latin typeface="Trebuchet MS"/>
                <a:cs typeface="Trebuchet MS"/>
              </a:rPr>
              <a:t>1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120 V , </a:t>
            </a:r>
            <a:r>
              <a:rPr sz="2000" spc="30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44" baseline="-15325" dirty="0">
                <a:solidFill>
                  <a:srgbClr val="FFFFFF"/>
                </a:solidFill>
                <a:latin typeface="Trebuchet MS"/>
                <a:cs typeface="Trebuchet MS"/>
              </a:rPr>
              <a:t>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80</a:t>
            </a:r>
            <a:r>
              <a:rPr sz="2000" spc="-2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000" spc="18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77" baseline="-15325" dirty="0">
                <a:solidFill>
                  <a:srgbClr val="FFFFFF"/>
                </a:solidFill>
                <a:latin typeface="Trebuchet MS"/>
                <a:cs typeface="Trebuchet MS"/>
              </a:rPr>
              <a:t>𝑥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17,5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Ω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9200" y="2133600"/>
            <a:ext cx="5041392" cy="2086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41500"/>
              </a:lnSpc>
              <a:spcBef>
                <a:spcPts val="100"/>
              </a:spcBef>
              <a:tabLst>
                <a:tab pos="368300" algn="l"/>
                <a:tab pos="915669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10" dirty="0">
                <a:latin typeface="Trebuchet MS"/>
                <a:cs typeface="Trebuchet MS"/>
              </a:rPr>
              <a:t>𝑉</a:t>
            </a:r>
            <a:r>
              <a:rPr sz="2175" spc="15" baseline="-15325" dirty="0">
                <a:latin typeface="Trebuchet MS"/>
                <a:cs typeface="Trebuchet MS"/>
              </a:rPr>
              <a:t>1 </a:t>
            </a:r>
            <a:r>
              <a:rPr sz="2000" dirty="0"/>
              <a:t>- </a:t>
            </a:r>
            <a:r>
              <a:rPr sz="2000" spc="35" dirty="0">
                <a:latin typeface="Trebuchet MS"/>
                <a:cs typeface="Trebuchet MS"/>
              </a:rPr>
              <a:t>𝑉</a:t>
            </a:r>
            <a:r>
              <a:rPr sz="2175" spc="52" baseline="-15325" dirty="0">
                <a:latin typeface="Trebuchet MS"/>
                <a:cs typeface="Trebuchet MS"/>
              </a:rPr>
              <a:t>2 </a:t>
            </a:r>
            <a:r>
              <a:rPr sz="2000" dirty="0"/>
              <a:t>= 120 – 80 = 40 V  V</a:t>
            </a:r>
            <a:r>
              <a:rPr sz="2000" spc="-20" dirty="0"/>
              <a:t> </a:t>
            </a:r>
            <a:r>
              <a:rPr sz="2000" dirty="0"/>
              <a:t>=</a:t>
            </a:r>
            <a:r>
              <a:rPr sz="2000" spc="5" dirty="0"/>
              <a:t> </a:t>
            </a:r>
            <a:r>
              <a:rPr sz="2000" spc="-5" dirty="0"/>
              <a:t>I.R	</a:t>
            </a:r>
            <a:r>
              <a:rPr sz="2000" dirty="0"/>
              <a:t>40V = </a:t>
            </a:r>
            <a:r>
              <a:rPr sz="2000" spc="-15" dirty="0"/>
              <a:t>10Ω </a:t>
            </a:r>
            <a:r>
              <a:rPr sz="2000" dirty="0"/>
              <a:t>+</a:t>
            </a:r>
            <a:r>
              <a:rPr sz="2000" spc="-50" dirty="0"/>
              <a:t> </a:t>
            </a:r>
            <a:r>
              <a:rPr sz="2000" dirty="0"/>
              <a:t>I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3240" y="2034641"/>
            <a:ext cx="2856230" cy="30486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9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 = 4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endParaRPr sz="2000">
              <a:latin typeface="TeXGyreAdventor"/>
              <a:cs typeface="TeXGyreAdventor"/>
            </a:endParaRPr>
          </a:p>
          <a:p>
            <a:pPr marL="254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 =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4.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(3+2)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20</a:t>
            </a:r>
            <a:r>
              <a:rPr sz="20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</a:t>
            </a:r>
            <a:endParaRPr sz="2000">
              <a:latin typeface="TeXGyreAdventor"/>
              <a:cs typeface="TeXGyreAdventor"/>
            </a:endParaRPr>
          </a:p>
          <a:p>
            <a:pPr marL="25400">
              <a:lnSpc>
                <a:spcPct val="100000"/>
              </a:lnSpc>
              <a:spcBef>
                <a:spcPts val="994"/>
              </a:spcBef>
            </a:pP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120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– 20 = 100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20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30" baseline="-15325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2175" baseline="-15325">
              <a:latin typeface="Trebuchet MS"/>
              <a:cs typeface="Trebuchet MS"/>
            </a:endParaRPr>
          </a:p>
          <a:p>
            <a:pPr marL="25400">
              <a:lnSpc>
                <a:spcPct val="100000"/>
              </a:lnSpc>
              <a:spcBef>
                <a:spcPts val="1010"/>
              </a:spcBef>
            </a:pPr>
            <a:r>
              <a:rPr sz="2000" spc="15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32" baseline="-15325" dirty="0">
                <a:solidFill>
                  <a:srgbClr val="FFFFFF"/>
                </a:solidFill>
                <a:latin typeface="Trebuchet MS"/>
                <a:cs typeface="Trebuchet MS"/>
              </a:rPr>
              <a:t>0 </a:t>
            </a:r>
            <a:r>
              <a:rPr sz="2000" spc="445" dirty="0">
                <a:solidFill>
                  <a:srgbClr val="FFFFFF"/>
                </a:solidFill>
                <a:latin typeface="Trebuchet MS"/>
                <a:cs typeface="Trebuchet MS"/>
              </a:rPr>
              <a:t>=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2.5</a:t>
            </a:r>
            <a:r>
              <a:rPr sz="2000" spc="-1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Ω</a:t>
            </a:r>
            <a:endParaRPr sz="2000">
              <a:latin typeface="TeXGyreAdventor"/>
              <a:cs typeface="TeXGyreAdventor"/>
            </a:endParaRPr>
          </a:p>
          <a:p>
            <a:pPr marL="25400">
              <a:lnSpc>
                <a:spcPct val="100000"/>
              </a:lnSpc>
              <a:spcBef>
                <a:spcPts val="994"/>
              </a:spcBef>
            </a:pPr>
            <a:r>
              <a:rPr sz="2000" spc="35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52" baseline="-15325" dirty="0">
                <a:solidFill>
                  <a:srgbClr val="FFFFFF"/>
                </a:solidFill>
                <a:latin typeface="Trebuchet MS"/>
                <a:cs typeface="Trebuchet MS"/>
              </a:rPr>
              <a:t>0 </a:t>
            </a:r>
            <a:r>
              <a:rPr sz="2000" spc="44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2000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100 V , </a:t>
            </a:r>
            <a:r>
              <a:rPr sz="2000" spc="18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277" baseline="-15325" dirty="0">
                <a:solidFill>
                  <a:srgbClr val="FFFFFF"/>
                </a:solidFill>
                <a:latin typeface="Trebuchet MS"/>
                <a:cs typeface="Trebuchet MS"/>
              </a:rPr>
              <a:t>𝑥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17.5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Ω</a:t>
            </a:r>
            <a:endParaRPr sz="2000">
              <a:latin typeface="TeXGyreAdventor"/>
              <a:cs typeface="TeXGyreAdventor"/>
            </a:endParaRPr>
          </a:p>
          <a:p>
            <a:pPr marL="25400">
              <a:lnSpc>
                <a:spcPct val="100000"/>
              </a:lnSpc>
              <a:spcBef>
                <a:spcPts val="1000"/>
              </a:spcBef>
            </a:pP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V=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I.R</a:t>
            </a:r>
            <a:endParaRPr sz="2000">
              <a:latin typeface="TeXGyreAdventor"/>
              <a:cs typeface="TeXGyreAdventor"/>
            </a:endParaRPr>
          </a:p>
          <a:p>
            <a:pPr marL="2540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100 = I . (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17.5+2.5)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9160" y="5423153"/>
            <a:ext cx="325120" cy="17145"/>
          </a:xfrm>
          <a:custGeom>
            <a:avLst/>
            <a:gdLst/>
            <a:ahLst/>
            <a:cxnLst/>
            <a:rect l="l" t="t" r="r" b="b"/>
            <a:pathLst>
              <a:path w="325119" h="17145">
                <a:moveTo>
                  <a:pt x="324612" y="0"/>
                </a:moveTo>
                <a:lnTo>
                  <a:pt x="0" y="0"/>
                </a:lnTo>
                <a:lnTo>
                  <a:pt x="0" y="16764"/>
                </a:lnTo>
                <a:lnTo>
                  <a:pt x="324612" y="16764"/>
                </a:lnTo>
                <a:lnTo>
                  <a:pt x="3246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40104" y="5434685"/>
            <a:ext cx="241935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50" spc="85" dirty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endParaRPr sz="14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40" y="5238115"/>
            <a:ext cx="1444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 = </a:t>
            </a:r>
            <a:r>
              <a:rPr sz="2175" spc="127" baseline="45977" dirty="0">
                <a:solidFill>
                  <a:srgbClr val="FFFFFF"/>
                </a:solidFill>
                <a:latin typeface="Trebuchet MS"/>
                <a:cs typeface="Trebuchet MS"/>
              </a:rPr>
              <a:t>100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5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67555" y="2276855"/>
            <a:ext cx="3960876" cy="2520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</a:rPr>
              <a:t>KAYNAKÇA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0335" cy="180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http://hilmi.trakya.edu.tr/ders_notlari/Elektroteknik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/Elektroteknik_Norton_Tevenin.pdf</a:t>
            </a:r>
            <a:endParaRPr sz="2000">
              <a:latin typeface="TeXGyreAdventor"/>
              <a:cs typeface="TeXGyreAdventor"/>
            </a:endParaRPr>
          </a:p>
          <a:p>
            <a:pPr marL="355600" marR="514984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http://ehm.kocaeli.edu.tr/web/files/255_Ders-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3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7.pdf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4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4"/>
              </a:rPr>
              <a:t>http://diyot.net/thevenin-teoremi/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188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TeXGyreAdventor</vt:lpstr>
      <vt:lpstr>Trebuchet MS</vt:lpstr>
      <vt:lpstr>Wingdings 3</vt:lpstr>
      <vt:lpstr>Dilim</vt:lpstr>
      <vt:lpstr>PowerPoint Sunusu</vt:lpstr>
      <vt:lpstr>THEVENİN TEOREMİ</vt:lpstr>
      <vt:lpstr>PowerPoint Sunusu</vt:lpstr>
      <vt:lpstr>PowerPoint Sunusu</vt:lpstr>
      <vt:lpstr>Rth direncini bulmak için:</vt:lpstr>
      <vt:lpstr>ÖRNEK  Aşağıdaki devreden geçen akımı thevenin yöntemi ile  bulunuz?</vt:lpstr>
      <vt:lpstr> 𝑉1 - 𝑉2 = 120 – 80 = 40 V  V = I.R 40V = 10Ω + 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THEVENİN TEOREMİ</dc:title>
  <dc:creator>HP</dc:creator>
  <cp:lastModifiedBy>Windows Kullanıcısı</cp:lastModifiedBy>
  <cp:revision>2</cp:revision>
  <dcterms:created xsi:type="dcterms:W3CDTF">2020-01-24T12:19:16Z</dcterms:created>
  <dcterms:modified xsi:type="dcterms:W3CDTF">2020-01-28T19:02:15Z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